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60" r:id="rId1"/>
  </p:sldMasterIdLst>
  <p:notesMasterIdLst>
    <p:notesMasterId r:id="rId19"/>
  </p:notesMasterIdLst>
  <p:sldIdLst>
    <p:sldId id="319" r:id="rId2"/>
    <p:sldId id="364" r:id="rId3"/>
    <p:sldId id="354" r:id="rId4"/>
    <p:sldId id="353" r:id="rId5"/>
    <p:sldId id="351" r:id="rId6"/>
    <p:sldId id="357" r:id="rId7"/>
    <p:sldId id="358" r:id="rId8"/>
    <p:sldId id="359" r:id="rId9"/>
    <p:sldId id="360" r:id="rId10"/>
    <p:sldId id="361" r:id="rId11"/>
    <p:sldId id="362" r:id="rId12"/>
    <p:sldId id="342" r:id="rId13"/>
    <p:sldId id="352" r:id="rId14"/>
    <p:sldId id="349" r:id="rId15"/>
    <p:sldId id="355" r:id="rId16"/>
    <p:sldId id="350" r:id="rId17"/>
    <p:sldId id="356" r:id="rId18"/>
  </p:sldIdLst>
  <p:sldSz cx="12192000" cy="6858000"/>
  <p:notesSz cx="7102475"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80" autoAdjust="0"/>
  </p:normalViewPr>
  <p:slideViewPr>
    <p:cSldViewPr snapToGrid="0">
      <p:cViewPr varScale="1">
        <p:scale>
          <a:sx n="70" d="100"/>
          <a:sy n="70" d="100"/>
        </p:scale>
        <p:origin x="732" y="54"/>
      </p:cViewPr>
      <p:guideLst/>
    </p:cSldViewPr>
  </p:slideViewPr>
  <p:notesTextViewPr>
    <p:cViewPr>
      <p:scale>
        <a:sx n="1" d="1"/>
        <a:sy n="1" d="1"/>
      </p:scale>
      <p:origin x="0" y="0"/>
    </p:cViewPr>
  </p:notesTextViewPr>
  <p:sorterViewPr>
    <p:cViewPr>
      <p:scale>
        <a:sx n="100" d="100"/>
        <a:sy n="100" d="100"/>
      </p:scale>
      <p:origin x="0" y="-1723"/>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40" cy="513508"/>
          </a:xfrm>
          <a:prstGeom prst="rect">
            <a:avLst/>
          </a:prstGeom>
        </p:spPr>
        <p:txBody>
          <a:bodyPr vert="horz" lIns="95482" tIns="47741" rIns="95482" bIns="47741" rtlCol="0"/>
          <a:lstStyle>
            <a:lvl1pPr algn="l">
              <a:defRPr sz="1300"/>
            </a:lvl1pPr>
          </a:lstStyle>
          <a:p>
            <a:endParaRPr lang="en-GB"/>
          </a:p>
        </p:txBody>
      </p:sp>
      <p:sp>
        <p:nvSpPr>
          <p:cNvPr id="3" name="Date Placeholder 2"/>
          <p:cNvSpPr>
            <a:spLocks noGrp="1"/>
          </p:cNvSpPr>
          <p:nvPr>
            <p:ph type="dt" idx="1"/>
          </p:nvPr>
        </p:nvSpPr>
        <p:spPr>
          <a:xfrm>
            <a:off x="4023092" y="0"/>
            <a:ext cx="3077740" cy="513508"/>
          </a:xfrm>
          <a:prstGeom prst="rect">
            <a:avLst/>
          </a:prstGeom>
        </p:spPr>
        <p:txBody>
          <a:bodyPr vert="horz" lIns="95482" tIns="47741" rIns="95482" bIns="47741" rtlCol="0"/>
          <a:lstStyle>
            <a:lvl1pPr algn="r">
              <a:defRPr sz="1300"/>
            </a:lvl1pPr>
          </a:lstStyle>
          <a:p>
            <a:fld id="{1D0E42AD-92CC-425B-88B2-450D3BED1291}" type="datetimeFigureOut">
              <a:rPr lang="en-GB" smtClean="0"/>
              <a:t>29/05/2019</a:t>
            </a:fld>
            <a:endParaRPr lang="en-GB"/>
          </a:p>
        </p:txBody>
      </p:sp>
      <p:sp>
        <p:nvSpPr>
          <p:cNvPr id="4" name="Slide Image Placeholder 3"/>
          <p:cNvSpPr>
            <a:spLocks noGrp="1" noRot="1" noChangeAspect="1"/>
          </p:cNvSpPr>
          <p:nvPr>
            <p:ph type="sldImg" idx="2"/>
          </p:nvPr>
        </p:nvSpPr>
        <p:spPr>
          <a:xfrm>
            <a:off x="482600" y="1279525"/>
            <a:ext cx="6137275" cy="3452813"/>
          </a:xfrm>
          <a:prstGeom prst="rect">
            <a:avLst/>
          </a:prstGeom>
          <a:noFill/>
          <a:ln w="12700">
            <a:solidFill>
              <a:prstClr val="black"/>
            </a:solidFill>
          </a:ln>
        </p:spPr>
        <p:txBody>
          <a:bodyPr vert="horz" lIns="95482" tIns="47741" rIns="95482" bIns="47741" rtlCol="0" anchor="ctr"/>
          <a:lstStyle/>
          <a:p>
            <a:endParaRPr lang="en-GB"/>
          </a:p>
        </p:txBody>
      </p:sp>
      <p:sp>
        <p:nvSpPr>
          <p:cNvPr id="5" name="Notes Placeholder 4"/>
          <p:cNvSpPr>
            <a:spLocks noGrp="1"/>
          </p:cNvSpPr>
          <p:nvPr>
            <p:ph type="body" sz="quarter" idx="3"/>
          </p:nvPr>
        </p:nvSpPr>
        <p:spPr>
          <a:xfrm>
            <a:off x="710248" y="4925408"/>
            <a:ext cx="5681980" cy="4029879"/>
          </a:xfrm>
          <a:prstGeom prst="rect">
            <a:avLst/>
          </a:prstGeom>
        </p:spPr>
        <p:txBody>
          <a:bodyPr vert="horz" lIns="95482" tIns="47741" rIns="95482" bIns="4774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721107"/>
            <a:ext cx="3077740" cy="513507"/>
          </a:xfrm>
          <a:prstGeom prst="rect">
            <a:avLst/>
          </a:prstGeom>
        </p:spPr>
        <p:txBody>
          <a:bodyPr vert="horz" lIns="95482" tIns="47741" rIns="95482" bIns="47741" rtlCol="0" anchor="b"/>
          <a:lstStyle>
            <a:lvl1pPr algn="l">
              <a:defRPr sz="1300"/>
            </a:lvl1pPr>
          </a:lstStyle>
          <a:p>
            <a:endParaRPr lang="en-GB"/>
          </a:p>
        </p:txBody>
      </p:sp>
      <p:sp>
        <p:nvSpPr>
          <p:cNvPr id="7" name="Slide Number Placeholder 6"/>
          <p:cNvSpPr>
            <a:spLocks noGrp="1"/>
          </p:cNvSpPr>
          <p:nvPr>
            <p:ph type="sldNum" sz="quarter" idx="5"/>
          </p:nvPr>
        </p:nvSpPr>
        <p:spPr>
          <a:xfrm>
            <a:off x="4023092" y="9721107"/>
            <a:ext cx="3077740" cy="513507"/>
          </a:xfrm>
          <a:prstGeom prst="rect">
            <a:avLst/>
          </a:prstGeom>
        </p:spPr>
        <p:txBody>
          <a:bodyPr vert="horz" lIns="95482" tIns="47741" rIns="95482" bIns="47741" rtlCol="0" anchor="b"/>
          <a:lstStyle>
            <a:lvl1pPr algn="r">
              <a:defRPr sz="1300"/>
            </a:lvl1pPr>
          </a:lstStyle>
          <a:p>
            <a:fld id="{AEC569E2-2B9C-46D6-A057-AE12032116A8}" type="slidenum">
              <a:rPr lang="en-GB" smtClean="0"/>
              <a:t>‹#›</a:t>
            </a:fld>
            <a:endParaRPr lang="en-GB"/>
          </a:p>
        </p:txBody>
      </p:sp>
    </p:spTree>
    <p:extLst>
      <p:ext uri="{BB962C8B-B14F-4D97-AF65-F5344CB8AC3E}">
        <p14:creationId xmlns:p14="http://schemas.microsoft.com/office/powerpoint/2010/main" val="2295427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2" cstate="print">
            <a:extLst>
              <a:ext uri="{28A0092B-C50C-407E-A947-70E740481C1C}">
                <a14:useLocalDpi xmlns:a14="http://schemas.microsoft.com/office/drawing/2010/main" val="0"/>
              </a:ext>
            </a:extLst>
          </a:blip>
          <a:srcRect b="5779"/>
          <a:stretch/>
        </p:blipFill>
        <p:spPr>
          <a:xfrm>
            <a:off x="-59267" y="2128672"/>
            <a:ext cx="12310533" cy="4729328"/>
          </a:xfrm>
          <a:prstGeom prst="rect">
            <a:avLst/>
          </a:prstGeom>
        </p:spPr>
      </p:pic>
      <p:sp>
        <p:nvSpPr>
          <p:cNvPr id="14" name="Rectangle 13"/>
          <p:cNvSpPr/>
          <p:nvPr/>
        </p:nvSpPr>
        <p:spPr>
          <a:xfrm>
            <a:off x="85559" y="272717"/>
            <a:ext cx="12031580" cy="119513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3" name="Picture 12"/>
          <p:cNvPicPr>
            <a:picLocks noChangeAspect="1"/>
          </p:cNvPicPr>
          <p:nvPr/>
        </p:nvPicPr>
        <p:blipFill>
          <a:blip r:embed="rId3"/>
          <a:stretch>
            <a:fillRect/>
          </a:stretch>
        </p:blipFill>
        <p:spPr>
          <a:xfrm>
            <a:off x="9411184" y="633663"/>
            <a:ext cx="2091451" cy="1114928"/>
          </a:xfrm>
          <a:prstGeom prst="rect">
            <a:avLst/>
          </a:prstGeom>
        </p:spPr>
      </p:pic>
      <p:sp>
        <p:nvSpPr>
          <p:cNvPr id="17" name="Text Placeholder 4"/>
          <p:cNvSpPr>
            <a:spLocks noGrp="1"/>
          </p:cNvSpPr>
          <p:nvPr>
            <p:ph type="body" sz="quarter" idx="11" hasCustomPrompt="1"/>
          </p:nvPr>
        </p:nvSpPr>
        <p:spPr>
          <a:xfrm>
            <a:off x="930192" y="2448122"/>
            <a:ext cx="5096933" cy="375289"/>
          </a:xfrm>
        </p:spPr>
        <p:txBody>
          <a:bodyPr/>
          <a:lstStyle>
            <a:lvl1pPr marL="0" indent="0">
              <a:buNone/>
              <a:defRPr b="1" baseline="0"/>
            </a:lvl1pPr>
          </a:lstStyle>
          <a:p>
            <a:pPr lvl="0"/>
            <a:r>
              <a:rPr lang="en-US" dirty="0" smtClean="0"/>
              <a:t>Presenter</a:t>
            </a:r>
          </a:p>
        </p:txBody>
      </p:sp>
      <p:sp>
        <p:nvSpPr>
          <p:cNvPr id="18" name="Text Placeholder 6"/>
          <p:cNvSpPr>
            <a:spLocks noGrp="1"/>
          </p:cNvSpPr>
          <p:nvPr>
            <p:ph type="body" sz="quarter" idx="12" hasCustomPrompt="1"/>
          </p:nvPr>
        </p:nvSpPr>
        <p:spPr>
          <a:xfrm>
            <a:off x="930191" y="4552755"/>
            <a:ext cx="5003271" cy="436340"/>
          </a:xfrm>
        </p:spPr>
        <p:txBody>
          <a:bodyPr/>
          <a:lstStyle>
            <a:lvl1pPr marL="0" indent="0">
              <a:buNone/>
              <a:defRPr/>
            </a:lvl1pPr>
          </a:lstStyle>
          <a:p>
            <a:pPr lvl="0"/>
            <a:r>
              <a:rPr lang="en-US" dirty="0" smtClean="0"/>
              <a:t>Event, Location</a:t>
            </a:r>
            <a:endParaRPr lang="en-GB" dirty="0"/>
          </a:p>
        </p:txBody>
      </p:sp>
      <p:sp>
        <p:nvSpPr>
          <p:cNvPr id="19" name="Text Placeholder 10"/>
          <p:cNvSpPr>
            <a:spLocks noGrp="1"/>
          </p:cNvSpPr>
          <p:nvPr>
            <p:ph type="body" sz="quarter" idx="17" hasCustomPrompt="1"/>
          </p:nvPr>
        </p:nvSpPr>
        <p:spPr>
          <a:xfrm>
            <a:off x="930192" y="1830668"/>
            <a:ext cx="5012795" cy="503459"/>
          </a:xfrm>
        </p:spPr>
        <p:txBody>
          <a:bodyPr>
            <a:normAutofit/>
          </a:bodyPr>
          <a:lstStyle>
            <a:lvl1pPr marL="0" indent="0">
              <a:buNone/>
              <a:defRPr sz="2600"/>
            </a:lvl1pPr>
          </a:lstStyle>
          <a:p>
            <a:pPr lvl="0"/>
            <a:r>
              <a:rPr lang="en-US" dirty="0" smtClean="0"/>
              <a:t>Subtitle</a:t>
            </a:r>
          </a:p>
        </p:txBody>
      </p:sp>
      <p:sp>
        <p:nvSpPr>
          <p:cNvPr id="20" name="Text Placeholder 10"/>
          <p:cNvSpPr>
            <a:spLocks noGrp="1"/>
          </p:cNvSpPr>
          <p:nvPr>
            <p:ph type="body" sz="quarter" idx="14" hasCustomPrompt="1"/>
          </p:nvPr>
        </p:nvSpPr>
        <p:spPr>
          <a:xfrm>
            <a:off x="930192" y="1331495"/>
            <a:ext cx="5012795" cy="473243"/>
          </a:xfrm>
        </p:spPr>
        <p:txBody>
          <a:bodyPr>
            <a:noAutofit/>
          </a:bodyPr>
          <a:lstStyle>
            <a:lvl1pPr marL="0" indent="0">
              <a:buNone/>
              <a:defRPr sz="3200" b="1"/>
            </a:lvl1pPr>
          </a:lstStyle>
          <a:p>
            <a:pPr lvl="0"/>
            <a:r>
              <a:rPr lang="en-US" dirty="0" smtClean="0"/>
              <a:t>Title</a:t>
            </a:r>
          </a:p>
        </p:txBody>
      </p:sp>
      <p:sp>
        <p:nvSpPr>
          <p:cNvPr id="21" name="Text Placeholder 6"/>
          <p:cNvSpPr>
            <a:spLocks noGrp="1"/>
          </p:cNvSpPr>
          <p:nvPr>
            <p:ph type="body" sz="quarter" idx="18" hasCustomPrompt="1"/>
          </p:nvPr>
        </p:nvSpPr>
        <p:spPr>
          <a:xfrm>
            <a:off x="930191" y="4921725"/>
            <a:ext cx="5003271" cy="428319"/>
          </a:xfrm>
        </p:spPr>
        <p:txBody>
          <a:bodyPr/>
          <a:lstStyle>
            <a:lvl1pPr marL="0" indent="0">
              <a:buNone/>
              <a:defRPr/>
            </a:lvl1pPr>
          </a:lstStyle>
          <a:p>
            <a:pPr lvl="0"/>
            <a:r>
              <a:rPr lang="en-US" dirty="0" smtClean="0"/>
              <a:t>Date</a:t>
            </a:r>
            <a:endParaRPr lang="en-GB" dirty="0"/>
          </a:p>
        </p:txBody>
      </p:sp>
      <p:sp>
        <p:nvSpPr>
          <p:cNvPr id="22" name="Text Placeholder 4"/>
          <p:cNvSpPr>
            <a:spLocks noGrp="1"/>
          </p:cNvSpPr>
          <p:nvPr>
            <p:ph type="body" sz="quarter" idx="19" hasCustomPrompt="1"/>
          </p:nvPr>
        </p:nvSpPr>
        <p:spPr>
          <a:xfrm>
            <a:off x="930192" y="2821102"/>
            <a:ext cx="5096933" cy="347215"/>
          </a:xfrm>
        </p:spPr>
        <p:txBody>
          <a:bodyPr/>
          <a:lstStyle>
            <a:lvl1pPr marL="0" indent="0">
              <a:buNone/>
              <a:defRPr b="0" baseline="0"/>
            </a:lvl1pPr>
          </a:lstStyle>
          <a:p>
            <a:pPr lvl="0"/>
            <a:r>
              <a:rPr lang="en-US" dirty="0" smtClean="0"/>
              <a:t>Role in Project, GÉANT Project</a:t>
            </a:r>
          </a:p>
        </p:txBody>
      </p:sp>
      <p:sp>
        <p:nvSpPr>
          <p:cNvPr id="23" name="Text Placeholder 4"/>
          <p:cNvSpPr>
            <a:spLocks noGrp="1"/>
          </p:cNvSpPr>
          <p:nvPr>
            <p:ph type="body" sz="quarter" idx="20" hasCustomPrompt="1"/>
          </p:nvPr>
        </p:nvSpPr>
        <p:spPr>
          <a:xfrm>
            <a:off x="930191" y="3166007"/>
            <a:ext cx="6706556" cy="347215"/>
          </a:xfrm>
        </p:spPr>
        <p:txBody>
          <a:bodyPr/>
          <a:lstStyle>
            <a:lvl1pPr marL="0" indent="0">
              <a:buNone/>
              <a:defRPr b="0" baseline="0"/>
            </a:lvl1pPr>
          </a:lstStyle>
          <a:p>
            <a:pPr lvl="0"/>
            <a:r>
              <a:rPr lang="en-US" dirty="0" smtClean="0"/>
              <a:t>Role in  Home Organisation, Organisation Name (if applicable)</a:t>
            </a:r>
          </a:p>
        </p:txBody>
      </p:sp>
      <p:sp>
        <p:nvSpPr>
          <p:cNvPr id="12" name="Text Placeholder 3"/>
          <p:cNvSpPr>
            <a:spLocks noGrp="1"/>
          </p:cNvSpPr>
          <p:nvPr>
            <p:ph type="body" sz="quarter" idx="21" hasCustomPrompt="1"/>
          </p:nvPr>
        </p:nvSpPr>
        <p:spPr>
          <a:xfrm>
            <a:off x="1115093" y="3682168"/>
            <a:ext cx="914400" cy="190399"/>
          </a:xfrm>
        </p:spPr>
        <p:txBody>
          <a:bodyPr>
            <a:normAutofit/>
          </a:bodyPr>
          <a:lstStyle>
            <a:lvl1pPr marL="0" indent="0">
              <a:buNone/>
              <a:defRPr sz="800"/>
            </a:lvl1pPr>
          </a:lstStyle>
          <a:p>
            <a:pPr lvl="0"/>
            <a:r>
              <a:rPr lang="en-US" dirty="0" smtClean="0"/>
              <a:t>Logo (optional)</a:t>
            </a:r>
            <a:endParaRPr lang="en-GB" dirty="0"/>
          </a:p>
        </p:txBody>
      </p:sp>
    </p:spTree>
    <p:extLst>
      <p:ext uri="{BB962C8B-B14F-4D97-AF65-F5344CB8AC3E}">
        <p14:creationId xmlns:p14="http://schemas.microsoft.com/office/powerpoint/2010/main" val="1770551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8"/>
            <a:ext cx="6172200" cy="4144217"/>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457204" y="1716837"/>
            <a:ext cx="4314825" cy="4152155"/>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E1400815-5B90-4798-B73A-C4AD8EDC7D21}"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37480301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E1400815-5B90-4798-B73A-C4AD8EDC7D21}" type="slidenum">
              <a:rPr lang="en-GB" smtClean="0"/>
              <a:t>‹#›</a:t>
            </a:fld>
            <a:endParaRPr lang="en-GB"/>
          </a:p>
        </p:txBody>
      </p:sp>
      <p:sp>
        <p:nvSpPr>
          <p:cNvPr id="5" name="TextBox 4"/>
          <p:cNvSpPr txBox="1"/>
          <p:nvPr/>
        </p:nvSpPr>
        <p:spPr>
          <a:xfrm>
            <a:off x="489285" y="304801"/>
            <a:ext cx="5553380" cy="830997"/>
          </a:xfrm>
          <a:prstGeom prst="rect">
            <a:avLst/>
          </a:prstGeom>
          <a:noFill/>
        </p:spPr>
        <p:txBody>
          <a:bodyPr wrap="none" rtlCol="0">
            <a:spAutoFit/>
          </a:bodyPr>
          <a:lstStyle/>
          <a:p>
            <a:r>
              <a:rPr lang="en-GB" sz="2400" b="1" dirty="0" smtClean="0">
                <a:solidFill>
                  <a:srgbClr val="003F5D"/>
                </a:solidFill>
              </a:rPr>
              <a:t>Style</a:t>
            </a:r>
            <a:r>
              <a:rPr lang="en-GB" sz="2400" b="1" baseline="0" dirty="0" smtClean="0">
                <a:solidFill>
                  <a:srgbClr val="003F5D"/>
                </a:solidFill>
              </a:rPr>
              <a:t> Guide</a:t>
            </a:r>
          </a:p>
          <a:p>
            <a:r>
              <a:rPr lang="en-GB" sz="2400" baseline="0" dirty="0" smtClean="0">
                <a:solidFill>
                  <a:srgbClr val="ED1556"/>
                </a:solidFill>
              </a:rPr>
              <a:t>A Guide to Using the New GÉANT Template</a:t>
            </a:r>
            <a:endParaRPr lang="en-GB" sz="2400" dirty="0">
              <a:solidFill>
                <a:srgbClr val="ED1556"/>
              </a:solidFill>
            </a:endParaRPr>
          </a:p>
        </p:txBody>
      </p:sp>
      <p:sp>
        <p:nvSpPr>
          <p:cNvPr id="7" name="TextBox 6"/>
          <p:cNvSpPr txBox="1"/>
          <p:nvPr/>
        </p:nvSpPr>
        <p:spPr>
          <a:xfrm>
            <a:off x="585273" y="1331500"/>
            <a:ext cx="10476539" cy="5264133"/>
          </a:xfrm>
          <a:prstGeom prst="rect">
            <a:avLst/>
          </a:prstGeom>
          <a:noFill/>
        </p:spPr>
        <p:txBody>
          <a:bodyPr wrap="square" rtlCol="0">
            <a:spAutoFit/>
          </a:bodyPr>
          <a:lstStyle/>
          <a:p>
            <a:pPr marL="285744" indent="-285744">
              <a:buFont typeface="Arial" panose="020B0604020202020204" pitchFamily="34" charset="0"/>
              <a:buChar char="•"/>
            </a:pPr>
            <a:r>
              <a:rPr lang="en-GB" sz="1867" dirty="0" smtClean="0">
                <a:solidFill>
                  <a:srgbClr val="003F5D"/>
                </a:solidFill>
              </a:rPr>
              <a:t>This template is a dual purpose template for use both to</a:t>
            </a:r>
            <a:r>
              <a:rPr lang="en-GB" sz="1867" baseline="0" dirty="0" smtClean="0">
                <a:solidFill>
                  <a:srgbClr val="003F5D"/>
                </a:solidFill>
              </a:rPr>
              <a:t> present information on behalf of the GÉANT Project (GN4-1) and for the organisation</a:t>
            </a:r>
          </a:p>
          <a:p>
            <a:pPr marL="285744" indent="-285744">
              <a:buFont typeface="Arial" panose="020B0604020202020204" pitchFamily="34" charset="0"/>
              <a:buChar char="•"/>
            </a:pPr>
            <a:r>
              <a:rPr lang="en-GB" sz="1867" baseline="0" dirty="0" smtClean="0">
                <a:solidFill>
                  <a:srgbClr val="003F5D"/>
                </a:solidFill>
              </a:rPr>
              <a:t>Because of this there are two end slide versions: </a:t>
            </a:r>
          </a:p>
          <a:p>
            <a:pPr marL="742932" lvl="1" indent="-285744">
              <a:buFont typeface="Arial" panose="020B0604020202020204" pitchFamily="34" charset="0"/>
              <a:buChar char="•"/>
            </a:pPr>
            <a:r>
              <a:rPr lang="en-GB" sz="1867" baseline="0" dirty="0" smtClean="0">
                <a:solidFill>
                  <a:srgbClr val="003F5D"/>
                </a:solidFill>
              </a:rPr>
              <a:t>One for Project (GN4-1) presentations which includes EU logo, copyright, and funding statement</a:t>
            </a:r>
          </a:p>
          <a:p>
            <a:pPr marL="742932" lvl="1" indent="-285744">
              <a:buFont typeface="Arial" panose="020B0604020202020204" pitchFamily="34" charset="0"/>
              <a:buChar char="•"/>
            </a:pPr>
            <a:r>
              <a:rPr lang="en-GB" sz="1867" baseline="0" dirty="0" smtClean="0">
                <a:solidFill>
                  <a:srgbClr val="003F5D"/>
                </a:solidFill>
              </a:rPr>
              <a:t>One for when presenting on behalf of the organisation</a:t>
            </a:r>
          </a:p>
          <a:p>
            <a:pPr marL="285744" marR="0" lvl="0"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67" baseline="0" dirty="0" smtClean="0">
                <a:solidFill>
                  <a:srgbClr val="003F5D"/>
                </a:solidFill>
              </a:rPr>
              <a:t>All slide packs must include the correct end slide. In general, project participants should use the GN4-1 version with the EU funding statement.  Staff from the GÉANT offices should confirm which end slide they should use. If in doubt contact your line manager/activity leader for clarification on which version to use</a:t>
            </a:r>
          </a:p>
          <a:p>
            <a:pPr marL="285744" marR="0" lvl="0"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GB" sz="1867" baseline="0" dirty="0" smtClean="0">
              <a:solidFill>
                <a:srgbClr val="003F5D"/>
              </a:solidFill>
            </a:endParaRPr>
          </a:p>
          <a:p>
            <a:pPr marL="285744" marR="0" lvl="0" indent="-285744" algn="l" defTabSz="9143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67" baseline="0" dirty="0" smtClean="0">
                <a:solidFill>
                  <a:srgbClr val="003F5D"/>
                </a:solidFill>
              </a:rPr>
              <a:t>The title slide has space for the speaker’s own role in their organisation, organisation name and an optional organisation logo which should be no larger than the main GÉANT logo </a:t>
            </a:r>
          </a:p>
          <a:p>
            <a:pPr marL="285744" indent="-285744">
              <a:buFont typeface="Arial" panose="020B0604020202020204" pitchFamily="34" charset="0"/>
              <a:buChar char="•"/>
            </a:pPr>
            <a:r>
              <a:rPr lang="en-GB" sz="1867" baseline="0" dirty="0" smtClean="0">
                <a:solidFill>
                  <a:srgbClr val="003F5D"/>
                </a:solidFill>
              </a:rPr>
              <a:t>Font is Calibri and will auto-size. Avoid using a font size less than 18pt.  Main font colour is Teal, </a:t>
            </a:r>
            <a:r>
              <a:rPr lang="en-GB" sz="1867" baseline="0" dirty="0" smtClean="0">
                <a:solidFill>
                  <a:srgbClr val="ED1556"/>
                </a:solidFill>
              </a:rPr>
              <a:t>Subtitle colour is Crimson and should be used sparingly. </a:t>
            </a:r>
            <a:r>
              <a:rPr lang="en-GB" sz="1867" baseline="0" dirty="0" smtClean="0">
                <a:solidFill>
                  <a:srgbClr val="003F5D"/>
                </a:solidFill>
              </a:rPr>
              <a:t>If the colours are not shown in PowerPoint use the </a:t>
            </a:r>
            <a:r>
              <a:rPr lang="en-GB" sz="1867" baseline="0" dirty="0" err="1" smtClean="0">
                <a:solidFill>
                  <a:srgbClr val="003F5D"/>
                </a:solidFill>
              </a:rPr>
              <a:t>eyedrop</a:t>
            </a:r>
            <a:r>
              <a:rPr lang="en-GB" sz="1867" baseline="0" dirty="0" smtClean="0">
                <a:solidFill>
                  <a:srgbClr val="003F5D"/>
                </a:solidFill>
              </a:rPr>
              <a:t> colour picker to select the correct colour from these samples</a:t>
            </a:r>
            <a:endParaRPr lang="en-GB" sz="1867" baseline="0" dirty="0" smtClean="0">
              <a:solidFill>
                <a:srgbClr val="ED1556"/>
              </a:solidFill>
            </a:endParaRPr>
          </a:p>
          <a:p>
            <a:pPr marL="285744" indent="-285744">
              <a:buFont typeface="Arial" panose="020B0604020202020204" pitchFamily="34" charset="0"/>
              <a:buChar char="•"/>
            </a:pPr>
            <a:endParaRPr lang="en-GB" sz="1867" baseline="0" dirty="0" smtClean="0">
              <a:solidFill>
                <a:srgbClr val="ED1556"/>
              </a:solidFill>
            </a:endParaRPr>
          </a:p>
          <a:p>
            <a:pPr marL="285744" indent="-285744">
              <a:buFont typeface="Arial" panose="020B0604020202020204" pitchFamily="34" charset="0"/>
              <a:buChar char="•"/>
            </a:pPr>
            <a:endParaRPr lang="en-GB" sz="1867" baseline="0" dirty="0" smtClean="0">
              <a:solidFill>
                <a:srgbClr val="003F5D"/>
              </a:solidFill>
            </a:endParaRPr>
          </a:p>
          <a:p>
            <a:pPr marL="457189" lvl="1" indent="0">
              <a:buFont typeface="Arial" panose="020B0604020202020204" pitchFamily="34" charset="0"/>
              <a:buNone/>
            </a:pPr>
            <a:r>
              <a:rPr lang="en-GB" sz="1867" baseline="0" dirty="0" smtClean="0">
                <a:solidFill>
                  <a:srgbClr val="003F5D"/>
                </a:solidFill>
              </a:rPr>
              <a:t> </a:t>
            </a:r>
          </a:p>
        </p:txBody>
      </p:sp>
      <p:sp>
        <p:nvSpPr>
          <p:cNvPr id="9" name="Oval 8"/>
          <p:cNvSpPr/>
          <p:nvPr/>
        </p:nvSpPr>
        <p:spPr>
          <a:xfrm>
            <a:off x="9702143" y="5398027"/>
            <a:ext cx="912376" cy="885543"/>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sp>
        <p:nvSpPr>
          <p:cNvPr id="10" name="Oval 9"/>
          <p:cNvSpPr/>
          <p:nvPr/>
        </p:nvSpPr>
        <p:spPr>
          <a:xfrm>
            <a:off x="8546231" y="5398027"/>
            <a:ext cx="912376" cy="885543"/>
          </a:xfrm>
          <a:prstGeom prst="ellipse">
            <a:avLst/>
          </a:prstGeom>
          <a:solidFill>
            <a:srgbClr val="EC0E51"/>
          </a:solidFill>
          <a:ln>
            <a:solidFill>
              <a:srgbClr val="ED155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spTree>
    <p:extLst>
      <p:ext uri="{BB962C8B-B14F-4D97-AF65-F5344CB8AC3E}">
        <p14:creationId xmlns:p14="http://schemas.microsoft.com/office/powerpoint/2010/main" val="7669158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Slide for GN4 related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1400815-5B90-4798-B73A-C4AD8EDC7D21}" type="slidenum">
              <a:rPr lang="en-GB" smtClean="0"/>
              <a:t>‹#›</a:t>
            </a:fld>
            <a:endParaRPr lang="en-GB"/>
          </a:p>
        </p:txBody>
      </p:sp>
      <p:sp>
        <p:nvSpPr>
          <p:cNvPr id="17" name="Rectangle 16"/>
          <p:cNvSpPr/>
          <p:nvPr/>
        </p:nvSpPr>
        <p:spPr>
          <a:xfrm>
            <a:off x="0" y="0"/>
            <a:ext cx="12192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dirty="0"/>
          </a:p>
        </p:txBody>
      </p:sp>
      <p:sp>
        <p:nvSpPr>
          <p:cNvPr id="14" name="Title 3"/>
          <p:cNvSpPr txBox="1">
            <a:spLocks/>
          </p:cNvSpPr>
          <p:nvPr/>
        </p:nvSpPr>
        <p:spPr>
          <a:xfrm>
            <a:off x="0" y="2970259"/>
            <a:ext cx="12192000" cy="589228"/>
          </a:xfrm>
          <a:prstGeom prst="rect">
            <a:avLst/>
          </a:prstGeom>
        </p:spPr>
        <p:txBody>
          <a:bodyPr vert="horz" lIns="68580" tIns="34291" rIns="68580" bIns="34291"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a:t>
            </a:r>
            <a:r>
              <a:rPr lang="en-GB" sz="2100" b="0" dirty="0" smtClean="0">
                <a:solidFill>
                  <a:schemeClr val="bg1"/>
                </a:solidFill>
              </a:rPr>
              <a:t>you</a:t>
            </a:r>
            <a:endParaRPr lang="en-GB" sz="2100" b="0" dirty="0">
              <a:solidFill>
                <a:schemeClr val="bg1"/>
              </a:solidFill>
            </a:endParaRPr>
          </a:p>
        </p:txBody>
      </p:sp>
      <p:sp>
        <p:nvSpPr>
          <p:cNvPr id="26" name="Rectangle 25"/>
          <p:cNvSpPr/>
          <p:nvPr/>
        </p:nvSpPr>
        <p:spPr>
          <a:xfrm>
            <a:off x="3294576" y="997227"/>
            <a:ext cx="5602848" cy="3984691"/>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grpSp>
        <p:nvGrpSpPr>
          <p:cNvPr id="29" name="Group 28"/>
          <p:cNvGrpSpPr/>
          <p:nvPr/>
        </p:nvGrpSpPr>
        <p:grpSpPr>
          <a:xfrm>
            <a:off x="4018845" y="4773548"/>
            <a:ext cx="4154312" cy="1167623"/>
            <a:chOff x="4003396" y="4773547"/>
            <a:chExt cx="4154312" cy="1167623"/>
          </a:xfrm>
        </p:grpSpPr>
        <p:sp>
          <p:nvSpPr>
            <p:cNvPr id="21" name="TextBox 20"/>
            <p:cNvSpPr txBox="1"/>
            <p:nvPr userDrawn="1"/>
          </p:nvSpPr>
          <p:spPr>
            <a:xfrm>
              <a:off x="4003396" y="5294839"/>
              <a:ext cx="4154312" cy="646331"/>
            </a:xfrm>
            <a:prstGeom prst="rect">
              <a:avLst/>
            </a:prstGeom>
            <a:noFill/>
          </p:spPr>
          <p:txBody>
            <a:bodyPr wrap="square" rtlCol="0">
              <a:spAutoFit/>
            </a:bodyPr>
            <a:lstStyle/>
            <a:p>
              <a:pPr marL="0" marR="0" indent="0" algn="ctr" defTabSz="914377"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377"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pic>
          <p:nvPicPr>
            <p:cNvPr id="28" name="Picture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4773547"/>
              <a:ext cx="1219200" cy="529760"/>
            </a:xfrm>
            <a:prstGeom prst="rect">
              <a:avLst/>
            </a:prstGeom>
          </p:spPr>
        </p:pic>
      </p:grpSp>
      <p:sp>
        <p:nvSpPr>
          <p:cNvPr id="30" name="TextBox 29"/>
          <p:cNvSpPr txBox="1"/>
          <p:nvPr/>
        </p:nvSpPr>
        <p:spPr>
          <a:xfrm>
            <a:off x="2118282" y="6201843"/>
            <a:ext cx="7786106" cy="338554"/>
          </a:xfrm>
          <a:prstGeom prst="rect">
            <a:avLst/>
          </a:prstGeom>
          <a:noFill/>
        </p:spPr>
        <p:txBody>
          <a:bodyPr wrap="none" rtlCol="0">
            <a:spAutoFit/>
          </a:bodyPr>
          <a:lstStyle/>
          <a:p>
            <a:pPr algn="l"/>
            <a:r>
              <a:rPr lang="en-GB" sz="800" kern="1200" dirty="0" smtClean="0">
                <a:solidFill>
                  <a:schemeClr val="bg1"/>
                </a:solidFill>
                <a:effectLst/>
                <a:latin typeface="+mn-lt"/>
                <a:ea typeface="+mn-ea"/>
                <a:cs typeface="+mn-cs"/>
              </a:rPr>
              <a:t>© GEANT Limited on behalf of the GN4 Phase 1 project (GN4-1).</a:t>
            </a:r>
          </a:p>
          <a:p>
            <a:pPr algn="l"/>
            <a:r>
              <a:rPr lang="en-GB" sz="800" kern="1200" dirty="0" smtClean="0">
                <a:solidFill>
                  <a:schemeClr val="bg1"/>
                </a:solidFill>
                <a:effectLst/>
                <a:latin typeface="+mn-lt"/>
                <a:ea typeface="+mn-ea"/>
                <a:cs typeface="+mn-cs"/>
              </a:rPr>
              <a:t>The research leading to these results has received funding from the European Union’s Horizon 2020 research and innovation programme under Grant Agreement No. 691567 (GN4-1).</a:t>
            </a:r>
            <a:endParaRPr lang="en-GB" sz="800" dirty="0">
              <a:solidFill>
                <a:schemeClr val="bg1"/>
              </a:solidFill>
            </a:endParaRPr>
          </a:p>
        </p:txBody>
      </p:sp>
      <p:pic>
        <p:nvPicPr>
          <p:cNvPr id="31" name="Picture 3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49745" y="6190066"/>
            <a:ext cx="578233" cy="392885"/>
          </a:xfrm>
          <a:prstGeom prst="rect">
            <a:avLst/>
          </a:prstGeom>
        </p:spPr>
      </p:pic>
      <p:sp>
        <p:nvSpPr>
          <p:cNvPr id="13" name="Text Placeholder 4"/>
          <p:cNvSpPr>
            <a:spLocks noGrp="1"/>
          </p:cNvSpPr>
          <p:nvPr>
            <p:ph type="body" sz="quarter" idx="11" hasCustomPrompt="1"/>
          </p:nvPr>
        </p:nvSpPr>
        <p:spPr>
          <a:xfrm>
            <a:off x="3565358" y="4090834"/>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
        <p:nvSpPr>
          <p:cNvPr id="4" name="Content Placeholder 3"/>
          <p:cNvSpPr>
            <a:spLocks noGrp="1"/>
          </p:cNvSpPr>
          <p:nvPr>
            <p:ph sz="quarter" idx="12" hasCustomPrompt="1"/>
          </p:nvPr>
        </p:nvSpPr>
        <p:spPr>
          <a:xfrm>
            <a:off x="3594100" y="3559176"/>
            <a:ext cx="5003800" cy="428625"/>
          </a:xfrm>
        </p:spPr>
        <p:txBody>
          <a:bodyPr>
            <a:noAutofit/>
          </a:bodyPr>
          <a:lstStyle>
            <a:lvl1pPr marL="0" indent="0" algn="ctr">
              <a:buNone/>
              <a:defRPr sz="2100" baseline="0">
                <a:solidFill>
                  <a:schemeClr val="bg1"/>
                </a:solidFill>
              </a:defRPr>
            </a:lvl1pPr>
          </a:lstStyle>
          <a:p>
            <a:pPr lvl="0"/>
            <a:r>
              <a:rPr lang="en-US" dirty="0" smtClean="0"/>
              <a:t>Optional “Any Questions?” Text here</a:t>
            </a:r>
          </a:p>
        </p:txBody>
      </p:sp>
    </p:spTree>
    <p:extLst>
      <p:ext uri="{BB962C8B-B14F-4D97-AF65-F5344CB8AC3E}">
        <p14:creationId xmlns:p14="http://schemas.microsoft.com/office/powerpoint/2010/main" val="3993644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losing Slide for non project presentatio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1400815-5B90-4798-B73A-C4AD8EDC7D21}" type="slidenum">
              <a:rPr lang="en-GB" smtClean="0"/>
              <a:t>‹#›</a:t>
            </a:fld>
            <a:endParaRPr lang="en-GB"/>
          </a:p>
        </p:txBody>
      </p:sp>
      <p:sp>
        <p:nvSpPr>
          <p:cNvPr id="17" name="Rectangle 16"/>
          <p:cNvSpPr/>
          <p:nvPr/>
        </p:nvSpPr>
        <p:spPr>
          <a:xfrm>
            <a:off x="0" y="-7"/>
            <a:ext cx="12192000" cy="68580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dirty="0"/>
          </a:p>
        </p:txBody>
      </p:sp>
      <p:sp>
        <p:nvSpPr>
          <p:cNvPr id="12" name="Rectangle 11"/>
          <p:cNvSpPr/>
          <p:nvPr/>
        </p:nvSpPr>
        <p:spPr>
          <a:xfrm>
            <a:off x="0" y="857251"/>
            <a:ext cx="12192000" cy="5143500"/>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sp>
        <p:nvSpPr>
          <p:cNvPr id="14" name="Title 3"/>
          <p:cNvSpPr txBox="1">
            <a:spLocks/>
          </p:cNvSpPr>
          <p:nvPr/>
        </p:nvSpPr>
        <p:spPr>
          <a:xfrm>
            <a:off x="0" y="2970259"/>
            <a:ext cx="12192000" cy="589228"/>
          </a:xfrm>
          <a:prstGeom prst="rect">
            <a:avLst/>
          </a:prstGeom>
        </p:spPr>
        <p:txBody>
          <a:bodyPr vert="horz" lIns="68580" tIns="34291" rIns="68580" bIns="34291"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100" b="0" dirty="0">
                <a:solidFill>
                  <a:schemeClr val="bg1"/>
                </a:solidFill>
              </a:rPr>
              <a:t>Thank </a:t>
            </a:r>
            <a:r>
              <a:rPr lang="en-GB" sz="2100" b="0" dirty="0" smtClean="0">
                <a:solidFill>
                  <a:schemeClr val="bg1"/>
                </a:solidFill>
              </a:rPr>
              <a:t>you</a:t>
            </a:r>
            <a:endParaRPr lang="en-GB" sz="2100" b="0" dirty="0">
              <a:solidFill>
                <a:schemeClr val="bg1"/>
              </a:solidFill>
            </a:endParaRPr>
          </a:p>
        </p:txBody>
      </p:sp>
      <p:sp>
        <p:nvSpPr>
          <p:cNvPr id="15" name="Rectangle 14"/>
          <p:cNvSpPr/>
          <p:nvPr/>
        </p:nvSpPr>
        <p:spPr>
          <a:xfrm>
            <a:off x="3294576" y="1024187"/>
            <a:ext cx="5602848" cy="3984691"/>
          </a:xfrm>
          <a:prstGeom prst="rect">
            <a:avLst/>
          </a:prstGeom>
          <a:blipFill dpi="0" rotWithShape="1">
            <a:blip r:embed="rId2">
              <a:alphaModFix amt="1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1"/>
          </a:p>
        </p:txBody>
      </p:sp>
      <p:grpSp>
        <p:nvGrpSpPr>
          <p:cNvPr id="4" name="Group 3"/>
          <p:cNvGrpSpPr/>
          <p:nvPr/>
        </p:nvGrpSpPr>
        <p:grpSpPr>
          <a:xfrm>
            <a:off x="4018844" y="5126472"/>
            <a:ext cx="4154312" cy="1167623"/>
            <a:chOff x="4003396" y="5126471"/>
            <a:chExt cx="4154312" cy="1167623"/>
          </a:xfrm>
        </p:grpSpPr>
        <p:sp>
          <p:nvSpPr>
            <p:cNvPr id="18" name="TextBox 17"/>
            <p:cNvSpPr txBox="1"/>
            <p:nvPr userDrawn="1"/>
          </p:nvSpPr>
          <p:spPr>
            <a:xfrm>
              <a:off x="4003396" y="5647763"/>
              <a:ext cx="4154312" cy="646331"/>
            </a:xfrm>
            <a:prstGeom prst="rect">
              <a:avLst/>
            </a:prstGeom>
            <a:noFill/>
          </p:spPr>
          <p:txBody>
            <a:bodyPr wrap="square" rtlCol="0">
              <a:spAutoFit/>
            </a:bodyPr>
            <a:lstStyle/>
            <a:p>
              <a:pPr marL="0" marR="0" indent="0" algn="ctr" defTabSz="914377" rtl="0" eaLnBrk="1" fontAlgn="auto" latinLnBrk="0" hangingPunct="1">
                <a:lnSpc>
                  <a:spcPct val="100000"/>
                </a:lnSpc>
                <a:spcBef>
                  <a:spcPts val="0"/>
                </a:spcBef>
                <a:spcAft>
                  <a:spcPts val="0"/>
                </a:spcAft>
                <a:buClrTx/>
                <a:buSzTx/>
                <a:buFontTx/>
                <a:buNone/>
                <a:tabLst/>
                <a:defRPr/>
              </a:pPr>
              <a:r>
                <a:rPr lang="en-GB" sz="1200" dirty="0" smtClean="0">
                  <a:solidFill>
                    <a:schemeClr val="bg1"/>
                  </a:solidFill>
                </a:rPr>
                <a:t>Networks </a:t>
              </a:r>
              <a:r>
                <a:rPr lang="en-GB" sz="1200" baseline="0" dirty="0" smtClean="0">
                  <a:solidFill>
                    <a:schemeClr val="bg1"/>
                  </a:solidFill>
                </a:rPr>
                <a:t>∙ Services ∙ People         </a:t>
              </a:r>
            </a:p>
            <a:p>
              <a:pPr marL="0" marR="0" indent="0" algn="ctr" defTabSz="914377" rtl="0" eaLnBrk="1" fontAlgn="auto" latinLnBrk="0" hangingPunct="1">
                <a:lnSpc>
                  <a:spcPct val="100000"/>
                </a:lnSpc>
                <a:spcBef>
                  <a:spcPts val="0"/>
                </a:spcBef>
                <a:spcAft>
                  <a:spcPts val="0"/>
                </a:spcAft>
                <a:buClrTx/>
                <a:buSzTx/>
                <a:buFontTx/>
                <a:buNone/>
                <a:tabLst/>
                <a:defRPr/>
              </a:pPr>
              <a:r>
                <a:rPr lang="en-GB" sz="1200" b="0" i="0" dirty="0" smtClean="0">
                  <a:solidFill>
                    <a:schemeClr val="bg1"/>
                  </a:solidFill>
                </a:rPr>
                <a:t>www.geant.org</a:t>
              </a:r>
            </a:p>
            <a:p>
              <a:pPr algn="ctr"/>
              <a:r>
                <a:rPr lang="en-GB" sz="1200" i="0" baseline="0" dirty="0" smtClean="0">
                  <a:solidFill>
                    <a:schemeClr val="bg1"/>
                  </a:solidFill>
                </a:rPr>
                <a:t> </a:t>
              </a:r>
              <a:endParaRPr lang="en-GB" sz="1200" i="0" dirty="0">
                <a:solidFill>
                  <a:schemeClr val="bg1"/>
                </a:solidFill>
              </a:endParaRPr>
            </a:p>
          </p:txBody>
        </p:sp>
        <p:pic>
          <p:nvPicPr>
            <p:cNvPr id="19" name="Pictur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670880" y="5126471"/>
              <a:ext cx="1219200" cy="529760"/>
            </a:xfrm>
            <a:prstGeom prst="rect">
              <a:avLst/>
            </a:prstGeom>
          </p:spPr>
        </p:pic>
      </p:grpSp>
      <p:sp>
        <p:nvSpPr>
          <p:cNvPr id="11" name="Text Placeholder 4"/>
          <p:cNvSpPr>
            <a:spLocks noGrp="1"/>
          </p:cNvSpPr>
          <p:nvPr>
            <p:ph type="body" sz="quarter" idx="11" hasCustomPrompt="1"/>
          </p:nvPr>
        </p:nvSpPr>
        <p:spPr>
          <a:xfrm>
            <a:off x="3565359" y="4218058"/>
            <a:ext cx="5061285" cy="350836"/>
          </a:xfrm>
        </p:spPr>
        <p:txBody>
          <a:bodyPr>
            <a:normAutofit/>
          </a:bodyPr>
          <a:lstStyle>
            <a:lvl1pPr marL="0" indent="0" algn="ctr">
              <a:buNone/>
              <a:defRPr sz="1200" baseline="0">
                <a:solidFill>
                  <a:schemeClr val="bg1"/>
                </a:solidFill>
              </a:defRPr>
            </a:lvl1pPr>
          </a:lstStyle>
          <a:p>
            <a:pPr lvl="0"/>
            <a:r>
              <a:rPr lang="en-GB" dirty="0" smtClean="0"/>
              <a:t>Presenter email</a:t>
            </a:r>
            <a:endParaRPr lang="en-GB" dirty="0"/>
          </a:p>
        </p:txBody>
      </p:sp>
      <p:sp>
        <p:nvSpPr>
          <p:cNvPr id="16" name="Content Placeholder 3"/>
          <p:cNvSpPr>
            <a:spLocks noGrp="1"/>
          </p:cNvSpPr>
          <p:nvPr>
            <p:ph sz="quarter" idx="12" hasCustomPrompt="1"/>
          </p:nvPr>
        </p:nvSpPr>
        <p:spPr>
          <a:xfrm>
            <a:off x="3594100" y="3559176"/>
            <a:ext cx="5003800" cy="428625"/>
          </a:xfrm>
        </p:spPr>
        <p:txBody>
          <a:bodyPr>
            <a:noAutofit/>
          </a:bodyPr>
          <a:lstStyle>
            <a:lvl1pPr marL="0" indent="0" algn="ctr">
              <a:buNone/>
              <a:defRPr sz="2100" baseline="0">
                <a:solidFill>
                  <a:schemeClr val="bg1"/>
                </a:solidFill>
              </a:defRPr>
            </a:lvl1pPr>
          </a:lstStyle>
          <a:p>
            <a:pPr lvl="0"/>
            <a:r>
              <a:rPr lang="en-US" dirty="0" smtClean="0"/>
              <a:t>Optional “Any Questions?” Text here</a:t>
            </a:r>
          </a:p>
        </p:txBody>
      </p:sp>
    </p:spTree>
    <p:extLst>
      <p:ext uri="{BB962C8B-B14F-4D97-AF65-F5344CB8AC3E}">
        <p14:creationId xmlns:p14="http://schemas.microsoft.com/office/powerpoint/2010/main" val="10411102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Content" type="obj">
  <p:cSld name="Title, Content">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609549" y="273505"/>
            <a:ext cx="10972526" cy="114503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921" b="0" i="0" u="none" strike="noStrike" cap="none"/>
            </a:lvl1pPr>
            <a:lvl2pPr marR="0" lvl="1" algn="l" rtl="0">
              <a:spcBef>
                <a:spcPts val="0"/>
              </a:spcBef>
              <a:spcAft>
                <a:spcPts val="0"/>
              </a:spcAft>
              <a:buSzPts val="1400"/>
              <a:buNone/>
              <a:defRPr sz="921" b="0" i="0" u="none" strike="noStrike" cap="none"/>
            </a:lvl2pPr>
            <a:lvl3pPr marR="0" lvl="2" algn="l" rtl="0">
              <a:spcBef>
                <a:spcPts val="0"/>
              </a:spcBef>
              <a:spcAft>
                <a:spcPts val="0"/>
              </a:spcAft>
              <a:buSzPts val="1400"/>
              <a:buNone/>
              <a:defRPr sz="921" b="0" i="0" u="none" strike="noStrike" cap="none"/>
            </a:lvl3pPr>
            <a:lvl4pPr marR="0" lvl="3" algn="l" rtl="0">
              <a:spcBef>
                <a:spcPts val="0"/>
              </a:spcBef>
              <a:spcAft>
                <a:spcPts val="0"/>
              </a:spcAft>
              <a:buSzPts val="1400"/>
              <a:buNone/>
              <a:defRPr sz="921" b="0" i="0" u="none" strike="noStrike" cap="none"/>
            </a:lvl4pPr>
            <a:lvl5pPr marR="0" lvl="4" algn="l" rtl="0">
              <a:spcBef>
                <a:spcPts val="0"/>
              </a:spcBef>
              <a:spcAft>
                <a:spcPts val="0"/>
              </a:spcAft>
              <a:buSzPts val="1400"/>
              <a:buNone/>
              <a:defRPr sz="921" b="0" i="0" u="none" strike="noStrike" cap="none"/>
            </a:lvl5pPr>
            <a:lvl6pPr marR="0" lvl="5" algn="l" rtl="0">
              <a:spcBef>
                <a:spcPts val="0"/>
              </a:spcBef>
              <a:spcAft>
                <a:spcPts val="0"/>
              </a:spcAft>
              <a:buSzPts val="1400"/>
              <a:buNone/>
              <a:defRPr sz="921" b="0" i="0" u="none" strike="noStrike" cap="none"/>
            </a:lvl6pPr>
            <a:lvl7pPr marR="0" lvl="6" algn="l" rtl="0">
              <a:spcBef>
                <a:spcPts val="0"/>
              </a:spcBef>
              <a:spcAft>
                <a:spcPts val="0"/>
              </a:spcAft>
              <a:buSzPts val="1400"/>
              <a:buNone/>
              <a:defRPr sz="921" b="0" i="0" u="none" strike="noStrike" cap="none"/>
            </a:lvl7pPr>
            <a:lvl8pPr marR="0" lvl="7" algn="l" rtl="0">
              <a:spcBef>
                <a:spcPts val="0"/>
              </a:spcBef>
              <a:spcAft>
                <a:spcPts val="0"/>
              </a:spcAft>
              <a:buSzPts val="1400"/>
              <a:buNone/>
              <a:defRPr sz="921" b="0" i="0" u="none" strike="noStrike" cap="none"/>
            </a:lvl8pPr>
            <a:lvl9pPr marR="0" lvl="8" algn="l" rtl="0">
              <a:spcBef>
                <a:spcPts val="0"/>
              </a:spcBef>
              <a:spcAft>
                <a:spcPts val="0"/>
              </a:spcAft>
              <a:buSzPts val="1400"/>
              <a:buNone/>
              <a:defRPr sz="921" b="0" i="0" u="none" strike="noStrike" cap="none"/>
            </a:lvl9pPr>
          </a:lstStyle>
          <a:p>
            <a:endParaRPr/>
          </a:p>
        </p:txBody>
      </p:sp>
      <p:sp>
        <p:nvSpPr>
          <p:cNvPr id="15" name="Shape 15"/>
          <p:cNvSpPr txBox="1">
            <a:spLocks noGrp="1"/>
          </p:cNvSpPr>
          <p:nvPr>
            <p:ph type="body" idx="1"/>
          </p:nvPr>
        </p:nvSpPr>
        <p:spPr>
          <a:xfrm>
            <a:off x="609549" y="1604744"/>
            <a:ext cx="10972526" cy="3977326"/>
          </a:xfrm>
          <a:prstGeom prst="rect">
            <a:avLst/>
          </a:prstGeom>
          <a:noFill/>
          <a:ln>
            <a:noFill/>
          </a:ln>
        </p:spPr>
        <p:txBody>
          <a:bodyPr spcFirstLastPara="1" wrap="square" lIns="91425" tIns="91425" rIns="91425" bIns="91425" anchor="t" anchorCtr="0"/>
          <a:lstStyle>
            <a:lvl1pPr marL="233904" marR="0" lvl="0" indent="-116952" algn="l" rtl="0">
              <a:spcBef>
                <a:spcPts val="0"/>
              </a:spcBef>
              <a:spcAft>
                <a:spcPts val="0"/>
              </a:spcAft>
              <a:buSzPts val="1400"/>
              <a:buNone/>
              <a:defRPr sz="921" b="0" i="0" u="none" strike="noStrike" cap="none"/>
            </a:lvl1pPr>
            <a:lvl2pPr marL="467807" marR="0" lvl="1" indent="-116952" algn="l" rtl="0">
              <a:spcBef>
                <a:spcPts val="0"/>
              </a:spcBef>
              <a:spcAft>
                <a:spcPts val="0"/>
              </a:spcAft>
              <a:buSzPts val="1400"/>
              <a:buNone/>
              <a:defRPr sz="921" b="0" i="0" u="none" strike="noStrike" cap="none"/>
            </a:lvl2pPr>
            <a:lvl3pPr marL="701711" marR="0" lvl="2" indent="-116952" algn="l" rtl="0">
              <a:spcBef>
                <a:spcPts val="0"/>
              </a:spcBef>
              <a:spcAft>
                <a:spcPts val="0"/>
              </a:spcAft>
              <a:buSzPts val="1400"/>
              <a:buNone/>
              <a:defRPr sz="921" b="0" i="0" u="none" strike="noStrike" cap="none"/>
            </a:lvl3pPr>
            <a:lvl4pPr marL="935614" marR="0" lvl="3" indent="-116952" algn="l" rtl="0">
              <a:spcBef>
                <a:spcPts val="0"/>
              </a:spcBef>
              <a:spcAft>
                <a:spcPts val="0"/>
              </a:spcAft>
              <a:buSzPts val="1400"/>
              <a:buNone/>
              <a:defRPr sz="921" b="0" i="0" u="none" strike="noStrike" cap="none"/>
            </a:lvl4pPr>
            <a:lvl5pPr marL="1169518" marR="0" lvl="4" indent="-116952" algn="l" rtl="0">
              <a:spcBef>
                <a:spcPts val="0"/>
              </a:spcBef>
              <a:spcAft>
                <a:spcPts val="0"/>
              </a:spcAft>
              <a:buSzPts val="1400"/>
              <a:buNone/>
              <a:defRPr sz="921" b="0" i="0" u="none" strike="noStrike" cap="none"/>
            </a:lvl5pPr>
            <a:lvl6pPr marL="1403421" marR="0" lvl="5" indent="-116952" algn="l" rtl="0">
              <a:spcBef>
                <a:spcPts val="0"/>
              </a:spcBef>
              <a:spcAft>
                <a:spcPts val="0"/>
              </a:spcAft>
              <a:buSzPts val="1400"/>
              <a:buNone/>
              <a:defRPr sz="921" b="0" i="0" u="none" strike="noStrike" cap="none"/>
            </a:lvl6pPr>
            <a:lvl7pPr marL="1637325" marR="0" lvl="6" indent="-116952" algn="l" rtl="0">
              <a:spcBef>
                <a:spcPts val="0"/>
              </a:spcBef>
              <a:spcAft>
                <a:spcPts val="0"/>
              </a:spcAft>
              <a:buSzPts val="1400"/>
              <a:buNone/>
              <a:defRPr sz="921" b="0" i="0" u="none" strike="noStrike" cap="none"/>
            </a:lvl7pPr>
            <a:lvl8pPr marL="1871228" marR="0" lvl="7" indent="-116952" algn="l" rtl="0">
              <a:spcBef>
                <a:spcPts val="0"/>
              </a:spcBef>
              <a:spcAft>
                <a:spcPts val="0"/>
              </a:spcAft>
              <a:buSzPts val="1400"/>
              <a:buNone/>
              <a:defRPr sz="921" b="0" i="0" u="none" strike="noStrike" cap="none"/>
            </a:lvl8pPr>
            <a:lvl9pPr marL="2105132" marR="0" lvl="8" indent="-116952" algn="l" rtl="0">
              <a:spcBef>
                <a:spcPts val="0"/>
              </a:spcBef>
              <a:spcAft>
                <a:spcPts val="0"/>
              </a:spcAft>
              <a:buSzPts val="1400"/>
              <a:buNone/>
              <a:defRPr sz="921" b="0" i="0" u="none" strike="noStrike" cap="none"/>
            </a:lvl9pPr>
          </a:lstStyle>
          <a:p>
            <a:endParaRPr/>
          </a:p>
        </p:txBody>
      </p:sp>
    </p:spTree>
    <p:extLst>
      <p:ext uri="{BB962C8B-B14F-4D97-AF65-F5344CB8AC3E}">
        <p14:creationId xmlns:p14="http://schemas.microsoft.com/office/powerpoint/2010/main" val="926472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lvl1pPr algn="r">
              <a:defRPr/>
            </a:lvl1pPr>
          </a:lstStyle>
          <a:p>
            <a:fld id="{E1400815-5B90-4798-B73A-C4AD8EDC7D21}"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430741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9"/>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351339"/>
          </a:xfrm>
        </p:spPr>
        <p:txBody>
          <a:bodyPr/>
          <a:lstStyle>
            <a:lvl1pPr>
              <a:defRPr sz="20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E1400815-5B90-4798-B73A-C4AD8EDC7D21}"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33914848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5" y="1681163"/>
            <a:ext cx="5514975"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2601" y="2489206"/>
            <a:ext cx="5553075"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3"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3"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E1400815-5B90-4798-B73A-C4AD8EDC7D21}" type="slidenum">
              <a:rPr lang="en-GB" smtClean="0"/>
              <a:t>‹#›</a:t>
            </a:fld>
            <a:endParaRPr lang="en-GB"/>
          </a:p>
        </p:txBody>
      </p:sp>
      <p:sp>
        <p:nvSpPr>
          <p:cNvPr id="10"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72498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4"/>
            <a:ext cx="7864123" cy="4652963"/>
          </a:xfrm>
        </p:spPr>
        <p:txBody>
          <a:bodyPr/>
          <a:lstStyle>
            <a:lvl1pPr>
              <a:defRPr sz="20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6" name="Slide Number Placeholder 5"/>
          <p:cNvSpPr>
            <a:spLocks noGrp="1"/>
          </p:cNvSpPr>
          <p:nvPr>
            <p:ph type="sldNum" sz="quarter" idx="12"/>
          </p:nvPr>
        </p:nvSpPr>
        <p:spPr/>
        <p:txBody>
          <a:bodyPr/>
          <a:lstStyle>
            <a:lvl1pPr algn="r">
              <a:defRPr/>
            </a:lvl1pPr>
          </a:lstStyle>
          <a:p>
            <a:fld id="{E1400815-5B90-4798-B73A-C4AD8EDC7D21}"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8602125" y="1532466"/>
            <a:ext cx="3" cy="4682067"/>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7393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1400815-5B90-4798-B73A-C4AD8EDC7D21}" type="slidenum">
              <a:rPr lang="en-GB" smtClean="0"/>
              <a:t>‹#›</a:t>
            </a:fld>
            <a:endParaRPr lang="en-GB"/>
          </a:p>
        </p:txBody>
      </p:sp>
      <p:sp>
        <p:nvSpPr>
          <p:cNvPr id="6"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3353178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1400815-5B90-4798-B73A-C4AD8EDC7D21}" type="slidenum">
              <a:rPr lang="en-GB" smtClean="0"/>
              <a:t>‹#›</a:t>
            </a:fld>
            <a:endParaRPr lang="en-GB"/>
          </a:p>
        </p:txBody>
      </p:sp>
      <p:sp>
        <p:nvSpPr>
          <p:cNvPr id="5"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p:nvSpPr>
        <p:spPr>
          <a:xfrm>
            <a:off x="0" y="1676401"/>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6" name="Text Placeholder 5"/>
          <p:cNvSpPr>
            <a:spLocks noGrp="1"/>
          </p:cNvSpPr>
          <p:nvPr>
            <p:ph type="body" sz="quarter" idx="13"/>
          </p:nvPr>
        </p:nvSpPr>
        <p:spPr>
          <a:xfrm>
            <a:off x="470573" y="4083051"/>
            <a:ext cx="11208083" cy="21813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3198793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1400815-5B90-4798-B73A-C4AD8EDC7D21}" type="slidenum">
              <a:rPr lang="en-GB" smtClean="0"/>
              <a:t>‹#›</a:t>
            </a:fld>
            <a:endParaRPr lang="en-GB"/>
          </a:p>
        </p:txBody>
      </p:sp>
      <p:sp>
        <p:nvSpPr>
          <p:cNvPr id="5"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6" name="Rectangle 5"/>
          <p:cNvSpPr/>
          <p:nvPr/>
        </p:nvSpPr>
        <p:spPr>
          <a:xfrm>
            <a:off x="0" y="3858127"/>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7" name="Text Placeholder 6"/>
          <p:cNvSpPr>
            <a:spLocks noGrp="1"/>
          </p:cNvSpPr>
          <p:nvPr>
            <p:ph type="body" sz="quarter" idx="13"/>
          </p:nvPr>
        </p:nvSpPr>
        <p:spPr>
          <a:xfrm>
            <a:off x="448287" y="1524585"/>
            <a:ext cx="11315924" cy="210093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4986211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9"/>
            <a:ext cx="6172200" cy="4209532"/>
          </a:xfrm>
        </p:spPr>
        <p:txBody>
          <a:bodyPr/>
          <a:lstStyle>
            <a:lvl1pPr>
              <a:defRPr sz="2400"/>
            </a:lvl1pPr>
            <a:lvl2pPr>
              <a:defRPr sz="22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4" y="1642188"/>
            <a:ext cx="4314825" cy="4226800"/>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E1400815-5B90-4798-B73A-C4AD8EDC7D21}" type="slidenum">
              <a:rPr lang="en-GB" smtClean="0"/>
              <a:t>‹#›</a:t>
            </a:fld>
            <a:endParaRPr lang="en-GB"/>
          </a:p>
        </p:txBody>
      </p:sp>
      <p:sp>
        <p:nvSpPr>
          <p:cNvPr id="8" name="Title Placeholder 1"/>
          <p:cNvSpPr>
            <a:spLocks noGrp="1"/>
          </p:cNvSpPr>
          <p:nvPr>
            <p:ph type="title"/>
          </p:nvPr>
        </p:nvSpPr>
        <p:spPr>
          <a:xfrm>
            <a:off x="455647"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961976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g"/><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6935" y="203200"/>
            <a:ext cx="9040688"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444503" y="1524004"/>
            <a:ext cx="10909300" cy="4652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6" name="Slide Number Placeholder 5"/>
          <p:cNvSpPr>
            <a:spLocks noGrp="1"/>
          </p:cNvSpPr>
          <p:nvPr>
            <p:ph type="sldNum" sz="quarter" idx="4"/>
          </p:nvPr>
        </p:nvSpPr>
        <p:spPr>
          <a:xfrm>
            <a:off x="11061812" y="6406021"/>
            <a:ext cx="741021" cy="274873"/>
          </a:xfrm>
          <a:prstGeom prst="rect">
            <a:avLst/>
          </a:prstGeom>
        </p:spPr>
        <p:txBody>
          <a:bodyPr vert="horz" lIns="91440" tIns="45720" rIns="91440" bIns="45720" rtlCol="0" anchor="ctr"/>
          <a:lstStyle>
            <a:lvl1pPr algn="r">
              <a:defRPr sz="900">
                <a:solidFill>
                  <a:schemeClr val="tx1">
                    <a:tint val="75000"/>
                  </a:schemeClr>
                </a:solidFill>
              </a:defRPr>
            </a:lvl1pPr>
          </a:lstStyle>
          <a:p>
            <a:fld id="{E1400815-5B90-4798-B73A-C4AD8EDC7D21}" type="slidenum">
              <a:rPr lang="en-GB" smtClean="0"/>
              <a:t>‹#›</a:t>
            </a:fld>
            <a:endParaRPr lang="en-GB"/>
          </a:p>
        </p:txBody>
      </p:sp>
      <p:cxnSp>
        <p:nvCxnSpPr>
          <p:cNvPr id="13" name="Straight Connector 12"/>
          <p:cNvCxnSpPr/>
          <p:nvPr/>
        </p:nvCxnSpPr>
        <p:spPr>
          <a:xfrm>
            <a:off x="569169" y="6413247"/>
            <a:ext cx="11150083" cy="0"/>
          </a:xfrm>
          <a:prstGeom prst="line">
            <a:avLst/>
          </a:prstGeom>
          <a:ln w="12700" cap="rnd">
            <a:solidFill>
              <a:srgbClr val="ED1556"/>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74132" y="6457891"/>
            <a:ext cx="4154312" cy="400110"/>
          </a:xfrm>
          <a:prstGeom prst="rect">
            <a:avLst/>
          </a:prstGeom>
          <a:noFill/>
        </p:spPr>
        <p:txBody>
          <a:bodyPr wrap="square" rtlCol="0">
            <a:spAutoFit/>
          </a:bodyPr>
          <a:lstStyle/>
          <a:p>
            <a:pPr marL="0" marR="0" indent="0" algn="l" defTabSz="914377" rtl="0" eaLnBrk="1" fontAlgn="auto" latinLnBrk="0" hangingPunct="1">
              <a:lnSpc>
                <a:spcPct val="100000"/>
              </a:lnSpc>
              <a:spcBef>
                <a:spcPts val="0"/>
              </a:spcBef>
              <a:spcAft>
                <a:spcPts val="0"/>
              </a:spcAft>
              <a:buClrTx/>
              <a:buSzTx/>
              <a:buFontTx/>
              <a:buNone/>
              <a:tabLst/>
              <a:defRPr/>
            </a:pPr>
            <a:r>
              <a:rPr lang="en-GB" sz="1000" dirty="0" smtClean="0">
                <a:solidFill>
                  <a:srgbClr val="003F5E"/>
                </a:solidFill>
              </a:rPr>
              <a:t>Networks </a:t>
            </a:r>
            <a:r>
              <a:rPr lang="en-GB" sz="1000" baseline="0" dirty="0" smtClean="0">
                <a:solidFill>
                  <a:srgbClr val="003F5E"/>
                </a:solidFill>
              </a:rPr>
              <a:t>∙ Services ∙ People           </a:t>
            </a:r>
            <a:r>
              <a:rPr lang="en-GB" sz="1000" b="0" i="1" dirty="0" smtClean="0">
                <a:solidFill>
                  <a:srgbClr val="004361"/>
                </a:solidFill>
              </a:rPr>
              <a:t>www.geant.org</a:t>
            </a:r>
          </a:p>
          <a:p>
            <a:r>
              <a:rPr lang="en-GB" sz="1000" baseline="0" dirty="0" smtClean="0">
                <a:solidFill>
                  <a:srgbClr val="003F5E"/>
                </a:solidFill>
              </a:rPr>
              <a:t> </a:t>
            </a:r>
            <a:endParaRPr lang="en-GB" sz="1000" dirty="0">
              <a:solidFill>
                <a:srgbClr val="003F5E"/>
              </a:solidFill>
            </a:endParaRPr>
          </a:p>
        </p:txBody>
      </p:sp>
      <p:pic>
        <p:nvPicPr>
          <p:cNvPr id="11" name="Picture 1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299453" y="1015679"/>
            <a:ext cx="11571704" cy="314021"/>
          </a:xfrm>
          <a:prstGeom prst="rect">
            <a:avLst/>
          </a:prstGeom>
        </p:spPr>
      </p:pic>
      <p:pic>
        <p:nvPicPr>
          <p:cNvPr id="10" name="Picture 9"/>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0106526" y="219648"/>
            <a:ext cx="1691439" cy="759923"/>
          </a:xfrm>
          <a:prstGeom prst="rect">
            <a:avLst/>
          </a:prstGeom>
        </p:spPr>
      </p:pic>
    </p:spTree>
    <p:extLst>
      <p:ext uri="{BB962C8B-B14F-4D97-AF65-F5344CB8AC3E}">
        <p14:creationId xmlns:p14="http://schemas.microsoft.com/office/powerpoint/2010/main" val="3916781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914377"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000" kern="1200">
          <a:solidFill>
            <a:srgbClr val="004360"/>
          </a:solidFill>
          <a:latin typeface="+mn-lt"/>
          <a:ea typeface="Verdana" panose="020B0604030504040204" pitchFamily="34" charset="0"/>
          <a:cs typeface="Verdana" panose="020B0604030504040204" pitchFamily="34" charset="0"/>
        </a:defRPr>
      </a:lvl1pPr>
      <a:lvl2pPr marL="685783" indent="-228594" algn="l" defTabSz="914377" rtl="0" eaLnBrk="1" latinLnBrk="0" hangingPunct="1">
        <a:lnSpc>
          <a:spcPct val="90000"/>
        </a:lnSpc>
        <a:spcBef>
          <a:spcPts val="500"/>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1142971" indent="-228594" algn="l" defTabSz="914377" rtl="0" eaLnBrk="1" latinLnBrk="0" hangingPunct="1">
        <a:lnSpc>
          <a:spcPct val="90000"/>
        </a:lnSpc>
        <a:spcBef>
          <a:spcPts val="500"/>
        </a:spcBef>
        <a:buFont typeface="Arial" panose="020B0604020202020204" pitchFamily="34" charset="0"/>
        <a:buChar char="•"/>
        <a:defRPr sz="1600" kern="1200">
          <a:solidFill>
            <a:srgbClr val="003F5E"/>
          </a:solidFill>
          <a:latin typeface="+mn-lt"/>
          <a:ea typeface="Verdana" panose="020B0604030504040204" pitchFamily="34" charset="0"/>
          <a:cs typeface="Verdana" panose="020B0604030504040204" pitchFamily="34" charset="0"/>
        </a:defRPr>
      </a:lvl3pPr>
      <a:lvl4pPr marL="1600160" indent="-228594" algn="l" defTabSz="914377"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4pPr>
      <a:lvl5pPr marL="2057349" indent="-228594" algn="l" defTabSz="914377" rtl="0" eaLnBrk="1" latinLnBrk="0" hangingPunct="1">
        <a:lnSpc>
          <a:spcPct val="90000"/>
        </a:lnSpc>
        <a:spcBef>
          <a:spcPts val="500"/>
        </a:spcBef>
        <a:buFont typeface="Arial" panose="020B0604020202020204" pitchFamily="34" charset="0"/>
        <a:buChar char="•"/>
        <a:defRPr sz="1600" kern="1200">
          <a:solidFill>
            <a:srgbClr val="004360"/>
          </a:solidFill>
          <a:latin typeface="+mn-lt"/>
          <a:ea typeface="Verdana" panose="020B0604030504040204" pitchFamily="34" charset="0"/>
          <a:cs typeface="Verdana" panose="020B0604030504040204" pitchFamily="34" charset="0"/>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png"/><Relationship Id="rId1" Type="http://schemas.openxmlformats.org/officeDocument/2006/relationships/slideLayout" Target="../slideLayouts/slideLayout14.xml"/><Relationship Id="rId4" Type="http://schemas.openxmlformats.org/officeDocument/2006/relationships/image" Target="../media/image1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1"/>
          </p:nvPr>
        </p:nvSpPr>
        <p:spPr/>
        <p:txBody>
          <a:bodyPr/>
          <a:lstStyle/>
          <a:p>
            <a:r>
              <a:rPr lang="en-US" dirty="0" smtClean="0"/>
              <a:t>Dan Still</a:t>
            </a:r>
            <a:endParaRPr lang="en-GB" dirty="0"/>
          </a:p>
        </p:txBody>
      </p:sp>
      <p:sp>
        <p:nvSpPr>
          <p:cNvPr id="6" name="Text Placeholder 5"/>
          <p:cNvSpPr>
            <a:spLocks noGrp="1"/>
          </p:cNvSpPr>
          <p:nvPr>
            <p:ph type="body" sz="quarter" idx="12"/>
          </p:nvPr>
        </p:nvSpPr>
        <p:spPr/>
        <p:txBody>
          <a:bodyPr/>
          <a:lstStyle/>
          <a:p>
            <a:r>
              <a:rPr lang="en-US" dirty="0" smtClean="0"/>
              <a:t>4</a:t>
            </a:r>
            <a:r>
              <a:rPr lang="en-US" baseline="30000" dirty="0" smtClean="0"/>
              <a:t>th</a:t>
            </a:r>
            <a:r>
              <a:rPr lang="en-US" dirty="0" smtClean="0"/>
              <a:t> SIG CISS CERN</a:t>
            </a:r>
            <a:endParaRPr lang="en-GB" dirty="0"/>
          </a:p>
        </p:txBody>
      </p:sp>
      <p:sp>
        <p:nvSpPr>
          <p:cNvPr id="8" name="Text Placeholder 7"/>
          <p:cNvSpPr>
            <a:spLocks noGrp="1"/>
          </p:cNvSpPr>
          <p:nvPr>
            <p:ph type="body" sz="quarter" idx="17"/>
          </p:nvPr>
        </p:nvSpPr>
        <p:spPr/>
        <p:txBody>
          <a:bodyPr/>
          <a:lstStyle/>
          <a:p>
            <a:r>
              <a:rPr lang="en-GB" dirty="0"/>
              <a:t>Cloud </a:t>
            </a:r>
            <a:r>
              <a:rPr lang="en-GB" dirty="0" smtClean="0"/>
              <a:t>Offerings – Task 3</a:t>
            </a:r>
            <a:endParaRPr lang="en-GB" dirty="0"/>
          </a:p>
        </p:txBody>
      </p:sp>
      <p:sp>
        <p:nvSpPr>
          <p:cNvPr id="7" name="Text Placeholder 6"/>
          <p:cNvSpPr>
            <a:spLocks noGrp="1"/>
          </p:cNvSpPr>
          <p:nvPr>
            <p:ph type="body" sz="quarter" idx="14"/>
          </p:nvPr>
        </p:nvSpPr>
        <p:spPr/>
        <p:txBody>
          <a:bodyPr/>
          <a:lstStyle/>
          <a:p>
            <a:r>
              <a:rPr lang="en-GB" dirty="0" smtClean="0"/>
              <a:t>GN4-3 WP4 </a:t>
            </a:r>
            <a:endParaRPr lang="en-GB" dirty="0"/>
          </a:p>
        </p:txBody>
      </p:sp>
      <p:sp>
        <p:nvSpPr>
          <p:cNvPr id="9" name="Text Placeholder 8"/>
          <p:cNvSpPr>
            <a:spLocks noGrp="1"/>
          </p:cNvSpPr>
          <p:nvPr>
            <p:ph type="body" sz="quarter" idx="18"/>
          </p:nvPr>
        </p:nvSpPr>
        <p:spPr/>
        <p:txBody>
          <a:bodyPr/>
          <a:lstStyle/>
          <a:p>
            <a:r>
              <a:rPr lang="en-US" dirty="0" smtClean="0"/>
              <a:t>May 29</a:t>
            </a:r>
            <a:r>
              <a:rPr lang="en-US" baseline="30000" dirty="0" smtClean="0"/>
              <a:t>th</a:t>
            </a:r>
            <a:r>
              <a:rPr lang="en-US" dirty="0" smtClean="0"/>
              <a:t> 2019 </a:t>
            </a:r>
            <a:endParaRPr lang="en-GB" dirty="0"/>
          </a:p>
        </p:txBody>
      </p:sp>
      <p:sp>
        <p:nvSpPr>
          <p:cNvPr id="10" name="Text Placeholder 9"/>
          <p:cNvSpPr>
            <a:spLocks noGrp="1"/>
          </p:cNvSpPr>
          <p:nvPr>
            <p:ph type="body" sz="quarter" idx="19"/>
          </p:nvPr>
        </p:nvSpPr>
        <p:spPr/>
        <p:txBody>
          <a:bodyPr>
            <a:normAutofit lnSpcReduction="10000"/>
          </a:bodyPr>
          <a:lstStyle/>
          <a:p>
            <a:r>
              <a:rPr lang="en-US" dirty="0" smtClean="0"/>
              <a:t> </a:t>
            </a:r>
            <a:endParaRPr lang="en-GB" dirty="0"/>
          </a:p>
        </p:txBody>
      </p:sp>
      <p:sp>
        <p:nvSpPr>
          <p:cNvPr id="11" name="Text Placeholder 10"/>
          <p:cNvSpPr>
            <a:spLocks noGrp="1"/>
          </p:cNvSpPr>
          <p:nvPr>
            <p:ph type="body" sz="quarter" idx="20"/>
          </p:nvPr>
        </p:nvSpPr>
        <p:spPr/>
        <p:txBody>
          <a:bodyPr>
            <a:normAutofit lnSpcReduction="10000"/>
          </a:bodyPr>
          <a:lstStyle/>
          <a:p>
            <a:r>
              <a:rPr lang="en-US" dirty="0" smtClean="0"/>
              <a:t> </a:t>
            </a:r>
            <a:endParaRPr lang="en-GB" dirty="0"/>
          </a:p>
        </p:txBody>
      </p:sp>
    </p:spTree>
    <p:extLst>
      <p:ext uri="{BB962C8B-B14F-4D97-AF65-F5344CB8AC3E}">
        <p14:creationId xmlns:p14="http://schemas.microsoft.com/office/powerpoint/2010/main" val="857387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1400815-5B90-4798-B73A-C4AD8EDC7D21}" type="slidenum">
              <a:rPr lang="en-GB" smtClean="0"/>
              <a:t>10</a:t>
            </a:fld>
            <a:endParaRPr lang="en-GB"/>
          </a:p>
        </p:txBody>
      </p:sp>
      <p:sp>
        <p:nvSpPr>
          <p:cNvPr id="4" name="Title 3"/>
          <p:cNvSpPr>
            <a:spLocks noGrp="1"/>
          </p:cNvSpPr>
          <p:nvPr>
            <p:ph type="title"/>
          </p:nvPr>
        </p:nvSpPr>
        <p:spPr/>
        <p:txBody>
          <a:bodyPr/>
          <a:lstStyle/>
          <a:p>
            <a:r>
              <a:rPr lang="en-US" dirty="0" smtClean="0"/>
              <a:t>Step 2 </a:t>
            </a:r>
            <a:endParaRPr lang="en-GB" dirty="0"/>
          </a:p>
        </p:txBody>
      </p:sp>
      <p:sp>
        <p:nvSpPr>
          <p:cNvPr id="6" name="Content Placeholder 5"/>
          <p:cNvSpPr>
            <a:spLocks noGrp="1"/>
          </p:cNvSpPr>
          <p:nvPr>
            <p:ph idx="1"/>
          </p:nvPr>
        </p:nvSpPr>
        <p:spPr>
          <a:xfrm>
            <a:off x="444503" y="1524004"/>
            <a:ext cx="10909300" cy="3775393"/>
          </a:xfrm>
          <a:prstGeom prst="rect">
            <a:avLst/>
          </a:prstGeom>
        </p:spPr>
        <p:txBody>
          <a:bodyPr wrap="square">
            <a:spAutoFit/>
          </a:bodyPr>
          <a:lstStyle/>
          <a:p>
            <a:pPr>
              <a:lnSpc>
                <a:spcPct val="120000"/>
              </a:lnSpc>
              <a:spcBef>
                <a:spcPts val="0"/>
              </a:spcBef>
              <a:spcAft>
                <a:spcPts val="700"/>
              </a:spcAft>
            </a:pPr>
            <a:r>
              <a:rPr lang="en-GB" dirty="0">
                <a:solidFill>
                  <a:srgbClr val="000000"/>
                </a:solidFill>
                <a:latin typeface="Carlito"/>
              </a:rPr>
              <a:t>T</a:t>
            </a:r>
            <a:r>
              <a:rPr lang="en-GB" dirty="0" smtClean="0">
                <a:solidFill>
                  <a:srgbClr val="000000"/>
                </a:solidFill>
                <a:latin typeface="Carlito"/>
              </a:rPr>
              <a:t>here </a:t>
            </a:r>
            <a:r>
              <a:rPr lang="en-GB" dirty="0">
                <a:solidFill>
                  <a:srgbClr val="000000"/>
                </a:solidFill>
                <a:latin typeface="Carlito"/>
              </a:rPr>
              <a:t>is a need for federated groups/projects, especially for </a:t>
            </a:r>
            <a:r>
              <a:rPr lang="en-GB" dirty="0" err="1">
                <a:solidFill>
                  <a:srgbClr val="000000"/>
                </a:solidFill>
                <a:latin typeface="Carlito"/>
              </a:rPr>
              <a:t>OpenStack</a:t>
            </a:r>
            <a:r>
              <a:rPr lang="en-GB" dirty="0">
                <a:solidFill>
                  <a:srgbClr val="000000"/>
                </a:solidFill>
                <a:latin typeface="Carlito"/>
              </a:rPr>
              <a:t>. If we can get group information from the federation, and give service access per group, it fits many of our internal modes of working.</a:t>
            </a:r>
            <a:endParaRPr lang="en-GB" dirty="0"/>
          </a:p>
          <a:p>
            <a:pPr>
              <a:lnSpc>
                <a:spcPct val="120000"/>
              </a:lnSpc>
              <a:spcBef>
                <a:spcPts val="0"/>
              </a:spcBef>
              <a:spcAft>
                <a:spcPts val="700"/>
              </a:spcAft>
            </a:pPr>
            <a:r>
              <a:rPr lang="en-GB" dirty="0">
                <a:solidFill>
                  <a:srgbClr val="000000"/>
                </a:solidFill>
                <a:latin typeface="Carlito"/>
              </a:rPr>
              <a:t>This would allow users to access the services without provider-site specific credentials, </a:t>
            </a:r>
            <a:r>
              <a:rPr lang="en-GB" dirty="0" err="1">
                <a:solidFill>
                  <a:srgbClr val="000000"/>
                </a:solidFill>
                <a:latin typeface="Carlito"/>
              </a:rPr>
              <a:t>i.e</a:t>
            </a:r>
            <a:r>
              <a:rPr lang="en-GB" dirty="0">
                <a:solidFill>
                  <a:srgbClr val="000000"/>
                </a:solidFill>
                <a:latin typeface="Carlito"/>
              </a:rPr>
              <a:t> the whole stack should work with federated </a:t>
            </a:r>
            <a:r>
              <a:rPr lang="en-GB" dirty="0" err="1">
                <a:solidFill>
                  <a:srgbClr val="000000"/>
                </a:solidFill>
                <a:latin typeface="Carlito"/>
              </a:rPr>
              <a:t>authN</a:t>
            </a:r>
            <a:r>
              <a:rPr lang="en-GB" dirty="0">
                <a:solidFill>
                  <a:srgbClr val="000000"/>
                </a:solidFill>
                <a:latin typeface="Carlito"/>
              </a:rPr>
              <a:t>/</a:t>
            </a:r>
            <a:r>
              <a:rPr lang="en-GB" dirty="0" err="1">
                <a:solidFill>
                  <a:srgbClr val="000000"/>
                </a:solidFill>
                <a:latin typeface="Carlito"/>
              </a:rPr>
              <a:t>authZ</a:t>
            </a:r>
            <a:r>
              <a:rPr lang="en-GB" dirty="0">
                <a:solidFill>
                  <a:srgbClr val="000000"/>
                </a:solidFill>
                <a:latin typeface="Carlito"/>
              </a:rPr>
              <a:t>.</a:t>
            </a:r>
            <a:endParaRPr lang="en-GB" dirty="0"/>
          </a:p>
          <a:p>
            <a:pPr>
              <a:lnSpc>
                <a:spcPct val="120000"/>
              </a:lnSpc>
              <a:spcBef>
                <a:spcPts val="0"/>
              </a:spcBef>
              <a:spcAft>
                <a:spcPts val="700"/>
              </a:spcAft>
            </a:pPr>
            <a:r>
              <a:rPr lang="en-GB" dirty="0">
                <a:solidFill>
                  <a:srgbClr val="000000"/>
                </a:solidFill>
                <a:latin typeface="Carlito"/>
              </a:rPr>
              <a:t>We would need a federated equivalent of a project, which is available to all provider sites, as opposed to this information living in a single provider’s </a:t>
            </a:r>
            <a:r>
              <a:rPr lang="en-GB" dirty="0" err="1">
                <a:solidFill>
                  <a:srgbClr val="000000"/>
                </a:solidFill>
                <a:latin typeface="Carlito"/>
              </a:rPr>
              <a:t>interal</a:t>
            </a:r>
            <a:r>
              <a:rPr lang="en-GB" dirty="0">
                <a:solidFill>
                  <a:srgbClr val="000000"/>
                </a:solidFill>
                <a:latin typeface="Carlito"/>
              </a:rPr>
              <a:t> system</a:t>
            </a:r>
            <a:r>
              <a:rPr lang="en-GB" dirty="0" smtClean="0">
                <a:solidFill>
                  <a:srgbClr val="000000"/>
                </a:solidFill>
                <a:latin typeface="Carlito"/>
              </a:rPr>
              <a:t>.</a:t>
            </a:r>
          </a:p>
          <a:p>
            <a:pPr>
              <a:lnSpc>
                <a:spcPct val="120000"/>
              </a:lnSpc>
              <a:spcBef>
                <a:spcPts val="0"/>
              </a:spcBef>
              <a:spcAft>
                <a:spcPts val="700"/>
              </a:spcAft>
            </a:pPr>
            <a:endParaRPr lang="en-GB" dirty="0"/>
          </a:p>
          <a:p>
            <a:pPr marL="0" indent="0">
              <a:lnSpc>
                <a:spcPct val="120000"/>
              </a:lnSpc>
              <a:spcBef>
                <a:spcPts val="0"/>
              </a:spcBef>
              <a:spcAft>
                <a:spcPts val="700"/>
              </a:spcAft>
              <a:buNone/>
            </a:pPr>
            <a:r>
              <a:rPr lang="en-GB" dirty="0">
                <a:solidFill>
                  <a:srgbClr val="000000"/>
                </a:solidFill>
                <a:latin typeface="Carlito"/>
              </a:rPr>
              <a:t>Suggestion: </a:t>
            </a:r>
            <a:r>
              <a:rPr lang="en-GB" b="1" dirty="0">
                <a:solidFill>
                  <a:srgbClr val="000000"/>
                </a:solidFill>
                <a:latin typeface="Carlito"/>
              </a:rPr>
              <a:t>We use users for authentication, projects/groups for authorization</a:t>
            </a:r>
            <a:endParaRPr lang="en-GB" dirty="0"/>
          </a:p>
        </p:txBody>
      </p:sp>
    </p:spTree>
    <p:extLst>
      <p:ext uri="{BB962C8B-B14F-4D97-AF65-F5344CB8AC3E}">
        <p14:creationId xmlns:p14="http://schemas.microsoft.com/office/powerpoint/2010/main" val="22885874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This option is like option 2, but </a:t>
            </a:r>
            <a:r>
              <a:rPr lang="en-GB" dirty="0" smtClean="0"/>
              <a:t>with added </a:t>
            </a:r>
            <a:r>
              <a:rPr lang="en-GB" dirty="0"/>
              <a:t>organizational contract work, and </a:t>
            </a:r>
            <a:r>
              <a:rPr lang="en-GB" dirty="0" smtClean="0"/>
              <a:t>the willingness </a:t>
            </a:r>
            <a:r>
              <a:rPr lang="en-GB" dirty="0"/>
              <a:t>of </a:t>
            </a:r>
            <a:r>
              <a:rPr lang="en-GB" dirty="0" err="1"/>
              <a:t>Geant</a:t>
            </a:r>
            <a:r>
              <a:rPr lang="en-GB" dirty="0"/>
              <a:t> to be a reseller</a:t>
            </a:r>
            <a:r>
              <a:rPr lang="en-GB" dirty="0" smtClean="0"/>
              <a:t>.</a:t>
            </a:r>
            <a:endParaRPr lang="en-GB" dirty="0"/>
          </a:p>
          <a:p>
            <a:r>
              <a:rPr lang="en-GB" dirty="0"/>
              <a:t>Technically this wouldn’t change much from the end user point of view, but </a:t>
            </a:r>
            <a:r>
              <a:rPr lang="en-GB" dirty="0" err="1"/>
              <a:t>Geant</a:t>
            </a:r>
            <a:r>
              <a:rPr lang="en-GB" dirty="0"/>
              <a:t> would be </a:t>
            </a:r>
            <a:r>
              <a:rPr lang="en-GB" dirty="0" smtClean="0"/>
              <a:t>a single </a:t>
            </a:r>
            <a:r>
              <a:rPr lang="en-GB" dirty="0"/>
              <a:t>point of contact for the users. </a:t>
            </a:r>
            <a:endParaRPr lang="en-GB" dirty="0" smtClean="0"/>
          </a:p>
          <a:p>
            <a:r>
              <a:rPr lang="en-GB" dirty="0" err="1" smtClean="0"/>
              <a:t>Geant</a:t>
            </a:r>
            <a:r>
              <a:rPr lang="en-GB" dirty="0" smtClean="0"/>
              <a:t> </a:t>
            </a:r>
            <a:r>
              <a:rPr lang="en-GB" dirty="0"/>
              <a:t>would handle the billing and reporting, and just </a:t>
            </a:r>
            <a:r>
              <a:rPr lang="en-GB" dirty="0" smtClean="0"/>
              <a:t>buy services </a:t>
            </a:r>
            <a:r>
              <a:rPr lang="en-GB" dirty="0"/>
              <a:t>in bulk from the providers. Providers would provide support.</a:t>
            </a:r>
          </a:p>
          <a:p>
            <a:r>
              <a:rPr lang="en-GB" dirty="0"/>
              <a:t>Some complexity would show through to the end users, as SLAs, Terms of </a:t>
            </a:r>
            <a:r>
              <a:rPr lang="en-GB" dirty="0" smtClean="0"/>
              <a:t>use </a:t>
            </a:r>
            <a:r>
              <a:rPr lang="en-GB" dirty="0"/>
              <a:t>etc. will not </a:t>
            </a:r>
            <a:r>
              <a:rPr lang="en-GB" dirty="0" smtClean="0"/>
              <a:t>be harmonized</a:t>
            </a:r>
            <a:r>
              <a:rPr lang="en-GB" dirty="0"/>
              <a:t>.</a:t>
            </a:r>
          </a:p>
        </p:txBody>
      </p:sp>
      <p:sp>
        <p:nvSpPr>
          <p:cNvPr id="3" name="Slide Number Placeholder 2"/>
          <p:cNvSpPr>
            <a:spLocks noGrp="1"/>
          </p:cNvSpPr>
          <p:nvPr>
            <p:ph type="sldNum" sz="quarter" idx="12"/>
          </p:nvPr>
        </p:nvSpPr>
        <p:spPr/>
        <p:txBody>
          <a:bodyPr/>
          <a:lstStyle/>
          <a:p>
            <a:fld id="{E1400815-5B90-4798-B73A-C4AD8EDC7D21}" type="slidenum">
              <a:rPr lang="en-GB" smtClean="0"/>
              <a:t>11</a:t>
            </a:fld>
            <a:endParaRPr lang="en-GB"/>
          </a:p>
        </p:txBody>
      </p:sp>
      <p:sp>
        <p:nvSpPr>
          <p:cNvPr id="4" name="Title 3"/>
          <p:cNvSpPr>
            <a:spLocks noGrp="1"/>
          </p:cNvSpPr>
          <p:nvPr>
            <p:ph type="title"/>
          </p:nvPr>
        </p:nvSpPr>
        <p:spPr/>
        <p:txBody>
          <a:bodyPr/>
          <a:lstStyle/>
          <a:p>
            <a:r>
              <a:rPr lang="en-US" dirty="0" smtClean="0"/>
              <a:t>Step 3 </a:t>
            </a:r>
            <a:endParaRPr lang="en-GB" dirty="0"/>
          </a:p>
        </p:txBody>
      </p:sp>
    </p:spTree>
    <p:extLst>
      <p:ext uri="{BB962C8B-B14F-4D97-AF65-F5344CB8AC3E}">
        <p14:creationId xmlns:p14="http://schemas.microsoft.com/office/powerpoint/2010/main" val="24227707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1400815-5B90-4798-B73A-C4AD8EDC7D21}" type="slidenum">
              <a:rPr lang="en-GB" smtClean="0"/>
              <a:t>12</a:t>
            </a:fld>
            <a:endParaRPr lang="en-GB"/>
          </a:p>
        </p:txBody>
      </p:sp>
      <p:sp>
        <p:nvSpPr>
          <p:cNvPr id="4" name="Title 3"/>
          <p:cNvSpPr>
            <a:spLocks noGrp="1"/>
          </p:cNvSpPr>
          <p:nvPr>
            <p:ph type="title"/>
          </p:nvPr>
        </p:nvSpPr>
        <p:spPr/>
        <p:txBody>
          <a:bodyPr/>
          <a:lstStyle/>
          <a:p>
            <a:r>
              <a:rPr lang="en-US" dirty="0" smtClean="0"/>
              <a:t>Step 3: First Year Effort</a:t>
            </a:r>
            <a:endParaRPr lang="en-GB" dirty="0"/>
          </a:p>
        </p:txBody>
      </p:sp>
      <p:sp>
        <p:nvSpPr>
          <p:cNvPr id="5" name="TextBox 4"/>
          <p:cNvSpPr txBox="1"/>
          <p:nvPr/>
        </p:nvSpPr>
        <p:spPr>
          <a:xfrm>
            <a:off x="838200" y="1952897"/>
            <a:ext cx="12713480" cy="2862322"/>
          </a:xfrm>
          <a:prstGeom prst="rect">
            <a:avLst/>
          </a:prstGeom>
          <a:noFill/>
        </p:spPr>
        <p:txBody>
          <a:bodyPr wrap="none" rtlCol="0">
            <a:spAutoFit/>
          </a:bodyPr>
          <a:lstStyle/>
          <a:p>
            <a:r>
              <a:rPr lang="en-GB" b="1" dirty="0" smtClean="0"/>
              <a:t>Task 3 will, in year 1:</a:t>
            </a:r>
          </a:p>
          <a:p>
            <a:r>
              <a:rPr lang="en-GB" dirty="0" smtClean="0"/>
              <a:t>•	Identify suitable services to offer in a community clouds model in interaction with SIG-MSP and SIG-CISS.</a:t>
            </a:r>
          </a:p>
          <a:p>
            <a:r>
              <a:rPr lang="en-GB" dirty="0" smtClean="0"/>
              <a:t>•	Put in place a delivery and ‘business’ plan for community clouds, using the GÉANT PLM.</a:t>
            </a:r>
          </a:p>
          <a:p>
            <a:endParaRPr lang="en-GB" dirty="0"/>
          </a:p>
          <a:p>
            <a:r>
              <a:rPr lang="en-GB" b="1" dirty="0" smtClean="0"/>
              <a:t>Deliverable: D4.1	Community clouds delivery plan services selection, business models and development roadmap</a:t>
            </a:r>
            <a:r>
              <a:rPr lang="en-GB" dirty="0" smtClean="0"/>
              <a:t>	</a:t>
            </a:r>
          </a:p>
          <a:p>
            <a:r>
              <a:rPr lang="en-GB" dirty="0" smtClean="0"/>
              <a:t>•	Commence the development of the first community clouds offering.</a:t>
            </a:r>
          </a:p>
          <a:p>
            <a:r>
              <a:rPr lang="en-GB" b="1" dirty="0" smtClean="0"/>
              <a:t>Milestone: M4.2	Community clouds, launch joint development efforts</a:t>
            </a:r>
            <a:r>
              <a:rPr lang="en-GB" dirty="0" smtClean="0"/>
              <a:t>	</a:t>
            </a:r>
          </a:p>
          <a:p>
            <a:endParaRPr lang="en-GB" dirty="0" smtClean="0"/>
          </a:p>
          <a:p>
            <a:r>
              <a:rPr lang="en-GB" dirty="0" smtClean="0"/>
              <a:t>•	Connect commercial and community service offerings to the GÉANT and NRENs network and identity management systems.</a:t>
            </a:r>
          </a:p>
          <a:p>
            <a:r>
              <a:rPr lang="en-GB" dirty="0" smtClean="0"/>
              <a:t>•	Start working on a business case for multi-cloud orchestration system, to assess suitable roles for NRENs and GÉANT.</a:t>
            </a:r>
            <a:endParaRPr lang="en-GB" dirty="0"/>
          </a:p>
        </p:txBody>
      </p:sp>
      <p:sp>
        <p:nvSpPr>
          <p:cNvPr id="6" name="TextBox 5"/>
          <p:cNvSpPr txBox="1"/>
          <p:nvPr/>
        </p:nvSpPr>
        <p:spPr>
          <a:xfrm>
            <a:off x="838200" y="5077428"/>
            <a:ext cx="10787120" cy="1200329"/>
          </a:xfrm>
          <a:prstGeom prst="rect">
            <a:avLst/>
          </a:prstGeom>
          <a:noFill/>
        </p:spPr>
        <p:txBody>
          <a:bodyPr wrap="none" rtlCol="0">
            <a:spAutoFit/>
          </a:bodyPr>
          <a:lstStyle/>
          <a:p>
            <a:r>
              <a:rPr lang="en-US" dirty="0" smtClean="0"/>
              <a:t>Questions: </a:t>
            </a:r>
            <a:endParaRPr lang="en-GB" dirty="0" smtClean="0"/>
          </a:p>
          <a:p>
            <a:r>
              <a:rPr lang="en-GB" dirty="0" smtClean="0"/>
              <a:t>- How can we help more NRENs deliver cloud services at a larger scale?</a:t>
            </a:r>
          </a:p>
          <a:p>
            <a:r>
              <a:rPr lang="en-GB" dirty="0" smtClean="0"/>
              <a:t>- Balance between commercial and community clouds (how to scale up national clouds to a pan-European level?)</a:t>
            </a:r>
          </a:p>
          <a:p>
            <a:r>
              <a:rPr lang="en-GB" dirty="0" smtClean="0"/>
              <a:t>- Our position and visibility as GÉANT and NRENs in the European Open Science Cloud.</a:t>
            </a:r>
            <a:endParaRPr lang="en-GB" dirty="0"/>
          </a:p>
        </p:txBody>
      </p:sp>
    </p:spTree>
    <p:extLst>
      <p:ext uri="{BB962C8B-B14F-4D97-AF65-F5344CB8AC3E}">
        <p14:creationId xmlns:p14="http://schemas.microsoft.com/office/powerpoint/2010/main" val="20533878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sz="2400" dirty="0" smtClean="0"/>
              <a:t>the </a:t>
            </a:r>
            <a:r>
              <a:rPr lang="en-GB" sz="2400" dirty="0"/>
              <a:t>level of ambition: who is willing and able to be part of a pan European scale?</a:t>
            </a:r>
          </a:p>
          <a:p>
            <a:r>
              <a:rPr lang="en-GB" sz="2400" dirty="0" smtClean="0"/>
              <a:t>multi-cloud </a:t>
            </a:r>
            <a:r>
              <a:rPr lang="en-GB" sz="2400" dirty="0"/>
              <a:t>orchestration system, to assess suitable roles for NRENs and GÉANT?</a:t>
            </a:r>
          </a:p>
          <a:p>
            <a:r>
              <a:rPr lang="en-GB" sz="2400" dirty="0" err="1" smtClean="0"/>
              <a:t>comments&amp;thoughts</a:t>
            </a:r>
            <a:r>
              <a:rPr lang="en-GB" sz="2400" dirty="0" smtClean="0"/>
              <a:t> </a:t>
            </a:r>
            <a:r>
              <a:rPr lang="en-GB" sz="2400" dirty="0"/>
              <a:t>on </a:t>
            </a:r>
            <a:r>
              <a:rPr lang="en-GB" sz="2400" dirty="0" err="1"/>
              <a:t>fedareted</a:t>
            </a:r>
            <a:r>
              <a:rPr lang="en-GB" sz="2400" dirty="0"/>
              <a:t> platforms and duplication of data? </a:t>
            </a:r>
          </a:p>
          <a:p>
            <a:r>
              <a:rPr lang="en-GB" sz="2400" dirty="0" smtClean="0"/>
              <a:t>file </a:t>
            </a:r>
            <a:r>
              <a:rPr lang="en-GB" sz="2400" dirty="0"/>
              <a:t>sharing and cloud storage: sync &amp; share? </a:t>
            </a:r>
          </a:p>
          <a:p>
            <a:r>
              <a:rPr lang="en-GB" sz="2400" dirty="0" smtClean="0"/>
              <a:t>the </a:t>
            </a:r>
            <a:r>
              <a:rPr lang="en-GB" sz="2400" dirty="0"/>
              <a:t>current status of NREN Container-based virtualisation capabilities?</a:t>
            </a:r>
          </a:p>
          <a:p>
            <a:r>
              <a:rPr lang="en-GB" sz="2400" dirty="0" smtClean="0"/>
              <a:t>selection </a:t>
            </a:r>
            <a:r>
              <a:rPr lang="en-GB" sz="2400" dirty="0"/>
              <a:t>of cloud delivery models </a:t>
            </a:r>
            <a:r>
              <a:rPr lang="en-GB" sz="2400" dirty="0" err="1"/>
              <a:t>IaaS</a:t>
            </a:r>
            <a:r>
              <a:rPr lang="en-GB" sz="2400" dirty="0"/>
              <a:t>, </a:t>
            </a:r>
            <a:r>
              <a:rPr lang="en-GB" sz="2400" dirty="0" err="1"/>
              <a:t>PaaS</a:t>
            </a:r>
            <a:r>
              <a:rPr lang="en-GB" sz="2400" dirty="0"/>
              <a:t>, SaaS ...? </a:t>
            </a:r>
          </a:p>
          <a:p>
            <a:endParaRPr lang="en-GB" dirty="0"/>
          </a:p>
        </p:txBody>
      </p:sp>
      <p:sp>
        <p:nvSpPr>
          <p:cNvPr id="3" name="Slide Number Placeholder 2"/>
          <p:cNvSpPr>
            <a:spLocks noGrp="1"/>
          </p:cNvSpPr>
          <p:nvPr>
            <p:ph type="sldNum" sz="quarter" idx="12"/>
          </p:nvPr>
        </p:nvSpPr>
        <p:spPr/>
        <p:txBody>
          <a:bodyPr/>
          <a:lstStyle/>
          <a:p>
            <a:fld id="{E1400815-5B90-4798-B73A-C4AD8EDC7D21}" type="slidenum">
              <a:rPr lang="en-GB" smtClean="0"/>
              <a:t>13</a:t>
            </a:fld>
            <a:endParaRPr lang="en-GB"/>
          </a:p>
        </p:txBody>
      </p:sp>
      <p:sp>
        <p:nvSpPr>
          <p:cNvPr id="4" name="Title 3"/>
          <p:cNvSpPr>
            <a:spLocks noGrp="1"/>
          </p:cNvSpPr>
          <p:nvPr>
            <p:ph type="title"/>
          </p:nvPr>
        </p:nvSpPr>
        <p:spPr/>
        <p:txBody>
          <a:bodyPr/>
          <a:lstStyle/>
          <a:p>
            <a:r>
              <a:rPr lang="en-US" dirty="0" smtClean="0"/>
              <a:t>Questions</a:t>
            </a:r>
            <a:endParaRPr lang="en-GB" dirty="0"/>
          </a:p>
        </p:txBody>
      </p:sp>
    </p:spTree>
    <p:extLst>
      <p:ext uri="{BB962C8B-B14F-4D97-AF65-F5344CB8AC3E}">
        <p14:creationId xmlns:p14="http://schemas.microsoft.com/office/powerpoint/2010/main" val="37666674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3" y="1524005"/>
            <a:ext cx="10966448" cy="4457696"/>
          </a:xfrm>
        </p:spPr>
        <p:txBody>
          <a:bodyPr>
            <a:noAutofit/>
          </a:bodyPr>
          <a:lstStyle/>
          <a:p>
            <a:r>
              <a:rPr lang="en-US" sz="2400" dirty="0"/>
              <a:t>We need to be able to price our services. In order to provide cloud </a:t>
            </a:r>
            <a:r>
              <a:rPr lang="en-US" sz="2400" dirty="0" err="1"/>
              <a:t>IaaS</a:t>
            </a:r>
            <a:r>
              <a:rPr lang="en-US" sz="2400" dirty="0"/>
              <a:t>, </a:t>
            </a:r>
            <a:r>
              <a:rPr lang="en-US" sz="2400" dirty="0" err="1"/>
              <a:t>PaaS</a:t>
            </a:r>
            <a:r>
              <a:rPr lang="en-US" sz="2400" dirty="0"/>
              <a:t> or whatnot we need to understand the real cost. There’s typically a large body of work needed to run a cloud service in production and often the ability to “price” the service is a measure of organizational readiness to really provide the service. </a:t>
            </a:r>
          </a:p>
          <a:p>
            <a:r>
              <a:rPr lang="en-US" sz="2400" dirty="0"/>
              <a:t>We need an better understanding of users needs, but an provocative statement is: what they want is </a:t>
            </a:r>
            <a:r>
              <a:rPr lang="en-US" sz="2400" i="1" dirty="0"/>
              <a:t>Vanilla</a:t>
            </a:r>
            <a:r>
              <a:rPr lang="en-US" sz="2400" dirty="0"/>
              <a:t> (!) ……    i.e. </a:t>
            </a:r>
            <a:r>
              <a:rPr lang="en-US" sz="2400" dirty="0" err="1"/>
              <a:t>IaaS</a:t>
            </a:r>
            <a:r>
              <a:rPr lang="en-US" sz="2400" dirty="0"/>
              <a:t>, some not too advanced services like databases and potentially some type of collaborative platform google docs –style.</a:t>
            </a:r>
          </a:p>
          <a:p>
            <a:r>
              <a:rPr lang="en-US" sz="2400" dirty="0"/>
              <a:t>Build a mechanism for access to the services – a core </a:t>
            </a:r>
            <a:r>
              <a:rPr lang="en-US" sz="2400" dirty="0" err="1"/>
              <a:t>Geant</a:t>
            </a:r>
            <a:r>
              <a:rPr lang="en-US" sz="2400" dirty="0"/>
              <a:t> capability – groups concept to access cloud services as earlier described – potentially </a:t>
            </a:r>
            <a:r>
              <a:rPr lang="en-US" sz="2400" dirty="0" err="1"/>
              <a:t>OpenStack</a:t>
            </a:r>
            <a:r>
              <a:rPr lang="en-US" sz="2400" dirty="0"/>
              <a:t> regions concept etc. </a:t>
            </a:r>
          </a:p>
          <a:p>
            <a:pPr lvl="1"/>
            <a:r>
              <a:rPr lang="en-US" sz="2400" u="sng" dirty="0"/>
              <a:t>We should work with others in </a:t>
            </a:r>
            <a:r>
              <a:rPr lang="en-US" sz="2400" u="sng" dirty="0" err="1"/>
              <a:t>Geant</a:t>
            </a:r>
            <a:r>
              <a:rPr lang="en-US" sz="2400" u="sng" dirty="0"/>
              <a:t> on </a:t>
            </a:r>
            <a:r>
              <a:rPr lang="en-US" sz="2400" u="sng" dirty="0" smtClean="0"/>
              <a:t>AAI</a:t>
            </a:r>
          </a:p>
        </p:txBody>
      </p:sp>
      <p:sp>
        <p:nvSpPr>
          <p:cNvPr id="3" name="Slide Number Placeholder 2"/>
          <p:cNvSpPr>
            <a:spLocks noGrp="1"/>
          </p:cNvSpPr>
          <p:nvPr>
            <p:ph type="sldNum" sz="quarter" idx="12"/>
          </p:nvPr>
        </p:nvSpPr>
        <p:spPr/>
        <p:txBody>
          <a:bodyPr/>
          <a:lstStyle/>
          <a:p>
            <a:fld id="{E1400815-5B90-4798-B73A-C4AD8EDC7D21}" type="slidenum">
              <a:rPr lang="en-GB" smtClean="0"/>
              <a:t>14</a:t>
            </a:fld>
            <a:endParaRPr lang="en-GB"/>
          </a:p>
        </p:txBody>
      </p:sp>
      <p:sp>
        <p:nvSpPr>
          <p:cNvPr id="4" name="Title 3"/>
          <p:cNvSpPr>
            <a:spLocks noGrp="1"/>
          </p:cNvSpPr>
          <p:nvPr>
            <p:ph type="title"/>
          </p:nvPr>
        </p:nvSpPr>
        <p:spPr/>
        <p:txBody>
          <a:bodyPr/>
          <a:lstStyle/>
          <a:p>
            <a:r>
              <a:rPr lang="en-US" dirty="0" smtClean="0"/>
              <a:t>Development roadmap – Proposal for T3   (1/2)</a:t>
            </a:r>
            <a:endParaRPr lang="en-GB" dirty="0"/>
          </a:p>
        </p:txBody>
      </p:sp>
    </p:spTree>
    <p:extLst>
      <p:ext uri="{BB962C8B-B14F-4D97-AF65-F5344CB8AC3E}">
        <p14:creationId xmlns:p14="http://schemas.microsoft.com/office/powerpoint/2010/main" val="27934013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sz="2400" dirty="0"/>
              <a:t>Make comparison on price </a:t>
            </a:r>
            <a:r>
              <a:rPr lang="en-US" sz="2400" dirty="0" err="1"/>
              <a:t>vis</a:t>
            </a:r>
            <a:r>
              <a:rPr lang="en-US" sz="2400" dirty="0"/>
              <a:t> a </a:t>
            </a:r>
            <a:r>
              <a:rPr lang="en-US" sz="2400" dirty="0" err="1"/>
              <a:t>vis</a:t>
            </a:r>
            <a:r>
              <a:rPr lang="en-US" sz="2400" dirty="0"/>
              <a:t> commercials. This has been part of earlier </a:t>
            </a:r>
            <a:r>
              <a:rPr lang="en-US" sz="2400" dirty="0" err="1"/>
              <a:t>Geant</a:t>
            </a:r>
            <a:r>
              <a:rPr lang="en-US" sz="2400" dirty="0"/>
              <a:t> efforts and need to continue to benchmark our capability.</a:t>
            </a:r>
          </a:p>
          <a:p>
            <a:r>
              <a:rPr lang="en-US" sz="2400" dirty="0"/>
              <a:t>Service models: </a:t>
            </a:r>
            <a:r>
              <a:rPr lang="en-US" sz="2400" dirty="0" err="1"/>
              <a:t>IaaS</a:t>
            </a:r>
            <a:r>
              <a:rPr lang="en-US" sz="2400" dirty="0"/>
              <a:t>, SaaS (</a:t>
            </a:r>
            <a:r>
              <a:rPr lang="en-US" sz="2400" dirty="0" err="1"/>
              <a:t>OnlyOffice</a:t>
            </a:r>
            <a:r>
              <a:rPr lang="en-US" sz="2400" dirty="0"/>
              <a:t> some other applications), </a:t>
            </a:r>
            <a:r>
              <a:rPr lang="en-US" sz="2400" dirty="0" err="1"/>
              <a:t>PaaS</a:t>
            </a:r>
            <a:r>
              <a:rPr lang="en-US" sz="2400" dirty="0"/>
              <a:t>  (</a:t>
            </a:r>
            <a:r>
              <a:rPr lang="en-US" sz="2400" dirty="0" err="1"/>
              <a:t>Kubernetes</a:t>
            </a:r>
            <a:r>
              <a:rPr lang="en-US" sz="2400" dirty="0"/>
              <a:t>) as a technical exercise but not many of us do K8 in production today. There is still lot’s of work to be done. </a:t>
            </a:r>
          </a:p>
          <a:p>
            <a:r>
              <a:rPr lang="en-US" sz="2400" dirty="0"/>
              <a:t>Geo redundancy – regions for </a:t>
            </a:r>
            <a:r>
              <a:rPr lang="en-US" sz="2400" dirty="0" err="1"/>
              <a:t>IaaS</a:t>
            </a:r>
            <a:r>
              <a:rPr lang="en-US" sz="2400" dirty="0"/>
              <a:t> – potential for collaboration</a:t>
            </a:r>
          </a:p>
          <a:p>
            <a:r>
              <a:rPr lang="en-US" sz="2400" dirty="0"/>
              <a:t>At later stage: offer a Multi Cloud portal – </a:t>
            </a:r>
            <a:r>
              <a:rPr lang="en-US" sz="2400" dirty="0" err="1"/>
              <a:t>SURFnet</a:t>
            </a:r>
            <a:r>
              <a:rPr lang="en-US" sz="2400" dirty="0"/>
              <a:t> example is </a:t>
            </a:r>
            <a:r>
              <a:rPr lang="en-US" sz="2400" dirty="0" smtClean="0"/>
              <a:t>quite promising</a:t>
            </a:r>
            <a:r>
              <a:rPr lang="en-US" sz="2400" dirty="0"/>
              <a:t>. There are pros and cons but we should investigate and potentially implement at a later stage. </a:t>
            </a:r>
          </a:p>
          <a:p>
            <a:r>
              <a:rPr lang="en-US" sz="2400" dirty="0" smtClean="0"/>
              <a:t>Question-marks</a:t>
            </a:r>
            <a:r>
              <a:rPr lang="en-US" sz="2400" dirty="0"/>
              <a:t>: should we work on </a:t>
            </a:r>
            <a:r>
              <a:rPr lang="en-US" sz="2400" dirty="0" err="1"/>
              <a:t>sync&amp;share</a:t>
            </a:r>
            <a:r>
              <a:rPr lang="en-US" sz="2400" dirty="0"/>
              <a:t>? CS3 community just got funding (Mesh project?). Services at participating NREN sites are very national in scope, there is also EOSC overlap i.e. EUDAT? </a:t>
            </a:r>
          </a:p>
          <a:p>
            <a:pPr marL="0" indent="0">
              <a:buNone/>
            </a:pPr>
            <a:endParaRPr lang="en-GB" sz="2400" dirty="0"/>
          </a:p>
        </p:txBody>
      </p:sp>
      <p:sp>
        <p:nvSpPr>
          <p:cNvPr id="3" name="Slide Number Placeholder 2"/>
          <p:cNvSpPr>
            <a:spLocks noGrp="1"/>
          </p:cNvSpPr>
          <p:nvPr>
            <p:ph type="sldNum" sz="quarter" idx="12"/>
          </p:nvPr>
        </p:nvSpPr>
        <p:spPr/>
        <p:txBody>
          <a:bodyPr/>
          <a:lstStyle/>
          <a:p>
            <a:fld id="{E1400815-5B90-4798-B73A-C4AD8EDC7D21}" type="slidenum">
              <a:rPr lang="en-GB" smtClean="0"/>
              <a:t>15</a:t>
            </a:fld>
            <a:endParaRPr lang="en-GB"/>
          </a:p>
        </p:txBody>
      </p:sp>
      <p:sp>
        <p:nvSpPr>
          <p:cNvPr id="4" name="Title 3"/>
          <p:cNvSpPr>
            <a:spLocks noGrp="1"/>
          </p:cNvSpPr>
          <p:nvPr>
            <p:ph type="title"/>
          </p:nvPr>
        </p:nvSpPr>
        <p:spPr/>
        <p:txBody>
          <a:bodyPr/>
          <a:lstStyle/>
          <a:p>
            <a:r>
              <a:rPr lang="en-US" dirty="0"/>
              <a:t>Development roadmap – Proposal for </a:t>
            </a:r>
            <a:r>
              <a:rPr lang="en-US" dirty="0" smtClean="0"/>
              <a:t>T3   (2/2)</a:t>
            </a:r>
            <a:endParaRPr lang="en-GB" dirty="0"/>
          </a:p>
        </p:txBody>
      </p:sp>
    </p:spTree>
    <p:extLst>
      <p:ext uri="{BB962C8B-B14F-4D97-AF65-F5344CB8AC3E}">
        <p14:creationId xmlns:p14="http://schemas.microsoft.com/office/powerpoint/2010/main" val="3771350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Elixir – Elixir AAI?</a:t>
            </a:r>
          </a:p>
          <a:p>
            <a:r>
              <a:rPr lang="en-US" dirty="0" smtClean="0"/>
              <a:t>ESA case?</a:t>
            </a:r>
          </a:p>
          <a:p>
            <a:r>
              <a:rPr lang="en-US" dirty="0" smtClean="0"/>
              <a:t>Meteorological use case?</a:t>
            </a:r>
            <a:endParaRPr lang="en-GB" dirty="0"/>
          </a:p>
        </p:txBody>
      </p:sp>
      <p:sp>
        <p:nvSpPr>
          <p:cNvPr id="3" name="Slide Number Placeholder 2"/>
          <p:cNvSpPr>
            <a:spLocks noGrp="1"/>
          </p:cNvSpPr>
          <p:nvPr>
            <p:ph type="sldNum" sz="quarter" idx="12"/>
          </p:nvPr>
        </p:nvSpPr>
        <p:spPr/>
        <p:txBody>
          <a:bodyPr/>
          <a:lstStyle/>
          <a:p>
            <a:fld id="{E1400815-5B90-4798-B73A-C4AD8EDC7D21}" type="slidenum">
              <a:rPr lang="en-GB" smtClean="0"/>
              <a:t>16</a:t>
            </a:fld>
            <a:endParaRPr lang="en-GB"/>
          </a:p>
        </p:txBody>
      </p:sp>
      <p:sp>
        <p:nvSpPr>
          <p:cNvPr id="4" name="Title 3"/>
          <p:cNvSpPr>
            <a:spLocks noGrp="1"/>
          </p:cNvSpPr>
          <p:nvPr>
            <p:ph type="title"/>
          </p:nvPr>
        </p:nvSpPr>
        <p:spPr/>
        <p:txBody>
          <a:bodyPr/>
          <a:lstStyle/>
          <a:p>
            <a:r>
              <a:rPr lang="en-US" dirty="0" smtClean="0"/>
              <a:t>Task3: Use Cases</a:t>
            </a:r>
            <a:endParaRPr lang="en-GB" dirty="0"/>
          </a:p>
        </p:txBody>
      </p:sp>
    </p:spTree>
    <p:extLst>
      <p:ext uri="{BB962C8B-B14F-4D97-AF65-F5344CB8AC3E}">
        <p14:creationId xmlns:p14="http://schemas.microsoft.com/office/powerpoint/2010/main" val="2287671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endParaRPr lang="en-US" sz="4000" b="1" dirty="0" smtClean="0"/>
          </a:p>
          <a:p>
            <a:pPr marL="0" indent="0">
              <a:buNone/>
            </a:pPr>
            <a:r>
              <a:rPr lang="en-US" sz="3200" b="1" dirty="0" smtClean="0"/>
              <a:t>BOLD </a:t>
            </a:r>
            <a:r>
              <a:rPr lang="en-US" sz="3200" b="1" dirty="0"/>
              <a:t>suggestion</a:t>
            </a:r>
            <a:r>
              <a:rPr lang="en-US" sz="3200" dirty="0"/>
              <a:t>: Start influencing policy makers </a:t>
            </a:r>
          </a:p>
          <a:p>
            <a:pPr marL="0" indent="0">
              <a:buNone/>
            </a:pPr>
            <a:endParaRPr lang="en-US" sz="3200" dirty="0" smtClean="0"/>
          </a:p>
          <a:p>
            <a:pPr marL="0" indent="0">
              <a:buNone/>
            </a:pPr>
            <a:r>
              <a:rPr lang="en-US" sz="3200" dirty="0" smtClean="0"/>
              <a:t>We </a:t>
            </a:r>
            <a:r>
              <a:rPr lang="en-US" sz="3200" dirty="0"/>
              <a:t>need </a:t>
            </a:r>
            <a:r>
              <a:rPr lang="en-US" sz="3200" dirty="0" smtClean="0"/>
              <a:t>significant </a:t>
            </a:r>
            <a:r>
              <a:rPr lang="en-US" sz="3200" i="1" dirty="0" smtClean="0"/>
              <a:t>European</a:t>
            </a:r>
            <a:r>
              <a:rPr lang="en-US" sz="3200" dirty="0" smtClean="0"/>
              <a:t> cloud resource(s) a </a:t>
            </a:r>
            <a:r>
              <a:rPr lang="en-US" sz="3200" dirty="0"/>
              <a:t>’la Euro HPC. </a:t>
            </a:r>
          </a:p>
          <a:p>
            <a:endParaRPr lang="en-GB" dirty="0"/>
          </a:p>
        </p:txBody>
      </p:sp>
      <p:sp>
        <p:nvSpPr>
          <p:cNvPr id="3" name="Slide Number Placeholder 2"/>
          <p:cNvSpPr>
            <a:spLocks noGrp="1"/>
          </p:cNvSpPr>
          <p:nvPr>
            <p:ph type="sldNum" sz="quarter" idx="12"/>
          </p:nvPr>
        </p:nvSpPr>
        <p:spPr/>
        <p:txBody>
          <a:bodyPr/>
          <a:lstStyle/>
          <a:p>
            <a:fld id="{E1400815-5B90-4798-B73A-C4AD8EDC7D21}" type="slidenum">
              <a:rPr lang="en-GB" smtClean="0"/>
              <a:t>17</a:t>
            </a:fld>
            <a:endParaRPr lang="en-GB"/>
          </a:p>
        </p:txBody>
      </p:sp>
    </p:spTree>
    <p:extLst>
      <p:ext uri="{BB962C8B-B14F-4D97-AF65-F5344CB8AC3E}">
        <p14:creationId xmlns:p14="http://schemas.microsoft.com/office/powerpoint/2010/main" val="13905814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002060"/>
                </a:solidFill>
              </a:rPr>
              <a:t>Background: The Nordic Cloud (</a:t>
            </a:r>
            <a:r>
              <a:rPr lang="en-US" sz="2400" b="1" i="1" dirty="0" smtClean="0">
                <a:solidFill>
                  <a:srgbClr val="002060"/>
                </a:solidFill>
              </a:rPr>
              <a:t>Glenna</a:t>
            </a:r>
            <a:r>
              <a:rPr lang="en-US" sz="2400" b="1" dirty="0" smtClean="0">
                <a:solidFill>
                  <a:srgbClr val="002060"/>
                </a:solidFill>
              </a:rPr>
              <a:t>) </a:t>
            </a:r>
            <a:endParaRPr lang="en-GB" sz="2400" b="1" dirty="0">
              <a:solidFill>
                <a:srgbClr val="002060"/>
              </a:solidFill>
            </a:endParaRPr>
          </a:p>
        </p:txBody>
      </p:sp>
      <p:pic>
        <p:nvPicPr>
          <p:cNvPr id="5" name="Picture 4"/>
          <p:cNvPicPr>
            <a:picLocks noChangeAspect="1"/>
          </p:cNvPicPr>
          <p:nvPr/>
        </p:nvPicPr>
        <p:blipFill>
          <a:blip r:embed="rId2"/>
          <a:stretch>
            <a:fillRect/>
          </a:stretch>
        </p:blipFill>
        <p:spPr>
          <a:xfrm>
            <a:off x="5852595" y="1947473"/>
            <a:ext cx="4492592" cy="3373698"/>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3223" y="1947473"/>
            <a:ext cx="3547577" cy="3372148"/>
          </a:xfrm>
          <a:prstGeom prst="rect">
            <a:avLst/>
          </a:prstGeom>
        </p:spPr>
      </p:pic>
      <p:sp>
        <p:nvSpPr>
          <p:cNvPr id="4" name="TextBox 3"/>
          <p:cNvSpPr txBox="1"/>
          <p:nvPr/>
        </p:nvSpPr>
        <p:spPr>
          <a:xfrm>
            <a:off x="609549" y="5941405"/>
            <a:ext cx="4916154" cy="307777"/>
          </a:xfrm>
          <a:prstGeom prst="rect">
            <a:avLst/>
          </a:prstGeom>
          <a:noFill/>
        </p:spPr>
        <p:txBody>
          <a:bodyPr wrap="none" rtlCol="0">
            <a:spAutoFit/>
          </a:bodyPr>
          <a:lstStyle/>
          <a:p>
            <a:r>
              <a:rPr lang="en-US" sz="1400" dirty="0" smtClean="0"/>
              <a:t>The Glenna project is funded by </a:t>
            </a:r>
            <a:r>
              <a:rPr lang="en-US" sz="1400" dirty="0" err="1" smtClean="0"/>
              <a:t>NeIC</a:t>
            </a:r>
            <a:r>
              <a:rPr lang="en-US" sz="1400" dirty="0" smtClean="0"/>
              <a:t> - </a:t>
            </a:r>
            <a:r>
              <a:rPr lang="en-US" sz="1400" dirty="0" err="1" smtClean="0"/>
              <a:t>Nordforsk</a:t>
            </a:r>
            <a:r>
              <a:rPr lang="en-US" sz="1400" dirty="0" smtClean="0"/>
              <a:t> </a:t>
            </a:r>
            <a:r>
              <a:rPr lang="en-US" sz="1400" dirty="0"/>
              <a:t>https://neic.no/</a:t>
            </a:r>
            <a:endParaRPr lang="en-GB" sz="1400" dirty="0"/>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94711" y="5822809"/>
            <a:ext cx="1250476" cy="544971"/>
          </a:xfrm>
          <a:prstGeom prst="rect">
            <a:avLst/>
          </a:prstGeom>
        </p:spPr>
      </p:pic>
    </p:spTree>
    <p:extLst>
      <p:ext uri="{BB962C8B-B14F-4D97-AF65-F5344CB8AC3E}">
        <p14:creationId xmlns:p14="http://schemas.microsoft.com/office/powerpoint/2010/main" val="197850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sz="2800" b="1" dirty="0" smtClean="0"/>
              <a:t>Objective</a:t>
            </a:r>
          </a:p>
          <a:p>
            <a:pPr marL="0" indent="0">
              <a:buNone/>
            </a:pPr>
            <a:endParaRPr lang="en-GB" sz="2800" dirty="0"/>
          </a:p>
          <a:p>
            <a:pPr marL="0" indent="0">
              <a:buNone/>
            </a:pPr>
            <a:r>
              <a:rPr lang="en-GB" sz="2800" dirty="0" smtClean="0"/>
              <a:t>The </a:t>
            </a:r>
            <a:r>
              <a:rPr lang="en-GB" sz="2800" dirty="0"/>
              <a:t>purpose of WP4 is to help R&amp;E users with their computation and communication needs and enable them to collaborate online, across different organisations and countries. WP4 aims to put such offerings in place, by aggregating NREN expertise and community demand, underpinned by a platform which allows for service acquisition and delivery at a pan-European scale.</a:t>
            </a:r>
          </a:p>
        </p:txBody>
      </p:sp>
      <p:sp>
        <p:nvSpPr>
          <p:cNvPr id="3" name="Slide Number Placeholder 2"/>
          <p:cNvSpPr>
            <a:spLocks noGrp="1"/>
          </p:cNvSpPr>
          <p:nvPr>
            <p:ph type="sldNum" sz="quarter" idx="12"/>
          </p:nvPr>
        </p:nvSpPr>
        <p:spPr/>
        <p:txBody>
          <a:bodyPr/>
          <a:lstStyle/>
          <a:p>
            <a:fld id="{E1400815-5B90-4798-B73A-C4AD8EDC7D21}" type="slidenum">
              <a:rPr lang="en-GB" smtClean="0"/>
              <a:t>3</a:t>
            </a:fld>
            <a:endParaRPr lang="en-GB"/>
          </a:p>
        </p:txBody>
      </p:sp>
      <p:sp>
        <p:nvSpPr>
          <p:cNvPr id="4" name="Title 3"/>
          <p:cNvSpPr>
            <a:spLocks noGrp="1"/>
          </p:cNvSpPr>
          <p:nvPr>
            <p:ph type="title"/>
          </p:nvPr>
        </p:nvSpPr>
        <p:spPr/>
        <p:txBody>
          <a:bodyPr/>
          <a:lstStyle/>
          <a:p>
            <a:r>
              <a:rPr lang="en-GB" b="0" dirty="0"/>
              <a:t/>
            </a:r>
            <a:br>
              <a:rPr lang="en-GB" b="0" dirty="0"/>
            </a:br>
            <a:r>
              <a:rPr lang="en-GB" dirty="0"/>
              <a:t>Work Package 4: Online Services Development and </a:t>
            </a:r>
            <a:r>
              <a:rPr lang="en-GB" dirty="0" smtClean="0"/>
              <a:t>Delivery</a:t>
            </a:r>
            <a:endParaRPr lang="en-GB" dirty="0"/>
          </a:p>
        </p:txBody>
      </p:sp>
    </p:spTree>
    <p:extLst>
      <p:ext uri="{BB962C8B-B14F-4D97-AF65-F5344CB8AC3E}">
        <p14:creationId xmlns:p14="http://schemas.microsoft.com/office/powerpoint/2010/main" val="391812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GB" sz="2800" b="1" dirty="0" smtClean="0"/>
              <a:t>Tasks</a:t>
            </a:r>
            <a:endParaRPr lang="en-GB" sz="2800" dirty="0"/>
          </a:p>
          <a:p>
            <a:r>
              <a:rPr lang="en-GB" sz="2600" dirty="0" smtClean="0"/>
              <a:t>Task </a:t>
            </a:r>
            <a:r>
              <a:rPr lang="en-GB" sz="2600" dirty="0"/>
              <a:t>0: Work Package Leadership (Work Package Leader: Andres </a:t>
            </a:r>
            <a:r>
              <a:rPr lang="en-GB" sz="2600" dirty="0" err="1"/>
              <a:t>Steijaert</a:t>
            </a:r>
            <a:r>
              <a:rPr lang="en-GB" sz="2600" dirty="0"/>
              <a:t> –</a:t>
            </a:r>
            <a:r>
              <a:rPr lang="en-GB" sz="2600" dirty="0" err="1"/>
              <a:t>SURFnet</a:t>
            </a:r>
            <a:r>
              <a:rPr lang="en-GB" sz="2600" dirty="0"/>
              <a:t>) </a:t>
            </a:r>
          </a:p>
          <a:p>
            <a:r>
              <a:rPr lang="en-GB" sz="2600" dirty="0" smtClean="0"/>
              <a:t>Task </a:t>
            </a:r>
            <a:r>
              <a:rPr lang="en-GB" sz="2600" dirty="0"/>
              <a:t>1: Service Delivery: Platform and Business Desk (Task Leader: </a:t>
            </a:r>
            <a:r>
              <a:rPr lang="en-GB" sz="2600" dirty="0" err="1"/>
              <a:t>Garvan</a:t>
            </a:r>
            <a:r>
              <a:rPr lang="en-GB" sz="2600" dirty="0"/>
              <a:t> </a:t>
            </a:r>
            <a:r>
              <a:rPr lang="en-GB" sz="2600" dirty="0" err="1"/>
              <a:t>McFeeley</a:t>
            </a:r>
            <a:r>
              <a:rPr lang="en-GB" sz="2600" dirty="0"/>
              <a:t> –</a:t>
            </a:r>
            <a:r>
              <a:rPr lang="en-GB" sz="2600" dirty="0" err="1"/>
              <a:t>HEAnet</a:t>
            </a:r>
            <a:r>
              <a:rPr lang="en-GB" sz="2600" dirty="0"/>
              <a:t>)</a:t>
            </a:r>
          </a:p>
          <a:p>
            <a:r>
              <a:rPr lang="en-GB" sz="2600" dirty="0" smtClean="0"/>
              <a:t>Task </a:t>
            </a:r>
            <a:r>
              <a:rPr lang="en-GB" sz="2600" dirty="0"/>
              <a:t>2: Service Development: Videoconferencing Infrastructure (Task Leader: </a:t>
            </a:r>
            <a:r>
              <a:rPr lang="en-GB" sz="2600" dirty="0" err="1"/>
              <a:t>Bartlomiej</a:t>
            </a:r>
            <a:r>
              <a:rPr lang="en-GB" sz="2600" dirty="0"/>
              <a:t> </a:t>
            </a:r>
            <a:r>
              <a:rPr lang="en-GB" sz="2600" dirty="0" err="1"/>
              <a:t>Idzikowski</a:t>
            </a:r>
            <a:r>
              <a:rPr lang="en-GB" sz="2600" dirty="0"/>
              <a:t> –PSNC)</a:t>
            </a:r>
          </a:p>
          <a:p>
            <a:r>
              <a:rPr lang="en-GB" sz="2800" b="1" dirty="0" smtClean="0"/>
              <a:t>Task </a:t>
            </a:r>
            <a:r>
              <a:rPr lang="en-GB" sz="2800" b="1" dirty="0"/>
              <a:t>3: Service Development: Cloud Offerings (Task Leader: Dan Still -</a:t>
            </a:r>
            <a:r>
              <a:rPr lang="en-GB" sz="2800" b="1" dirty="0" err="1"/>
              <a:t>NORDUnet</a:t>
            </a:r>
            <a:r>
              <a:rPr lang="en-GB" sz="2800" b="1" dirty="0"/>
              <a:t>) </a:t>
            </a:r>
          </a:p>
          <a:p>
            <a:r>
              <a:rPr lang="en-GB" sz="2600" dirty="0" smtClean="0"/>
              <a:t>Task </a:t>
            </a:r>
            <a:r>
              <a:rPr lang="en-GB" sz="2600" dirty="0"/>
              <a:t>4: Service Adoption Support (Task Leader: Maria </a:t>
            </a:r>
            <a:r>
              <a:rPr lang="en-GB" sz="2600" dirty="0" err="1"/>
              <a:t>Ristkok</a:t>
            </a:r>
            <a:r>
              <a:rPr lang="en-GB" sz="2600" dirty="0"/>
              <a:t> –</a:t>
            </a:r>
            <a:r>
              <a:rPr lang="en-GB" sz="2600" dirty="0" err="1"/>
              <a:t>EENet</a:t>
            </a:r>
            <a:r>
              <a:rPr lang="en-GB" sz="2600" dirty="0"/>
              <a:t>) </a:t>
            </a:r>
          </a:p>
          <a:p>
            <a:pPr marL="0" indent="0">
              <a:buNone/>
            </a:pPr>
            <a:endParaRPr lang="en-US" sz="2800" dirty="0" smtClean="0"/>
          </a:p>
        </p:txBody>
      </p:sp>
      <p:sp>
        <p:nvSpPr>
          <p:cNvPr id="3" name="Slide Number Placeholder 2"/>
          <p:cNvSpPr>
            <a:spLocks noGrp="1"/>
          </p:cNvSpPr>
          <p:nvPr>
            <p:ph type="sldNum" sz="quarter" idx="12"/>
          </p:nvPr>
        </p:nvSpPr>
        <p:spPr/>
        <p:txBody>
          <a:bodyPr/>
          <a:lstStyle/>
          <a:p>
            <a:fld id="{E1400815-5B90-4798-B73A-C4AD8EDC7D21}" type="slidenum">
              <a:rPr lang="en-GB" smtClean="0"/>
              <a:t>4</a:t>
            </a:fld>
            <a:endParaRPr lang="en-GB"/>
          </a:p>
        </p:txBody>
      </p:sp>
      <p:sp>
        <p:nvSpPr>
          <p:cNvPr id="4" name="Title 3"/>
          <p:cNvSpPr>
            <a:spLocks noGrp="1"/>
          </p:cNvSpPr>
          <p:nvPr>
            <p:ph type="title"/>
          </p:nvPr>
        </p:nvSpPr>
        <p:spPr/>
        <p:txBody>
          <a:bodyPr/>
          <a:lstStyle/>
          <a:p>
            <a:r>
              <a:rPr lang="en-GB" b="0" dirty="0"/>
              <a:t/>
            </a:r>
            <a:br>
              <a:rPr lang="en-GB" b="0" dirty="0"/>
            </a:br>
            <a:r>
              <a:rPr lang="en-GB" dirty="0"/>
              <a:t>Work Package 4: Online Services Development and </a:t>
            </a:r>
            <a:r>
              <a:rPr lang="en-GB" dirty="0" smtClean="0"/>
              <a:t>Delivery</a:t>
            </a:r>
            <a:endParaRPr lang="en-GB" dirty="0"/>
          </a:p>
        </p:txBody>
      </p:sp>
    </p:spTree>
    <p:extLst>
      <p:ext uri="{BB962C8B-B14F-4D97-AF65-F5344CB8AC3E}">
        <p14:creationId xmlns:p14="http://schemas.microsoft.com/office/powerpoint/2010/main" val="10218566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r>
              <a:rPr lang="en-GB" sz="2400" dirty="0"/>
              <a:t>Aggregate and scale up capable national service offerings to a pan-European level. </a:t>
            </a:r>
          </a:p>
          <a:p>
            <a:pPr lvl="1"/>
            <a:r>
              <a:rPr lang="en-GB" sz="2000" dirty="0"/>
              <a:t>Help NRENs </a:t>
            </a:r>
            <a:r>
              <a:rPr lang="en-GB" sz="2000" b="1" dirty="0" err="1"/>
              <a:t>indentify</a:t>
            </a:r>
            <a:r>
              <a:rPr lang="en-GB" sz="2000" b="1" dirty="0"/>
              <a:t> suitable services to offer jointly</a:t>
            </a:r>
            <a:r>
              <a:rPr lang="en-GB" sz="2000" dirty="0"/>
              <a:t>, paying special attention to services offering container-based virtualisation capabilities. </a:t>
            </a:r>
          </a:p>
          <a:p>
            <a:pPr lvl="1"/>
            <a:r>
              <a:rPr lang="en-GB" sz="2000" dirty="0"/>
              <a:t>Support and coordinate development efforts which establish such pan-European services, with NRENs pooling resources and collaborating on the delivery.</a:t>
            </a:r>
          </a:p>
          <a:p>
            <a:pPr lvl="0"/>
            <a:r>
              <a:rPr lang="en-GB" sz="2400" dirty="0"/>
              <a:t>Connect commercial and community service offerings to the GÉANT and NRENs infrastructures, including:</a:t>
            </a:r>
          </a:p>
          <a:p>
            <a:pPr lvl="1"/>
            <a:r>
              <a:rPr lang="en-GB" sz="2000" dirty="0"/>
              <a:t>Network </a:t>
            </a:r>
            <a:r>
              <a:rPr lang="en-GB" sz="2000" dirty="0" err="1"/>
              <a:t>peerings</a:t>
            </a:r>
            <a:r>
              <a:rPr lang="en-GB" sz="2000" dirty="0"/>
              <a:t> and connections: liaise between providers and the GEANT network teams / project activities.</a:t>
            </a:r>
          </a:p>
          <a:p>
            <a:pPr lvl="1"/>
            <a:r>
              <a:rPr lang="en-GB" sz="2000" dirty="0"/>
              <a:t>Trust and identity systems: liaise between providers and the GEANT </a:t>
            </a:r>
            <a:r>
              <a:rPr lang="en-GB" sz="2000" dirty="0" err="1"/>
              <a:t>IdM</a:t>
            </a:r>
            <a:r>
              <a:rPr lang="en-GB" sz="2000" dirty="0"/>
              <a:t> teams / project activities.</a:t>
            </a:r>
          </a:p>
          <a:p>
            <a:pPr lvl="1"/>
            <a:r>
              <a:rPr lang="en-GB" sz="2000" dirty="0"/>
              <a:t>Explore and when deemed feasible, provide multi-cloud management capabilities, to manage workloads and move these between multiple providers, through a single interface.</a:t>
            </a:r>
          </a:p>
          <a:p>
            <a:pPr lvl="1"/>
            <a:r>
              <a:rPr lang="en-US" sz="2000" dirty="0"/>
              <a:t>Collaborate with the SIG-CISS community.</a:t>
            </a:r>
            <a:endParaRPr lang="en-GB" sz="2000" dirty="0"/>
          </a:p>
          <a:p>
            <a:endParaRPr lang="en-GB" dirty="0"/>
          </a:p>
        </p:txBody>
      </p:sp>
      <p:sp>
        <p:nvSpPr>
          <p:cNvPr id="3" name="Slide Number Placeholder 2"/>
          <p:cNvSpPr>
            <a:spLocks noGrp="1"/>
          </p:cNvSpPr>
          <p:nvPr>
            <p:ph type="sldNum" sz="quarter" idx="12"/>
          </p:nvPr>
        </p:nvSpPr>
        <p:spPr/>
        <p:txBody>
          <a:bodyPr/>
          <a:lstStyle/>
          <a:p>
            <a:fld id="{E1400815-5B90-4798-B73A-C4AD8EDC7D21}" type="slidenum">
              <a:rPr lang="en-GB" smtClean="0"/>
              <a:t>5</a:t>
            </a:fld>
            <a:endParaRPr lang="en-GB"/>
          </a:p>
        </p:txBody>
      </p:sp>
      <p:sp>
        <p:nvSpPr>
          <p:cNvPr id="4" name="Title 3"/>
          <p:cNvSpPr>
            <a:spLocks noGrp="1"/>
          </p:cNvSpPr>
          <p:nvPr>
            <p:ph type="title"/>
          </p:nvPr>
        </p:nvSpPr>
        <p:spPr/>
        <p:txBody>
          <a:bodyPr/>
          <a:lstStyle/>
          <a:p>
            <a:r>
              <a:rPr lang="en-US" dirty="0" smtClean="0"/>
              <a:t>Task3 Cloud Offerings Objectives</a:t>
            </a:r>
            <a:endParaRPr lang="en-GB" dirty="0"/>
          </a:p>
        </p:txBody>
      </p:sp>
    </p:spTree>
    <p:extLst>
      <p:ext uri="{BB962C8B-B14F-4D97-AF65-F5344CB8AC3E}">
        <p14:creationId xmlns:p14="http://schemas.microsoft.com/office/powerpoint/2010/main" val="12441217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smtClean="0"/>
              <a:t>It seems this </a:t>
            </a:r>
            <a:r>
              <a:rPr lang="en-GB" dirty="0"/>
              <a:t>project </a:t>
            </a:r>
            <a:r>
              <a:rPr lang="en-GB" dirty="0" smtClean="0"/>
              <a:t>should not </a:t>
            </a:r>
            <a:r>
              <a:rPr lang="en-GB" dirty="0"/>
              <a:t>immediately tackle network </a:t>
            </a:r>
            <a:r>
              <a:rPr lang="en-GB" dirty="0" err="1"/>
              <a:t>peerings</a:t>
            </a:r>
            <a:r>
              <a:rPr lang="en-GB" dirty="0"/>
              <a:t> to commercial providers.</a:t>
            </a:r>
          </a:p>
          <a:p>
            <a:r>
              <a:rPr lang="en-GB" dirty="0"/>
              <a:t>“</a:t>
            </a:r>
            <a:r>
              <a:rPr lang="en-GB" i="1" dirty="0"/>
              <a:t>Trust and identity systems” </a:t>
            </a:r>
            <a:r>
              <a:rPr lang="en-GB" dirty="0"/>
              <a:t>is relevant to the collaboration on delivery. The </a:t>
            </a:r>
            <a:r>
              <a:rPr lang="en-GB" dirty="0" err="1"/>
              <a:t>multicloud</a:t>
            </a:r>
            <a:r>
              <a:rPr lang="en-GB" dirty="0"/>
              <a:t> </a:t>
            </a:r>
            <a:r>
              <a:rPr lang="en-GB" dirty="0" smtClean="0"/>
              <a:t>services are </a:t>
            </a:r>
            <a:r>
              <a:rPr lang="en-GB" dirty="0"/>
              <a:t>a bit separate issue a layer above our services. </a:t>
            </a:r>
            <a:endParaRPr lang="en-GB" dirty="0" smtClean="0"/>
          </a:p>
          <a:p>
            <a:r>
              <a:rPr lang="en-GB" dirty="0" smtClean="0"/>
              <a:t>The </a:t>
            </a:r>
            <a:r>
              <a:rPr lang="en-GB" i="1" dirty="0"/>
              <a:t>collaborate with SIG-CISS</a:t>
            </a:r>
            <a:r>
              <a:rPr lang="en-GB" dirty="0"/>
              <a:t> </a:t>
            </a:r>
            <a:r>
              <a:rPr lang="en-GB" dirty="0" smtClean="0"/>
              <a:t>is obvious</a:t>
            </a:r>
            <a:endParaRPr lang="en-GB" dirty="0"/>
          </a:p>
          <a:p>
            <a:pPr marL="0" indent="0">
              <a:buNone/>
            </a:pPr>
            <a:endParaRPr lang="en-GB" dirty="0" smtClean="0"/>
          </a:p>
          <a:p>
            <a:pPr marL="0" indent="0">
              <a:buNone/>
            </a:pPr>
            <a:r>
              <a:rPr lang="en-GB" dirty="0" smtClean="0"/>
              <a:t>Here </a:t>
            </a:r>
            <a:r>
              <a:rPr lang="en-GB" dirty="0"/>
              <a:t>is a suggestion for one sentence with the core of what we should do:</a:t>
            </a:r>
          </a:p>
          <a:p>
            <a:pPr marL="0" indent="0">
              <a:buNone/>
            </a:pPr>
            <a:endParaRPr lang="en-GB" b="1" i="1" dirty="0" smtClean="0"/>
          </a:p>
          <a:p>
            <a:pPr marL="0" indent="0">
              <a:buNone/>
            </a:pPr>
            <a:r>
              <a:rPr lang="en-GB" b="1" i="1" dirty="0" smtClean="0"/>
              <a:t>Work </a:t>
            </a:r>
            <a:r>
              <a:rPr lang="en-GB" b="1" i="1" dirty="0"/>
              <a:t>together to make sure end-users can access our services as easily as possible, in a </a:t>
            </a:r>
            <a:r>
              <a:rPr lang="en-GB" b="1" i="1" dirty="0" smtClean="0"/>
              <a:t>common way</a:t>
            </a:r>
            <a:r>
              <a:rPr lang="en-GB" b="1" i="1" dirty="0"/>
              <a:t>, and we will use </a:t>
            </a:r>
            <a:r>
              <a:rPr lang="en-GB" b="1" i="1" dirty="0" err="1"/>
              <a:t>Geant</a:t>
            </a:r>
            <a:r>
              <a:rPr lang="en-GB" b="1" i="1" dirty="0"/>
              <a:t> tools where possible</a:t>
            </a:r>
            <a:r>
              <a:rPr lang="en-GB" b="1" i="1" dirty="0" smtClean="0"/>
              <a:t>.</a:t>
            </a:r>
          </a:p>
          <a:p>
            <a:endParaRPr lang="en-GB" b="1" i="1" dirty="0"/>
          </a:p>
          <a:p>
            <a:r>
              <a:rPr lang="en-GB" dirty="0"/>
              <a:t>In general this would mean moving from a “one provider – many </a:t>
            </a:r>
            <a:r>
              <a:rPr lang="en-GB" dirty="0" smtClean="0"/>
              <a:t>users providers to a  many providers - </a:t>
            </a:r>
            <a:r>
              <a:rPr lang="en-GB" dirty="0"/>
              <a:t>many users” model, and we need </a:t>
            </a:r>
            <a:r>
              <a:rPr lang="en-GB" dirty="0" smtClean="0"/>
              <a:t>to come up with a solution: </a:t>
            </a:r>
            <a:endParaRPr lang="en-GB" dirty="0"/>
          </a:p>
        </p:txBody>
      </p:sp>
      <p:sp>
        <p:nvSpPr>
          <p:cNvPr id="3" name="Slide Number Placeholder 2"/>
          <p:cNvSpPr>
            <a:spLocks noGrp="1"/>
          </p:cNvSpPr>
          <p:nvPr>
            <p:ph type="sldNum" sz="quarter" idx="12"/>
          </p:nvPr>
        </p:nvSpPr>
        <p:spPr/>
        <p:txBody>
          <a:bodyPr/>
          <a:lstStyle/>
          <a:p>
            <a:fld id="{E1400815-5B90-4798-B73A-C4AD8EDC7D21}" type="slidenum">
              <a:rPr lang="en-GB" smtClean="0"/>
              <a:t>6</a:t>
            </a:fld>
            <a:endParaRPr lang="en-GB"/>
          </a:p>
        </p:txBody>
      </p:sp>
      <p:sp>
        <p:nvSpPr>
          <p:cNvPr id="4" name="Title 3"/>
          <p:cNvSpPr>
            <a:spLocks noGrp="1"/>
          </p:cNvSpPr>
          <p:nvPr>
            <p:ph type="title"/>
          </p:nvPr>
        </p:nvSpPr>
        <p:spPr/>
        <p:txBody>
          <a:bodyPr/>
          <a:lstStyle/>
          <a:p>
            <a:r>
              <a:rPr lang="en-US" dirty="0" smtClean="0"/>
              <a:t>Breaking down the task</a:t>
            </a:r>
            <a:endParaRPr lang="en-GB" dirty="0"/>
          </a:p>
        </p:txBody>
      </p:sp>
    </p:spTree>
    <p:extLst>
      <p:ext uri="{BB962C8B-B14F-4D97-AF65-F5344CB8AC3E}">
        <p14:creationId xmlns:p14="http://schemas.microsoft.com/office/powerpoint/2010/main" val="21289331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25000" lnSpcReduction="20000"/>
          </a:bodyPr>
          <a:lstStyle/>
          <a:p>
            <a:r>
              <a:rPr lang="en-GB" sz="9600" b="1" dirty="0" smtClean="0"/>
              <a:t>Step 1</a:t>
            </a:r>
            <a:r>
              <a:rPr lang="en-GB" sz="9600" b="1" dirty="0"/>
              <a:t>: </a:t>
            </a:r>
            <a:r>
              <a:rPr lang="en-GB" sz="9600" b="1" dirty="0" err="1"/>
              <a:t>Geant</a:t>
            </a:r>
            <a:r>
              <a:rPr lang="en-GB" sz="9600" b="1" dirty="0"/>
              <a:t> as a service </a:t>
            </a:r>
            <a:r>
              <a:rPr lang="en-GB" sz="9600" b="1" dirty="0" err="1" smtClean="0"/>
              <a:t>catalog</a:t>
            </a:r>
            <a:r>
              <a:rPr lang="en-GB" sz="9600" b="1" dirty="0" smtClean="0"/>
              <a:t> (</a:t>
            </a:r>
            <a:r>
              <a:rPr lang="en-GB" sz="9600" b="1" dirty="0" err="1" smtClean="0"/>
              <a:t>GaaS</a:t>
            </a:r>
            <a:r>
              <a:rPr lang="en-GB" sz="9600" b="1" dirty="0" smtClean="0"/>
              <a:t>)</a:t>
            </a:r>
            <a:endParaRPr lang="en-GB" sz="9600" dirty="0"/>
          </a:p>
          <a:p>
            <a:r>
              <a:rPr lang="en-GB" sz="9600" dirty="0"/>
              <a:t>Basically the outcome of this project is a web page, with a list of services, and contact email addresses. A bit like EOSC-Portal.</a:t>
            </a:r>
          </a:p>
          <a:p>
            <a:r>
              <a:rPr lang="en-GB" sz="9600" dirty="0"/>
              <a:t>User workflow:</a:t>
            </a:r>
          </a:p>
          <a:p>
            <a:r>
              <a:rPr lang="en-GB" sz="9600" dirty="0"/>
              <a:t>Find the </a:t>
            </a:r>
            <a:r>
              <a:rPr lang="en-GB" sz="9600" dirty="0" err="1"/>
              <a:t>Geant</a:t>
            </a:r>
            <a:r>
              <a:rPr lang="en-GB" sz="9600" dirty="0"/>
              <a:t> site</a:t>
            </a:r>
          </a:p>
          <a:p>
            <a:r>
              <a:rPr lang="en-GB" sz="9600" dirty="0"/>
              <a:t>Find the service you want to </a:t>
            </a:r>
            <a:r>
              <a:rPr lang="en-GB" sz="9600" dirty="0" smtClean="0"/>
              <a:t>use</a:t>
            </a:r>
          </a:p>
          <a:p>
            <a:endParaRPr lang="en-GB" sz="9600" dirty="0"/>
          </a:p>
          <a:p>
            <a:r>
              <a:rPr lang="en-GB" sz="9600" b="1" dirty="0"/>
              <a:t>Contact the provider</a:t>
            </a:r>
          </a:p>
          <a:p>
            <a:r>
              <a:rPr lang="en-GB" sz="9600" dirty="0"/>
              <a:t>Negotiate a contract</a:t>
            </a:r>
          </a:p>
          <a:p>
            <a:r>
              <a:rPr lang="en-GB" sz="9600" dirty="0"/>
              <a:t>Set up usernames, passwords, projects</a:t>
            </a:r>
          </a:p>
          <a:p>
            <a:r>
              <a:rPr lang="en-GB" sz="9600" dirty="0"/>
              <a:t>Use service</a:t>
            </a:r>
          </a:p>
          <a:p>
            <a:r>
              <a:rPr lang="en-GB" sz="9600" dirty="0"/>
              <a:t>Repeat 2-6 as needed</a:t>
            </a:r>
          </a:p>
          <a:p>
            <a:endParaRPr lang="en-GB" sz="9600" dirty="0"/>
          </a:p>
        </p:txBody>
      </p:sp>
      <p:sp>
        <p:nvSpPr>
          <p:cNvPr id="3" name="Slide Number Placeholder 2"/>
          <p:cNvSpPr>
            <a:spLocks noGrp="1"/>
          </p:cNvSpPr>
          <p:nvPr>
            <p:ph type="sldNum" sz="quarter" idx="12"/>
          </p:nvPr>
        </p:nvSpPr>
        <p:spPr/>
        <p:txBody>
          <a:bodyPr/>
          <a:lstStyle/>
          <a:p>
            <a:fld id="{E1400815-5B90-4798-B73A-C4AD8EDC7D21}" type="slidenum">
              <a:rPr lang="en-GB" smtClean="0"/>
              <a:t>7</a:t>
            </a:fld>
            <a:endParaRPr lang="en-GB"/>
          </a:p>
        </p:txBody>
      </p:sp>
      <p:sp>
        <p:nvSpPr>
          <p:cNvPr id="4" name="Title 3"/>
          <p:cNvSpPr>
            <a:spLocks noGrp="1"/>
          </p:cNvSpPr>
          <p:nvPr>
            <p:ph type="title"/>
          </p:nvPr>
        </p:nvSpPr>
        <p:spPr/>
        <p:txBody>
          <a:bodyPr/>
          <a:lstStyle/>
          <a:p>
            <a:r>
              <a:rPr lang="en-US" dirty="0" smtClean="0"/>
              <a:t>Step 1 </a:t>
            </a:r>
            <a:endParaRPr lang="en-GB" dirty="0"/>
          </a:p>
        </p:txBody>
      </p:sp>
    </p:spTree>
    <p:extLst>
      <p:ext uri="{BB962C8B-B14F-4D97-AF65-F5344CB8AC3E}">
        <p14:creationId xmlns:p14="http://schemas.microsoft.com/office/powerpoint/2010/main" val="34389314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E1400815-5B90-4798-B73A-C4AD8EDC7D21}" type="slidenum">
              <a:rPr lang="en-GB" smtClean="0"/>
              <a:t>8</a:t>
            </a:fld>
            <a:endParaRPr lang="en-GB"/>
          </a:p>
        </p:txBody>
      </p:sp>
      <p:sp>
        <p:nvSpPr>
          <p:cNvPr id="4" name="Title 3"/>
          <p:cNvSpPr>
            <a:spLocks noGrp="1"/>
          </p:cNvSpPr>
          <p:nvPr>
            <p:ph type="title"/>
          </p:nvPr>
        </p:nvSpPr>
        <p:spPr>
          <a:xfrm>
            <a:off x="444503" y="0"/>
            <a:ext cx="9612087" cy="1325563"/>
          </a:xfrm>
        </p:spPr>
        <p:txBody>
          <a:bodyPr/>
          <a:lstStyle/>
          <a:p>
            <a:r>
              <a:rPr lang="en-US" dirty="0" smtClean="0"/>
              <a:t>Step 1 Continued</a:t>
            </a:r>
            <a:endParaRPr lang="en-GB" dirty="0"/>
          </a:p>
        </p:txBody>
      </p:sp>
      <p:sp>
        <p:nvSpPr>
          <p:cNvPr id="6" name="Content Placeholder 5"/>
          <p:cNvSpPr>
            <a:spLocks noGrp="1"/>
          </p:cNvSpPr>
          <p:nvPr>
            <p:ph idx="1"/>
          </p:nvPr>
        </p:nvSpPr>
        <p:spPr>
          <a:xfrm>
            <a:off x="444503" y="1439496"/>
            <a:ext cx="10909300" cy="5103961"/>
          </a:xfrm>
          <a:prstGeom prst="rect">
            <a:avLst/>
          </a:prstGeom>
        </p:spPr>
        <p:txBody>
          <a:bodyPr wrap="square">
            <a:spAutoFit/>
          </a:bodyPr>
          <a:lstStyle/>
          <a:p>
            <a:pPr marL="0" indent="0">
              <a:buNone/>
            </a:pPr>
            <a:r>
              <a:rPr lang="en-GB" dirty="0"/>
              <a:t>What does this solve?</a:t>
            </a:r>
          </a:p>
          <a:p>
            <a:r>
              <a:rPr lang="en-GB" dirty="0"/>
              <a:t>There is a common understanding that community cloud services can be bought via </a:t>
            </a:r>
            <a:r>
              <a:rPr lang="en-GB" dirty="0" err="1"/>
              <a:t>Geant</a:t>
            </a:r>
            <a:r>
              <a:rPr lang="en-GB" dirty="0"/>
              <a:t>.</a:t>
            </a:r>
          </a:p>
          <a:p>
            <a:r>
              <a:rPr lang="en-GB" dirty="0"/>
              <a:t>There is a place to point the users to when they ask about it.</a:t>
            </a:r>
          </a:p>
          <a:p>
            <a:r>
              <a:rPr lang="en-GB" dirty="0"/>
              <a:t>This is not usable only for </a:t>
            </a:r>
            <a:r>
              <a:rPr lang="en-GB" dirty="0" err="1"/>
              <a:t>IaaS</a:t>
            </a:r>
            <a:r>
              <a:rPr lang="en-GB" dirty="0"/>
              <a:t>, but any sellable service.</a:t>
            </a:r>
          </a:p>
          <a:p>
            <a:pPr marL="0" indent="0">
              <a:buNone/>
            </a:pPr>
            <a:r>
              <a:rPr lang="en-GB" dirty="0"/>
              <a:t>What does this not solve?</a:t>
            </a:r>
          </a:p>
          <a:p>
            <a:r>
              <a:rPr lang="en-GB" dirty="0"/>
              <a:t>Users still need credentials to each service they want to use.</a:t>
            </a:r>
          </a:p>
          <a:p>
            <a:r>
              <a:rPr lang="en-GB" dirty="0"/>
              <a:t>Any contracts and billing processes are still bilateral.</a:t>
            </a:r>
          </a:p>
          <a:p>
            <a:pPr marL="0" indent="0">
              <a:buNone/>
            </a:pPr>
            <a:r>
              <a:rPr lang="en-GB" dirty="0"/>
              <a:t>Missing components:</a:t>
            </a:r>
          </a:p>
          <a:p>
            <a:r>
              <a:rPr lang="en-GB" dirty="0"/>
              <a:t>A set of services which the providers can commit to sell in the </a:t>
            </a:r>
            <a:r>
              <a:rPr lang="en-GB" dirty="0" err="1"/>
              <a:t>Geant</a:t>
            </a:r>
            <a:r>
              <a:rPr lang="en-GB" dirty="0"/>
              <a:t> context.</a:t>
            </a:r>
          </a:p>
          <a:p>
            <a:r>
              <a:rPr lang="en-GB" dirty="0"/>
              <a:t>A definition of the minimum amount of info about the services. (e.g. </a:t>
            </a:r>
            <a:r>
              <a:rPr lang="en-GB" dirty="0" err="1"/>
              <a:t>ToU</a:t>
            </a:r>
            <a:r>
              <a:rPr lang="en-GB" dirty="0"/>
              <a:t>, SLA, etc.)</a:t>
            </a:r>
          </a:p>
          <a:p>
            <a:r>
              <a:rPr lang="en-GB" dirty="0"/>
              <a:t>A web page with the list of services.</a:t>
            </a:r>
          </a:p>
          <a:p>
            <a:r>
              <a:rPr lang="en-GB" dirty="0" smtClean="0"/>
              <a:t>Opinion</a:t>
            </a:r>
            <a:r>
              <a:rPr lang="en-GB" dirty="0"/>
              <a:t>: This is rather low ambition, and mostly useless for users. It’s also duplicating the EOSC </a:t>
            </a:r>
            <a:r>
              <a:rPr lang="en-GB" dirty="0" err="1"/>
              <a:t>catalog</a:t>
            </a:r>
            <a:r>
              <a:rPr lang="en-GB" dirty="0"/>
              <a:t> work. But, it </a:t>
            </a:r>
            <a:r>
              <a:rPr lang="en-GB" dirty="0" smtClean="0"/>
              <a:t>could be starting </a:t>
            </a:r>
            <a:r>
              <a:rPr lang="en-GB" dirty="0"/>
              <a:t>point and a quick win.</a:t>
            </a:r>
          </a:p>
        </p:txBody>
      </p:sp>
    </p:spTree>
    <p:extLst>
      <p:ext uri="{BB962C8B-B14F-4D97-AF65-F5344CB8AC3E}">
        <p14:creationId xmlns:p14="http://schemas.microsoft.com/office/powerpoint/2010/main" val="23002075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7772209" y="2083594"/>
            <a:ext cx="4591050" cy="3609975"/>
          </a:xfrm>
          <a:prstGeom prst="rect">
            <a:avLst/>
          </a:prstGeom>
        </p:spPr>
      </p:pic>
      <p:sp>
        <p:nvSpPr>
          <p:cNvPr id="3" name="Slide Number Placeholder 2"/>
          <p:cNvSpPr>
            <a:spLocks noGrp="1"/>
          </p:cNvSpPr>
          <p:nvPr>
            <p:ph type="sldNum" sz="quarter" idx="12"/>
          </p:nvPr>
        </p:nvSpPr>
        <p:spPr/>
        <p:txBody>
          <a:bodyPr/>
          <a:lstStyle/>
          <a:p>
            <a:fld id="{E1400815-5B90-4798-B73A-C4AD8EDC7D21}" type="slidenum">
              <a:rPr lang="en-GB" smtClean="0"/>
              <a:t>9</a:t>
            </a:fld>
            <a:endParaRPr lang="en-GB"/>
          </a:p>
        </p:txBody>
      </p:sp>
      <p:sp>
        <p:nvSpPr>
          <p:cNvPr id="4" name="Title 3"/>
          <p:cNvSpPr>
            <a:spLocks noGrp="1"/>
          </p:cNvSpPr>
          <p:nvPr>
            <p:ph type="title"/>
          </p:nvPr>
        </p:nvSpPr>
        <p:spPr/>
        <p:txBody>
          <a:bodyPr/>
          <a:lstStyle/>
          <a:p>
            <a:r>
              <a:rPr lang="en-GB" dirty="0" smtClean="0"/>
              <a:t>Step 2</a:t>
            </a:r>
            <a:r>
              <a:rPr lang="en-GB" dirty="0"/>
              <a:t>: Single access point to request and log into services</a:t>
            </a:r>
          </a:p>
        </p:txBody>
      </p:sp>
      <p:sp>
        <p:nvSpPr>
          <p:cNvPr id="6" name="Rectangle 5"/>
          <p:cNvSpPr/>
          <p:nvPr/>
        </p:nvSpPr>
        <p:spPr>
          <a:xfrm>
            <a:off x="323850" y="1400212"/>
            <a:ext cx="7153275" cy="3775393"/>
          </a:xfrm>
          <a:prstGeom prst="rect">
            <a:avLst/>
          </a:prstGeom>
        </p:spPr>
        <p:txBody>
          <a:bodyPr wrap="square">
            <a:spAutoFit/>
          </a:bodyPr>
          <a:lstStyle/>
          <a:p>
            <a:pPr>
              <a:lnSpc>
                <a:spcPct val="120000"/>
              </a:lnSpc>
              <a:spcBef>
                <a:spcPts val="0"/>
              </a:spcBef>
              <a:spcAft>
                <a:spcPts val="700"/>
              </a:spcAft>
            </a:pPr>
            <a:r>
              <a:rPr lang="en-GB" dirty="0">
                <a:solidFill>
                  <a:srgbClr val="000000"/>
                </a:solidFill>
                <a:latin typeface="Carlito"/>
              </a:rPr>
              <a:t>If we want to build something </a:t>
            </a:r>
            <a:r>
              <a:rPr lang="en-GB" dirty="0" smtClean="0">
                <a:solidFill>
                  <a:srgbClr val="000000"/>
                </a:solidFill>
                <a:latin typeface="Carlito"/>
              </a:rPr>
              <a:t>scalable</a:t>
            </a:r>
            <a:r>
              <a:rPr lang="en-GB" dirty="0">
                <a:solidFill>
                  <a:srgbClr val="000000"/>
                </a:solidFill>
                <a:latin typeface="Carlito"/>
              </a:rPr>
              <a:t>, easier for users, and more lightweight for the providers, we need something </a:t>
            </a:r>
            <a:r>
              <a:rPr lang="en-GB" dirty="0" smtClean="0">
                <a:solidFill>
                  <a:srgbClr val="000000"/>
                </a:solidFill>
                <a:latin typeface="Carlito"/>
              </a:rPr>
              <a:t>more:</a:t>
            </a:r>
            <a:endParaRPr lang="en-GB" dirty="0"/>
          </a:p>
          <a:p>
            <a:pPr>
              <a:lnSpc>
                <a:spcPct val="120000"/>
              </a:lnSpc>
              <a:spcBef>
                <a:spcPts val="0"/>
              </a:spcBef>
              <a:spcAft>
                <a:spcPts val="700"/>
              </a:spcAft>
            </a:pPr>
            <a:r>
              <a:rPr lang="en-GB" dirty="0">
                <a:solidFill>
                  <a:srgbClr val="000000"/>
                </a:solidFill>
                <a:latin typeface="Carlito"/>
              </a:rPr>
              <a:t>Currently federation authentication is useful, if</a:t>
            </a:r>
            <a:endParaRPr lang="en-GB" dirty="0"/>
          </a:p>
          <a:p>
            <a:pPr marL="457200" indent="-227952">
              <a:lnSpc>
                <a:spcPct val="120000"/>
              </a:lnSpc>
              <a:spcBef>
                <a:spcPts val="0"/>
              </a:spcBef>
              <a:spcAft>
                <a:spcPts val="700"/>
              </a:spcAft>
              <a:buFont typeface="Arial" panose="020B0604020202020204" pitchFamily="34" charset="0"/>
              <a:buChar char="•"/>
            </a:pPr>
            <a:r>
              <a:rPr lang="en-GB" dirty="0">
                <a:solidFill>
                  <a:srgbClr val="000000"/>
                </a:solidFill>
                <a:latin typeface="Carlito"/>
              </a:rPr>
              <a:t>Authentication is enough to use the service, authorization is not required - or</a:t>
            </a:r>
            <a:endParaRPr lang="en-GB" dirty="0"/>
          </a:p>
          <a:p>
            <a:pPr marL="457200" indent="-227952">
              <a:lnSpc>
                <a:spcPct val="120000"/>
              </a:lnSpc>
              <a:spcBef>
                <a:spcPts val="0"/>
              </a:spcBef>
              <a:spcAft>
                <a:spcPts val="700"/>
              </a:spcAft>
              <a:buFont typeface="Arial" panose="020B0604020202020204" pitchFamily="34" charset="0"/>
              <a:buChar char="•"/>
            </a:pPr>
            <a:r>
              <a:rPr lang="en-GB" dirty="0">
                <a:solidFill>
                  <a:srgbClr val="000000"/>
                </a:solidFill>
                <a:latin typeface="Carlito"/>
              </a:rPr>
              <a:t>authorization to the service is per user, not per group or project.</a:t>
            </a:r>
            <a:endParaRPr lang="en-GB" dirty="0"/>
          </a:p>
          <a:p>
            <a:pPr>
              <a:lnSpc>
                <a:spcPct val="120000"/>
              </a:lnSpc>
              <a:spcBef>
                <a:spcPts val="0"/>
              </a:spcBef>
              <a:spcAft>
                <a:spcPts val="700"/>
              </a:spcAft>
            </a:pPr>
            <a:r>
              <a:rPr lang="en-GB" dirty="0">
                <a:solidFill>
                  <a:srgbClr val="000000"/>
                </a:solidFill>
                <a:latin typeface="Carlito"/>
              </a:rPr>
              <a:t>If we need a concept of a ”project” or ”group” we can’t get that information from the federation. We have to have all grouping information internally within the provider organization – i.e. provider specific credentials for each service the end-users use</a:t>
            </a:r>
            <a:r>
              <a:rPr lang="en-GB" dirty="0" smtClean="0">
                <a:solidFill>
                  <a:srgbClr val="000000"/>
                </a:solidFill>
                <a:latin typeface="Carlito"/>
              </a:rPr>
              <a:t>.</a:t>
            </a:r>
            <a:endParaRPr lang="en-GB" dirty="0"/>
          </a:p>
        </p:txBody>
      </p:sp>
    </p:spTree>
    <p:extLst>
      <p:ext uri="{BB962C8B-B14F-4D97-AF65-F5344CB8AC3E}">
        <p14:creationId xmlns:p14="http://schemas.microsoft.com/office/powerpoint/2010/main" val="1748205793"/>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GEANT template 16 9 format</Template>
  <TotalTime>6416</TotalTime>
  <Words>1424</Words>
  <Application>Microsoft Office PowerPoint</Application>
  <PresentationFormat>Widescreen</PresentationFormat>
  <Paragraphs>137</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Carlito</vt:lpstr>
      <vt:lpstr>Verdana</vt:lpstr>
      <vt:lpstr>GEANT Association</vt:lpstr>
      <vt:lpstr>PowerPoint Presentation</vt:lpstr>
      <vt:lpstr>Background: The Nordic Cloud (Glenna) </vt:lpstr>
      <vt:lpstr> Work Package 4: Online Services Development and Delivery</vt:lpstr>
      <vt:lpstr> Work Package 4: Online Services Development and Delivery</vt:lpstr>
      <vt:lpstr>Task3 Cloud Offerings Objectives</vt:lpstr>
      <vt:lpstr>Breaking down the task</vt:lpstr>
      <vt:lpstr>Step 1 </vt:lpstr>
      <vt:lpstr>Step 1 Continued</vt:lpstr>
      <vt:lpstr>Step 2: Single access point to request and log into services</vt:lpstr>
      <vt:lpstr>Step 2 </vt:lpstr>
      <vt:lpstr>Step 3 </vt:lpstr>
      <vt:lpstr>Step 3: First Year Effort</vt:lpstr>
      <vt:lpstr>Questions</vt:lpstr>
      <vt:lpstr>Development roadmap – Proposal for T3   (1/2)</vt:lpstr>
      <vt:lpstr>Development roadmap – Proposal for T3   (2/2)</vt:lpstr>
      <vt:lpstr>Task3: Use Cases</vt:lpstr>
      <vt:lpstr>PowerPoint Presentation</vt:lpstr>
    </vt:vector>
  </TitlesOfParts>
  <Company>DANTE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Tryfon Chiotis</dc:creator>
  <cp:lastModifiedBy>Dan Still</cp:lastModifiedBy>
  <cp:revision>107</cp:revision>
  <cp:lastPrinted>2019-05-21T08:46:23Z</cp:lastPrinted>
  <dcterms:created xsi:type="dcterms:W3CDTF">2015-10-28T07:27:43Z</dcterms:created>
  <dcterms:modified xsi:type="dcterms:W3CDTF">2019-05-29T10:42:38Z</dcterms:modified>
</cp:coreProperties>
</file>