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2" r:id="rId1"/>
  </p:sldMasterIdLst>
  <p:notesMasterIdLst>
    <p:notesMasterId r:id="rId17"/>
  </p:notesMasterIdLst>
  <p:handoutMasterIdLst>
    <p:handoutMasterId r:id="rId18"/>
  </p:handoutMasterIdLst>
  <p:sldIdLst>
    <p:sldId id="256" r:id="rId2"/>
    <p:sldId id="392" r:id="rId3"/>
    <p:sldId id="395" r:id="rId4"/>
    <p:sldId id="258" r:id="rId5"/>
    <p:sldId id="393" r:id="rId6"/>
    <p:sldId id="466" r:id="rId7"/>
    <p:sldId id="472" r:id="rId8"/>
    <p:sldId id="468" r:id="rId9"/>
    <p:sldId id="469" r:id="rId10"/>
    <p:sldId id="391" r:id="rId11"/>
    <p:sldId id="396" r:id="rId12"/>
    <p:sldId id="471" r:id="rId13"/>
    <p:sldId id="470" r:id="rId14"/>
    <p:sldId id="394" r:id="rId15"/>
    <p:sldId id="390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E00D7543-60B1-794E-AA86-EEFC1934CE4F}">
          <p14:sldIdLst>
            <p14:sldId id="256"/>
            <p14:sldId id="392"/>
            <p14:sldId id="395"/>
            <p14:sldId id="258"/>
            <p14:sldId id="393"/>
            <p14:sldId id="466"/>
            <p14:sldId id="472"/>
            <p14:sldId id="468"/>
            <p14:sldId id="469"/>
            <p14:sldId id="391"/>
            <p14:sldId id="396"/>
            <p14:sldId id="471"/>
            <p14:sldId id="470"/>
            <p14:sldId id="394"/>
            <p14:sldId id="3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247D"/>
    <a:srgbClr val="F39900"/>
    <a:srgbClr val="870000"/>
    <a:srgbClr val="DF6421"/>
    <a:srgbClr val="808080"/>
    <a:srgbClr val="F59900"/>
    <a:srgbClr val="F5FD00"/>
    <a:srgbClr val="272727"/>
    <a:srgbClr val="0B3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6" autoAdjust="0"/>
    <p:restoredTop sz="75519" autoAdjust="0"/>
  </p:normalViewPr>
  <p:slideViewPr>
    <p:cSldViewPr snapToGrid="0" snapToObjects="1">
      <p:cViewPr varScale="1">
        <p:scale>
          <a:sx n="114" d="100"/>
          <a:sy n="114" d="100"/>
        </p:scale>
        <p:origin x="1640" y="17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9" d="100"/>
          <a:sy n="119" d="100"/>
        </p:scale>
        <p:origin x="3208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812491714499788E-2"/>
          <c:y val="4.3470912130464293E-2"/>
          <c:w val="0.63076795994969626"/>
          <c:h val="0.722208119766831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Own institution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Secret data</c:v>
                </c:pt>
                <c:pt idx="1">
                  <c:v>Confidential data</c:v>
                </c:pt>
                <c:pt idx="2">
                  <c:v>Other internal data</c:v>
                </c:pt>
                <c:pt idx="3">
                  <c:v>Public data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0.73</c:v>
                </c:pt>
                <c:pt idx="1">
                  <c:v>0.53</c:v>
                </c:pt>
                <c:pt idx="2">
                  <c:v>0.27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8E-4B41-9F47-8E80226E24C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Secret data</c:v>
                </c:pt>
                <c:pt idx="1">
                  <c:v>Confidential data</c:v>
                </c:pt>
                <c:pt idx="2">
                  <c:v>Other internal data</c:v>
                </c:pt>
                <c:pt idx="3">
                  <c:v>Public data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0.27</c:v>
                </c:pt>
                <c:pt idx="1">
                  <c:v>0.27</c:v>
                </c:pt>
                <c:pt idx="2">
                  <c:v>0.27</c:v>
                </c:pt>
                <c:pt idx="3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8E-4B41-9F47-8E80226E24C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Secret data</c:v>
                </c:pt>
                <c:pt idx="1">
                  <c:v>Confidential data</c:v>
                </c:pt>
                <c:pt idx="2">
                  <c:v>Other internal data</c:v>
                </c:pt>
                <c:pt idx="3">
                  <c:v>Public data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8E-4B41-9F47-8E80226E24C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Doesn't matter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Secret data</c:v>
                </c:pt>
                <c:pt idx="1">
                  <c:v>Confidential data</c:v>
                </c:pt>
                <c:pt idx="2">
                  <c:v>Other internal data</c:v>
                </c:pt>
                <c:pt idx="3">
                  <c:v>Public data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7.0000000000000007E-2</c:v>
                </c:pt>
                <c:pt idx="3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D8E-4B41-9F47-8E80226E24C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Don't know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Secret data</c:v>
                </c:pt>
                <c:pt idx="1">
                  <c:v>Confidential data</c:v>
                </c:pt>
                <c:pt idx="2">
                  <c:v>Other internal data</c:v>
                </c:pt>
                <c:pt idx="3">
                  <c:v>Public data</c:v>
                </c:pt>
              </c:strCache>
            </c:strRef>
          </c:cat>
          <c:val>
            <c:numRef>
              <c:f>Sheet1!$F$2:$F$5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D8E-4B41-9F47-8E80226E24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5"/>
        <c:axId val="1310670208"/>
        <c:axId val="1310646304"/>
      </c:barChart>
      <c:catAx>
        <c:axId val="1310670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 algn="just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0646304"/>
        <c:crosses val="autoZero"/>
        <c:auto val="1"/>
        <c:lblAlgn val="ctr"/>
        <c:lblOffset val="100"/>
        <c:noMultiLvlLbl val="0"/>
      </c:catAx>
      <c:valAx>
        <c:axId val="1310646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067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286012978587211"/>
          <c:y val="0.21320461178337075"/>
          <c:w val="0.2670014627762694"/>
          <c:h val="0.569870263933467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6933-0AD2-1847-A999-011E3820F712}" type="datetime1">
              <a:rPr lang="de-CH" smtClean="0">
                <a:latin typeface="Helvetica Neue"/>
              </a:rPr>
              <a:t>28.05.19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D7779-828D-344B-845F-D4C089DEE11E}" type="slidenum">
              <a:rPr lang="en-US" smtClean="0">
                <a:latin typeface="Helvetica Neue"/>
              </a:rPr>
              <a:t>‹#›</a:t>
            </a:fld>
            <a:endParaRPr lang="en-US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257859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Neue"/>
              </a:defRPr>
            </a:lvl1pPr>
          </a:lstStyle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Neue"/>
              </a:defRPr>
            </a:lvl1pPr>
          </a:lstStyle>
          <a:p>
            <a:fld id="{67536575-D5E2-0543-994D-FC477E23B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96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/>
              <a:t>The two SWITCH offerings should be viewed as complimentary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/>
              <a:t>SWITCH aims to offer a broad solution of services in order to satisfy the needs of the higher Swiss education sector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August 2015 – September 2018 – Scale UP project</a:t>
            </a:r>
            <a:endParaRPr lang="en-US" sz="160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dirty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/>
              <a:t>In house, classic commercial cloud, hybrid.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SDSC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National Services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Institutional portals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SNF / </a:t>
            </a:r>
            <a:r>
              <a:rPr lang="en-US" sz="1200" dirty="0" err="1"/>
              <a:t>Innosuisse</a:t>
            </a:r>
            <a:r>
              <a:rPr lang="en-US" sz="1200" dirty="0"/>
              <a:t> projects 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Education and research users.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198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Disk not tape!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818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Every day, AWS adds enough new server capacity to support all of Amazon’s global </a:t>
            </a:r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infrastructure when it was a $7B annual revenue enterprise </a:t>
            </a:r>
            <a:endParaRPr lang="en-US" dirty="0"/>
          </a:p>
          <a:p>
            <a:endParaRPr lang="en-US" dirty="0"/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The AWS Cloud spans 55 Availability Zones within 18 geographic Regions and 1 Local Region around the world, with announced plans for 12 more Availability Zones and four more Regions in Bahrain, Hong Kong SAR, Sweden, and a second AWS GovCloud Region in the US. - https://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aws.amazon.com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/about-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aws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/global-infrastructure/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Half a Million Square Feet of Amazon Data Center Space Under Construction in Virginia - https://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www.datacenterknowledge.com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/amazon/half-million-square-feet-amazon-data-center-space-under-construction-virginia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If each availability zone scaled similarly 2.5M m2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523 Swiss francs per square meter in 2016 (Winterthur) 1300M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180 francs per square (Glarus) 450M</a:t>
            </a:r>
            <a:endParaRPr lang="en-US" sz="1200" b="1" i="0" u="none" strike="noStrike" kern="120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endParaRPr lang="de-CH" sz="1200" kern="120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69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Foundation – fully controls SWITCH</a:t>
            </a:r>
          </a:p>
          <a:p>
            <a:endParaRPr lang="en-US" dirty="0"/>
          </a:p>
          <a:p>
            <a:r>
              <a:rPr lang="en-US" dirty="0"/>
              <a:t>What will amazon/google do in 5 years time? What external pressures will they </a:t>
            </a:r>
            <a:r>
              <a:rPr lang="en-US" dirty="0" err="1"/>
              <a:t>hve</a:t>
            </a:r>
            <a:r>
              <a:rPr lang="en-US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927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Grey – could be tape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040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Emphasis on building block</a:t>
            </a:r>
          </a:p>
          <a:p>
            <a:r>
              <a:rPr lang="en-US" dirty="0"/>
              <a:t>Target price of less than 100 CHF/TB pa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7 </a:t>
            </a:r>
            <a:r>
              <a:rPr lang="en-US" dirty="0" err="1"/>
              <a:t>insitutions</a:t>
            </a:r>
            <a:r>
              <a:rPr lang="en-US" dirty="0"/>
              <a:t> consulted in initial round – current costs 100-500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“</a:t>
            </a:r>
            <a:r>
              <a:rPr lang="en-US" dirty="0" err="1"/>
              <a:t>substantialy</a:t>
            </a:r>
            <a:r>
              <a:rPr lang="en-US" dirty="0"/>
              <a:t> below commercial costs” for the right circumstances which match your needs.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Any kind of app or tool that can speak S3</a:t>
            </a:r>
          </a:p>
          <a:p>
            <a:r>
              <a:rPr lang="en-US" dirty="0"/>
              <a:t>Why S3?</a:t>
            </a:r>
          </a:p>
          <a:p>
            <a:r>
              <a:rPr lang="en-US" dirty="0"/>
              <a:t>Tape solutions exist and is well covered – disk is evolving. This is the future.</a:t>
            </a:r>
          </a:p>
          <a:p>
            <a:r>
              <a:rPr lang="en-US" dirty="0"/>
              <a:t>Tech will evolve underlying so interface is important.</a:t>
            </a:r>
          </a:p>
          <a:p>
            <a:r>
              <a:rPr lang="en-US" dirty="0"/>
              <a:t>Ability to add a layer below.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96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Partners for future submissions</a:t>
            </a:r>
          </a:p>
          <a:p>
            <a:r>
              <a:rPr lang="en-US" dirty="0"/>
              <a:t>SNF study on state of the art for data management -&gt; influence future submissions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28.05.19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45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67414B7-5D5D-E649-9A63-62F6B93647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3" y="484313"/>
            <a:ext cx="9135173" cy="189280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EA4F0C1-5BC0-204D-967D-5F37EBFBF5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85360"/>
            <a:ext cx="9144000" cy="1890712"/>
          </a:xfrm>
          <a:prstGeom prst="rect">
            <a:avLst/>
          </a:prstGeom>
        </p:spPr>
      </p:pic>
      <p:pic>
        <p:nvPicPr>
          <p:cNvPr id="7" name="Picture 11" descr="RGB_SWITCH_Logo_skalierbar.pdf">
            <a:extLst>
              <a:ext uri="{FF2B5EF4-FFF2-40B4-BE49-F238E27FC236}">
                <a16:creationId xmlns:a16="http://schemas.microsoft.com/office/drawing/2014/main" id="{E74221AE-20D5-814B-890D-CC2BE5EDFB6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83788"/>
            <a:ext cx="2269277" cy="525653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CAC6529C-67DA-7A4B-B227-27561CD20918}"/>
              </a:ext>
            </a:extLst>
          </p:cNvPr>
          <p:cNvSpPr txBox="1">
            <a:spLocks/>
          </p:cNvSpPr>
          <p:nvPr userDrawn="1"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243D6DEE-0553-AF42-8944-6EC08FC01BD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663E44-9616-F242-BC6F-C9E7CDE48E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581" y="934204"/>
            <a:ext cx="8556171" cy="857250"/>
          </a:xfrm>
        </p:spPr>
        <p:txBody>
          <a:bodyPr/>
          <a:lstStyle>
            <a:lvl2pPr>
              <a:defRPr>
                <a:solidFill>
                  <a:srgbClr val="00247D"/>
                </a:solidFill>
              </a:defRPr>
            </a:lvl2pPr>
          </a:lstStyle>
          <a:p>
            <a:pPr marL="0" lvl="1"/>
            <a:r>
              <a:rPr lang="en-US" sz="3600" dirty="0">
                <a:solidFill>
                  <a:srgbClr val="00247D"/>
                </a:solidFill>
              </a:rPr>
              <a:t>Infrastructure &amp;</a:t>
            </a:r>
            <a:br>
              <a:rPr lang="en-US" sz="3600" dirty="0">
                <a:solidFill>
                  <a:srgbClr val="00247D"/>
                </a:solidFill>
              </a:rPr>
            </a:br>
            <a:r>
              <a:rPr lang="en-US" sz="3600" dirty="0">
                <a:solidFill>
                  <a:srgbClr val="00247D"/>
                </a:solidFill>
              </a:rPr>
              <a:t>Data Services</a:t>
            </a:r>
          </a:p>
        </p:txBody>
      </p:sp>
    </p:spTree>
    <p:extLst>
      <p:ext uri="{BB962C8B-B14F-4D97-AF65-F5344CB8AC3E}">
        <p14:creationId xmlns:p14="http://schemas.microsoft.com/office/powerpoint/2010/main" val="2442145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12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re seul et file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AdjustHandles="1"/>
          </p:cNvSpPr>
          <p:nvPr userDrawn="1"/>
        </p:nvSpPr>
        <p:spPr bwMode="auto">
          <a:xfrm>
            <a:off x="8629404" y="4781341"/>
            <a:ext cx="524011" cy="239873"/>
          </a:xfrm>
          <a:prstGeom prst="rect">
            <a:avLst/>
          </a:prstGeom>
          <a:noFill/>
        </p:spPr>
        <p:txBody>
          <a:bodyPr lIns="91251" tIns="45625" rIns="91251" bIns="45625"/>
          <a:lstStyle>
            <a:lvl1pPr>
              <a:defRPr>
                <a:solidFill>
                  <a:schemeClr val="tx1"/>
                </a:solidFill>
                <a:latin typeface="Arial"/>
                <a:ea typeface="ＭＳ Ｐゴシック"/>
                <a:cs typeface="ＭＳ Ｐゴシック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/>
                <a:ea typeface="ＭＳ Ｐゴシック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>
                <a:solidFill>
                  <a:schemeClr val="tx1"/>
                </a:solidFill>
                <a:latin typeface="Arial"/>
                <a:ea typeface="ＭＳ Ｐゴシック"/>
              </a:defRPr>
            </a:lvl9pPr>
          </a:lstStyle>
          <a:p>
            <a:pPr algn="r" defTabSz="456272">
              <a:defRPr/>
            </a:pPr>
            <a:fld id="{E472EBCF-A612-524A-A4DB-2BD63F60106E}" type="slidenum">
              <a:rPr sz="762"/>
              <a:pPr algn="r" defTabSz="456272">
                <a:defRPr/>
              </a:pPr>
              <a:t>‹#›</a:t>
            </a:fld>
            <a:endParaRPr lang="fr-FR" sz="804">
              <a:solidFill>
                <a:schemeClr val="bg1">
                  <a:lumMod val="65000"/>
                </a:schemeClr>
              </a:solidFill>
              <a:latin typeface="Arial Narrow"/>
              <a:cs typeface="Arial Narrow"/>
            </a:endParaRPr>
          </a:p>
        </p:txBody>
      </p:sp>
      <p:pic>
        <p:nvPicPr>
          <p:cNvPr id="5" name="Image 28" descr="epfl2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8143676" y="227108"/>
            <a:ext cx="632172" cy="32386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er 4"/>
          <p:cNvGrpSpPr/>
          <p:nvPr userDrawn="1"/>
        </p:nvGrpSpPr>
        <p:grpSpPr bwMode="auto">
          <a:xfrm>
            <a:off x="681" y="661836"/>
            <a:ext cx="9143999" cy="95412"/>
            <a:chOff x="891" y="1433935"/>
            <a:chExt cx="19805650" cy="206338"/>
          </a:xfrm>
        </p:grpSpPr>
        <p:sp>
          <p:nvSpPr>
            <p:cNvPr id="7" name="Rectangle 6"/>
            <p:cNvSpPr/>
            <p:nvPr userDrawn="1"/>
          </p:nvSpPr>
          <p:spPr bwMode="auto">
            <a:xfrm>
              <a:off x="891" y="1433935"/>
              <a:ext cx="19805650" cy="87185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98013" tIns="99007" rIns="198013" bIns="99007" anchor="ctr"/>
            <a:lstStyle/>
            <a:p>
              <a:pPr algn="ctr" defTabSz="456272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904"/>
            </a:p>
          </p:txBody>
        </p:sp>
        <p:sp>
          <p:nvSpPr>
            <p:cNvPr id="8" name="Rectangle 7"/>
            <p:cNvSpPr/>
            <p:nvPr userDrawn="1"/>
          </p:nvSpPr>
          <p:spPr bwMode="auto">
            <a:xfrm>
              <a:off x="891" y="1553088"/>
              <a:ext cx="19805650" cy="87185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98013" tIns="99007" rIns="198013" bIns="99007" anchor="ctr"/>
            <a:lstStyle/>
            <a:p>
              <a:pPr algn="ctr" defTabSz="456272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904"/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399798" y="136807"/>
            <a:ext cx="7743880" cy="623608"/>
          </a:xfrm>
          <a:prstGeom prst="rect">
            <a:avLst/>
          </a:prstGeom>
        </p:spPr>
        <p:txBody>
          <a:bodyPr lIns="215627" tIns="107812" rIns="215627" bIns="107812"/>
          <a:lstStyle>
            <a:lvl1pPr>
              <a:spcAft>
                <a:spcPts val="1199"/>
              </a:spcAft>
              <a:defRPr sz="2582" b="0" i="0" spc="100">
                <a:latin typeface="Impact"/>
                <a:cs typeface="Impact"/>
              </a:defRPr>
            </a:lvl1pPr>
          </a:lstStyle>
          <a:p>
            <a:pPr>
              <a:defRPr/>
            </a:pPr>
            <a:r>
              <a:rPr lang="fr-CH"/>
              <a:t>Cliquez et modifiez le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375255"/>
      </p:ext>
    </p:extLst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norm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130628" y="1142405"/>
            <a:ext cx="8556171" cy="3489050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/>
          <a:p>
            <a:pPr lvl="0"/>
            <a:r>
              <a:rPr lang="de-DE" noProof="0" dirty="0"/>
              <a:t>Inhalt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030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16139" y="49643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773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Nu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GB_SWITCH_Logo_skalierba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338" y="11323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40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52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16139" y="49643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6B0C19F-E9A3-FA46-9828-44F693509F61}"/>
              </a:ext>
            </a:extLst>
          </p:cNvPr>
          <p:cNvSpPr/>
          <p:nvPr userDrawn="1"/>
        </p:nvSpPr>
        <p:spPr>
          <a:xfrm>
            <a:off x="1967312" y="1714658"/>
            <a:ext cx="45719" cy="150812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D6CDAA28-A151-6C43-B542-B5360893FEAB}"/>
              </a:ext>
            </a:extLst>
          </p:cNvPr>
          <p:cNvSpPr txBox="1"/>
          <p:nvPr userDrawn="1"/>
        </p:nvSpPr>
        <p:spPr>
          <a:xfrm>
            <a:off x="2095264" y="1714658"/>
            <a:ext cx="4294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Ich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bin das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Zitat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,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darum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ist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es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orange und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kursiv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.</a:t>
            </a:r>
            <a:endParaRPr lang="en-US" sz="2400" b="0" i="1" dirty="0">
              <a:solidFill>
                <a:srgbClr val="DF6421"/>
              </a:solidFill>
              <a:latin typeface="Georgia"/>
              <a:cs typeface="Georgia"/>
            </a:endParaRP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7F9D24C7-EF17-B64A-AEAF-D578AB6C4261}"/>
              </a:ext>
            </a:extLst>
          </p:cNvPr>
          <p:cNvSpPr txBox="1"/>
          <p:nvPr userDrawn="1"/>
        </p:nvSpPr>
        <p:spPr>
          <a:xfrm>
            <a:off x="2095264" y="2853448"/>
            <a:ext cx="273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8080"/>
                </a:solidFill>
              </a:rPr>
              <a:t>– Max </a:t>
            </a:r>
            <a:r>
              <a:rPr lang="en-US" dirty="0" err="1">
                <a:solidFill>
                  <a:srgbClr val="808080"/>
                </a:solidFill>
              </a:rPr>
              <a:t>Mustermann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1BD9B3-0738-2F4C-85CC-40AA6773DFD3}"/>
              </a:ext>
            </a:extLst>
          </p:cNvPr>
          <p:cNvSpPr/>
          <p:nvPr userDrawn="1"/>
        </p:nvSpPr>
        <p:spPr>
          <a:xfrm>
            <a:off x="1967312" y="1714658"/>
            <a:ext cx="45719" cy="1508122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A0E30B-3138-D748-8AE2-C90166AB4F63}"/>
              </a:ext>
            </a:extLst>
          </p:cNvPr>
          <p:cNvSpPr txBox="1"/>
          <p:nvPr userDrawn="1"/>
        </p:nvSpPr>
        <p:spPr>
          <a:xfrm>
            <a:off x="2095264" y="1714658"/>
            <a:ext cx="4294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Ich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bin das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Zitat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,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darum</a:t>
            </a:r>
            <a:r>
              <a:rPr lang="en-US" sz="2400" b="0" i="1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dirty="0" err="1">
                <a:solidFill>
                  <a:srgbClr val="DF6421"/>
                </a:solidFill>
                <a:latin typeface="Georgia"/>
                <a:cs typeface="Georgia"/>
              </a:rPr>
              <a:t>ist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es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 orange und </a:t>
            </a:r>
            <a:r>
              <a:rPr lang="en-US" sz="2400" b="0" i="1" baseline="0" dirty="0" err="1">
                <a:solidFill>
                  <a:srgbClr val="DF6421"/>
                </a:solidFill>
                <a:latin typeface="Georgia"/>
                <a:cs typeface="Georgia"/>
              </a:rPr>
              <a:t>kursiv</a:t>
            </a:r>
            <a:r>
              <a:rPr lang="en-US" sz="2400" b="0" i="1" baseline="0" dirty="0">
                <a:solidFill>
                  <a:srgbClr val="DF6421"/>
                </a:solidFill>
                <a:latin typeface="Georgia"/>
                <a:cs typeface="Georgia"/>
              </a:rPr>
              <a:t>.</a:t>
            </a:r>
            <a:endParaRPr lang="en-US" sz="2400" b="0" i="1" dirty="0">
              <a:solidFill>
                <a:srgbClr val="DF6421"/>
              </a:solidFill>
              <a:latin typeface="Georgia"/>
              <a:cs typeface="Georgi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519B51-B463-ED4B-AA3B-D010A6D3EEFA}"/>
              </a:ext>
            </a:extLst>
          </p:cNvPr>
          <p:cNvSpPr txBox="1"/>
          <p:nvPr userDrawn="1"/>
        </p:nvSpPr>
        <p:spPr>
          <a:xfrm>
            <a:off x="2095264" y="2853448"/>
            <a:ext cx="273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8080"/>
                </a:solidFill>
              </a:rPr>
              <a:t>– Max </a:t>
            </a:r>
            <a:r>
              <a:rPr lang="en-US" dirty="0" err="1">
                <a:solidFill>
                  <a:srgbClr val="808080"/>
                </a:solidFill>
              </a:rPr>
              <a:t>Mustermann</a:t>
            </a:r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7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WITCH-Background-darkblue.jpg">
            <a:extLst>
              <a:ext uri="{FF2B5EF4-FFF2-40B4-BE49-F238E27FC236}">
                <a16:creationId xmlns:a16="http://schemas.microsoft.com/office/drawing/2014/main" id="{98C7EF0C-3BD1-B14C-9F0F-1ED353AA9F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8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extLst>
              <a:ext uri="{FF2B5EF4-FFF2-40B4-BE49-F238E27FC236}">
                <a16:creationId xmlns:a16="http://schemas.microsoft.com/office/drawing/2014/main" id="{B16481B6-203F-F742-81D2-8A373393D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5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norm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130630" y="1039374"/>
            <a:ext cx="4270890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D0CCA0B-7E64-914C-8454-9C9151211EA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493403" y="1039374"/>
            <a:ext cx="4270890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9640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301" y="78971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301" y="1046430"/>
            <a:ext cx="8556171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itle Placeholder 1"/>
          <p:cNvSpPr txBox="1">
            <a:spLocks/>
          </p:cNvSpPr>
          <p:nvPr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2019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pic>
        <p:nvPicPr>
          <p:cNvPr id="7" name="Picture 2" descr="RGB_SWITCH_Logo_skalierbar.pdf">
            <a:extLst>
              <a:ext uri="{FF2B5EF4-FFF2-40B4-BE49-F238E27FC236}">
                <a16:creationId xmlns:a16="http://schemas.microsoft.com/office/drawing/2014/main" id="{81720E85-251E-234E-984D-2546CD6F4BB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338" y="11323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24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50" r:id="rId5"/>
    <p:sldLayoutId id="2147483749" r:id="rId6"/>
    <p:sldLayoutId id="2147483747" r:id="rId7"/>
    <p:sldLayoutId id="2147483748" r:id="rId8"/>
    <p:sldLayoutId id="2147483751" r:id="rId9"/>
    <p:sldLayoutId id="2147483752" r:id="rId10"/>
    <p:sldLayoutId id="2147483753" r:id="rId11"/>
  </p:sldLayoutIdLst>
  <p:hf hdr="0" ftr="0"/>
  <p:txStyles>
    <p:titleStyle>
      <a:lvl1pPr marL="0" indent="0" algn="l" defTabSz="457200" rtl="0" eaLnBrk="1" latinLnBrk="0" hangingPunct="1">
        <a:spcBef>
          <a:spcPct val="0"/>
        </a:spcBef>
        <a:buNone/>
        <a:defRPr sz="3200" b="0" i="0" kern="1200" baseline="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179388" indent="-179388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358775" indent="-179388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717550" indent="-179388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895350" indent="-1778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E192487-67EE-0249-8101-13805A456E8F}"/>
              </a:ext>
            </a:extLst>
          </p:cNvPr>
          <p:cNvSpPr txBox="1">
            <a:spLocks/>
          </p:cNvSpPr>
          <p:nvPr/>
        </p:nvSpPr>
        <p:spPr>
          <a:xfrm>
            <a:off x="4617156" y="3588393"/>
            <a:ext cx="4674131" cy="288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Ann Harding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001B2958-6F9D-E341-A15F-504CF0AB4503}"/>
              </a:ext>
            </a:extLst>
          </p:cNvPr>
          <p:cNvSpPr txBox="1">
            <a:spLocks/>
          </p:cNvSpPr>
          <p:nvPr/>
        </p:nvSpPr>
        <p:spPr>
          <a:xfrm>
            <a:off x="4617155" y="3876393"/>
            <a:ext cx="4674131" cy="288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err="1"/>
              <a:t>ann.harding@switch.ch</a:t>
            </a:r>
            <a:endParaRPr lang="de-CH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4E18178-C2CF-8E4D-AA46-98F1E7A605CD}"/>
              </a:ext>
            </a:extLst>
          </p:cNvPr>
          <p:cNvSpPr txBox="1">
            <a:spLocks/>
          </p:cNvSpPr>
          <p:nvPr/>
        </p:nvSpPr>
        <p:spPr>
          <a:xfrm>
            <a:off x="4617155" y="4164393"/>
            <a:ext cx="4674131" cy="288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err="1"/>
              <a:t>Geneva</a:t>
            </a:r>
            <a:r>
              <a:rPr lang="de-CH" dirty="0"/>
              <a:t>, May 2019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47D2AE-8D27-4644-AC48-56FF78FE0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solidFill>
                  <a:srgbClr val="00247D"/>
                </a:solidFill>
              </a:rPr>
              <a:t>Why is SWITCH building a Long Term Storage Service when ‘everyone’ has local storage and there’s no national or international funding for it?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30694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D6B1C-78BB-0249-858C-1B08334F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contribution to the challenge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E0FF25-F5D0-8F41-A274-52776DD6C5AA}"/>
              </a:ext>
            </a:extLst>
          </p:cNvPr>
          <p:cNvSpPr/>
          <p:nvPr/>
        </p:nvSpPr>
        <p:spPr>
          <a:xfrm>
            <a:off x="1235948" y="3840312"/>
            <a:ext cx="6012138" cy="6933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SWITCH LTS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051938-5258-064D-BC14-88B67101C313}"/>
              </a:ext>
            </a:extLst>
          </p:cNvPr>
          <p:cNvSpPr/>
          <p:nvPr/>
        </p:nvSpPr>
        <p:spPr>
          <a:xfrm>
            <a:off x="1235948" y="1982127"/>
            <a:ext cx="6012138" cy="1747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Management </a:t>
            </a:r>
          </a:p>
          <a:p>
            <a:pPr algn="ctr"/>
            <a:r>
              <a:rPr lang="en-US" dirty="0"/>
              <a:t>IT Services or</a:t>
            </a:r>
          </a:p>
          <a:p>
            <a:pPr algn="ctr"/>
            <a:r>
              <a:rPr lang="en-US" dirty="0"/>
              <a:t>Research Community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7420D1-EDAC-5641-B2A4-131303D7B91A}"/>
              </a:ext>
            </a:extLst>
          </p:cNvPr>
          <p:cNvSpPr/>
          <p:nvPr/>
        </p:nvSpPr>
        <p:spPr>
          <a:xfrm>
            <a:off x="1235947" y="3202227"/>
            <a:ext cx="1391100" cy="5383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 Support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7D6923-0DF8-C94B-A3D3-585AB31402A3}"/>
              </a:ext>
            </a:extLst>
          </p:cNvPr>
          <p:cNvSpPr/>
          <p:nvPr/>
        </p:nvSpPr>
        <p:spPr>
          <a:xfrm>
            <a:off x="5697415" y="3202227"/>
            <a:ext cx="1550671" cy="5278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Future Integration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0AF283-F04B-9443-A119-CAC7D81A19ED}"/>
              </a:ext>
            </a:extLst>
          </p:cNvPr>
          <p:cNvSpPr/>
          <p:nvPr/>
        </p:nvSpPr>
        <p:spPr>
          <a:xfrm>
            <a:off x="1235947" y="1187442"/>
            <a:ext cx="1391101" cy="6933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 site storage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CA9408-45B9-8343-9CCE-38D75E568B97}"/>
              </a:ext>
            </a:extLst>
          </p:cNvPr>
          <p:cNvSpPr/>
          <p:nvPr/>
        </p:nvSpPr>
        <p:spPr>
          <a:xfrm>
            <a:off x="2749602" y="1187442"/>
            <a:ext cx="1465683" cy="6933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Tapes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E79347-D8B7-9B4D-8722-856589A31141}"/>
              </a:ext>
            </a:extLst>
          </p:cNvPr>
          <p:cNvSpPr/>
          <p:nvPr/>
        </p:nvSpPr>
        <p:spPr>
          <a:xfrm>
            <a:off x="4285649" y="1187442"/>
            <a:ext cx="1472448" cy="6933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Commercial solution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173B4E-E701-EF4A-92A3-9123D0E9687D}"/>
              </a:ext>
            </a:extLst>
          </p:cNvPr>
          <p:cNvSpPr/>
          <p:nvPr/>
        </p:nvSpPr>
        <p:spPr>
          <a:xfrm>
            <a:off x="5828461" y="1185621"/>
            <a:ext cx="1417698" cy="68629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57422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B079F-7D3C-3845-9A40-6A4062FF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LTS: The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3C058-8543-F742-8E24-274A4AB33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238" y="1145704"/>
            <a:ext cx="4005436" cy="3489050"/>
          </a:xfrm>
        </p:spPr>
        <p:txBody>
          <a:bodyPr>
            <a:normAutofit/>
          </a:bodyPr>
          <a:lstStyle/>
          <a:p>
            <a:r>
              <a:rPr lang="en-US" sz="2000" dirty="0"/>
              <a:t>Simple Technical Interface </a:t>
            </a:r>
          </a:p>
          <a:p>
            <a:pPr lvl="1"/>
            <a:r>
              <a:rPr lang="en-US" sz="1800" dirty="0"/>
              <a:t>S3</a:t>
            </a:r>
          </a:p>
          <a:p>
            <a:pPr lvl="1"/>
            <a:r>
              <a:rPr lang="en-US" sz="1800" dirty="0"/>
              <a:t>Building block to integrate</a:t>
            </a:r>
          </a:p>
          <a:p>
            <a:r>
              <a:rPr lang="en-US" sz="2000" dirty="0"/>
              <a:t>Object Storage</a:t>
            </a:r>
          </a:p>
          <a:p>
            <a:pPr lvl="1"/>
            <a:r>
              <a:rPr lang="en-US" sz="1800" dirty="0"/>
              <a:t>Replication &amp; distribution</a:t>
            </a:r>
          </a:p>
          <a:p>
            <a:r>
              <a:rPr lang="en-US" sz="2000" dirty="0"/>
              <a:t>Competitive on price</a:t>
            </a:r>
          </a:p>
          <a:p>
            <a:pPr lvl="1"/>
            <a:r>
              <a:rPr lang="en-US" sz="1800" dirty="0"/>
              <a:t>Duration &amp; order size</a:t>
            </a:r>
          </a:p>
          <a:p>
            <a:pPr lvl="1"/>
            <a:r>
              <a:rPr lang="en-US" sz="1800" dirty="0"/>
              <a:t>Disks not tape!</a:t>
            </a:r>
          </a:p>
          <a:p>
            <a:r>
              <a:rPr lang="en-US" sz="2000" dirty="0"/>
              <a:t>Scale out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FC58F9-2FC1-9248-A91E-E7F8EB780FA2}"/>
              </a:ext>
            </a:extLst>
          </p:cNvPr>
          <p:cNvSpPr/>
          <p:nvPr/>
        </p:nvSpPr>
        <p:spPr>
          <a:xfrm>
            <a:off x="342817" y="3234256"/>
            <a:ext cx="4370438" cy="6933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SWITCH LTS Object Storage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B8FEEB-45C8-D64A-BCDA-19B03E2C39C3}"/>
              </a:ext>
            </a:extLst>
          </p:cNvPr>
          <p:cNvSpPr/>
          <p:nvPr/>
        </p:nvSpPr>
        <p:spPr>
          <a:xfrm>
            <a:off x="342817" y="1034149"/>
            <a:ext cx="1868759" cy="18631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</a:t>
            </a:r>
            <a:r>
              <a:rPr lang="en-US" dirty="0" err="1"/>
              <a:t>Mgmt</a:t>
            </a:r>
            <a:r>
              <a:rPr lang="en-US" dirty="0"/>
              <a:t> Applications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AB2908-BDE6-9243-86C7-DE33D1ED7AF1}"/>
              </a:ext>
            </a:extLst>
          </p:cNvPr>
          <p:cNvSpPr/>
          <p:nvPr/>
        </p:nvSpPr>
        <p:spPr>
          <a:xfrm>
            <a:off x="2679410" y="1025643"/>
            <a:ext cx="2033846" cy="18717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</a:t>
            </a:r>
            <a:r>
              <a:rPr lang="en-US" dirty="0" err="1"/>
              <a:t>Mgmt</a:t>
            </a:r>
            <a:r>
              <a:rPr lang="en-US" dirty="0"/>
              <a:t> Applications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DEB0DD-3C2D-EA42-B056-48E239EA711E}"/>
              </a:ext>
            </a:extLst>
          </p:cNvPr>
          <p:cNvSpPr/>
          <p:nvPr/>
        </p:nvSpPr>
        <p:spPr>
          <a:xfrm>
            <a:off x="342803" y="2369629"/>
            <a:ext cx="1868758" cy="5383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Policy Support</a:t>
            </a:r>
          </a:p>
        </p:txBody>
      </p:sp>
      <p:sp>
        <p:nvSpPr>
          <p:cNvPr id="9" name="Up-Down Arrow 8">
            <a:extLst>
              <a:ext uri="{FF2B5EF4-FFF2-40B4-BE49-F238E27FC236}">
                <a16:creationId xmlns:a16="http://schemas.microsoft.com/office/drawing/2014/main" id="{C72EF247-6DC3-8C4A-9196-4BA576B36434}"/>
              </a:ext>
            </a:extLst>
          </p:cNvPr>
          <p:cNvSpPr/>
          <p:nvPr/>
        </p:nvSpPr>
        <p:spPr>
          <a:xfrm>
            <a:off x="1107308" y="2783899"/>
            <a:ext cx="297712" cy="542261"/>
          </a:xfrm>
          <a:prstGeom prst="upDownArrow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>
            <a:extLst>
              <a:ext uri="{FF2B5EF4-FFF2-40B4-BE49-F238E27FC236}">
                <a16:creationId xmlns:a16="http://schemas.microsoft.com/office/drawing/2014/main" id="{FA0289CC-2131-FF41-B5FD-C9C59C161C52}"/>
              </a:ext>
            </a:extLst>
          </p:cNvPr>
          <p:cNvSpPr/>
          <p:nvPr/>
        </p:nvSpPr>
        <p:spPr>
          <a:xfrm>
            <a:off x="3547477" y="2750216"/>
            <a:ext cx="297712" cy="542261"/>
          </a:xfrm>
          <a:prstGeom prst="upDownArrow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876DAB-E545-644F-90BD-C7973B0A4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0176" y="4083387"/>
            <a:ext cx="643079" cy="5299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A62FC4-3FB3-6646-A48E-1E5D2EEEB7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03" y="4083387"/>
            <a:ext cx="643218" cy="5301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BFC5AD-959A-CB4E-A3A5-4057DCA6B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504" y="4098014"/>
            <a:ext cx="643218" cy="5301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D5DBB2-E361-9E43-8C5B-C712A57C1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0906" y="4098014"/>
            <a:ext cx="643218" cy="5301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EF8701B-CB6E-4545-A6A6-FA8D23723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2347" y="4083386"/>
            <a:ext cx="643079" cy="5299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4C08EAC-4EB6-2848-95CF-85B847EC9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793" y="4083385"/>
            <a:ext cx="643079" cy="529999"/>
          </a:xfrm>
          <a:prstGeom prst="rect">
            <a:avLst/>
          </a:prstGeom>
        </p:spPr>
      </p:pic>
      <p:sp>
        <p:nvSpPr>
          <p:cNvPr id="19" name="Arc 18">
            <a:extLst>
              <a:ext uri="{FF2B5EF4-FFF2-40B4-BE49-F238E27FC236}">
                <a16:creationId xmlns:a16="http://schemas.microsoft.com/office/drawing/2014/main" id="{7E124BB8-31CE-AE49-AD11-649FA38D3BD1}"/>
              </a:ext>
            </a:extLst>
          </p:cNvPr>
          <p:cNvSpPr/>
          <p:nvPr/>
        </p:nvSpPr>
        <p:spPr>
          <a:xfrm>
            <a:off x="7789863" y="1033895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36D10B7-F949-914B-B70B-AC2A799F8DDB}"/>
              </a:ext>
            </a:extLst>
          </p:cNvPr>
          <p:cNvCxnSpPr/>
          <p:nvPr/>
        </p:nvCxnSpPr>
        <p:spPr>
          <a:xfrm flipH="1">
            <a:off x="5113338" y="1033895"/>
            <a:ext cx="3124200" cy="4762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443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F04D3-074A-E54B-A20D-2EEBBFD5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build it?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08FE19E-7D7C-D041-B7C8-5B001CDF34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2519" y="929165"/>
            <a:ext cx="5756564" cy="400651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One big infra vs. fully separate?</a:t>
            </a:r>
          </a:p>
          <a:p>
            <a:pPr lvl="1"/>
            <a:r>
              <a:rPr lang="en-US" dirty="0"/>
              <a:t>Separate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Same software/hardware approach vs. something different?</a:t>
            </a:r>
          </a:p>
          <a:p>
            <a:pPr lvl="1"/>
            <a:r>
              <a:rPr lang="en-US" dirty="0" err="1"/>
              <a:t>Ceph</a:t>
            </a:r>
            <a:r>
              <a:rPr lang="en-US" dirty="0"/>
              <a:t> CAN do this</a:t>
            </a:r>
          </a:p>
          <a:p>
            <a:pPr lvl="1"/>
            <a:r>
              <a:rPr lang="en-US" dirty="0"/>
              <a:t>We have the skills</a:t>
            </a:r>
          </a:p>
          <a:p>
            <a:pPr lvl="1"/>
            <a:r>
              <a:rPr lang="en-US" dirty="0"/>
              <a:t>But we maybe try something different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Not all appliances are equal</a:t>
            </a:r>
          </a:p>
          <a:p>
            <a:pPr lvl="1"/>
            <a:r>
              <a:rPr lang="en-US" dirty="0" err="1"/>
              <a:t>Enterprisey</a:t>
            </a:r>
            <a:r>
              <a:rPr lang="en-US" dirty="0"/>
              <a:t> vs. cloudy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Keep the user in OUR garden</a:t>
            </a:r>
          </a:p>
          <a:p>
            <a:pPr lvl="1"/>
            <a:r>
              <a:rPr lang="en-US" dirty="0"/>
              <a:t>Admin UI</a:t>
            </a:r>
          </a:p>
          <a:p>
            <a:endParaRPr lang="en-US" dirty="0"/>
          </a:p>
        </p:txBody>
      </p:sp>
      <p:pic>
        <p:nvPicPr>
          <p:cNvPr id="20" name="Picture 86">
            <a:extLst>
              <a:ext uri="{FF2B5EF4-FFF2-40B4-BE49-F238E27FC236}">
                <a16:creationId xmlns:a16="http://schemas.microsoft.com/office/drawing/2014/main" id="{1728309A-9B97-A54B-BEE1-57DCBDC7CB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2385" y="2190629"/>
            <a:ext cx="3285125" cy="90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F04C464-22E9-3B4D-A654-118A1D4BBCD6}"/>
              </a:ext>
            </a:extLst>
          </p:cNvPr>
          <p:cNvSpPr/>
          <p:nvPr/>
        </p:nvSpPr>
        <p:spPr>
          <a:xfrm>
            <a:off x="1275005" y="1142405"/>
            <a:ext cx="1490467" cy="1537573"/>
          </a:xfrm>
          <a:prstGeom prst="ellipse">
            <a:avLst/>
          </a:prstGeom>
          <a:noFill/>
          <a:ln w="38100">
            <a:solidFill>
              <a:srgbClr val="F5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D8C88F3-39A6-DA4F-92ED-D534D63FD838}"/>
              </a:ext>
            </a:extLst>
          </p:cNvPr>
          <p:cNvSpPr/>
          <p:nvPr/>
        </p:nvSpPr>
        <p:spPr>
          <a:xfrm>
            <a:off x="1307662" y="2913368"/>
            <a:ext cx="1490467" cy="1537573"/>
          </a:xfrm>
          <a:prstGeom prst="ellipse">
            <a:avLst/>
          </a:prstGeom>
          <a:noFill/>
          <a:ln w="38100">
            <a:solidFill>
              <a:srgbClr val="F5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86">
            <a:extLst>
              <a:ext uri="{FF2B5EF4-FFF2-40B4-BE49-F238E27FC236}">
                <a16:creationId xmlns:a16="http://schemas.microsoft.com/office/drawing/2014/main" id="{1883AD09-E5B5-1542-9274-01E38B33C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854260" y="2656395"/>
            <a:ext cx="3285125" cy="90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rc 23">
            <a:extLst>
              <a:ext uri="{FF2B5EF4-FFF2-40B4-BE49-F238E27FC236}">
                <a16:creationId xmlns:a16="http://schemas.microsoft.com/office/drawing/2014/main" id="{00385494-7AD4-D64D-97F0-B1848C2433B7}"/>
              </a:ext>
            </a:extLst>
          </p:cNvPr>
          <p:cNvSpPr/>
          <p:nvPr/>
        </p:nvSpPr>
        <p:spPr>
          <a:xfrm>
            <a:off x="7665171" y="784511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8EAF92-9BDD-7046-B654-83BBFDDF5441}"/>
              </a:ext>
            </a:extLst>
          </p:cNvPr>
          <p:cNvCxnSpPr>
            <a:cxnSpLocks/>
          </p:cNvCxnSpPr>
          <p:nvPr/>
        </p:nvCxnSpPr>
        <p:spPr>
          <a:xfrm flipH="1">
            <a:off x="3522519" y="784511"/>
            <a:ext cx="4590327" cy="0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Arc 26">
            <a:extLst>
              <a:ext uri="{FF2B5EF4-FFF2-40B4-BE49-F238E27FC236}">
                <a16:creationId xmlns:a16="http://schemas.microsoft.com/office/drawing/2014/main" id="{80EFA320-67F9-A849-B20A-8F63E64AE3F6}"/>
              </a:ext>
            </a:extLst>
          </p:cNvPr>
          <p:cNvSpPr/>
          <p:nvPr/>
        </p:nvSpPr>
        <p:spPr>
          <a:xfrm>
            <a:off x="7661706" y="1716231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864A31B-596D-E34A-92C9-841CECD7AA15}"/>
              </a:ext>
            </a:extLst>
          </p:cNvPr>
          <p:cNvCxnSpPr>
            <a:cxnSpLocks/>
          </p:cNvCxnSpPr>
          <p:nvPr/>
        </p:nvCxnSpPr>
        <p:spPr>
          <a:xfrm flipH="1">
            <a:off x="3519054" y="1716231"/>
            <a:ext cx="4590327" cy="0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>
            <a:extLst>
              <a:ext uri="{FF2B5EF4-FFF2-40B4-BE49-F238E27FC236}">
                <a16:creationId xmlns:a16="http://schemas.microsoft.com/office/drawing/2014/main" id="{E5CE3887-443F-C249-9A2A-B51A2DE95E54}"/>
              </a:ext>
            </a:extLst>
          </p:cNvPr>
          <p:cNvSpPr/>
          <p:nvPr/>
        </p:nvSpPr>
        <p:spPr>
          <a:xfrm>
            <a:off x="7661706" y="3341542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F8C8E6-DDC0-4343-AEDB-2BFFB79DF831}"/>
              </a:ext>
            </a:extLst>
          </p:cNvPr>
          <p:cNvCxnSpPr>
            <a:cxnSpLocks/>
          </p:cNvCxnSpPr>
          <p:nvPr/>
        </p:nvCxnSpPr>
        <p:spPr>
          <a:xfrm flipH="1">
            <a:off x="3519054" y="3341542"/>
            <a:ext cx="4590327" cy="0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Arc 30">
            <a:extLst>
              <a:ext uri="{FF2B5EF4-FFF2-40B4-BE49-F238E27FC236}">
                <a16:creationId xmlns:a16="http://schemas.microsoft.com/office/drawing/2014/main" id="{B6F1C124-2BEA-A443-BEA1-84DEA087F28A}"/>
              </a:ext>
            </a:extLst>
          </p:cNvPr>
          <p:cNvSpPr/>
          <p:nvPr/>
        </p:nvSpPr>
        <p:spPr>
          <a:xfrm>
            <a:off x="7661706" y="4219097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D22359F-C984-5A40-9701-B57550EDE855}"/>
              </a:ext>
            </a:extLst>
          </p:cNvPr>
          <p:cNvCxnSpPr>
            <a:cxnSpLocks/>
          </p:cNvCxnSpPr>
          <p:nvPr/>
        </p:nvCxnSpPr>
        <p:spPr>
          <a:xfrm flipH="1">
            <a:off x="3519054" y="4219097"/>
            <a:ext cx="4590327" cy="0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CAF0CACC-A21A-7D48-A7BE-83CA928F5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524" y="2963629"/>
            <a:ext cx="1295400" cy="13589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9AEA857-764D-9A4B-BB4F-F780062B3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539" y="1331711"/>
            <a:ext cx="10541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54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3AF016-07F9-0F4D-9BE5-375B61559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4034" y="2813838"/>
            <a:ext cx="2441383" cy="6702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6B079F-7D3C-3845-9A40-6A4062FF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LTS: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3C058-8543-F742-8E24-274A4AB33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6211" y="1130308"/>
            <a:ext cx="4962366" cy="3644892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Phase 1</a:t>
            </a:r>
          </a:p>
          <a:p>
            <a:pPr lvl="1"/>
            <a:r>
              <a:rPr lang="en-US" sz="1900" dirty="0"/>
              <a:t>Working with EPFL and Uni Lausanne on potential use cases</a:t>
            </a:r>
          </a:p>
          <a:p>
            <a:pPr lvl="2"/>
            <a:r>
              <a:rPr lang="en-US" sz="1700" dirty="0"/>
              <a:t>IT services &amp; research</a:t>
            </a:r>
          </a:p>
          <a:p>
            <a:pPr lvl="1"/>
            <a:r>
              <a:rPr lang="en-US" sz="1900" dirty="0"/>
              <a:t>Procuring pilot infrastructure</a:t>
            </a:r>
          </a:p>
          <a:p>
            <a:pPr lvl="1"/>
            <a:r>
              <a:rPr lang="en-US" sz="1900" dirty="0"/>
              <a:t>First data Q3 2019</a:t>
            </a:r>
          </a:p>
          <a:p>
            <a:pPr marL="179387" lvl="1" indent="0">
              <a:buNone/>
            </a:pPr>
            <a:endParaRPr lang="en-US" sz="1900" dirty="0"/>
          </a:p>
          <a:p>
            <a:pPr marL="179387" lvl="1" indent="0">
              <a:buNone/>
            </a:pPr>
            <a:endParaRPr lang="en-US" sz="1900" dirty="0"/>
          </a:p>
          <a:p>
            <a:r>
              <a:rPr lang="en-US" sz="2200" dirty="0"/>
              <a:t>Evolution</a:t>
            </a:r>
          </a:p>
          <a:p>
            <a:pPr lvl="1"/>
            <a:r>
              <a:rPr lang="en-US" sz="1900" dirty="0"/>
              <a:t>Further use cases</a:t>
            </a:r>
          </a:p>
          <a:p>
            <a:pPr lvl="1"/>
            <a:r>
              <a:rPr lang="en-US" sz="1900" dirty="0"/>
              <a:t>Build out capacity</a:t>
            </a:r>
          </a:p>
          <a:p>
            <a:pPr lvl="1"/>
            <a:r>
              <a:rPr lang="en-US" sz="1900" dirty="0"/>
              <a:t>Scientific Information P-5 Program and follow on programs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CF157E-3944-7B40-AAE5-07109D06A7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41" y="461335"/>
            <a:ext cx="3473496" cy="3473496"/>
          </a:xfrm>
          <a:prstGeom prst="rect">
            <a:avLst/>
          </a:prstGeom>
        </p:spPr>
      </p:pic>
      <p:sp>
        <p:nvSpPr>
          <p:cNvPr id="7" name="Arc 6">
            <a:extLst>
              <a:ext uri="{FF2B5EF4-FFF2-40B4-BE49-F238E27FC236}">
                <a16:creationId xmlns:a16="http://schemas.microsoft.com/office/drawing/2014/main" id="{B9CDC826-E0BE-9B42-8270-6838E5CD5723}"/>
              </a:ext>
            </a:extLst>
          </p:cNvPr>
          <p:cNvSpPr/>
          <p:nvPr/>
        </p:nvSpPr>
        <p:spPr>
          <a:xfrm>
            <a:off x="7609108" y="1055877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EDB501-936B-924A-9061-A8F64C517F8C}"/>
              </a:ext>
            </a:extLst>
          </p:cNvPr>
          <p:cNvCxnSpPr>
            <a:cxnSpLocks/>
          </p:cNvCxnSpPr>
          <p:nvPr/>
        </p:nvCxnSpPr>
        <p:spPr>
          <a:xfrm flipH="1">
            <a:off x="3657598" y="1055877"/>
            <a:ext cx="4399185" cy="4762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BBEF8AFA-B0BD-A142-B5D1-ED337E754A43}"/>
              </a:ext>
            </a:extLst>
          </p:cNvPr>
          <p:cNvSpPr/>
          <p:nvPr/>
        </p:nvSpPr>
        <p:spPr>
          <a:xfrm>
            <a:off x="7609108" y="3059132"/>
            <a:ext cx="896937" cy="820737"/>
          </a:xfrm>
          <a:prstGeom prst="arc">
            <a:avLst/>
          </a:prstGeom>
          <a:ln w="381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7A7550-834A-F64B-9D00-9BC221EF9FE5}"/>
              </a:ext>
            </a:extLst>
          </p:cNvPr>
          <p:cNvCxnSpPr>
            <a:cxnSpLocks/>
          </p:cNvCxnSpPr>
          <p:nvPr/>
        </p:nvCxnSpPr>
        <p:spPr>
          <a:xfrm flipH="1">
            <a:off x="3657598" y="3059132"/>
            <a:ext cx="4399185" cy="4762"/>
          </a:xfrm>
          <a:prstGeom prst="line">
            <a:avLst/>
          </a:prstGeom>
          <a:ln w="38100" cmpd="sng">
            <a:solidFill>
              <a:srgbClr val="F39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917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B7D26-6A25-EC40-ABCC-69D6C9DA5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go it alone?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5E045-7E2B-574A-90EA-2C1C49D3C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9971" y="1142405"/>
            <a:ext cx="5296828" cy="34890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Funding bodies strategy is still evolving</a:t>
            </a:r>
          </a:p>
          <a:p>
            <a:pPr lvl="1"/>
            <a:r>
              <a:rPr lang="en-US" dirty="0" err="1"/>
              <a:t>Focussing</a:t>
            </a:r>
            <a:r>
              <a:rPr lang="en-US" dirty="0"/>
              <a:t> on earlier calls on technology or sector not general capability</a:t>
            </a:r>
          </a:p>
          <a:p>
            <a:endParaRPr lang="en-US" dirty="0"/>
          </a:p>
          <a:p>
            <a:r>
              <a:rPr lang="en-US" dirty="0"/>
              <a:t>Demand &amp; partnership is there now</a:t>
            </a:r>
          </a:p>
          <a:p>
            <a:pPr lvl="1"/>
            <a:r>
              <a:rPr lang="en-US" dirty="0"/>
              <a:t>Built with EPFL as a partner</a:t>
            </a:r>
          </a:p>
          <a:p>
            <a:pPr lvl="1"/>
            <a:r>
              <a:rPr lang="en-US" dirty="0"/>
              <a:t>Market analysis 5 year forecasts</a:t>
            </a:r>
          </a:p>
          <a:p>
            <a:pPr lvl="1"/>
            <a:r>
              <a:rPr lang="en-US" dirty="0"/>
              <a:t>Funded platforms are interested</a:t>
            </a:r>
          </a:p>
          <a:p>
            <a:endParaRPr lang="en-US" dirty="0"/>
          </a:p>
          <a:p>
            <a:r>
              <a:rPr lang="en-US" dirty="0"/>
              <a:t>Innovation mandate from board/community</a:t>
            </a:r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02B6BF31-CDAD-2C43-BE77-4CD012F8CCA6}"/>
              </a:ext>
            </a:extLst>
          </p:cNvPr>
          <p:cNvSpPr/>
          <p:nvPr/>
        </p:nvSpPr>
        <p:spPr>
          <a:xfrm>
            <a:off x="7936948" y="1039607"/>
            <a:ext cx="896937" cy="820738"/>
          </a:xfrm>
          <a:prstGeom prst="arc">
            <a:avLst/>
          </a:prstGeom>
          <a:noFill/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9AC7BA9-A0FD-F343-B7BE-12F2D673AB20}"/>
              </a:ext>
            </a:extLst>
          </p:cNvPr>
          <p:cNvCxnSpPr>
            <a:cxnSpLocks/>
          </p:cNvCxnSpPr>
          <p:nvPr/>
        </p:nvCxnSpPr>
        <p:spPr>
          <a:xfrm flipH="1">
            <a:off x="3233854" y="1039607"/>
            <a:ext cx="5150769" cy="0"/>
          </a:xfrm>
          <a:prstGeom prst="line">
            <a:avLst/>
          </a:prstGeom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Arc 6">
            <a:extLst>
              <a:ext uri="{FF2B5EF4-FFF2-40B4-BE49-F238E27FC236}">
                <a16:creationId xmlns:a16="http://schemas.microsoft.com/office/drawing/2014/main" id="{D3CED652-F84E-4742-822A-43C9E687E28F}"/>
              </a:ext>
            </a:extLst>
          </p:cNvPr>
          <p:cNvSpPr/>
          <p:nvPr/>
        </p:nvSpPr>
        <p:spPr>
          <a:xfrm>
            <a:off x="7922083" y="2162160"/>
            <a:ext cx="896937" cy="820738"/>
          </a:xfrm>
          <a:prstGeom prst="arc">
            <a:avLst/>
          </a:prstGeom>
          <a:noFill/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440737E-0D20-754C-9138-0EF7CB70AAE1}"/>
              </a:ext>
            </a:extLst>
          </p:cNvPr>
          <p:cNvCxnSpPr>
            <a:cxnSpLocks/>
          </p:cNvCxnSpPr>
          <p:nvPr/>
        </p:nvCxnSpPr>
        <p:spPr>
          <a:xfrm flipH="1">
            <a:off x="3218989" y="2162160"/>
            <a:ext cx="5150769" cy="0"/>
          </a:xfrm>
          <a:prstGeom prst="line">
            <a:avLst/>
          </a:prstGeom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:a16="http://schemas.microsoft.com/office/drawing/2014/main" id="{DDE54F6D-8DA9-254D-B9DC-2DE8BA1F2962}"/>
              </a:ext>
            </a:extLst>
          </p:cNvPr>
          <p:cNvSpPr/>
          <p:nvPr/>
        </p:nvSpPr>
        <p:spPr>
          <a:xfrm>
            <a:off x="7966687" y="3689875"/>
            <a:ext cx="896937" cy="820738"/>
          </a:xfrm>
          <a:prstGeom prst="arc">
            <a:avLst/>
          </a:prstGeom>
          <a:noFill/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239C96-5223-0C43-9D5B-D0219EDA6F32}"/>
              </a:ext>
            </a:extLst>
          </p:cNvPr>
          <p:cNvCxnSpPr>
            <a:cxnSpLocks/>
          </p:cNvCxnSpPr>
          <p:nvPr/>
        </p:nvCxnSpPr>
        <p:spPr>
          <a:xfrm flipH="1">
            <a:off x="3263593" y="3689875"/>
            <a:ext cx="5150769" cy="0"/>
          </a:xfrm>
          <a:prstGeom prst="line">
            <a:avLst/>
          </a:prstGeom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5803053-4611-164F-8E24-BE744D786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7678" y="2982898"/>
            <a:ext cx="1436613" cy="38386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9BB39F2-33AF-5444-8811-3830290FDE34}"/>
              </a:ext>
            </a:extLst>
          </p:cNvPr>
          <p:cNvSpPr/>
          <p:nvPr/>
        </p:nvSpPr>
        <p:spPr>
          <a:xfrm>
            <a:off x="782029" y="1650380"/>
            <a:ext cx="2039231" cy="2039495"/>
          </a:xfrm>
          <a:prstGeom prst="ellipse">
            <a:avLst/>
          </a:prstGeom>
          <a:noFill/>
          <a:ln w="4445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861BCF-84CD-8C44-9854-33AB012D2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582" y="1768912"/>
            <a:ext cx="1807016" cy="180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84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CBF5E55-E270-1A4F-A7AE-EE82C9CFF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Picture 2" descr="SWITCH_Logo_RGB.pdf">
            <a:extLst>
              <a:ext uri="{FF2B5EF4-FFF2-40B4-BE49-F238E27FC236}">
                <a16:creationId xmlns:a16="http://schemas.microsoft.com/office/drawing/2014/main" id="{B3291C3C-FC37-F744-8715-F3A05E42F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21" y="506401"/>
            <a:ext cx="2171787" cy="503070"/>
          </a:xfrm>
          <a:prstGeom prst="rect">
            <a:avLst/>
          </a:prstGeom>
        </p:spPr>
      </p:pic>
      <p:sp>
        <p:nvSpPr>
          <p:cNvPr id="23" name="Title 9">
            <a:extLst>
              <a:ext uri="{FF2B5EF4-FFF2-40B4-BE49-F238E27FC236}">
                <a16:creationId xmlns:a16="http://schemas.microsoft.com/office/drawing/2014/main" id="{32156658-1A95-1849-B823-F7000BC48E35}"/>
              </a:ext>
            </a:extLst>
          </p:cNvPr>
          <p:cNvSpPr txBox="1">
            <a:spLocks/>
          </p:cNvSpPr>
          <p:nvPr/>
        </p:nvSpPr>
        <p:spPr>
          <a:xfrm>
            <a:off x="318238" y="169895"/>
            <a:ext cx="8496951" cy="2080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i="0" kern="1200" baseline="0">
                <a:solidFill>
                  <a:srgbClr val="000099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GB" sz="2500" b="0" dirty="0">
              <a:solidFill>
                <a:srgbClr val="00247D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CB82A8E-16E6-7649-8069-6868188B7598}"/>
              </a:ext>
            </a:extLst>
          </p:cNvPr>
          <p:cNvSpPr/>
          <p:nvPr/>
        </p:nvSpPr>
        <p:spPr>
          <a:xfrm>
            <a:off x="533721" y="1179366"/>
            <a:ext cx="522716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dirty="0">
                <a:solidFill>
                  <a:srgbClr val="00247D"/>
                </a:solidFill>
              </a:rPr>
              <a:t>Working for a better digital world</a:t>
            </a:r>
          </a:p>
        </p:txBody>
      </p:sp>
    </p:spTree>
    <p:extLst>
      <p:ext uri="{BB962C8B-B14F-4D97-AF65-F5344CB8AC3E}">
        <p14:creationId xmlns:p14="http://schemas.microsoft.com/office/powerpoint/2010/main" val="29166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892D23-922D-C34C-9469-A16D8DE8A6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224" y="853686"/>
            <a:ext cx="7217551" cy="370157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0E026E-DEDA-2D4A-8167-BAF77923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title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584D4C-12F8-9849-A6C4-D90C93C9982A}"/>
              </a:ext>
            </a:extLst>
          </p:cNvPr>
          <p:cNvSpPr/>
          <p:nvPr/>
        </p:nvSpPr>
        <p:spPr>
          <a:xfrm>
            <a:off x="5181600" y="1268627"/>
            <a:ext cx="650789" cy="1812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40BFB6-3664-6941-BE6E-D7479CAFD09A}"/>
              </a:ext>
            </a:extLst>
          </p:cNvPr>
          <p:cNvSpPr/>
          <p:nvPr/>
        </p:nvSpPr>
        <p:spPr>
          <a:xfrm>
            <a:off x="5074507" y="1178011"/>
            <a:ext cx="650789" cy="181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5BA1B4-E669-AA43-A9ED-B688560EEAF0}"/>
              </a:ext>
            </a:extLst>
          </p:cNvPr>
          <p:cNvSpPr txBox="1"/>
          <p:nvPr/>
        </p:nvSpPr>
        <p:spPr>
          <a:xfrm>
            <a:off x="5003424" y="1142082"/>
            <a:ext cx="1007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Bradley Hand" pitchFamily="2" charset="77"/>
                <a:ea typeface="Ayuthaya" pitchFamily="2" charset="-34"/>
                <a:cs typeface="Ayuthaya" pitchFamily="2" charset="-34"/>
              </a:rPr>
              <a:t>SWISS</a:t>
            </a:r>
          </a:p>
        </p:txBody>
      </p:sp>
    </p:spTree>
    <p:extLst>
      <p:ext uri="{BB962C8B-B14F-4D97-AF65-F5344CB8AC3E}">
        <p14:creationId xmlns:p14="http://schemas.microsoft.com/office/powerpoint/2010/main" val="2345343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FFBD2B4-51D2-9A43-A449-E1B248D584F5}"/>
              </a:ext>
            </a:extLst>
          </p:cNvPr>
          <p:cNvCxnSpPr>
            <a:cxnSpLocks/>
          </p:cNvCxnSpPr>
          <p:nvPr/>
        </p:nvCxnSpPr>
        <p:spPr>
          <a:xfrm>
            <a:off x="2838732" y="2788748"/>
            <a:ext cx="1879810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17125" y="71915"/>
            <a:ext cx="8556171" cy="857250"/>
          </a:xfrm>
        </p:spPr>
        <p:txBody>
          <a:bodyPr>
            <a:normAutofit/>
          </a:bodyPr>
          <a:lstStyle/>
          <a:p>
            <a:r>
              <a:rPr lang="en-GB" dirty="0"/>
              <a:t>The SWITCH cloud offerings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2142632" y="1860691"/>
            <a:ext cx="1709531" cy="94647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179101" y="1078565"/>
            <a:ext cx="3403997" cy="12080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en-GB" sz="2200" dirty="0">
                <a:solidFill>
                  <a:srgbClr val="00247D"/>
                </a:solidFill>
                <a:latin typeface="Arial" charset="0"/>
              </a:rPr>
              <a:t>SWITCHengines</a:t>
            </a:r>
          </a:p>
          <a:p>
            <a:pPr>
              <a:spcBef>
                <a:spcPts val="300"/>
              </a:spcBef>
              <a:defRPr/>
            </a:pPr>
            <a:r>
              <a:rPr lang="en-GB" sz="1600" dirty="0"/>
              <a:t>SWITCHengines as an IaaS solution for the education and research sector in Switzerland</a:t>
            </a:r>
          </a:p>
        </p:txBody>
      </p:sp>
      <p:cxnSp>
        <p:nvCxnSpPr>
          <p:cNvPr id="35" name="Straight Connector 34"/>
          <p:cNvCxnSpPr>
            <a:cxnSpLocks/>
          </p:cNvCxnSpPr>
          <p:nvPr/>
        </p:nvCxnSpPr>
        <p:spPr>
          <a:xfrm>
            <a:off x="2114235" y="2807163"/>
            <a:ext cx="1737928" cy="1151451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174842" y="3621641"/>
            <a:ext cx="3830458" cy="961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en-GB" sz="2200" dirty="0">
                <a:solidFill>
                  <a:srgbClr val="00247D"/>
                </a:solidFill>
                <a:latin typeface="Arial" charset="0"/>
              </a:rPr>
              <a:t>Commercial Cloud Services</a:t>
            </a:r>
          </a:p>
          <a:p>
            <a:pPr>
              <a:spcBef>
                <a:spcPts val="300"/>
              </a:spcBef>
              <a:defRPr/>
            </a:pPr>
            <a:r>
              <a:rPr lang="en-GB" sz="1600" dirty="0"/>
              <a:t>Various contractual agreements for using commercial cloud solutions.</a:t>
            </a:r>
            <a:endParaRPr lang="en-GB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2799" y="2610198"/>
            <a:ext cx="3689247" cy="1018994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FED9A15-7FB5-1149-BB73-C732121C2FC2}"/>
              </a:ext>
            </a:extLst>
          </p:cNvPr>
          <p:cNvSpPr/>
          <p:nvPr/>
        </p:nvSpPr>
        <p:spPr>
          <a:xfrm>
            <a:off x="1223745" y="1860690"/>
            <a:ext cx="1892946" cy="1892946"/>
          </a:xfrm>
          <a:prstGeom prst="ellipse">
            <a:avLst/>
          </a:prstGeom>
          <a:solidFill>
            <a:schemeClr val="bg1"/>
          </a:solidFill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BDC2A5-FDEA-9841-9ABD-254BF0D38FDA}"/>
              </a:ext>
            </a:extLst>
          </p:cNvPr>
          <p:cNvSpPr/>
          <p:nvPr/>
        </p:nvSpPr>
        <p:spPr>
          <a:xfrm>
            <a:off x="4912992" y="2369270"/>
            <a:ext cx="3403997" cy="10002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en-GB" sz="2200" dirty="0" err="1">
                <a:solidFill>
                  <a:srgbClr val="00247D"/>
                </a:solidFill>
                <a:latin typeface="Arial" charset="0"/>
              </a:rPr>
              <a:t>SWITCHdrive</a:t>
            </a:r>
            <a:endParaRPr lang="en-GB" sz="2200" dirty="0">
              <a:solidFill>
                <a:srgbClr val="00247D"/>
              </a:solidFill>
              <a:latin typeface="Arial" charset="0"/>
            </a:endParaRPr>
          </a:p>
          <a:p>
            <a:pPr>
              <a:spcBef>
                <a:spcPts val="300"/>
              </a:spcBef>
              <a:defRPr/>
            </a:pPr>
            <a:r>
              <a:rPr lang="en-GB" sz="1600" dirty="0"/>
              <a:t>Sync &amp; Share on Swiss servers.</a:t>
            </a:r>
          </a:p>
          <a:p>
            <a:pPr>
              <a:spcBef>
                <a:spcPts val="300"/>
              </a:spcBef>
              <a:defRPr/>
            </a:pPr>
            <a:r>
              <a:rPr lang="en-GB" sz="1600" dirty="0" err="1"/>
              <a:t>Owncloud</a:t>
            </a:r>
            <a:r>
              <a:rPr lang="en-GB" sz="1600" dirty="0"/>
              <a:t>/SWITCHengines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601A564-E665-9F4A-AEBD-FE5C9DF75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6612" y="2013399"/>
            <a:ext cx="1712016" cy="171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36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37828E62-1145-AA45-947B-0E42C11C02F1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spcBef>
                <a:spcPts val="300"/>
              </a:spcBef>
            </a:pPr>
            <a:r>
              <a:rPr lang="en-US" dirty="0">
                <a:latin typeface="Arial" charset="0"/>
              </a:rPr>
              <a:t>The storage shaped gap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E0448B-5710-D143-A252-59CAFE55B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299" y="1146603"/>
            <a:ext cx="5329196" cy="39968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9F4A78-9ECC-1749-952F-94F838088CB9}"/>
              </a:ext>
            </a:extLst>
          </p:cNvPr>
          <p:cNvSpPr txBox="1"/>
          <p:nvPr/>
        </p:nvSpPr>
        <p:spPr>
          <a:xfrm rot="20470717">
            <a:off x="424979" y="1764268"/>
            <a:ext cx="132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Open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AD3FF6-7EEE-C84C-B288-65A4772E1F5B}"/>
              </a:ext>
            </a:extLst>
          </p:cNvPr>
          <p:cNvSpPr txBox="1"/>
          <p:nvPr/>
        </p:nvSpPr>
        <p:spPr>
          <a:xfrm rot="1470616">
            <a:off x="357918" y="2871530"/>
            <a:ext cx="132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FAIR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9B3DFE-B2BB-4941-A0C1-F932BD4E146A}"/>
              </a:ext>
            </a:extLst>
          </p:cNvPr>
          <p:cNvSpPr txBox="1"/>
          <p:nvPr/>
        </p:nvSpPr>
        <p:spPr>
          <a:xfrm rot="1609267">
            <a:off x="7389340" y="1689464"/>
            <a:ext cx="132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Audits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1F815E-7848-5B41-A967-FA92E23981FB}"/>
              </a:ext>
            </a:extLst>
          </p:cNvPr>
          <p:cNvSpPr txBox="1"/>
          <p:nvPr/>
        </p:nvSpPr>
        <p:spPr>
          <a:xfrm rot="20460949">
            <a:off x="7405815" y="2601656"/>
            <a:ext cx="132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Backups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D95025-F6DF-7F42-9947-1AD93D9B9CD7}"/>
              </a:ext>
            </a:extLst>
          </p:cNvPr>
          <p:cNvSpPr txBox="1"/>
          <p:nvPr/>
        </p:nvSpPr>
        <p:spPr>
          <a:xfrm rot="20733684">
            <a:off x="350838" y="3805798"/>
            <a:ext cx="1845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Reproducible Science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E3B975-AEB2-AC42-96AA-EB0135E913CE}"/>
              </a:ext>
            </a:extLst>
          </p:cNvPr>
          <p:cNvSpPr txBox="1"/>
          <p:nvPr/>
        </p:nvSpPr>
        <p:spPr>
          <a:xfrm rot="1605851">
            <a:off x="7242821" y="3687912"/>
            <a:ext cx="1543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Collaboration</a:t>
            </a:r>
          </a:p>
        </p:txBody>
      </p:sp>
    </p:spTree>
    <p:extLst>
      <p:ext uri="{BB962C8B-B14F-4D97-AF65-F5344CB8AC3E}">
        <p14:creationId xmlns:p14="http://schemas.microsoft.com/office/powerpoint/2010/main" val="126222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3">
            <a:extLst>
              <a:ext uri="{FF2B5EF4-FFF2-40B4-BE49-F238E27FC236}">
                <a16:creationId xmlns:a16="http://schemas.microsoft.com/office/drawing/2014/main" id="{37828E62-1145-AA45-947B-0E42C11C02F1}"/>
              </a:ext>
            </a:extLst>
          </p:cNvPr>
          <p:cNvSpPr txBox="1">
            <a:spLocks/>
          </p:cNvSpPr>
          <p:nvPr/>
        </p:nvSpPr>
        <p:spPr>
          <a:xfrm>
            <a:off x="350838" y="296863"/>
            <a:ext cx="7353300" cy="68580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spcBef>
                <a:spcPts val="300"/>
              </a:spcBef>
            </a:pPr>
            <a:r>
              <a:rPr lang="en-US" dirty="0">
                <a:latin typeface="Arial" charset="0"/>
              </a:rPr>
              <a:t>The storage shaped gap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9F4A78-9ECC-1749-952F-94F838088CB9}"/>
              </a:ext>
            </a:extLst>
          </p:cNvPr>
          <p:cNvSpPr txBox="1"/>
          <p:nvPr/>
        </p:nvSpPr>
        <p:spPr>
          <a:xfrm rot="20470717">
            <a:off x="424979" y="1625769"/>
            <a:ext cx="1329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halkboard" panose="03050602040202020205" pitchFamily="66" charset="77"/>
              </a:rPr>
              <a:t>Data Protection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AD3FF6-7EEE-C84C-B288-65A4772E1F5B}"/>
              </a:ext>
            </a:extLst>
          </p:cNvPr>
          <p:cNvSpPr txBox="1"/>
          <p:nvPr/>
        </p:nvSpPr>
        <p:spPr>
          <a:xfrm rot="1470616">
            <a:off x="352344" y="2897192"/>
            <a:ext cx="14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Jurisdiction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9B3DFE-B2BB-4941-A0C1-F932BD4E146A}"/>
              </a:ext>
            </a:extLst>
          </p:cNvPr>
          <p:cNvSpPr txBox="1"/>
          <p:nvPr/>
        </p:nvSpPr>
        <p:spPr>
          <a:xfrm rot="1609267">
            <a:off x="7389340" y="1550965"/>
            <a:ext cx="1329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How much????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1F815E-7848-5B41-A967-FA92E23981FB}"/>
              </a:ext>
            </a:extLst>
          </p:cNvPr>
          <p:cNvSpPr txBox="1"/>
          <p:nvPr/>
        </p:nvSpPr>
        <p:spPr>
          <a:xfrm rot="20460949">
            <a:off x="7389340" y="2320250"/>
            <a:ext cx="1329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What, network charges too???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D95025-F6DF-7F42-9947-1AD93D9B9CD7}"/>
              </a:ext>
            </a:extLst>
          </p:cNvPr>
          <p:cNvSpPr txBox="1"/>
          <p:nvPr/>
        </p:nvSpPr>
        <p:spPr>
          <a:xfrm rot="20733684">
            <a:off x="350838" y="3944297"/>
            <a:ext cx="1845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Who’s paying?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E3B975-AEB2-AC42-96AA-EB0135E913CE}"/>
              </a:ext>
            </a:extLst>
          </p:cNvPr>
          <p:cNvSpPr txBox="1"/>
          <p:nvPr/>
        </p:nvSpPr>
        <p:spPr>
          <a:xfrm rot="1605851">
            <a:off x="7209036" y="3854327"/>
            <a:ext cx="1543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" panose="03050602040202020205" pitchFamily="66" charset="77"/>
              </a:rPr>
              <a:t>What if I need it sooner?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70959C-3E7C-CB4F-A458-5E3BF8CAB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512" y="1217903"/>
            <a:ext cx="5224849" cy="391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2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87338" y="342017"/>
            <a:ext cx="8856662" cy="85725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400" dirty="0"/>
              <a:t>Please indicate where data must be stored that is collected or generated in connection with your activity at your institution?</a:t>
            </a:r>
            <a:endParaRPr lang="de-CH" sz="24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8BD988F-3AF2-C641-9009-D9C8370C3AF6}"/>
              </a:ext>
            </a:extLst>
          </p:cNvPr>
          <p:cNvGraphicFramePr/>
          <p:nvPr/>
        </p:nvGraphicFramePr>
        <p:xfrm>
          <a:off x="513568" y="1340283"/>
          <a:ext cx="8304756" cy="369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7008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9F6F5E4E-9ECE-BD4C-80A3-8F3DD2044E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alphaModFix amt="56000"/>
          </a:blip>
          <a:stretch>
            <a:fillRect/>
          </a:stretch>
        </p:blipFill>
        <p:spPr>
          <a:xfrm>
            <a:off x="-706584" y="9569"/>
            <a:ext cx="10269826" cy="51435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73404E-BA25-1B42-9EDB-1E0BC933B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98" y="71915"/>
            <a:ext cx="8556171" cy="857250"/>
          </a:xfrm>
        </p:spPr>
        <p:txBody>
          <a:bodyPr/>
          <a:lstStyle/>
          <a:p>
            <a:r>
              <a:rPr lang="en-US" dirty="0"/>
              <a:t>A challenge - 2017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CDB5D1C-4134-0F4D-B2A3-C9B122409E4D}"/>
              </a:ext>
            </a:extLst>
          </p:cNvPr>
          <p:cNvSpPr txBox="1">
            <a:spLocks/>
          </p:cNvSpPr>
          <p:nvPr/>
        </p:nvSpPr>
        <p:spPr>
          <a:xfrm>
            <a:off x="467165" y="584499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Prof. E </a:t>
            </a:r>
            <a:r>
              <a:rPr lang="en-US" dirty="0" err="1"/>
              <a:t>Bugnion</a:t>
            </a:r>
            <a:r>
              <a:rPr lang="en-US" dirty="0"/>
              <a:t>, VP Information Systems EPFL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A9951C-96A5-3446-8FE6-64EA001E52B4}"/>
              </a:ext>
            </a:extLst>
          </p:cNvPr>
          <p:cNvGrpSpPr/>
          <p:nvPr/>
        </p:nvGrpSpPr>
        <p:grpSpPr>
          <a:xfrm>
            <a:off x="467165" y="1474133"/>
            <a:ext cx="6963948" cy="3423583"/>
            <a:chOff x="768501" y="1452091"/>
            <a:chExt cx="6963948" cy="3423583"/>
          </a:xfrm>
          <a:solidFill>
            <a:schemeClr val="bg1"/>
          </a:solidFill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443AB03-5920-6D41-B98A-D527A4479092}"/>
                </a:ext>
              </a:extLst>
            </p:cNvPr>
            <p:cNvSpPr/>
            <p:nvPr/>
          </p:nvSpPr>
          <p:spPr>
            <a:xfrm>
              <a:off x="768501" y="1452091"/>
              <a:ext cx="1732789" cy="1732789"/>
            </a:xfrm>
            <a:custGeom>
              <a:avLst/>
              <a:gdLst>
                <a:gd name="connsiteX0" fmla="*/ 0 w 1732789"/>
                <a:gd name="connsiteY0" fmla="*/ 866395 h 1732789"/>
                <a:gd name="connsiteX1" fmla="*/ 866395 w 1732789"/>
                <a:gd name="connsiteY1" fmla="*/ 0 h 1732789"/>
                <a:gd name="connsiteX2" fmla="*/ 1732790 w 1732789"/>
                <a:gd name="connsiteY2" fmla="*/ 866395 h 1732789"/>
                <a:gd name="connsiteX3" fmla="*/ 866395 w 1732789"/>
                <a:gd name="connsiteY3" fmla="*/ 1732790 h 1732789"/>
                <a:gd name="connsiteX4" fmla="*/ 0 w 1732789"/>
                <a:gd name="connsiteY4" fmla="*/ 866395 h 1732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789" h="1732789">
                  <a:moveTo>
                    <a:pt x="0" y="866395"/>
                  </a:moveTo>
                  <a:cubicBezTo>
                    <a:pt x="0" y="387898"/>
                    <a:pt x="387898" y="0"/>
                    <a:pt x="866395" y="0"/>
                  </a:cubicBezTo>
                  <a:cubicBezTo>
                    <a:pt x="1344892" y="0"/>
                    <a:pt x="1732790" y="387898"/>
                    <a:pt x="1732790" y="866395"/>
                  </a:cubicBezTo>
                  <a:cubicBezTo>
                    <a:pt x="1732790" y="1344892"/>
                    <a:pt x="1344892" y="1732790"/>
                    <a:pt x="866395" y="1732790"/>
                  </a:cubicBezTo>
                  <a:cubicBezTo>
                    <a:pt x="387898" y="1732790"/>
                    <a:pt x="0" y="1344892"/>
                    <a:pt x="0" y="866395"/>
                  </a:cubicBezTo>
                  <a:close/>
                </a:path>
              </a:pathLst>
            </a:custGeom>
            <a:grpFill/>
            <a:ln w="38100">
              <a:solidFill>
                <a:schemeClr val="accent3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3761" tIns="253761" rIns="253761" bIns="253761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Build a national academic vault for research data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774BA20-32B0-3845-82B3-5881FB066EB6}"/>
                </a:ext>
              </a:extLst>
            </p:cNvPr>
            <p:cNvSpPr/>
            <p:nvPr/>
          </p:nvSpPr>
          <p:spPr>
            <a:xfrm>
              <a:off x="2394855" y="3126818"/>
              <a:ext cx="1732789" cy="1732789"/>
            </a:xfrm>
            <a:custGeom>
              <a:avLst/>
              <a:gdLst>
                <a:gd name="connsiteX0" fmla="*/ 0 w 1732789"/>
                <a:gd name="connsiteY0" fmla="*/ 866395 h 1732789"/>
                <a:gd name="connsiteX1" fmla="*/ 866395 w 1732789"/>
                <a:gd name="connsiteY1" fmla="*/ 0 h 1732789"/>
                <a:gd name="connsiteX2" fmla="*/ 1732790 w 1732789"/>
                <a:gd name="connsiteY2" fmla="*/ 866395 h 1732789"/>
                <a:gd name="connsiteX3" fmla="*/ 866395 w 1732789"/>
                <a:gd name="connsiteY3" fmla="*/ 1732790 h 1732789"/>
                <a:gd name="connsiteX4" fmla="*/ 0 w 1732789"/>
                <a:gd name="connsiteY4" fmla="*/ 866395 h 1732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789" h="1732789">
                  <a:moveTo>
                    <a:pt x="0" y="866395"/>
                  </a:moveTo>
                  <a:cubicBezTo>
                    <a:pt x="0" y="387898"/>
                    <a:pt x="387898" y="0"/>
                    <a:pt x="866395" y="0"/>
                  </a:cubicBezTo>
                  <a:cubicBezTo>
                    <a:pt x="1344892" y="0"/>
                    <a:pt x="1732790" y="387898"/>
                    <a:pt x="1732790" y="866395"/>
                  </a:cubicBezTo>
                  <a:cubicBezTo>
                    <a:pt x="1732790" y="1344892"/>
                    <a:pt x="1344892" y="1732790"/>
                    <a:pt x="866395" y="1732790"/>
                  </a:cubicBezTo>
                  <a:cubicBezTo>
                    <a:pt x="387898" y="1732790"/>
                    <a:pt x="0" y="1344892"/>
                    <a:pt x="0" y="866395"/>
                  </a:cubicBezTo>
                  <a:close/>
                </a:path>
              </a:pathLst>
            </a:custGeom>
            <a:grpFill/>
            <a:ln w="38100">
              <a:solidFill>
                <a:schemeClr val="accent3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3761" tIns="253761" rIns="253761" bIns="253761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Free bandwidth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53BDC5C1-A840-674F-B6D9-B5CE92A89D28}"/>
                </a:ext>
              </a:extLst>
            </p:cNvPr>
            <p:cNvSpPr/>
            <p:nvPr/>
          </p:nvSpPr>
          <p:spPr>
            <a:xfrm>
              <a:off x="5999660" y="3142885"/>
              <a:ext cx="1732789" cy="1732789"/>
            </a:xfrm>
            <a:custGeom>
              <a:avLst/>
              <a:gdLst>
                <a:gd name="connsiteX0" fmla="*/ 0 w 1732789"/>
                <a:gd name="connsiteY0" fmla="*/ 866395 h 1732789"/>
                <a:gd name="connsiteX1" fmla="*/ 866395 w 1732789"/>
                <a:gd name="connsiteY1" fmla="*/ 0 h 1732789"/>
                <a:gd name="connsiteX2" fmla="*/ 1732790 w 1732789"/>
                <a:gd name="connsiteY2" fmla="*/ 866395 h 1732789"/>
                <a:gd name="connsiteX3" fmla="*/ 866395 w 1732789"/>
                <a:gd name="connsiteY3" fmla="*/ 1732790 h 1732789"/>
                <a:gd name="connsiteX4" fmla="*/ 0 w 1732789"/>
                <a:gd name="connsiteY4" fmla="*/ 866395 h 1732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789" h="1732789">
                  <a:moveTo>
                    <a:pt x="0" y="866395"/>
                  </a:moveTo>
                  <a:cubicBezTo>
                    <a:pt x="0" y="387898"/>
                    <a:pt x="387898" y="0"/>
                    <a:pt x="866395" y="0"/>
                  </a:cubicBezTo>
                  <a:cubicBezTo>
                    <a:pt x="1344892" y="0"/>
                    <a:pt x="1732790" y="387898"/>
                    <a:pt x="1732790" y="866395"/>
                  </a:cubicBezTo>
                  <a:cubicBezTo>
                    <a:pt x="1732790" y="1344892"/>
                    <a:pt x="1344892" y="1732790"/>
                    <a:pt x="866395" y="1732790"/>
                  </a:cubicBezTo>
                  <a:cubicBezTo>
                    <a:pt x="387898" y="1732790"/>
                    <a:pt x="0" y="1344892"/>
                    <a:pt x="0" y="866395"/>
                  </a:cubicBezTo>
                  <a:close/>
                </a:path>
              </a:pathLst>
            </a:custGeom>
            <a:grpFill/>
            <a:ln w="38100">
              <a:solidFill>
                <a:schemeClr val="accent3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3761" tIns="253761" rIns="253761" bIns="253761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High bandwidth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DF43746D-AD33-F247-87A3-30C2614DBFAB}"/>
                </a:ext>
              </a:extLst>
            </p:cNvPr>
            <p:cNvSpPr/>
            <p:nvPr/>
          </p:nvSpPr>
          <p:spPr>
            <a:xfrm>
              <a:off x="4327314" y="1452091"/>
              <a:ext cx="1732789" cy="1732789"/>
            </a:xfrm>
            <a:custGeom>
              <a:avLst/>
              <a:gdLst>
                <a:gd name="connsiteX0" fmla="*/ 0 w 1732789"/>
                <a:gd name="connsiteY0" fmla="*/ 866395 h 1732789"/>
                <a:gd name="connsiteX1" fmla="*/ 866395 w 1732789"/>
                <a:gd name="connsiteY1" fmla="*/ 0 h 1732789"/>
                <a:gd name="connsiteX2" fmla="*/ 1732790 w 1732789"/>
                <a:gd name="connsiteY2" fmla="*/ 866395 h 1732789"/>
                <a:gd name="connsiteX3" fmla="*/ 866395 w 1732789"/>
                <a:gd name="connsiteY3" fmla="*/ 1732790 h 1732789"/>
                <a:gd name="connsiteX4" fmla="*/ 0 w 1732789"/>
                <a:gd name="connsiteY4" fmla="*/ 866395 h 1732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789" h="1732789">
                  <a:moveTo>
                    <a:pt x="0" y="866395"/>
                  </a:moveTo>
                  <a:cubicBezTo>
                    <a:pt x="0" y="387898"/>
                    <a:pt x="387898" y="0"/>
                    <a:pt x="866395" y="0"/>
                  </a:cubicBezTo>
                  <a:cubicBezTo>
                    <a:pt x="1344892" y="0"/>
                    <a:pt x="1732790" y="387898"/>
                    <a:pt x="1732790" y="866395"/>
                  </a:cubicBezTo>
                  <a:cubicBezTo>
                    <a:pt x="1732790" y="1344892"/>
                    <a:pt x="1344892" y="1732790"/>
                    <a:pt x="866395" y="1732790"/>
                  </a:cubicBezTo>
                  <a:cubicBezTo>
                    <a:pt x="387898" y="1732790"/>
                    <a:pt x="0" y="1344892"/>
                    <a:pt x="0" y="866395"/>
                  </a:cubicBezTo>
                  <a:close/>
                </a:path>
              </a:pathLst>
            </a:custGeom>
            <a:grpFill/>
            <a:ln w="38100">
              <a:solidFill>
                <a:schemeClr val="accent3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3761" tIns="253761" rIns="253761" bIns="253761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Competitive with commercial solutions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F34838-9AEA-5B4A-AC20-1ADE9FE2E43D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3826308" y="4015254"/>
            <a:ext cx="1872016" cy="16068"/>
          </a:xfrm>
          <a:prstGeom prst="line">
            <a:avLst/>
          </a:prstGeom>
          <a:ln w="4127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D4A23A7-782A-E04B-8C9B-6A099AEC8182}"/>
              </a:ext>
            </a:extLst>
          </p:cNvPr>
          <p:cNvCxnSpPr>
            <a:cxnSpLocks/>
          </p:cNvCxnSpPr>
          <p:nvPr/>
        </p:nvCxnSpPr>
        <p:spPr>
          <a:xfrm flipH="1">
            <a:off x="5758767" y="2343115"/>
            <a:ext cx="2275214" cy="0"/>
          </a:xfrm>
          <a:prstGeom prst="line">
            <a:avLst/>
          </a:prstGeom>
          <a:ln w="4127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26">
            <a:extLst>
              <a:ext uri="{FF2B5EF4-FFF2-40B4-BE49-F238E27FC236}">
                <a16:creationId xmlns:a16="http://schemas.microsoft.com/office/drawing/2014/main" id="{2D2FB0F4-F58B-9A4C-A78F-39C6000BC0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538" y="929165"/>
            <a:ext cx="2853237" cy="285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3383D83-CB36-8348-9E64-C8DAC941AED2}"/>
              </a:ext>
            </a:extLst>
          </p:cNvPr>
          <p:cNvCxnSpPr>
            <a:cxnSpLocks/>
          </p:cNvCxnSpPr>
          <p:nvPr/>
        </p:nvCxnSpPr>
        <p:spPr>
          <a:xfrm flipH="1" flipV="1">
            <a:off x="5413662" y="3018692"/>
            <a:ext cx="517103" cy="394343"/>
          </a:xfrm>
          <a:prstGeom prst="line">
            <a:avLst/>
          </a:prstGeom>
          <a:ln w="4127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A176B6B-28F9-7040-A5D7-D28D4E91786D}"/>
              </a:ext>
            </a:extLst>
          </p:cNvPr>
          <p:cNvCxnSpPr>
            <a:cxnSpLocks/>
          </p:cNvCxnSpPr>
          <p:nvPr/>
        </p:nvCxnSpPr>
        <p:spPr>
          <a:xfrm flipH="1">
            <a:off x="2199954" y="2340527"/>
            <a:ext cx="1826024" cy="0"/>
          </a:xfrm>
          <a:prstGeom prst="line">
            <a:avLst/>
          </a:prstGeom>
          <a:ln w="4127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F501C8-7B41-E046-9063-D140743A27BF}"/>
              </a:ext>
            </a:extLst>
          </p:cNvPr>
          <p:cNvCxnSpPr>
            <a:cxnSpLocks/>
          </p:cNvCxnSpPr>
          <p:nvPr/>
        </p:nvCxnSpPr>
        <p:spPr>
          <a:xfrm flipH="1">
            <a:off x="3655551" y="3018692"/>
            <a:ext cx="615110" cy="515914"/>
          </a:xfrm>
          <a:prstGeom prst="line">
            <a:avLst/>
          </a:prstGeom>
          <a:ln w="4127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414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cs typeface="ＭＳ Ｐゴシック" charset="0"/>
              </a:rPr>
              <a:t>How do you compete with commercial providers?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865911" y="1400577"/>
            <a:ext cx="5597601" cy="291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AWS Cloud spans 55 Availability Zones within 18 geographic Regions and 1 Local Region around the world, with announced plans for 12 more Availability Zones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</a:t>
            </a:r>
            <a:r>
              <a:rPr lang="en-US" sz="1400" dirty="0" err="1"/>
              <a:t>aws.amazon.com</a:t>
            </a:r>
            <a:r>
              <a:rPr lang="en-US" sz="1400" dirty="0"/>
              <a:t>/about-</a:t>
            </a:r>
            <a:r>
              <a:rPr lang="en-US" sz="1400" dirty="0" err="1"/>
              <a:t>aws</a:t>
            </a:r>
            <a:r>
              <a:rPr lang="en-US" sz="1400" dirty="0"/>
              <a:t>/global-infrastructure/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Half a Million Square Feet of Amazon Data Center Space Under Construction in Virginia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https://</a:t>
            </a:r>
            <a:r>
              <a:rPr lang="en-US" sz="1400" dirty="0" err="1"/>
              <a:t>www.datacenterknowledge.com</a:t>
            </a:r>
            <a:r>
              <a:rPr lang="en-US" sz="1400" dirty="0"/>
              <a:t>/amazon/half-million-square-feet-amazon-data-center-space-under-construction-virginia</a:t>
            </a:r>
          </a:p>
          <a:p>
            <a:pPr>
              <a:lnSpc>
                <a:spcPct val="120000"/>
              </a:lnSpc>
            </a:pPr>
            <a:r>
              <a:rPr lang="en-GB" dirty="0"/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-143122" y="606055"/>
            <a:ext cx="2896955" cy="2463370"/>
            <a:chOff x="-1067771" y="426491"/>
            <a:chExt cx="6490376" cy="570504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67771" y="4439998"/>
              <a:ext cx="3218607" cy="889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2437" y="426491"/>
              <a:ext cx="5705042" cy="5705042"/>
            </a:xfrm>
            <a:prstGeom prst="rect">
              <a:avLst/>
            </a:prstGeom>
          </p:spPr>
        </p:pic>
      </p:grpSp>
      <p:sp>
        <p:nvSpPr>
          <p:cNvPr id="8" name="Arc 7">
            <a:extLst>
              <a:ext uri="{FF2B5EF4-FFF2-40B4-BE49-F238E27FC236}">
                <a16:creationId xmlns:a16="http://schemas.microsoft.com/office/drawing/2014/main" id="{D0338399-B53D-8C4C-8C7B-56B1137BFE4E}"/>
              </a:ext>
            </a:extLst>
          </p:cNvPr>
          <p:cNvSpPr/>
          <p:nvPr/>
        </p:nvSpPr>
        <p:spPr>
          <a:xfrm>
            <a:off x="7936948" y="1173419"/>
            <a:ext cx="896937" cy="820738"/>
          </a:xfrm>
          <a:prstGeom prst="arc">
            <a:avLst/>
          </a:prstGeom>
          <a:noFill/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chemeClr val="accent2"/>
                </a:solidFill>
              </a:ln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1472C5-18F1-8343-AD53-87157E9B682B}"/>
              </a:ext>
            </a:extLst>
          </p:cNvPr>
          <p:cNvCxnSpPr/>
          <p:nvPr/>
        </p:nvCxnSpPr>
        <p:spPr>
          <a:xfrm flipH="1">
            <a:off x="2631523" y="1173419"/>
            <a:ext cx="5753100" cy="0"/>
          </a:xfrm>
          <a:prstGeom prst="line">
            <a:avLst/>
          </a:prstGeom>
          <a:ln w="381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045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85402DC-5FC0-744C-8134-18126CE3436E}"/>
              </a:ext>
            </a:extLst>
          </p:cNvPr>
          <p:cNvCxnSpPr/>
          <p:nvPr/>
        </p:nvCxnSpPr>
        <p:spPr>
          <a:xfrm>
            <a:off x="1387193" y="2929466"/>
            <a:ext cx="1725083" cy="157159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8D3864B-3E84-6A46-BF2C-CBA78C00B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</p:spPr>
        <p:txBody>
          <a:bodyPr/>
          <a:lstStyle/>
          <a:p>
            <a:r>
              <a:rPr lang="en-US" dirty="0"/>
              <a:t>Think about what we are good at…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3408C94-2BE9-2A40-BE43-151ABD9011D8}"/>
              </a:ext>
            </a:extLst>
          </p:cNvPr>
          <p:cNvGrpSpPr/>
          <p:nvPr/>
        </p:nvGrpSpPr>
        <p:grpSpPr>
          <a:xfrm>
            <a:off x="1684072" y="2978453"/>
            <a:ext cx="5446411" cy="2248089"/>
            <a:chOff x="-1462727" y="3347390"/>
            <a:chExt cx="7315221" cy="301947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8C9709B-953C-3E40-89D1-B1C5BBE0AF8E}"/>
                </a:ext>
              </a:extLst>
            </p:cNvPr>
            <p:cNvCxnSpPr>
              <a:cxnSpLocks/>
            </p:cNvCxnSpPr>
            <p:nvPr/>
          </p:nvCxnSpPr>
          <p:spPr>
            <a:xfrm>
              <a:off x="-1462727" y="3347390"/>
              <a:ext cx="3836517" cy="20789"/>
            </a:xfrm>
            <a:prstGeom prst="line">
              <a:avLst/>
            </a:prstGeom>
            <a:ln w="1270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05A3359-B66D-B341-B918-CD408500FC4E}"/>
                </a:ext>
              </a:extLst>
            </p:cNvPr>
            <p:cNvSpPr/>
            <p:nvPr/>
          </p:nvSpPr>
          <p:spPr>
            <a:xfrm>
              <a:off x="1280494" y="4911881"/>
              <a:ext cx="4572000" cy="9611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300"/>
                </a:spcBef>
                <a:defRPr/>
              </a:pPr>
              <a:r>
                <a:rPr lang="en-US" sz="2200" dirty="0">
                  <a:solidFill>
                    <a:srgbClr val="00247D"/>
                  </a:solidFill>
                  <a:latin typeface="Arial" charset="0"/>
                </a:rPr>
                <a:t>Extended community</a:t>
              </a:r>
            </a:p>
            <a:p>
              <a:pPr marL="271463" lvl="1" indent="-271463">
                <a:spcBef>
                  <a:spcPts val="300"/>
                </a:spcBef>
                <a:buFont typeface="Arial" charset="0"/>
                <a:buChar char="•"/>
                <a:defRPr/>
              </a:pPr>
              <a:r>
                <a:rPr lang="en-US" sz="1600" dirty="0">
                  <a:solidFill>
                    <a:srgbClr val="000000"/>
                  </a:solidFill>
                </a:rPr>
                <a:t>Tailored support to research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B4985D8-E8EA-0440-B663-0A363929B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7946" y="4704173"/>
              <a:ext cx="1662686" cy="1662687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DD64326-DBEB-3D4E-89BC-94D517A65B08}"/>
              </a:ext>
            </a:extLst>
          </p:cNvPr>
          <p:cNvGrpSpPr/>
          <p:nvPr/>
        </p:nvGrpSpPr>
        <p:grpSpPr>
          <a:xfrm>
            <a:off x="1123508" y="809645"/>
            <a:ext cx="4724588" cy="1801276"/>
            <a:chOff x="320432" y="1489253"/>
            <a:chExt cx="6345721" cy="2419343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BC7722A-EC78-A545-9753-8C1194E891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432" y="2515154"/>
              <a:ext cx="1265963" cy="1393442"/>
            </a:xfrm>
            <a:prstGeom prst="line">
              <a:avLst/>
            </a:prstGeom>
            <a:ln w="12700" cmpd="sng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2B4D0B-29CB-ED4B-8A5D-02D84D6FDD27}"/>
                </a:ext>
              </a:extLst>
            </p:cNvPr>
            <p:cNvSpPr/>
            <p:nvPr/>
          </p:nvSpPr>
          <p:spPr>
            <a:xfrm>
              <a:off x="2094153" y="1489253"/>
              <a:ext cx="4572000" cy="129182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ts val="300"/>
                </a:spcBef>
                <a:defRPr/>
              </a:pPr>
              <a:r>
                <a:rPr lang="en-US" sz="2200" dirty="0">
                  <a:solidFill>
                    <a:srgbClr val="00247D"/>
                  </a:solidFill>
                  <a:latin typeface="Arial" charset="0"/>
                </a:rPr>
                <a:t>SWITCH Community</a:t>
              </a:r>
            </a:p>
            <a:p>
              <a:pPr marL="271463" lvl="1" indent="-271463">
                <a:spcBef>
                  <a:spcPts val="300"/>
                </a:spcBef>
                <a:buFont typeface="Arial" charset="0"/>
                <a:buChar char="•"/>
                <a:defRPr/>
              </a:pPr>
              <a:r>
                <a:rPr lang="en-US" sz="1600" dirty="0"/>
                <a:t>Combining our resources for economies of scale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638536A-6AF7-A64E-8EC5-D945CCC0D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435" y="1635067"/>
              <a:ext cx="1662686" cy="1662687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EAD2059-A126-D64C-9061-A5B562357B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486" y="2393823"/>
            <a:ext cx="1237922" cy="123792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9F0B291-19ED-6C45-8697-98AE86520CEF}"/>
              </a:ext>
            </a:extLst>
          </p:cNvPr>
          <p:cNvGrpSpPr/>
          <p:nvPr/>
        </p:nvGrpSpPr>
        <p:grpSpPr>
          <a:xfrm>
            <a:off x="-2015731" y="1838887"/>
            <a:ext cx="4391851" cy="2063205"/>
            <a:chOff x="-2962100" y="3078934"/>
            <a:chExt cx="5898813" cy="277114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DB2D39D-FC6C-8349-90DF-06A1998DEE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962100" y="3987800"/>
              <a:ext cx="4955127" cy="136863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386F67F-F126-9741-8BBD-9A0CCD24B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67" y="3078934"/>
              <a:ext cx="2771146" cy="2771146"/>
            </a:xfrm>
            <a:prstGeom prst="rect">
              <a:avLst/>
            </a:prstGeom>
            <a:effectLst/>
          </p:spPr>
        </p:pic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A3160BAB-62CF-3E41-A473-3C5468B699DD}"/>
              </a:ext>
            </a:extLst>
          </p:cNvPr>
          <p:cNvSpPr/>
          <p:nvPr/>
        </p:nvSpPr>
        <p:spPr>
          <a:xfrm>
            <a:off x="4922446" y="1785819"/>
            <a:ext cx="3863005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en-US" sz="2200" dirty="0">
                <a:solidFill>
                  <a:srgbClr val="00247D"/>
                </a:solidFill>
                <a:latin typeface="Arial" charset="0"/>
              </a:rPr>
              <a:t>SWITCH Services</a:t>
            </a:r>
          </a:p>
          <a:p>
            <a:pPr marL="271463" lvl="1" indent="-271463">
              <a:spcBef>
                <a:spcPts val="300"/>
              </a:spcBef>
              <a:buFont typeface="Arial" charset="0"/>
              <a:buChar char="•"/>
              <a:defRPr/>
            </a:pPr>
            <a:r>
              <a:rPr lang="en-US" sz="1600" dirty="0"/>
              <a:t>Integrated offerings e.g. AAI/</a:t>
            </a:r>
            <a:r>
              <a:rPr lang="en-US" sz="1600" dirty="0" err="1"/>
              <a:t>eduID</a:t>
            </a:r>
            <a:endParaRPr lang="en-US" sz="1600" dirty="0"/>
          </a:p>
          <a:p>
            <a:pPr marL="271463" lvl="1" indent="-271463">
              <a:spcBef>
                <a:spcPts val="300"/>
              </a:spcBef>
              <a:buFont typeface="Arial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No ingress/egress costs</a:t>
            </a:r>
          </a:p>
          <a:p>
            <a:pPr marL="271463" lvl="1" indent="-271463">
              <a:spcBef>
                <a:spcPts val="300"/>
              </a:spcBef>
              <a:buFont typeface="Arial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Data located </a:t>
            </a:r>
            <a:r>
              <a:rPr lang="en-US" altLang="en-US" sz="1600" i="1" dirty="0">
                <a:solidFill>
                  <a:srgbClr val="000000"/>
                </a:solidFill>
              </a:rPr>
              <a:t>within </a:t>
            </a:r>
            <a:r>
              <a:rPr lang="en-US" altLang="en-US" sz="1600" dirty="0">
                <a:solidFill>
                  <a:srgbClr val="000000"/>
                </a:solidFill>
              </a:rPr>
              <a:t>the academic community network</a:t>
            </a:r>
          </a:p>
          <a:p>
            <a:pPr marL="728663" lvl="2" indent="-271463">
              <a:spcBef>
                <a:spcPts val="300"/>
              </a:spcBef>
              <a:buFont typeface="Arial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Performance</a:t>
            </a:r>
          </a:p>
          <a:p>
            <a:pPr marL="728663" lvl="2" indent="-271463">
              <a:spcBef>
                <a:spcPts val="300"/>
              </a:spcBef>
              <a:buFont typeface="Arial" charset="0"/>
              <a:buChar char="•"/>
              <a:defRPr/>
            </a:pPr>
            <a:r>
              <a:rPr lang="en-US" altLang="en-US" sz="1600" dirty="0">
                <a:solidFill>
                  <a:srgbClr val="000000"/>
                </a:solidFill>
              </a:rPr>
              <a:t>Governance</a:t>
            </a:r>
          </a:p>
          <a:p>
            <a:pPr marL="271463" lvl="1" indent="-271463">
              <a:spcBef>
                <a:spcPts val="300"/>
              </a:spcBef>
              <a:buFont typeface="Arial" charset="0"/>
              <a:buChar char="•"/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907715"/>
      </p:ext>
    </p:extLst>
  </p:cSld>
  <p:clrMapOvr>
    <a:masterClrMapping/>
  </p:clrMapOvr>
</p:sld>
</file>

<file path=ppt/theme/theme1.xml><?xml version="1.0" encoding="utf-8"?>
<a:theme xmlns:a="http://schemas.openxmlformats.org/drawingml/2006/main" name="1_01-16zu9-SWITCH-Corporate_de">
  <a:themeElements>
    <a:clrScheme name="SWITCH">
      <a:dk1>
        <a:srgbClr val="000000"/>
      </a:dk1>
      <a:lt1>
        <a:srgbClr val="FFFFFF"/>
      </a:lt1>
      <a:dk2>
        <a:srgbClr val="00247D"/>
      </a:dk2>
      <a:lt2>
        <a:srgbClr val="7F91BF"/>
      </a:lt2>
      <a:accent1>
        <a:srgbClr val="00247D"/>
      </a:accent1>
      <a:accent2>
        <a:srgbClr val="E96800"/>
      </a:accent2>
      <a:accent3>
        <a:srgbClr val="F59900"/>
      </a:accent3>
      <a:accent4>
        <a:srgbClr val="FFF000"/>
      </a:accent4>
      <a:accent5>
        <a:srgbClr val="A3ABB1"/>
      </a:accent5>
      <a:accent6>
        <a:srgbClr val="CCD1D5"/>
      </a:accent6>
      <a:hlink>
        <a:srgbClr val="0099FF"/>
      </a:hlink>
      <a:folHlink>
        <a:srgbClr val="9900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6" id="{85A1DD71-81A1-9142-800A-C777AF0551FE}" vid="{D54E6B9C-BB8B-4E43-B77F-891CFC50F5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1_01-16zu9-SWITCH-Corporate_de</Template>
  <TotalTime>189</TotalTime>
  <Words>864</Words>
  <Application>Microsoft Macintosh PowerPoint</Application>
  <PresentationFormat>On-screen Show (16:9)</PresentationFormat>
  <Paragraphs>167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Bradley Hand</vt:lpstr>
      <vt:lpstr>Chalkboard</vt:lpstr>
      <vt:lpstr>Georgia</vt:lpstr>
      <vt:lpstr>Helvetica Neue</vt:lpstr>
      <vt:lpstr>Impact</vt:lpstr>
      <vt:lpstr>1_01-16zu9-SWITCH-Corporate_de</vt:lpstr>
      <vt:lpstr>Why is SWITCH building a Long Term Storage Service when ‘everyone’ has local storage and there’s no national or international funding for it?</vt:lpstr>
      <vt:lpstr>Alternative title</vt:lpstr>
      <vt:lpstr>The SWITCH cloud offerings</vt:lpstr>
      <vt:lpstr>PowerPoint Presentation</vt:lpstr>
      <vt:lpstr>PowerPoint Presentation</vt:lpstr>
      <vt:lpstr>Please indicate where data must be stored that is collected or generated in connection with your activity at your institution?</vt:lpstr>
      <vt:lpstr>A challenge - 2017</vt:lpstr>
      <vt:lpstr>How do you compete with commercial providers?</vt:lpstr>
      <vt:lpstr>Think about what we are good at…</vt:lpstr>
      <vt:lpstr>SWITCH contribution to the challenge</vt:lpstr>
      <vt:lpstr>Building LTS: The Solution</vt:lpstr>
      <vt:lpstr>How to build it?</vt:lpstr>
      <vt:lpstr>Building LTS: The Project</vt:lpstr>
      <vt:lpstr>Why go it alone?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SWITCH building a Long Term Storage Service when ‘everyone’ has local storage and there’s no national or international funding for it?</dc:title>
  <dc:subject/>
  <dc:creator>Ann Harding</dc:creator>
  <cp:keywords/>
  <dc:description/>
  <cp:lastModifiedBy>Ann Harding</cp:lastModifiedBy>
  <cp:revision>37</cp:revision>
  <cp:lastPrinted>2017-03-08T15:37:59Z</cp:lastPrinted>
  <dcterms:created xsi:type="dcterms:W3CDTF">2019-05-14T13:54:26Z</dcterms:created>
  <dcterms:modified xsi:type="dcterms:W3CDTF">2019-05-28T12:16:56Z</dcterms:modified>
  <cp:category/>
</cp:coreProperties>
</file>