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8" r:id="rId3"/>
    <p:sldId id="360" r:id="rId4"/>
    <p:sldId id="361" r:id="rId5"/>
    <p:sldId id="362" r:id="rId6"/>
    <p:sldId id="363" r:id="rId7"/>
    <p:sldId id="272" r:id="rId8"/>
    <p:sldId id="358" r:id="rId9"/>
    <p:sldId id="3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81703" autoAdjust="0"/>
  </p:normalViewPr>
  <p:slideViewPr>
    <p:cSldViewPr snapToGrid="0">
      <p:cViewPr varScale="1">
        <p:scale>
          <a:sx n="104" d="100"/>
          <a:sy n="104" d="100"/>
        </p:scale>
        <p:origin x="232" y="2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26" Type="http://schemas.openxmlformats.org/officeDocument/2006/relationships/image" Target="../media/image59.png"/><Relationship Id="rId3" Type="http://schemas.openxmlformats.org/officeDocument/2006/relationships/image" Target="../media/image36.png"/><Relationship Id="rId21" Type="http://schemas.openxmlformats.org/officeDocument/2006/relationships/image" Target="../media/image54.png"/><Relationship Id="rId34" Type="http://schemas.openxmlformats.org/officeDocument/2006/relationships/image" Target="../media/image67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5" Type="http://schemas.openxmlformats.org/officeDocument/2006/relationships/image" Target="../media/image58.png"/><Relationship Id="rId33" Type="http://schemas.openxmlformats.org/officeDocument/2006/relationships/image" Target="../media/image66.pn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53.png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7.png"/><Relationship Id="rId32" Type="http://schemas.openxmlformats.org/officeDocument/2006/relationships/image" Target="../media/image65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6.png"/><Relationship Id="rId28" Type="http://schemas.openxmlformats.org/officeDocument/2006/relationships/image" Target="../media/image61.png"/><Relationship Id="rId10" Type="http://schemas.openxmlformats.org/officeDocument/2006/relationships/image" Target="../media/image43.png"/><Relationship Id="rId19" Type="http://schemas.openxmlformats.org/officeDocument/2006/relationships/image" Target="../media/image52.png"/><Relationship Id="rId31" Type="http://schemas.openxmlformats.org/officeDocument/2006/relationships/image" Target="../media/image64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5.png"/><Relationship Id="rId27" Type="http://schemas.openxmlformats.org/officeDocument/2006/relationships/image" Target="../media/image60.png"/><Relationship Id="rId30" Type="http://schemas.openxmlformats.org/officeDocument/2006/relationships/image" Target="../media/image63.png"/><Relationship Id="rId35" Type="http://schemas.openxmlformats.org/officeDocument/2006/relationships/image" Target="../media/image68.png"/><Relationship Id="rId8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84.png"/><Relationship Id="rId2" Type="http://schemas.openxmlformats.org/officeDocument/2006/relationships/image" Target="../media/image69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3" y="2689286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err="1">
                <a:solidFill>
                  <a:schemeClr val="bg1"/>
                </a:solidFill>
              </a:rPr>
              <a:t>eduGAIN</a:t>
            </a:r>
            <a:r>
              <a:rPr lang="en-US" sz="3600" b="0" dirty="0">
                <a:solidFill>
                  <a:schemeClr val="bg1"/>
                </a:solidFill>
              </a:rPr>
              <a:t> SAML Profile Changes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8" y="3379967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>
                <a:solidFill>
                  <a:schemeClr val="bg1"/>
                </a:solidFill>
              </a:rPr>
              <a:t>eduGAIN</a:t>
            </a:r>
            <a:r>
              <a:rPr lang="en-US" sz="2000" dirty="0">
                <a:solidFill>
                  <a:schemeClr val="bg1"/>
                </a:solidFill>
              </a:rPr>
              <a:t> Steering Group Meeting</a:t>
            </a:r>
          </a:p>
          <a:p>
            <a:r>
              <a:rPr lang="en-US" sz="2000" dirty="0">
                <a:solidFill>
                  <a:schemeClr val="bg1"/>
                </a:solidFill>
              </a:rPr>
              <a:t>Nicole Harris, GÉANT, 8</a:t>
            </a:r>
            <a:r>
              <a:rPr lang="en-US" sz="2000" baseline="30000" dirty="0">
                <a:solidFill>
                  <a:schemeClr val="bg1"/>
                </a:solidFill>
              </a:rPr>
              <a:t>th</a:t>
            </a:r>
            <a:r>
              <a:rPr lang="en-US" sz="2000" dirty="0">
                <a:solidFill>
                  <a:schemeClr val="bg1"/>
                </a:solidFill>
              </a:rPr>
              <a:t> May 2018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Overall Changes 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514605" y="1386892"/>
            <a:ext cx="9266605" cy="26043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profile – replacing the </a:t>
            </a:r>
            <a:r>
              <a:rPr lang="en-GB" sz="1800" b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eduGAIN</a:t>
            </a: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metadata profile – making it clear it is SAML.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GB" sz="1800" b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WebSSO</a:t>
            </a: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profile – SAML2Int will be a BCP. 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Got rid of as many SHOULDS as we can.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Restructured to reflect the workflow of metadata management: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registration, production, signing, publication. 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514605" y="1386892"/>
            <a:ext cx="9266605" cy="26043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Moved MRPS statement to this profile and stronger wording on using the template.  Will be asking FOs to do more here.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Scopes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673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514605" y="1386892"/>
            <a:ext cx="9266605" cy="3568167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 until – clarity.  This was basically actual practice.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Publicationinfo</a:t>
            </a: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gone from a SHOULD to a MUST.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Registrationinstant</a:t>
            </a: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gone.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&lt;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md:Organization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&gt; , &lt;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md:OrganizationName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&gt;, &lt;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md:OrganizationDisplayName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&gt;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&lt;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md:OrganizationURL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&gt;, &lt;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md:ContactPerson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&gt;   All now MUSTS not SHOULDS.  </a:t>
            </a:r>
            <a:endParaRPr lang="en-GB" sz="18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entityID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prefixes that start with either urn:, https://, or http:// only.  New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mdrpi:RegistrationPolicy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– still a SHOULD.</a:t>
            </a:r>
            <a:endParaRPr lang="en-GB" sz="18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MDUI – added logos, clarified bad wording on display name.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066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Registration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514605" y="1386892"/>
            <a:ext cx="9266605" cy="516218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Clarified the relationship with 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MetaIOP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SAMLMeta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which was weirdly worded in the old metadata profile. MDS conforms to 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MetaIOP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GB" sz="1800" b="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SAMLMeta</a:t>
            </a: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for signing.  </a:t>
            </a:r>
            <a:endParaRPr lang="en-GB" sz="18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Lots more rules for signing.  Consistent with SAML2Int developments. 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Public keys used for signing are at least 2048 bits in length. At least 3072 bits is RECOMMENDED for new deployments.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EC public keys are at least 256 bits in length.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signature is made using an explicit ID reference, not an empty reference.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signature reference refers to the document element.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signature's digest algorithm is at least as strong as SHA-256, and does not use MD5 or SHA-1.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signature's signature method is RSA with an associated digest at least as strong as SHA-256 and does not use MD5 or SHA-1.</a:t>
            </a:r>
            <a:endParaRPr lang="en-GB" sz="1400" b="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285750"/>
            <a:r>
              <a:rPr lang="en-GB" sz="14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signature's transforms contain only these permissible values: </a:t>
            </a:r>
            <a:endParaRPr lang="en-GB" sz="14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Enveloped signature.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Exclusive </a:t>
            </a:r>
            <a:r>
              <a:rPr lang="en-GB" sz="1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canonicalisation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with or without comments.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0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2820" y="717680"/>
            <a:ext cx="8243835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3200" dirty="0">
                <a:solidFill>
                  <a:srgbClr val="06508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Publication and Requirements</a:t>
            </a:r>
            <a:endParaRPr lang="en-GB" sz="3200" dirty="0">
              <a:solidFill>
                <a:srgbClr val="065081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89" y="555984"/>
            <a:ext cx="797047" cy="797047"/>
          </a:xfrm>
          <a:prstGeom prst="rect">
            <a:avLst/>
          </a:prstGeom>
        </p:spPr>
      </p:pic>
      <p:sp>
        <p:nvSpPr>
          <p:cNvPr id="12" name="Text Placeholder 10"/>
          <p:cNvSpPr txBox="1">
            <a:spLocks/>
          </p:cNvSpPr>
          <p:nvPr/>
        </p:nvSpPr>
        <p:spPr>
          <a:xfrm>
            <a:off x="1514605" y="1386892"/>
            <a:ext cx="9266605" cy="26043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consuming from MDS directly, must get from home federation.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Requirements “tick list” for added clarity.    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37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9177114" y="1308275"/>
            <a:ext cx="753055" cy="2813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 Groups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7957538" y="6069921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Network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5970638" y="291229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Storage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7349027" y="291229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Trust &amp; Identity</a:t>
            </a:r>
            <a:br>
              <a:rPr lang="en-GB" sz="1200" dirty="0"/>
            </a:br>
            <a:r>
              <a:rPr lang="en-GB" sz="1200" dirty="0"/>
              <a:t>and Security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4548287" y="4458890"/>
            <a:ext cx="656328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GÉANTPeople</a:t>
            </a:r>
            <a:endParaRPr lang="en-GB" sz="1200" dirty="0"/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5269095" y="4463239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7669581" y="450141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Professional 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642080" y="606992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Connectivity </a:t>
            </a:r>
            <a:br>
              <a:rPr lang="en-GB" sz="1200" dirty="0"/>
            </a:br>
            <a:r>
              <a:rPr lang="en-GB" sz="1200" dirty="0"/>
              <a:t>and Network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438042" y="291229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Strategy and</a:t>
            </a:r>
            <a:br>
              <a:rPr lang="en-GB" sz="1200" dirty="0"/>
            </a:br>
            <a:r>
              <a:rPr lang="en-GB" sz="1200" dirty="0"/>
              <a:t> Vision</a:t>
            </a: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6178068" y="1305613"/>
            <a:ext cx="123340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</a:t>
            </a:r>
            <a:br>
              <a:rPr lang="en-GB" sz="1200" dirty="0"/>
            </a:br>
            <a:r>
              <a:rPr lang="en-GB" sz="1200" dirty="0"/>
              <a:t>Space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2001642" y="1319303"/>
            <a:ext cx="1239497" cy="3480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Earth Observation</a:t>
            </a: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3667449" y="1317357"/>
            <a:ext cx="694499" cy="3362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Energy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450703" y="606992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</a:t>
            </a:r>
            <a:br>
              <a:rPr lang="en-GB" sz="1200" dirty="0"/>
            </a:br>
            <a:r>
              <a:rPr lang="en-GB" sz="1200" dirty="0"/>
              <a:t>Community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0514672" y="1319142"/>
            <a:ext cx="883016" cy="3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Cloud Services</a:t>
            </a:r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6925089" y="4501415"/>
            <a:ext cx="771852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Location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3191657" y="6069921"/>
            <a:ext cx="84466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Efficiency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6725725" y="6096582"/>
            <a:ext cx="1070362" cy="426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Finance</a:t>
            </a: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4050815" y="6069921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 Logo</a:t>
            </a: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5691983" y="6069921"/>
            <a:ext cx="719041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Events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9248213" y="4467774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Research Programmes</a:t>
            </a:r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671919" y="132832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Arts and Education</a:t>
            </a: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2170775" y="2912295"/>
            <a:ext cx="90122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Schedule</a:t>
            </a:r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1646821" y="4458889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AC2 region</a:t>
            </a:r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4585435" y="2912295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Latin America </a:t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3397582" y="2912295"/>
            <a:ext cx="1200544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TFs and SIGs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4879611" y="1305613"/>
            <a:ext cx="1176335" cy="425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Health and Medicine</a:t>
            </a:r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3109790" y="4482406"/>
            <a:ext cx="985350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GÉANT Logo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63" y="467164"/>
            <a:ext cx="737754" cy="73775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19" y="467164"/>
            <a:ext cx="737754" cy="73775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75" y="467164"/>
            <a:ext cx="737754" cy="737754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68" y="2001163"/>
            <a:ext cx="737754" cy="737754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370" y="2001163"/>
            <a:ext cx="737754" cy="73775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631" y="467164"/>
            <a:ext cx="737754" cy="73775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108" y="467164"/>
            <a:ext cx="737754" cy="73775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035" y="2001163"/>
            <a:ext cx="737754" cy="73775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502" y="2001163"/>
            <a:ext cx="737754" cy="73775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969" y="2001163"/>
            <a:ext cx="737754" cy="73775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436" y="2001163"/>
            <a:ext cx="737754" cy="73775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903" y="2001163"/>
            <a:ext cx="737754" cy="73775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386" y="465802"/>
            <a:ext cx="741018" cy="74101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561" y="3588678"/>
            <a:ext cx="737754" cy="73775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315" y="3588678"/>
            <a:ext cx="737754" cy="73775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69" y="3588678"/>
            <a:ext cx="737754" cy="73775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823" y="3588678"/>
            <a:ext cx="737754" cy="73775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577" y="3588678"/>
            <a:ext cx="737754" cy="73775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331" y="3588678"/>
            <a:ext cx="737754" cy="737754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085" y="3588678"/>
            <a:ext cx="737754" cy="73775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570" y="5190825"/>
            <a:ext cx="737754" cy="73775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572" y="5190825"/>
            <a:ext cx="737754" cy="73775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574" y="5190825"/>
            <a:ext cx="737754" cy="737754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576" y="5190825"/>
            <a:ext cx="737754" cy="737754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5578" y="5190825"/>
            <a:ext cx="737754" cy="73775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580" y="5190825"/>
            <a:ext cx="737754" cy="73775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68" y="5190825"/>
            <a:ext cx="737754" cy="73775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81" y="468154"/>
            <a:ext cx="735380" cy="73538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087" y="466812"/>
            <a:ext cx="738597" cy="738597"/>
          </a:xfrm>
          <a:prstGeom prst="rect">
            <a:avLst/>
          </a:prstGeom>
        </p:spPr>
      </p:pic>
      <p:sp>
        <p:nvSpPr>
          <p:cNvPr id="64" name="Content Placeholder 1"/>
          <p:cNvSpPr txBox="1">
            <a:spLocks/>
          </p:cNvSpPr>
          <p:nvPr/>
        </p:nvSpPr>
        <p:spPr>
          <a:xfrm>
            <a:off x="7821585" y="1328327"/>
            <a:ext cx="767582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Users: Physics</a:t>
            </a:r>
          </a:p>
        </p:txBody>
      </p:sp>
      <p:sp>
        <p:nvSpPr>
          <p:cNvPr id="65" name="Content Placeholder 1"/>
          <p:cNvSpPr txBox="1">
            <a:spLocks/>
          </p:cNvSpPr>
          <p:nvPr/>
        </p:nvSpPr>
        <p:spPr>
          <a:xfrm>
            <a:off x="8869252" y="2910393"/>
            <a:ext cx="1632715" cy="2671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Real-Time Communications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839" y="1984487"/>
            <a:ext cx="752824" cy="752824"/>
          </a:xfrm>
          <a:prstGeom prst="rect">
            <a:avLst/>
          </a:prstGeom>
        </p:spPr>
      </p:pic>
      <p:sp>
        <p:nvSpPr>
          <p:cNvPr id="67" name="Content Placeholder 1"/>
          <p:cNvSpPr txBox="1">
            <a:spLocks/>
          </p:cNvSpPr>
          <p:nvPr/>
        </p:nvSpPr>
        <p:spPr>
          <a:xfrm>
            <a:off x="10124893" y="2910393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CAREN</a:t>
            </a:r>
            <a:br>
              <a:rPr lang="en-GB" sz="1200" dirty="0"/>
            </a:br>
            <a:r>
              <a:rPr lang="en-GB" sz="1200" dirty="0"/>
              <a:t>region 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839" y="3584787"/>
            <a:ext cx="741646" cy="741646"/>
          </a:xfrm>
          <a:prstGeom prst="rect">
            <a:avLst/>
          </a:prstGeom>
        </p:spPr>
      </p:pic>
      <p:sp>
        <p:nvSpPr>
          <p:cNvPr id="69" name="Content Placeholder 1"/>
          <p:cNvSpPr txBox="1">
            <a:spLocks/>
          </p:cNvSpPr>
          <p:nvPr/>
        </p:nvSpPr>
        <p:spPr>
          <a:xfrm>
            <a:off x="10422701" y="4422248"/>
            <a:ext cx="1066957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Asia Pacific region</a:t>
            </a: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582" y="5186934"/>
            <a:ext cx="741645" cy="741645"/>
          </a:xfrm>
          <a:prstGeom prst="rect">
            <a:avLst/>
          </a:prstGeom>
        </p:spPr>
      </p:pic>
      <p:sp>
        <p:nvSpPr>
          <p:cNvPr id="71" name="Content Placeholder 1"/>
          <p:cNvSpPr txBox="1">
            <a:spLocks/>
          </p:cNvSpPr>
          <p:nvPr/>
        </p:nvSpPr>
        <p:spPr>
          <a:xfrm>
            <a:off x="9210764" y="6069921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/>
              <a:t>Eapconnect</a:t>
            </a:r>
            <a:br>
              <a:rPr lang="en-GB" sz="1200" dirty="0"/>
            </a:br>
            <a:r>
              <a:rPr lang="en-GB" sz="1200" dirty="0"/>
              <a:t>region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71" y="3591842"/>
            <a:ext cx="734590" cy="73459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476" y="5215347"/>
            <a:ext cx="748386" cy="748386"/>
          </a:xfrm>
          <a:prstGeom prst="rect">
            <a:avLst/>
          </a:prstGeom>
        </p:spPr>
      </p:pic>
      <p:sp>
        <p:nvSpPr>
          <p:cNvPr id="74" name="Content Placeholder 1"/>
          <p:cNvSpPr txBox="1">
            <a:spLocks/>
          </p:cNvSpPr>
          <p:nvPr/>
        </p:nvSpPr>
        <p:spPr>
          <a:xfrm>
            <a:off x="378070" y="4437309"/>
            <a:ext cx="1632715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EUMED region</a:t>
            </a:r>
          </a:p>
        </p:txBody>
      </p:sp>
      <p:sp>
        <p:nvSpPr>
          <p:cNvPr id="75" name="Content Placeholder 1"/>
          <p:cNvSpPr txBox="1">
            <a:spLocks/>
          </p:cNvSpPr>
          <p:nvPr/>
        </p:nvSpPr>
        <p:spPr>
          <a:xfrm>
            <a:off x="10430615" y="6096582"/>
            <a:ext cx="1056799" cy="2652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Compass</a:t>
            </a:r>
          </a:p>
        </p:txBody>
      </p:sp>
    </p:spTree>
    <p:extLst>
      <p:ext uri="{BB962C8B-B14F-4D97-AF65-F5344CB8AC3E}">
        <p14:creationId xmlns:p14="http://schemas.microsoft.com/office/powerpoint/2010/main" val="372049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205" y="1663731"/>
            <a:ext cx="719401" cy="7194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413" y="4784187"/>
            <a:ext cx="719401" cy="7194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70" y="3731105"/>
            <a:ext cx="719401" cy="7194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034" y="623583"/>
            <a:ext cx="719401" cy="7194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004" y="4711011"/>
            <a:ext cx="719401" cy="719401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2867567" y="78197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Strategy &amp; Vision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2867567" y="182212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Strategy &amp; Vision</a:t>
            </a: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2867567" y="3020667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Design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2867567" y="390242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Pilot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2904091" y="4942578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Production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5827415" y="78197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Glue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5876817" y="174895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Campus</a:t>
            </a: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5876817" y="287440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Vision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5876817" y="382925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Journal/Library</a:t>
            </a: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5826015" y="486940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Developer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8546154" y="78197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Vision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8595556" y="174895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Service cogs 1</a:t>
            </a:r>
          </a:p>
        </p:txBody>
      </p:sp>
      <p:sp>
        <p:nvSpPr>
          <p:cNvPr id="22" name="Content Placeholder 1"/>
          <p:cNvSpPr txBox="1">
            <a:spLocks/>
          </p:cNvSpPr>
          <p:nvPr/>
        </p:nvSpPr>
        <p:spPr>
          <a:xfrm>
            <a:off x="8595556" y="2874400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Service cogs 2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8595556" y="382925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North America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>
          <a:xfrm>
            <a:off x="8544754" y="486940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Legal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780" y="3706559"/>
            <a:ext cx="724984" cy="72498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84" y="2663892"/>
            <a:ext cx="724984" cy="72498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780" y="1552011"/>
            <a:ext cx="724984" cy="72498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16" y="2766936"/>
            <a:ext cx="724984" cy="72498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696" y="4757473"/>
            <a:ext cx="724984" cy="72498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852" y="3706559"/>
            <a:ext cx="724984" cy="72498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16" y="1695624"/>
            <a:ext cx="724984" cy="72498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516" y="597518"/>
            <a:ext cx="724984" cy="7249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242" y="2701093"/>
            <a:ext cx="724984" cy="72498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07" y="545656"/>
            <a:ext cx="724984" cy="72498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84" y="5709880"/>
            <a:ext cx="724984" cy="724984"/>
          </a:xfrm>
          <a:prstGeom prst="rect">
            <a:avLst/>
          </a:prstGeom>
        </p:spPr>
      </p:pic>
      <p:sp>
        <p:nvSpPr>
          <p:cNvPr id="36" name="Content Placeholder 1"/>
          <p:cNvSpPr txBox="1">
            <a:spLocks/>
          </p:cNvSpPr>
          <p:nvPr/>
        </p:nvSpPr>
        <p:spPr>
          <a:xfrm>
            <a:off x="8595556" y="5909554"/>
            <a:ext cx="1238748" cy="402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NREN</a:t>
            </a:r>
          </a:p>
        </p:txBody>
      </p:sp>
    </p:spTree>
    <p:extLst>
      <p:ext uri="{BB962C8B-B14F-4D97-AF65-F5344CB8AC3E}">
        <p14:creationId xmlns:p14="http://schemas.microsoft.com/office/powerpoint/2010/main" val="122196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C29CEE4-349B-2640-8FC8-18C52A5F6B6B}" vid="{A606F777-D225-1E48-9ADB-BD8F0DA1D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518</Words>
  <Application>Microsoft Macintosh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2</cp:revision>
  <dcterms:created xsi:type="dcterms:W3CDTF">2018-05-08T17:49:01Z</dcterms:created>
  <dcterms:modified xsi:type="dcterms:W3CDTF">2018-05-08T18:02:25Z</dcterms:modified>
</cp:coreProperties>
</file>