
<file path=[Content_Types].xml><?xml version="1.0" encoding="utf-8"?>
<Types xmlns="http://schemas.openxmlformats.org/package/2006/content-types">
  <Default Extension="png" ContentType="image/png"/>
  <Default Extension="jfif" ContentType="image/jpe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5"/>
  </p:notesMasterIdLst>
  <p:sldIdLst>
    <p:sldId id="256" r:id="rId2"/>
    <p:sldId id="307" r:id="rId3"/>
    <p:sldId id="308" r:id="rId4"/>
    <p:sldId id="316" r:id="rId5"/>
    <p:sldId id="309" r:id="rId6"/>
    <p:sldId id="304" r:id="rId7"/>
    <p:sldId id="305" r:id="rId8"/>
    <p:sldId id="300" r:id="rId9"/>
    <p:sldId id="310" r:id="rId10"/>
    <p:sldId id="299" r:id="rId11"/>
    <p:sldId id="311" r:id="rId12"/>
    <p:sldId id="312" r:id="rId13"/>
    <p:sldId id="317" r:id="rId14"/>
    <p:sldId id="313" r:id="rId15"/>
    <p:sldId id="306" r:id="rId16"/>
    <p:sldId id="315" r:id="rId17"/>
    <p:sldId id="318" r:id="rId18"/>
    <p:sldId id="319" r:id="rId19"/>
    <p:sldId id="320" r:id="rId20"/>
    <p:sldId id="321" r:id="rId21"/>
    <p:sldId id="322" r:id="rId22"/>
    <p:sldId id="323" r:id="rId23"/>
    <p:sldId id="324" r:id="rId24"/>
    <p:sldId id="325" r:id="rId25"/>
    <p:sldId id="326" r:id="rId26"/>
    <p:sldId id="327" r:id="rId27"/>
    <p:sldId id="328" r:id="rId28"/>
    <p:sldId id="329" r:id="rId29"/>
    <p:sldId id="330" r:id="rId30"/>
    <p:sldId id="331" r:id="rId31"/>
    <p:sldId id="332" r:id="rId32"/>
    <p:sldId id="333" r:id="rId33"/>
    <p:sldId id="334" r:id="rId34"/>
    <p:sldId id="335" r:id="rId35"/>
    <p:sldId id="336" r:id="rId36"/>
    <p:sldId id="337" r:id="rId37"/>
    <p:sldId id="338" r:id="rId38"/>
    <p:sldId id="339" r:id="rId39"/>
    <p:sldId id="340" r:id="rId40"/>
    <p:sldId id="341" r:id="rId41"/>
    <p:sldId id="342" r:id="rId42"/>
    <p:sldId id="343" r:id="rId43"/>
    <p:sldId id="344" r:id="rId44"/>
    <p:sldId id="345" r:id="rId45"/>
    <p:sldId id="346" r:id="rId46"/>
    <p:sldId id="347" r:id="rId47"/>
    <p:sldId id="348" r:id="rId48"/>
    <p:sldId id="349" r:id="rId49"/>
    <p:sldId id="350" r:id="rId50"/>
    <p:sldId id="351" r:id="rId51"/>
    <p:sldId id="352" r:id="rId52"/>
    <p:sldId id="353" r:id="rId53"/>
    <p:sldId id="354" r:id="rId54"/>
    <p:sldId id="355" r:id="rId55"/>
    <p:sldId id="356" r:id="rId56"/>
    <p:sldId id="357" r:id="rId57"/>
    <p:sldId id="358" r:id="rId58"/>
    <p:sldId id="359" r:id="rId59"/>
    <p:sldId id="360" r:id="rId60"/>
    <p:sldId id="361" r:id="rId61"/>
    <p:sldId id="362" r:id="rId62"/>
    <p:sldId id="363" r:id="rId63"/>
    <p:sldId id="364" r:id="rId64"/>
    <p:sldId id="365" r:id="rId65"/>
    <p:sldId id="366" r:id="rId66"/>
    <p:sldId id="367" r:id="rId67"/>
    <p:sldId id="368" r:id="rId68"/>
    <p:sldId id="369" r:id="rId69"/>
    <p:sldId id="370" r:id="rId70"/>
    <p:sldId id="371" r:id="rId71"/>
    <p:sldId id="372" r:id="rId72"/>
    <p:sldId id="373" r:id="rId73"/>
    <p:sldId id="374" r:id="rId74"/>
    <p:sldId id="375" r:id="rId75"/>
    <p:sldId id="376" r:id="rId76"/>
    <p:sldId id="377" r:id="rId77"/>
    <p:sldId id="378" r:id="rId78"/>
    <p:sldId id="379" r:id="rId79"/>
    <p:sldId id="380" r:id="rId80"/>
    <p:sldId id="381" r:id="rId81"/>
    <p:sldId id="382" r:id="rId82"/>
    <p:sldId id="383" r:id="rId83"/>
    <p:sldId id="384" r:id="rId84"/>
    <p:sldId id="385" r:id="rId85"/>
    <p:sldId id="386" r:id="rId86"/>
    <p:sldId id="387" r:id="rId87"/>
    <p:sldId id="388" r:id="rId88"/>
    <p:sldId id="389" r:id="rId89"/>
    <p:sldId id="390" r:id="rId90"/>
    <p:sldId id="391" r:id="rId91"/>
    <p:sldId id="397" r:id="rId92"/>
    <p:sldId id="398" r:id="rId93"/>
    <p:sldId id="399" r:id="rId94"/>
    <p:sldId id="400" r:id="rId95"/>
    <p:sldId id="401" r:id="rId96"/>
    <p:sldId id="420" r:id="rId97"/>
    <p:sldId id="421" r:id="rId98"/>
    <p:sldId id="422" r:id="rId99"/>
    <p:sldId id="423" r:id="rId100"/>
    <p:sldId id="424" r:id="rId101"/>
    <p:sldId id="402" r:id="rId102"/>
    <p:sldId id="403" r:id="rId103"/>
    <p:sldId id="404" r:id="rId104"/>
    <p:sldId id="405" r:id="rId105"/>
    <p:sldId id="406" r:id="rId106"/>
    <p:sldId id="407" r:id="rId107"/>
    <p:sldId id="408" r:id="rId108"/>
    <p:sldId id="409" r:id="rId109"/>
    <p:sldId id="410" r:id="rId110"/>
    <p:sldId id="416" r:id="rId111"/>
    <p:sldId id="417" r:id="rId112"/>
    <p:sldId id="419" r:id="rId113"/>
    <p:sldId id="414" r:id="rId114"/>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4E7"/>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 pośredni 2 — Ak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 pośredni 2 — Ak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 pośredni 2 — Ak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Styl z motywem 2 — Ak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Styl pośredni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1091" autoAdjust="0"/>
  </p:normalViewPr>
  <p:slideViewPr>
    <p:cSldViewPr snapToGrid="0" snapToObjects="1">
      <p:cViewPr varScale="1">
        <p:scale>
          <a:sx n="52" d="100"/>
          <a:sy n="52" d="100"/>
        </p:scale>
        <p:origin x="1228" y="48"/>
      </p:cViewPr>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viewProps" Target="view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usra\Desktop\apklausa_Up2U\Dalyviu_apklausu_rezultatai.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4546-43E9-B9AE-4415AAFCB4E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4546-43E9-B9AE-4415AAFCB4E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4546-43E9-B9AE-4415AAFCB4E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4546-43E9-B9AE-4415AAFCB4E3}"/>
              </c:ext>
            </c:extLst>
          </c:dPt>
          <c:dLbls>
            <c:spPr>
              <a:noFill/>
              <a:ln>
                <a:noFill/>
              </a:ln>
              <a:effectLst/>
            </c:spPr>
            <c:txPr>
              <a:bodyPr rot="0" spcFirstLastPara="1" vertOverflow="ellipsis" vert="horz" wrap="square" anchor="ctr" anchorCtr="1"/>
              <a:lstStyle/>
              <a:p>
                <a:pPr>
                  <a:defRPr sz="2800" b="1" i="0" u="none" strike="noStrike" kern="1200" baseline="0">
                    <a:solidFill>
                      <a:schemeClr val="lt1"/>
                    </a:solidFill>
                    <a:latin typeface="+mn-lt"/>
                    <a:ea typeface="+mn-ea"/>
                    <a:cs typeface="+mn-cs"/>
                  </a:defRPr>
                </a:pPr>
                <a:endParaRPr lang="pl-PL"/>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III_pre_post!$B$84:$B$87</c:f>
              <c:strCache>
                <c:ptCount val="4"/>
                <c:pt idx="0">
                  <c:v>Absolutely</c:v>
                </c:pt>
                <c:pt idx="1">
                  <c:v>Maybe</c:v>
                </c:pt>
                <c:pt idx="2">
                  <c:v>No</c:v>
                </c:pt>
                <c:pt idx="3">
                  <c:v>Yes</c:v>
                </c:pt>
              </c:strCache>
            </c:strRef>
          </c:cat>
          <c:val>
            <c:numRef>
              <c:f>III_pre_post!$C$84:$C$87</c:f>
              <c:numCache>
                <c:formatCode>General</c:formatCode>
                <c:ptCount val="4"/>
                <c:pt idx="0">
                  <c:v>70</c:v>
                </c:pt>
                <c:pt idx="1">
                  <c:v>32</c:v>
                </c:pt>
                <c:pt idx="2">
                  <c:v>1</c:v>
                </c:pt>
                <c:pt idx="3">
                  <c:v>130</c:v>
                </c:pt>
              </c:numCache>
            </c:numRef>
          </c:val>
          <c:extLst>
            <c:ext xmlns:c16="http://schemas.microsoft.com/office/drawing/2014/chart" uri="{C3380CC4-5D6E-409C-BE32-E72D297353CC}">
              <c16:uniqueId val="{00000008-4546-43E9-B9AE-4415AAFCB4E3}"/>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pl-PL"/>
        </a:p>
      </c:txPr>
    </c:legend>
    <c:plotVisOnly val="1"/>
    <c:dispBlanksAs val="gap"/>
    <c:showDLblsOverMax val="0"/>
  </c:chart>
  <c:spPr>
    <a:noFill/>
    <a:ln>
      <a:noFill/>
    </a:ln>
    <a:effectLst/>
  </c:spPr>
  <c:txPr>
    <a:bodyPr/>
    <a:lstStyle/>
    <a:p>
      <a:pPr>
        <a:defRPr sz="2800"/>
      </a:pPr>
      <a:endParaRPr lang="pl-P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10/09/2019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1</a:t>
            </a:fld>
            <a:endParaRPr lang="en-GB"/>
          </a:p>
        </p:txBody>
      </p:sp>
    </p:spTree>
    <p:extLst>
      <p:ext uri="{BB962C8B-B14F-4D97-AF65-F5344CB8AC3E}">
        <p14:creationId xmlns:p14="http://schemas.microsoft.com/office/powerpoint/2010/main" val="1759953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a:t>
            </a:r>
            <a:r>
              <a:rPr lang="en-US" baseline="0" dirty="0"/>
              <a:t> Iteration (second) has already started. First Webinar has already been</a:t>
            </a:r>
            <a:r>
              <a:rPr lang="el-GR" baseline="0" dirty="0"/>
              <a:t> </a:t>
            </a:r>
            <a:r>
              <a:rPr lang="en-US" baseline="0" dirty="0"/>
              <a:t>conducted with success.</a:t>
            </a:r>
            <a:endParaRPr lang="en-US" dirty="0"/>
          </a:p>
        </p:txBody>
      </p:sp>
      <p:sp>
        <p:nvSpPr>
          <p:cNvPr id="4" name="Slide Number Placeholder 3"/>
          <p:cNvSpPr>
            <a:spLocks noGrp="1"/>
          </p:cNvSpPr>
          <p:nvPr>
            <p:ph type="sldNum" sz="quarter" idx="10"/>
          </p:nvPr>
        </p:nvSpPr>
        <p:spPr/>
        <p:txBody>
          <a:bodyPr/>
          <a:lstStyle/>
          <a:p>
            <a:fld id="{88BD077C-869B-7E49-ADCB-FE4F8445B5E4}" type="slidenum">
              <a:rPr lang="en-GB" smtClean="0"/>
              <a:t>80</a:t>
            </a:fld>
            <a:endParaRPr lang="en-GB"/>
          </a:p>
        </p:txBody>
      </p:sp>
    </p:spTree>
    <p:extLst>
      <p:ext uri="{BB962C8B-B14F-4D97-AF65-F5344CB8AC3E}">
        <p14:creationId xmlns:p14="http://schemas.microsoft.com/office/powerpoint/2010/main" val="1730031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D077C-869B-7E49-ADCB-FE4F8445B5E4}" type="slidenum">
              <a:rPr lang="en-GB" smtClean="0"/>
              <a:t>84</a:t>
            </a:fld>
            <a:endParaRPr lang="en-GB"/>
          </a:p>
        </p:txBody>
      </p:sp>
    </p:spTree>
    <p:extLst>
      <p:ext uri="{BB962C8B-B14F-4D97-AF65-F5344CB8AC3E}">
        <p14:creationId xmlns:p14="http://schemas.microsoft.com/office/powerpoint/2010/main" val="2786050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 name="Google Shape;3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61319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41ca2086a1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pl-PL"/>
              <a:t>engage more schools on the pilot  encourage /inkarige/</a:t>
            </a:r>
            <a:endParaRPr/>
          </a:p>
        </p:txBody>
      </p:sp>
      <p:sp>
        <p:nvSpPr>
          <p:cNvPr id="45" name="Google Shape;45;g41ca2086a1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807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31818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0" name="Google Shape;7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3558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a:t>Greece, Hungary, Italy, Lithuania, Poland, and Portugal</a:t>
            </a:r>
            <a:endParaRPr lang="pl-PL" noProof="0" dirty="0"/>
          </a:p>
          <a:p>
            <a:r>
              <a:rPr lang="pl-PL" noProof="0" dirty="0" err="1"/>
              <a:t>Spain</a:t>
            </a:r>
            <a:endParaRPr lang="pl-PL" noProof="0" dirty="0"/>
          </a:p>
          <a:p>
            <a:r>
              <a:rPr lang="pl-PL" noProof="0" dirty="0"/>
              <a:t>Germany</a:t>
            </a:r>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4</a:t>
            </a:fld>
            <a:endParaRPr lang="en-GB"/>
          </a:p>
        </p:txBody>
      </p:sp>
    </p:spTree>
    <p:extLst>
      <p:ext uri="{BB962C8B-B14F-4D97-AF65-F5344CB8AC3E}">
        <p14:creationId xmlns:p14="http://schemas.microsoft.com/office/powerpoint/2010/main" val="1188001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smtClean="0"/>
              <a:t>An</a:t>
            </a:r>
            <a:r>
              <a:rPr lang="pl-PL" dirty="0" smtClean="0"/>
              <a:t> </a:t>
            </a:r>
            <a:r>
              <a:rPr lang="pl-PL" dirty="0" err="1" smtClean="0"/>
              <a:t>outcome</a:t>
            </a:r>
            <a:r>
              <a:rPr lang="pl-PL" dirty="0" smtClean="0"/>
              <a:t> of the WP5-WP7 </a:t>
            </a:r>
            <a:r>
              <a:rPr lang="pl-PL" dirty="0" err="1" smtClean="0"/>
              <a:t>meeting</a:t>
            </a:r>
            <a:endParaRPr lang="pl-PL" dirty="0" smtClean="0"/>
          </a:p>
          <a:p>
            <a:endParaRPr lang="pl-PL" dirty="0" smtClean="0"/>
          </a:p>
          <a:p>
            <a:r>
              <a:rPr lang="pl-PL" dirty="0" smtClean="0"/>
              <a:t>The </a:t>
            </a:r>
            <a:r>
              <a:rPr lang="pl-PL" dirty="0" err="1" smtClean="0"/>
              <a:t>competences</a:t>
            </a:r>
            <a:r>
              <a:rPr lang="pl-PL" dirty="0" smtClean="0"/>
              <a:t> </a:t>
            </a:r>
            <a:r>
              <a:rPr lang="pl-PL" dirty="0" err="1" smtClean="0"/>
              <a:t>are</a:t>
            </a:r>
            <a:r>
              <a:rPr lang="pl-PL" dirty="0" smtClean="0"/>
              <a:t>: Critical </a:t>
            </a:r>
            <a:r>
              <a:rPr lang="pl-PL" dirty="0" err="1" smtClean="0"/>
              <a:t>thinking</a:t>
            </a:r>
            <a:r>
              <a:rPr lang="pl-PL" dirty="0" smtClean="0"/>
              <a:t>, </a:t>
            </a:r>
            <a:r>
              <a:rPr lang="pl-PL" dirty="0" err="1" smtClean="0"/>
              <a:t>collaboration</a:t>
            </a:r>
            <a:r>
              <a:rPr lang="pl-PL" dirty="0" smtClean="0"/>
              <a:t>, </a:t>
            </a:r>
            <a:r>
              <a:rPr lang="pl-PL" dirty="0" err="1" smtClean="0"/>
              <a:t>creative</a:t>
            </a:r>
            <a:r>
              <a:rPr lang="pl-PL" dirty="0" smtClean="0"/>
              <a:t> </a:t>
            </a:r>
            <a:r>
              <a:rPr lang="pl-PL" dirty="0" err="1" smtClean="0"/>
              <a:t>thinking</a:t>
            </a:r>
            <a:r>
              <a:rPr lang="pl-PL" dirty="0" smtClean="0"/>
              <a:t>, etc.</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6</a:t>
            </a:fld>
            <a:endParaRPr lang="en-GB"/>
          </a:p>
        </p:txBody>
      </p:sp>
    </p:spTree>
    <p:extLst>
      <p:ext uri="{BB962C8B-B14F-4D97-AF65-F5344CB8AC3E}">
        <p14:creationId xmlns:p14="http://schemas.microsoft.com/office/powerpoint/2010/main" val="2238019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smtClean="0"/>
              <a:t>Internal</a:t>
            </a:r>
            <a:r>
              <a:rPr lang="pl-PL" dirty="0" smtClean="0"/>
              <a:t> </a:t>
            </a:r>
            <a:r>
              <a:rPr lang="pl-PL" dirty="0" err="1" smtClean="0"/>
              <a:t>KPIs</a:t>
            </a:r>
            <a:r>
              <a:rPr lang="pl-PL" dirty="0" smtClean="0"/>
              <a:t> to be </a:t>
            </a:r>
            <a:r>
              <a:rPr lang="pl-PL" dirty="0" err="1" smtClean="0"/>
              <a:t>able</a:t>
            </a:r>
            <a:r>
              <a:rPr lang="pl-PL" dirty="0" smtClean="0"/>
              <a:t> to </a:t>
            </a:r>
            <a:r>
              <a:rPr lang="pl-PL" dirty="0" err="1" smtClean="0"/>
              <a:t>evaluate</a:t>
            </a:r>
            <a:r>
              <a:rPr lang="pl-PL" dirty="0" smtClean="0"/>
              <a:t> </a:t>
            </a:r>
            <a:r>
              <a:rPr lang="pl-PL" dirty="0" err="1" smtClean="0"/>
              <a:t>what</a:t>
            </a:r>
            <a:r>
              <a:rPr lang="pl-PL" dirty="0" smtClean="0"/>
              <a:t> </a:t>
            </a:r>
            <a:r>
              <a:rPr lang="pl-PL" dirty="0" err="1" smtClean="0"/>
              <a:t>students</a:t>
            </a:r>
            <a:r>
              <a:rPr lang="pl-PL" dirty="0" smtClean="0"/>
              <a:t> do in </a:t>
            </a:r>
            <a:r>
              <a:rPr lang="pl-PL" dirty="0" err="1" smtClean="0"/>
              <a:t>pilots</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7</a:t>
            </a:fld>
            <a:endParaRPr lang="en-GB"/>
          </a:p>
        </p:txBody>
      </p:sp>
    </p:spTree>
    <p:extLst>
      <p:ext uri="{BB962C8B-B14F-4D97-AF65-F5344CB8AC3E}">
        <p14:creationId xmlns:p14="http://schemas.microsoft.com/office/powerpoint/2010/main" val="1290783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smtClean="0"/>
              <a:t>Agreed</a:t>
            </a:r>
            <a:r>
              <a:rPr lang="pl-PL" dirty="0" smtClean="0"/>
              <a:t> upon (WP5-WP7) to</a:t>
            </a:r>
            <a:r>
              <a:rPr lang="pl-PL" baseline="0" dirty="0" smtClean="0"/>
              <a:t> </a:t>
            </a:r>
            <a:r>
              <a:rPr lang="pl-PL" dirty="0" err="1" smtClean="0"/>
              <a:t>implement</a:t>
            </a:r>
            <a:r>
              <a:rPr lang="pl-PL" dirty="0" smtClean="0"/>
              <a:t> </a:t>
            </a:r>
            <a:r>
              <a:rPr lang="pl-PL" dirty="0" err="1" smtClean="0"/>
              <a:t>this</a:t>
            </a:r>
            <a:r>
              <a:rPr lang="pl-PL" dirty="0" smtClean="0"/>
              <a:t> setup to </a:t>
            </a:r>
            <a:r>
              <a:rPr lang="pl-PL" dirty="0" err="1" smtClean="0"/>
              <a:t>support</a:t>
            </a:r>
            <a:r>
              <a:rPr lang="pl-PL" dirty="0" smtClean="0"/>
              <a:t> </a:t>
            </a:r>
            <a:r>
              <a:rPr lang="pl-PL" dirty="0" err="1" smtClean="0"/>
              <a:t>evaluation</a:t>
            </a:r>
            <a:r>
              <a:rPr lang="pl-PL" dirty="0" smtClean="0"/>
              <a:t>: Central and</a:t>
            </a:r>
            <a:r>
              <a:rPr lang="pl-PL" baseline="0" dirty="0" smtClean="0"/>
              <a:t> </a:t>
            </a:r>
            <a:r>
              <a:rPr lang="pl-PL" baseline="0" dirty="0" err="1" smtClean="0"/>
              <a:t>n</a:t>
            </a:r>
            <a:r>
              <a:rPr lang="pl-PL" dirty="0" err="1" smtClean="0"/>
              <a:t>ational</a:t>
            </a:r>
            <a:r>
              <a:rPr lang="pl-PL" dirty="0" smtClean="0"/>
              <a:t> </a:t>
            </a:r>
            <a:r>
              <a:rPr lang="pl-PL" dirty="0" err="1" smtClean="0"/>
              <a:t>instances</a:t>
            </a:r>
            <a:r>
              <a:rPr lang="pl-PL" dirty="0" smtClean="0"/>
              <a:t> to report data to central stores (Learning </a:t>
            </a:r>
            <a:r>
              <a:rPr lang="pl-PL" dirty="0" err="1" smtClean="0"/>
              <a:t>Locker</a:t>
            </a:r>
            <a:r>
              <a:rPr lang="pl-PL" dirty="0" smtClean="0"/>
              <a:t>, </a:t>
            </a:r>
            <a:r>
              <a:rPr lang="pl-PL" dirty="0" err="1" smtClean="0"/>
              <a:t>Matomo</a:t>
            </a:r>
            <a:r>
              <a:rPr lang="pl-PL" dirty="0" smtClean="0"/>
              <a:t>).</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8</a:t>
            </a:fld>
            <a:endParaRPr lang="en-GB"/>
          </a:p>
        </p:txBody>
      </p:sp>
    </p:spTree>
    <p:extLst>
      <p:ext uri="{BB962C8B-B14F-4D97-AF65-F5344CB8AC3E}">
        <p14:creationId xmlns:p14="http://schemas.microsoft.com/office/powerpoint/2010/main" val="691200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smtClean="0"/>
          </a:p>
        </p:txBody>
      </p:sp>
      <p:sp>
        <p:nvSpPr>
          <p:cNvPr id="4" name="Symbol zastępczy numeru slajdu 3"/>
          <p:cNvSpPr>
            <a:spLocks noGrp="1"/>
          </p:cNvSpPr>
          <p:nvPr>
            <p:ph type="sldNum" sz="quarter" idx="10"/>
          </p:nvPr>
        </p:nvSpPr>
        <p:spPr/>
        <p:txBody>
          <a:bodyPr/>
          <a:lstStyle/>
          <a:p>
            <a:fld id="{88BD077C-869B-7E49-ADCB-FE4F8445B5E4}" type="slidenum">
              <a:rPr lang="en-GB" smtClean="0"/>
              <a:t>10</a:t>
            </a:fld>
            <a:endParaRPr lang="en-GB"/>
          </a:p>
        </p:txBody>
      </p:sp>
    </p:spTree>
    <p:extLst>
      <p:ext uri="{BB962C8B-B14F-4D97-AF65-F5344CB8AC3E}">
        <p14:creationId xmlns:p14="http://schemas.microsoft.com/office/powerpoint/2010/main" val="1393178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smtClean="0"/>
              <a:t>Critical </a:t>
            </a:r>
            <a:r>
              <a:rPr lang="pl-PL" dirty="0" err="1" smtClean="0"/>
              <a:t>risks</a:t>
            </a:r>
            <a:r>
              <a:rPr lang="pl-PL" dirty="0" smtClean="0"/>
              <a:t> re. WP7</a:t>
            </a:r>
          </a:p>
          <a:p>
            <a:endParaRPr lang="pl-PL" dirty="0" smtClean="0"/>
          </a:p>
          <a:p>
            <a:r>
              <a:rPr lang="pl-PL" dirty="0" smtClean="0"/>
              <a:t>Re.</a:t>
            </a:r>
            <a:r>
              <a:rPr lang="pl-PL" baseline="0" dirty="0" smtClean="0"/>
              <a:t> </a:t>
            </a:r>
            <a:r>
              <a:rPr lang="pl-PL" baseline="0" dirty="0" err="1" smtClean="0"/>
              <a:t>risks</a:t>
            </a:r>
            <a:r>
              <a:rPr lang="pl-PL" baseline="0" dirty="0" smtClean="0"/>
              <a:t> no. 2 &amp; 3 – </a:t>
            </a:r>
            <a:r>
              <a:rPr lang="pl-PL" baseline="0" dirty="0" err="1" smtClean="0"/>
              <a:t>effect</a:t>
            </a:r>
            <a:r>
              <a:rPr lang="pl-PL" baseline="0" dirty="0" smtClean="0"/>
              <a:t> </a:t>
            </a:r>
            <a:r>
              <a:rPr lang="pl-PL" baseline="0" dirty="0" err="1" smtClean="0"/>
              <a:t>might</a:t>
            </a:r>
            <a:r>
              <a:rPr lang="pl-PL" baseline="0" dirty="0" smtClean="0"/>
              <a:t> be </a:t>
            </a:r>
            <a:r>
              <a:rPr lang="pl-PL" baseline="0" dirty="0" err="1" smtClean="0"/>
              <a:t>serious</a:t>
            </a:r>
            <a:r>
              <a:rPr lang="pl-PL" baseline="0" dirty="0" smtClean="0"/>
              <a:t> </a:t>
            </a:r>
            <a:r>
              <a:rPr lang="pl-PL" baseline="0" dirty="0" err="1" smtClean="0"/>
              <a:t>problems</a:t>
            </a:r>
            <a:r>
              <a:rPr lang="pl-PL" baseline="0" dirty="0" smtClean="0"/>
              <a:t> in </a:t>
            </a:r>
            <a:r>
              <a:rPr lang="pl-PL" baseline="0" dirty="0" err="1" smtClean="0"/>
              <a:t>collecting</a:t>
            </a:r>
            <a:r>
              <a:rPr lang="pl-PL" baseline="0" dirty="0" smtClean="0"/>
              <a:t> </a:t>
            </a:r>
            <a:r>
              <a:rPr lang="pl-PL" baseline="0" dirty="0" err="1" smtClean="0"/>
              <a:t>or</a:t>
            </a:r>
            <a:r>
              <a:rPr lang="pl-PL" baseline="0" dirty="0" smtClean="0"/>
              <a:t> </a:t>
            </a:r>
            <a:r>
              <a:rPr lang="pl-PL" baseline="0" dirty="0" err="1" smtClean="0"/>
              <a:t>evaluating</a:t>
            </a:r>
            <a:r>
              <a:rPr lang="pl-PL" baseline="0" dirty="0" smtClean="0"/>
              <a:t> LA data, </a:t>
            </a:r>
            <a:r>
              <a:rPr lang="pl-PL" baseline="0" dirty="0" err="1" smtClean="0"/>
              <a:t>thus</a:t>
            </a:r>
            <a:r>
              <a:rPr lang="pl-PL" baseline="0" dirty="0" smtClean="0"/>
              <a:t> </a:t>
            </a:r>
            <a:r>
              <a:rPr lang="pl-PL" baseline="0" dirty="0" err="1" smtClean="0"/>
              <a:t>evaluating</a:t>
            </a:r>
            <a:r>
              <a:rPr lang="pl-PL" baseline="0" dirty="0" smtClean="0"/>
              <a:t> </a:t>
            </a:r>
            <a:r>
              <a:rPr lang="pl-PL" baseline="0" dirty="0" err="1" smtClean="0"/>
              <a:t>pilots</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15</a:t>
            </a:fld>
            <a:endParaRPr lang="en-GB"/>
          </a:p>
        </p:txBody>
      </p:sp>
    </p:spTree>
    <p:extLst>
      <p:ext uri="{BB962C8B-B14F-4D97-AF65-F5344CB8AC3E}">
        <p14:creationId xmlns:p14="http://schemas.microsoft.com/office/powerpoint/2010/main" val="939950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US"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63</a:t>
            </a:fld>
            <a:endParaRPr lang="en-GB"/>
          </a:p>
        </p:txBody>
      </p:sp>
    </p:spTree>
    <p:extLst>
      <p:ext uri="{BB962C8B-B14F-4D97-AF65-F5344CB8AC3E}">
        <p14:creationId xmlns:p14="http://schemas.microsoft.com/office/powerpoint/2010/main" val="3152928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smtClean="0"/>
              <a:t>Not </a:t>
            </a:r>
            <a:r>
              <a:rPr lang="pl-PL" dirty="0" err="1" smtClean="0"/>
              <a:t>motivated</a:t>
            </a:r>
            <a:r>
              <a:rPr lang="pl-PL" dirty="0" smtClean="0"/>
              <a:t> </a:t>
            </a:r>
            <a:r>
              <a:rPr lang="pl-PL" dirty="0" err="1" smtClean="0"/>
              <a:t>teachers</a:t>
            </a:r>
            <a:r>
              <a:rPr lang="pl-PL" baseline="0" dirty="0" smtClean="0"/>
              <a:t> </a:t>
            </a:r>
            <a:r>
              <a:rPr lang="pl-PL" baseline="0" dirty="0" err="1" smtClean="0"/>
              <a:t>don’t</a:t>
            </a:r>
            <a:r>
              <a:rPr lang="pl-PL" baseline="0" dirty="0" smtClean="0"/>
              <a:t> want </a:t>
            </a:r>
            <a:r>
              <a:rPr lang="pl-PL" baseline="0" dirty="0" err="1" smtClean="0"/>
              <a:t>make</a:t>
            </a:r>
            <a:r>
              <a:rPr lang="pl-PL" baseline="0" dirty="0" smtClean="0"/>
              <a:t> </a:t>
            </a:r>
            <a:r>
              <a:rPr lang="pl-PL" baseline="0" dirty="0" err="1" smtClean="0"/>
              <a:t>changes</a:t>
            </a:r>
            <a:r>
              <a:rPr lang="pl-PL" baseline="0" dirty="0" smtClean="0"/>
              <a:t>.</a:t>
            </a:r>
          </a:p>
          <a:p>
            <a:endParaRPr lang="pl-PL" baseline="0" dirty="0" smtClean="0"/>
          </a:p>
          <a:p>
            <a:r>
              <a:rPr lang="pl-PL" baseline="0" dirty="0" err="1" smtClean="0"/>
              <a:t>Motivated</a:t>
            </a:r>
            <a:r>
              <a:rPr lang="pl-PL" baseline="0" dirty="0" smtClean="0"/>
              <a:t> </a:t>
            </a:r>
            <a:r>
              <a:rPr lang="pl-PL" baseline="0" dirty="0" err="1" smtClean="0"/>
              <a:t>teachers</a:t>
            </a:r>
            <a:r>
              <a:rPr lang="pl-PL" baseline="0" dirty="0" smtClean="0"/>
              <a:t> </a:t>
            </a:r>
            <a:r>
              <a:rPr lang="pl-PL" baseline="0" dirty="0" err="1" smtClean="0"/>
              <a:t>see</a:t>
            </a:r>
            <a:r>
              <a:rPr lang="pl-PL" baseline="0" dirty="0" smtClean="0"/>
              <a:t> </a:t>
            </a:r>
            <a:r>
              <a:rPr lang="pl-PL" baseline="0" dirty="0" err="1" smtClean="0"/>
              <a:t>our</a:t>
            </a:r>
            <a:r>
              <a:rPr lang="pl-PL" baseline="0" dirty="0" smtClean="0"/>
              <a:t> </a:t>
            </a:r>
            <a:r>
              <a:rPr lang="pl-PL" baseline="0" dirty="0" err="1" smtClean="0"/>
              <a:t>deficiencies</a:t>
            </a:r>
            <a:r>
              <a:rPr lang="pl-PL" baseline="0" dirty="0" smtClean="0"/>
              <a:t> </a:t>
            </a:r>
            <a:r>
              <a:rPr lang="pl-PL" baseline="0" dirty="0" err="1" smtClean="0"/>
              <a:t>against</a:t>
            </a:r>
            <a:r>
              <a:rPr lang="pl-PL" baseline="0" dirty="0" smtClean="0"/>
              <a:t> </a:t>
            </a:r>
            <a:r>
              <a:rPr lang="pl-PL" baseline="0" dirty="0" err="1" smtClean="0"/>
              <a:t>other</a:t>
            </a:r>
            <a:r>
              <a:rPr lang="pl-PL" baseline="0" dirty="0" smtClean="0"/>
              <a:t> </a:t>
            </a:r>
            <a:r>
              <a:rPr lang="pl-PL" baseline="0" dirty="0" err="1" smtClean="0"/>
              <a:t>competitors</a:t>
            </a:r>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75</a:t>
            </a:fld>
            <a:endParaRPr lang="en-GB"/>
          </a:p>
        </p:txBody>
      </p:sp>
    </p:spTree>
    <p:extLst>
      <p:ext uri="{BB962C8B-B14F-4D97-AF65-F5344CB8AC3E}">
        <p14:creationId xmlns:p14="http://schemas.microsoft.com/office/powerpoint/2010/main" val="1625562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2019. 09. 10.</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2019. 09. 10.</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2019. 09. 10.</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2019. 09. 10.</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mailto:Contact@lists.up2university.eu"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up2u.netmode.ntua.gr/"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iki.geant.org/display/UP2U/Issue+trackin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png"/><Relationship Id="rId9" Type="http://schemas.openxmlformats.org/officeDocument/2006/relationships/image" Target="../media/image17.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jpg"/></Relationships>
</file>

<file path=ppt/slides/_rels/slide3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jpg"/><Relationship Id="rId3" Type="http://schemas.openxmlformats.org/officeDocument/2006/relationships/image" Target="../media/image8.png"/><Relationship Id="rId7" Type="http://schemas.openxmlformats.org/officeDocument/2006/relationships/image" Target="../media/image20.png"/><Relationship Id="rId12" Type="http://schemas.openxmlformats.org/officeDocument/2006/relationships/image" Target="../media/image25.jpg"/><Relationship Id="rId2" Type="http://schemas.openxmlformats.org/officeDocument/2006/relationships/image" Target="../media/image2.png"/><Relationship Id="rId1" Type="http://schemas.openxmlformats.org/officeDocument/2006/relationships/slideLayout" Target="../slideLayouts/slideLayout2.xml"/><Relationship Id="rId6" Type="http://schemas.microsoft.com/office/2007/relationships/hdphoto" Target="../media/hdphoto1.wdp"/><Relationship Id="rId11" Type="http://schemas.openxmlformats.org/officeDocument/2006/relationships/image" Target="../media/image24.png"/><Relationship Id="rId5" Type="http://schemas.openxmlformats.org/officeDocument/2006/relationships/image" Target="../media/image16.png"/><Relationship Id="rId10" Type="http://schemas.openxmlformats.org/officeDocument/2006/relationships/image" Target="../media/image23.png"/><Relationship Id="rId4" Type="http://schemas.openxmlformats.org/officeDocument/2006/relationships/image" Target="../media/image13.png"/><Relationship Id="rId9" Type="http://schemas.openxmlformats.org/officeDocument/2006/relationships/image" Target="../media/image22.png"/><Relationship Id="rId14" Type="http://schemas.openxmlformats.org/officeDocument/2006/relationships/image" Target="../media/image27.png"/></Relationships>
</file>

<file path=ppt/slides/_rels/slide37.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mailto:up2u@garr.it"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https://mokymai.vma.lm.lt/"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hyperlink" Target="https://mokymai.vma.lm.lt/"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bit.ly/2Z8C7tk" TargetMode="Externa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3.tif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bit.ly/2JAAZdg"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image" Target="../media/image34.tif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image" Target="../media/image36.tiff"/><Relationship Id="rId1" Type="http://schemas.openxmlformats.org/officeDocument/2006/relationships/slideLayout" Target="../slideLayouts/slideLayout2.xml"/><Relationship Id="rId5" Type="http://schemas.openxmlformats.org/officeDocument/2006/relationships/image" Target="../media/image39.tiff"/><Relationship Id="rId4" Type="http://schemas.openxmlformats.org/officeDocument/2006/relationships/image" Target="../media/image38.tif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1.jfi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2.jfi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3.jfi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4.jfi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https://learn.test.up2university.eu/course/view.php?id=99" TargetMode="External"/><Relationship Id="rId2" Type="http://schemas.openxmlformats.org/officeDocument/2006/relationships/hyperlink" Target="https://up2u.netmode.ntua.gr/?page_id=34"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up2u.kifu.hu/"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hyperlink" Target="mailto:up2u@garr.it"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hyperlink" Target="https://mokymai.vma.lm.lt/mod/forum/discuss.php?d=1446"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fontScale="90000"/>
          </a:bodyPr>
          <a:lstStyle/>
          <a:p>
            <a:r>
              <a:rPr lang="en-GB" sz="5400" dirty="0" smtClean="0">
                <a:solidFill>
                  <a:schemeClr val="accent2"/>
                </a:solidFill>
              </a:rPr>
              <a:t>Pilot </a:t>
            </a:r>
            <a:r>
              <a:rPr lang="pl-PL" sz="5400" dirty="0" smtClean="0">
                <a:solidFill>
                  <a:schemeClr val="accent2"/>
                </a:solidFill>
              </a:rPr>
              <a:t>C</a:t>
            </a:r>
            <a:r>
              <a:rPr lang="en-GB" sz="5400" dirty="0" err="1" smtClean="0">
                <a:solidFill>
                  <a:schemeClr val="accent2"/>
                </a:solidFill>
              </a:rPr>
              <a:t>oordination</a:t>
            </a:r>
            <a:r>
              <a:rPr lang="pl-PL" sz="5400" dirty="0" smtClean="0">
                <a:solidFill>
                  <a:schemeClr val="accent2"/>
                </a:solidFill>
              </a:rPr>
              <a:t/>
            </a:r>
            <a:br>
              <a:rPr lang="pl-PL" sz="5400" dirty="0" smtClean="0">
                <a:solidFill>
                  <a:schemeClr val="accent2"/>
                </a:solidFill>
              </a:rPr>
            </a:br>
            <a:r>
              <a:rPr lang="pl-PL" sz="5400" dirty="0" smtClean="0">
                <a:solidFill>
                  <a:schemeClr val="accent2"/>
                </a:solidFill>
              </a:rPr>
              <a:t>Status update and </a:t>
            </a:r>
            <a:r>
              <a:rPr lang="pl-PL" sz="5400" dirty="0" err="1" smtClean="0">
                <a:solidFill>
                  <a:schemeClr val="accent2"/>
                </a:solidFill>
              </a:rPr>
              <a:t>outcomes</a:t>
            </a:r>
            <a:endParaRPr lang="en-GB" sz="5400" noProof="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en-GB" sz="3600" i="1" noProof="0" dirty="0" smtClean="0"/>
              <a:t>Michał Zimniewicz</a:t>
            </a:r>
          </a:p>
          <a:p>
            <a:pPr algn="l"/>
            <a:r>
              <a:rPr lang="en-GB" sz="3600" noProof="0" dirty="0" smtClean="0"/>
              <a:t>Poznan Supercomputing and Networking </a:t>
            </a:r>
            <a:r>
              <a:rPr lang="en-GB" sz="3600" noProof="0" dirty="0" err="1" smtClean="0"/>
              <a:t>Center</a:t>
            </a:r>
            <a:r>
              <a:rPr lang="en-GB" noProof="0" dirty="0" smtClean="0"/>
              <a:t/>
            </a:r>
            <a:br>
              <a:rPr lang="en-GB" noProof="0" dirty="0" smtClean="0"/>
            </a:br>
            <a:endParaRPr lang="en-GB" noProof="0"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en-US" dirty="0"/>
              <a:t>5th Up2U General Assembly, Poznan, Poland</a:t>
            </a:r>
            <a:br>
              <a:rPr lang="en-US" dirty="0"/>
            </a:br>
            <a:r>
              <a:rPr lang="pl-PL" dirty="0" smtClean="0"/>
              <a:t>11th </a:t>
            </a:r>
            <a:r>
              <a:rPr lang="pl-PL" dirty="0" err="1" smtClean="0"/>
              <a:t>September</a:t>
            </a:r>
            <a:r>
              <a:rPr lang="pl-PL" dirty="0" smtClean="0"/>
              <a:t> 2019</a:t>
            </a:r>
            <a:endParaRPr lang="en-US" dirty="0"/>
          </a:p>
        </p:txBody>
      </p:sp>
    </p:spTree>
    <p:extLst>
      <p:ext uri="{BB962C8B-B14F-4D97-AF65-F5344CB8AC3E}">
        <p14:creationId xmlns:p14="http://schemas.microsoft.com/office/powerpoint/2010/main" val="1706401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Pilots</a:t>
            </a:r>
            <a:r>
              <a:rPr lang="pl-PL" dirty="0" smtClean="0"/>
              <a:t> </a:t>
            </a:r>
            <a:r>
              <a:rPr lang="pl-PL" dirty="0" err="1" smtClean="0"/>
              <a:t>up</a:t>
            </a:r>
            <a:r>
              <a:rPr lang="pl-PL" dirty="0" smtClean="0"/>
              <a:t> to </a:t>
            </a:r>
            <a:r>
              <a:rPr lang="pl-PL" dirty="0" err="1" smtClean="0"/>
              <a:t>July</a:t>
            </a:r>
            <a:r>
              <a:rPr lang="pl-PL" dirty="0" smtClean="0"/>
              <a:t> 2019</a:t>
            </a:r>
            <a:endParaRPr lang="pl-PL" dirty="0"/>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2364659373"/>
              </p:ext>
            </p:extLst>
          </p:nvPr>
        </p:nvGraphicFramePr>
        <p:xfrm>
          <a:off x="838200" y="1487209"/>
          <a:ext cx="10515600" cy="4572000"/>
        </p:xfrm>
        <a:graphic>
          <a:graphicData uri="http://schemas.openxmlformats.org/drawingml/2006/table">
            <a:tbl>
              <a:tblPr firstRow="1" bandRow="1">
                <a:tableStyleId>{5940675A-B579-460E-94D1-54222C63F5DA}</a:tableStyleId>
              </a:tblPr>
              <a:tblGrid>
                <a:gridCol w="2103120">
                  <a:extLst>
                    <a:ext uri="{9D8B030D-6E8A-4147-A177-3AD203B41FA5}">
                      <a16:colId xmlns:a16="http://schemas.microsoft.com/office/drawing/2014/main" val="1287517758"/>
                    </a:ext>
                  </a:extLst>
                </a:gridCol>
                <a:gridCol w="2103120">
                  <a:extLst>
                    <a:ext uri="{9D8B030D-6E8A-4147-A177-3AD203B41FA5}">
                      <a16:colId xmlns:a16="http://schemas.microsoft.com/office/drawing/2014/main" val="4151533449"/>
                    </a:ext>
                  </a:extLst>
                </a:gridCol>
                <a:gridCol w="2103120">
                  <a:extLst>
                    <a:ext uri="{9D8B030D-6E8A-4147-A177-3AD203B41FA5}">
                      <a16:colId xmlns:a16="http://schemas.microsoft.com/office/drawing/2014/main" val="3976071932"/>
                    </a:ext>
                  </a:extLst>
                </a:gridCol>
                <a:gridCol w="2103120">
                  <a:extLst>
                    <a:ext uri="{9D8B030D-6E8A-4147-A177-3AD203B41FA5}">
                      <a16:colId xmlns:a16="http://schemas.microsoft.com/office/drawing/2014/main" val="2038359378"/>
                    </a:ext>
                  </a:extLst>
                </a:gridCol>
                <a:gridCol w="2103120">
                  <a:extLst>
                    <a:ext uri="{9D8B030D-6E8A-4147-A177-3AD203B41FA5}">
                      <a16:colId xmlns:a16="http://schemas.microsoft.com/office/drawing/2014/main" val="2460280195"/>
                    </a:ext>
                  </a:extLst>
                </a:gridCol>
              </a:tblGrid>
              <a:tr h="370840">
                <a:tc rowSpan="2">
                  <a:txBody>
                    <a:bodyPr/>
                    <a:lstStyle/>
                    <a:p>
                      <a:pPr algn="ctr"/>
                      <a:r>
                        <a:rPr lang="pl-PL" sz="2400" b="1" dirty="0" smtClean="0"/>
                        <a:t>Country</a:t>
                      </a:r>
                      <a:endParaRPr lang="pl-PL" sz="2400" b="1" dirty="0"/>
                    </a:p>
                  </a:txBody>
                  <a:tcPr anchor="ctr"/>
                </a:tc>
                <a:tc gridSpan="2">
                  <a:txBody>
                    <a:bodyPr/>
                    <a:lstStyle/>
                    <a:p>
                      <a:pPr algn="ctr"/>
                      <a:r>
                        <a:rPr lang="pl-PL" sz="2400" b="1" dirty="0" smtClean="0"/>
                        <a:t>Training</a:t>
                      </a:r>
                      <a:endParaRPr lang="pl-PL" sz="2400" b="1" dirty="0"/>
                    </a:p>
                  </a:txBody>
                  <a:tcPr anchor="ctr">
                    <a:solidFill>
                      <a:schemeClr val="accent4">
                        <a:lumMod val="40000"/>
                        <a:lumOff val="60000"/>
                      </a:schemeClr>
                    </a:solidFill>
                  </a:tcPr>
                </a:tc>
                <a:tc hMerge="1">
                  <a:txBody>
                    <a:bodyPr/>
                    <a:lstStyle/>
                    <a:p>
                      <a:endParaRPr lang="pl-PL" dirty="0"/>
                    </a:p>
                  </a:txBody>
                  <a:tcPr/>
                </a:tc>
                <a:tc gridSpan="2">
                  <a:txBody>
                    <a:bodyPr/>
                    <a:lstStyle/>
                    <a:p>
                      <a:pPr algn="ctr"/>
                      <a:r>
                        <a:rPr lang="pl-PL" sz="2400" b="1" dirty="0" err="1" smtClean="0"/>
                        <a:t>Pilots</a:t>
                      </a:r>
                      <a:endParaRPr lang="pl-PL" sz="2400" b="1" dirty="0"/>
                    </a:p>
                  </a:txBody>
                  <a:tcPr anchor="ctr">
                    <a:solidFill>
                      <a:schemeClr val="accent5">
                        <a:lumMod val="40000"/>
                        <a:lumOff val="60000"/>
                      </a:schemeClr>
                    </a:solidFill>
                  </a:tcPr>
                </a:tc>
                <a:tc hMerge="1">
                  <a:txBody>
                    <a:bodyPr/>
                    <a:lstStyle/>
                    <a:p>
                      <a:endParaRPr lang="pl-PL" dirty="0"/>
                    </a:p>
                  </a:txBody>
                  <a:tcPr/>
                </a:tc>
                <a:extLst>
                  <a:ext uri="{0D108BD9-81ED-4DB2-BD59-A6C34878D82A}">
                    <a16:rowId xmlns:a16="http://schemas.microsoft.com/office/drawing/2014/main" val="3245301464"/>
                  </a:ext>
                </a:extLst>
              </a:tr>
              <a:tr h="370840">
                <a:tc vMerge="1">
                  <a:txBody>
                    <a:bodyPr/>
                    <a:lstStyle/>
                    <a:p>
                      <a:endParaRPr lang="pl-PL" dirty="0"/>
                    </a:p>
                  </a:txBody>
                  <a:tcPr/>
                </a:tc>
                <a:tc>
                  <a:txBody>
                    <a:bodyPr/>
                    <a:lstStyle/>
                    <a:p>
                      <a:pPr algn="ctr"/>
                      <a:r>
                        <a:rPr lang="pl-PL" sz="2400" b="1" dirty="0" smtClean="0"/>
                        <a:t>Schools</a:t>
                      </a:r>
                      <a:endParaRPr lang="pl-PL" sz="2400" b="1" dirty="0"/>
                    </a:p>
                  </a:txBody>
                  <a:tcPr anchor="ctr">
                    <a:solidFill>
                      <a:schemeClr val="accent4">
                        <a:lumMod val="40000"/>
                        <a:lumOff val="60000"/>
                      </a:schemeClr>
                    </a:solidFill>
                  </a:tcPr>
                </a:tc>
                <a:tc>
                  <a:txBody>
                    <a:bodyPr/>
                    <a:lstStyle/>
                    <a:p>
                      <a:pPr algn="ctr"/>
                      <a:r>
                        <a:rPr lang="pl-PL" sz="2400" b="1" dirty="0" err="1" smtClean="0"/>
                        <a:t>Teachers</a:t>
                      </a:r>
                      <a:endParaRPr lang="pl-PL" sz="2400" b="1" dirty="0"/>
                    </a:p>
                  </a:txBody>
                  <a:tcPr anchor="ctr">
                    <a:solidFill>
                      <a:schemeClr val="accent4">
                        <a:lumMod val="40000"/>
                        <a:lumOff val="60000"/>
                      </a:schemeClr>
                    </a:solidFill>
                  </a:tcPr>
                </a:tc>
                <a:tc>
                  <a:txBody>
                    <a:bodyPr/>
                    <a:lstStyle/>
                    <a:p>
                      <a:pPr algn="ctr"/>
                      <a:r>
                        <a:rPr lang="pl-PL" sz="2400" b="1" dirty="0" smtClean="0"/>
                        <a:t>Schools</a:t>
                      </a:r>
                      <a:endParaRPr lang="pl-PL" sz="2400" b="1" dirty="0"/>
                    </a:p>
                  </a:txBody>
                  <a:tcPr anchor="ctr">
                    <a:solidFill>
                      <a:schemeClr val="accent5">
                        <a:lumMod val="40000"/>
                        <a:lumOff val="60000"/>
                      </a:schemeClr>
                    </a:solidFill>
                  </a:tcPr>
                </a:tc>
                <a:tc>
                  <a:txBody>
                    <a:bodyPr/>
                    <a:lstStyle/>
                    <a:p>
                      <a:pPr algn="ctr"/>
                      <a:r>
                        <a:rPr lang="pl-PL" sz="2400" b="1" dirty="0" err="1" smtClean="0"/>
                        <a:t>Students</a:t>
                      </a:r>
                      <a:endParaRPr lang="pl-PL" sz="2400" b="1" dirty="0"/>
                    </a:p>
                  </a:txBody>
                  <a:tcPr anchor="ctr">
                    <a:solidFill>
                      <a:schemeClr val="accent5">
                        <a:lumMod val="40000"/>
                        <a:lumOff val="60000"/>
                      </a:schemeClr>
                    </a:solidFill>
                  </a:tcPr>
                </a:tc>
                <a:extLst>
                  <a:ext uri="{0D108BD9-81ED-4DB2-BD59-A6C34878D82A}">
                    <a16:rowId xmlns:a16="http://schemas.microsoft.com/office/drawing/2014/main" val="1390037719"/>
                  </a:ext>
                </a:extLst>
              </a:tr>
              <a:tr h="370840">
                <a:tc>
                  <a:txBody>
                    <a:bodyPr/>
                    <a:lstStyle/>
                    <a:p>
                      <a:r>
                        <a:rPr lang="pl-PL" sz="2400" dirty="0" smtClean="0"/>
                        <a:t>Germany</a:t>
                      </a:r>
                      <a:endParaRPr lang="pl-PL" sz="2400" dirty="0"/>
                    </a:p>
                  </a:txBody>
                  <a:tcPr/>
                </a:tc>
                <a:tc>
                  <a:txBody>
                    <a:bodyPr/>
                    <a:lstStyle/>
                    <a:p>
                      <a:pPr algn="ctr"/>
                      <a:endParaRPr lang="pl-PL" sz="2400" dirty="0"/>
                    </a:p>
                  </a:txBody>
                  <a:tcPr>
                    <a:solidFill>
                      <a:schemeClr val="accent4">
                        <a:lumMod val="40000"/>
                        <a:lumOff val="60000"/>
                      </a:schemeClr>
                    </a:solidFill>
                  </a:tcPr>
                </a:tc>
                <a:tc>
                  <a:txBody>
                    <a:bodyPr/>
                    <a:lstStyle/>
                    <a:p>
                      <a:pPr algn="ctr"/>
                      <a:endParaRPr lang="pl-PL" sz="2400" dirty="0"/>
                    </a:p>
                  </a:txBody>
                  <a:tcPr>
                    <a:solidFill>
                      <a:schemeClr val="accent4">
                        <a:lumMod val="40000"/>
                        <a:lumOff val="60000"/>
                      </a:schemeClr>
                    </a:solidFill>
                  </a:tcPr>
                </a:tc>
                <a:tc>
                  <a:txBody>
                    <a:bodyPr/>
                    <a:lstStyle/>
                    <a:p>
                      <a:pPr algn="ctr"/>
                      <a:endParaRPr lang="pl-PL" sz="2400" dirty="0"/>
                    </a:p>
                  </a:txBody>
                  <a:tcPr>
                    <a:solidFill>
                      <a:schemeClr val="accent5">
                        <a:lumMod val="40000"/>
                        <a:lumOff val="60000"/>
                      </a:schemeClr>
                    </a:solidFill>
                  </a:tcPr>
                </a:tc>
                <a:tc>
                  <a:txBody>
                    <a:bodyPr/>
                    <a:lstStyle/>
                    <a:p>
                      <a:pPr algn="ctr"/>
                      <a:endParaRPr lang="pl-PL" sz="2400" dirty="0"/>
                    </a:p>
                  </a:txBody>
                  <a:tcPr>
                    <a:solidFill>
                      <a:schemeClr val="accent5">
                        <a:lumMod val="40000"/>
                        <a:lumOff val="60000"/>
                      </a:schemeClr>
                    </a:solidFill>
                  </a:tcPr>
                </a:tc>
                <a:extLst>
                  <a:ext uri="{0D108BD9-81ED-4DB2-BD59-A6C34878D82A}">
                    <a16:rowId xmlns:a16="http://schemas.microsoft.com/office/drawing/2014/main" val="4000149005"/>
                  </a:ext>
                </a:extLst>
              </a:tr>
              <a:tr h="370840">
                <a:tc>
                  <a:txBody>
                    <a:bodyPr/>
                    <a:lstStyle/>
                    <a:p>
                      <a:r>
                        <a:rPr lang="pl-PL" sz="2400" dirty="0" smtClean="0"/>
                        <a:t>Greece</a:t>
                      </a:r>
                      <a:endParaRPr lang="pl-PL" sz="2400" dirty="0"/>
                    </a:p>
                  </a:txBody>
                  <a:tcPr/>
                </a:tc>
                <a:tc>
                  <a:txBody>
                    <a:bodyPr/>
                    <a:lstStyle/>
                    <a:p>
                      <a:pPr algn="ctr"/>
                      <a:r>
                        <a:rPr lang="pl-PL" sz="2400" dirty="0" smtClean="0"/>
                        <a:t>10</a:t>
                      </a:r>
                      <a:endParaRPr lang="pl-PL" sz="2400" dirty="0"/>
                    </a:p>
                  </a:txBody>
                  <a:tcPr>
                    <a:solidFill>
                      <a:schemeClr val="accent4">
                        <a:lumMod val="40000"/>
                        <a:lumOff val="60000"/>
                      </a:schemeClr>
                    </a:solidFill>
                  </a:tcPr>
                </a:tc>
                <a:tc>
                  <a:txBody>
                    <a:bodyPr/>
                    <a:lstStyle/>
                    <a:p>
                      <a:pPr algn="ctr"/>
                      <a:r>
                        <a:rPr lang="pl-PL" sz="2400" dirty="0" smtClean="0"/>
                        <a:t>80</a:t>
                      </a:r>
                      <a:endParaRPr lang="pl-PL" sz="2400" dirty="0"/>
                    </a:p>
                  </a:txBody>
                  <a:tcPr>
                    <a:solidFill>
                      <a:schemeClr val="accent4">
                        <a:lumMod val="40000"/>
                        <a:lumOff val="60000"/>
                      </a:schemeClr>
                    </a:solidFill>
                  </a:tcPr>
                </a:tc>
                <a:tc>
                  <a:txBody>
                    <a:bodyPr/>
                    <a:lstStyle/>
                    <a:p>
                      <a:pPr algn="ctr"/>
                      <a:r>
                        <a:rPr lang="pl-PL" sz="2400" dirty="0" smtClean="0"/>
                        <a:t>5</a:t>
                      </a:r>
                      <a:endParaRPr lang="pl-PL" sz="2400" dirty="0"/>
                    </a:p>
                  </a:txBody>
                  <a:tcPr>
                    <a:solidFill>
                      <a:schemeClr val="accent5">
                        <a:lumMod val="40000"/>
                        <a:lumOff val="60000"/>
                      </a:schemeClr>
                    </a:solidFill>
                  </a:tcPr>
                </a:tc>
                <a:tc>
                  <a:txBody>
                    <a:bodyPr/>
                    <a:lstStyle/>
                    <a:p>
                      <a:pPr algn="ctr"/>
                      <a:r>
                        <a:rPr lang="pl-PL" sz="2400" dirty="0" smtClean="0"/>
                        <a:t>50</a:t>
                      </a:r>
                      <a:endParaRPr lang="pl-PL" sz="2400" dirty="0"/>
                    </a:p>
                  </a:txBody>
                  <a:tcPr>
                    <a:solidFill>
                      <a:schemeClr val="accent5">
                        <a:lumMod val="40000"/>
                        <a:lumOff val="60000"/>
                      </a:schemeClr>
                    </a:solidFill>
                  </a:tcPr>
                </a:tc>
                <a:extLst>
                  <a:ext uri="{0D108BD9-81ED-4DB2-BD59-A6C34878D82A}">
                    <a16:rowId xmlns:a16="http://schemas.microsoft.com/office/drawing/2014/main" val="3644022197"/>
                  </a:ext>
                </a:extLst>
              </a:tr>
              <a:tr h="370840">
                <a:tc>
                  <a:txBody>
                    <a:bodyPr/>
                    <a:lstStyle/>
                    <a:p>
                      <a:r>
                        <a:rPr lang="pl-PL" sz="2400" dirty="0" err="1" smtClean="0"/>
                        <a:t>Hungary</a:t>
                      </a:r>
                      <a:endParaRPr lang="pl-PL" sz="2400" dirty="0"/>
                    </a:p>
                  </a:txBody>
                  <a:tcPr/>
                </a:tc>
                <a:tc>
                  <a:txBody>
                    <a:bodyPr/>
                    <a:lstStyle/>
                    <a:p>
                      <a:pPr algn="ctr"/>
                      <a:r>
                        <a:rPr lang="pl-PL" sz="2400" dirty="0" smtClean="0"/>
                        <a:t>8</a:t>
                      </a:r>
                      <a:endParaRPr lang="pl-PL" sz="2400" dirty="0"/>
                    </a:p>
                  </a:txBody>
                  <a:tcPr>
                    <a:solidFill>
                      <a:schemeClr val="accent4">
                        <a:lumMod val="40000"/>
                        <a:lumOff val="60000"/>
                      </a:schemeClr>
                    </a:solidFill>
                  </a:tcPr>
                </a:tc>
                <a:tc>
                  <a:txBody>
                    <a:bodyPr/>
                    <a:lstStyle/>
                    <a:p>
                      <a:pPr algn="ctr"/>
                      <a:r>
                        <a:rPr lang="pl-PL" sz="2400" dirty="0" smtClean="0"/>
                        <a:t>66</a:t>
                      </a:r>
                      <a:endParaRPr lang="pl-PL" sz="2400" dirty="0"/>
                    </a:p>
                  </a:txBody>
                  <a:tcPr>
                    <a:solidFill>
                      <a:schemeClr val="accent4">
                        <a:lumMod val="40000"/>
                        <a:lumOff val="60000"/>
                      </a:schemeClr>
                    </a:solidFill>
                  </a:tcPr>
                </a:tc>
                <a:tc>
                  <a:txBody>
                    <a:bodyPr/>
                    <a:lstStyle/>
                    <a:p>
                      <a:pPr algn="ctr"/>
                      <a:r>
                        <a:rPr lang="pl-PL" sz="2400" dirty="0" smtClean="0"/>
                        <a:t>3</a:t>
                      </a:r>
                      <a:endParaRPr lang="pl-PL" sz="2400" dirty="0"/>
                    </a:p>
                  </a:txBody>
                  <a:tcPr>
                    <a:solidFill>
                      <a:schemeClr val="accent5">
                        <a:lumMod val="40000"/>
                        <a:lumOff val="60000"/>
                      </a:schemeClr>
                    </a:solidFill>
                  </a:tcPr>
                </a:tc>
                <a:tc>
                  <a:txBody>
                    <a:bodyPr/>
                    <a:lstStyle/>
                    <a:p>
                      <a:pPr algn="ctr"/>
                      <a:r>
                        <a:rPr lang="pl-PL" sz="2400" dirty="0" smtClean="0"/>
                        <a:t>42</a:t>
                      </a:r>
                      <a:endParaRPr lang="pl-PL" sz="2400" dirty="0"/>
                    </a:p>
                  </a:txBody>
                  <a:tcPr>
                    <a:solidFill>
                      <a:schemeClr val="accent5">
                        <a:lumMod val="40000"/>
                        <a:lumOff val="60000"/>
                      </a:schemeClr>
                    </a:solidFill>
                  </a:tcPr>
                </a:tc>
                <a:extLst>
                  <a:ext uri="{0D108BD9-81ED-4DB2-BD59-A6C34878D82A}">
                    <a16:rowId xmlns:a16="http://schemas.microsoft.com/office/drawing/2014/main" val="2774232141"/>
                  </a:ext>
                </a:extLst>
              </a:tr>
              <a:tr h="370840">
                <a:tc>
                  <a:txBody>
                    <a:bodyPr/>
                    <a:lstStyle/>
                    <a:p>
                      <a:r>
                        <a:rPr lang="pl-PL" sz="2400" dirty="0" err="1" smtClean="0"/>
                        <a:t>Italy</a:t>
                      </a:r>
                      <a:endParaRPr lang="pl-PL"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2400" dirty="0" smtClean="0"/>
                        <a:t>79</a:t>
                      </a:r>
                    </a:p>
                  </a:txBody>
                  <a:tcPr>
                    <a:solidFill>
                      <a:schemeClr val="accent4">
                        <a:lumMod val="40000"/>
                        <a:lumOff val="60000"/>
                      </a:schemeClr>
                    </a:solidFill>
                  </a:tcPr>
                </a:tc>
                <a:tc>
                  <a:txBody>
                    <a:bodyPr/>
                    <a:lstStyle/>
                    <a:p>
                      <a:pPr algn="ctr"/>
                      <a:r>
                        <a:rPr lang="pl-PL" sz="2400" dirty="0" smtClean="0"/>
                        <a:t>100 *</a:t>
                      </a:r>
                      <a:endParaRPr lang="pl-PL" sz="2400" dirty="0"/>
                    </a:p>
                  </a:txBody>
                  <a:tcPr>
                    <a:solidFill>
                      <a:schemeClr val="accent4">
                        <a:lumMod val="40000"/>
                        <a:lumOff val="60000"/>
                      </a:schemeClr>
                    </a:solidFill>
                  </a:tcPr>
                </a:tc>
                <a:tc>
                  <a:txBody>
                    <a:bodyPr/>
                    <a:lstStyle/>
                    <a:p>
                      <a:pPr algn="ctr"/>
                      <a:r>
                        <a:rPr lang="pl-PL" sz="2400" dirty="0" smtClean="0"/>
                        <a:t>6</a:t>
                      </a:r>
                      <a:endParaRPr lang="pl-PL" sz="2400" dirty="0"/>
                    </a:p>
                  </a:txBody>
                  <a:tcPr>
                    <a:solidFill>
                      <a:schemeClr val="accent5">
                        <a:lumMod val="40000"/>
                        <a:lumOff val="60000"/>
                      </a:schemeClr>
                    </a:solidFill>
                  </a:tcPr>
                </a:tc>
                <a:tc>
                  <a:txBody>
                    <a:bodyPr/>
                    <a:lstStyle/>
                    <a:p>
                      <a:pPr algn="ctr"/>
                      <a:r>
                        <a:rPr lang="pl-PL" sz="2400" dirty="0" smtClean="0"/>
                        <a:t>72</a:t>
                      </a:r>
                      <a:endParaRPr lang="pl-PL" sz="2400" dirty="0"/>
                    </a:p>
                  </a:txBody>
                  <a:tcPr>
                    <a:solidFill>
                      <a:schemeClr val="accent5">
                        <a:lumMod val="40000"/>
                        <a:lumOff val="60000"/>
                      </a:schemeClr>
                    </a:solidFill>
                  </a:tcPr>
                </a:tc>
                <a:extLst>
                  <a:ext uri="{0D108BD9-81ED-4DB2-BD59-A6C34878D82A}">
                    <a16:rowId xmlns:a16="http://schemas.microsoft.com/office/drawing/2014/main" val="4109460828"/>
                  </a:ext>
                </a:extLst>
              </a:tr>
              <a:tr h="370840">
                <a:tc>
                  <a:txBody>
                    <a:bodyPr/>
                    <a:lstStyle/>
                    <a:p>
                      <a:r>
                        <a:rPr lang="pl-PL" sz="2400" dirty="0" err="1" smtClean="0"/>
                        <a:t>Lithuania</a:t>
                      </a:r>
                      <a:endParaRPr lang="pl-PL" sz="2400" dirty="0"/>
                    </a:p>
                  </a:txBody>
                  <a:tcPr/>
                </a:tc>
                <a:tc>
                  <a:txBody>
                    <a:bodyPr/>
                    <a:lstStyle/>
                    <a:p>
                      <a:pPr algn="ctr"/>
                      <a:r>
                        <a:rPr lang="pl-PL" sz="2400" dirty="0" smtClean="0"/>
                        <a:t>185</a:t>
                      </a:r>
                      <a:endParaRPr lang="pl-PL" sz="2400" dirty="0"/>
                    </a:p>
                  </a:txBody>
                  <a:tcPr>
                    <a:solidFill>
                      <a:schemeClr val="accent4">
                        <a:lumMod val="40000"/>
                        <a:lumOff val="60000"/>
                      </a:schemeClr>
                    </a:solidFill>
                  </a:tcPr>
                </a:tc>
                <a:tc>
                  <a:txBody>
                    <a:bodyPr/>
                    <a:lstStyle/>
                    <a:p>
                      <a:pPr algn="ctr"/>
                      <a:r>
                        <a:rPr lang="pl-PL" sz="2400" dirty="0" smtClean="0"/>
                        <a:t>341</a:t>
                      </a:r>
                      <a:endParaRPr lang="pl-PL" sz="2400" dirty="0"/>
                    </a:p>
                  </a:txBody>
                  <a:tcPr>
                    <a:solidFill>
                      <a:schemeClr val="accent4">
                        <a:lumMod val="40000"/>
                        <a:lumOff val="60000"/>
                      </a:schemeClr>
                    </a:solidFill>
                  </a:tcPr>
                </a:tc>
                <a:tc>
                  <a:txBody>
                    <a:bodyPr/>
                    <a:lstStyle/>
                    <a:p>
                      <a:pPr algn="ctr"/>
                      <a:r>
                        <a:rPr lang="pl-PL" sz="2400" dirty="0" smtClean="0"/>
                        <a:t>133</a:t>
                      </a:r>
                      <a:endParaRPr lang="pl-PL" sz="2400" dirty="0"/>
                    </a:p>
                  </a:txBody>
                  <a:tcPr>
                    <a:solidFill>
                      <a:schemeClr val="accent5">
                        <a:lumMod val="40000"/>
                        <a:lumOff val="60000"/>
                      </a:schemeClr>
                    </a:solidFill>
                  </a:tcPr>
                </a:tc>
                <a:tc>
                  <a:txBody>
                    <a:bodyPr/>
                    <a:lstStyle/>
                    <a:p>
                      <a:pPr algn="ctr"/>
                      <a:r>
                        <a:rPr lang="pl-PL" sz="2400" dirty="0" smtClean="0"/>
                        <a:t>15.000</a:t>
                      </a:r>
                      <a:endParaRPr lang="pl-PL" sz="2400" dirty="0"/>
                    </a:p>
                  </a:txBody>
                  <a:tcPr>
                    <a:solidFill>
                      <a:schemeClr val="accent5">
                        <a:lumMod val="40000"/>
                        <a:lumOff val="60000"/>
                      </a:schemeClr>
                    </a:solidFill>
                  </a:tcPr>
                </a:tc>
                <a:extLst>
                  <a:ext uri="{0D108BD9-81ED-4DB2-BD59-A6C34878D82A}">
                    <a16:rowId xmlns:a16="http://schemas.microsoft.com/office/drawing/2014/main" val="3700026916"/>
                  </a:ext>
                </a:extLst>
              </a:tr>
              <a:tr h="370840">
                <a:tc>
                  <a:txBody>
                    <a:bodyPr/>
                    <a:lstStyle/>
                    <a:p>
                      <a:r>
                        <a:rPr lang="pl-PL" sz="2400" dirty="0" smtClean="0"/>
                        <a:t>Poland</a:t>
                      </a:r>
                      <a:endParaRPr lang="pl-PL" sz="2400" dirty="0"/>
                    </a:p>
                  </a:txBody>
                  <a:tcPr/>
                </a:tc>
                <a:tc>
                  <a:txBody>
                    <a:bodyPr/>
                    <a:lstStyle/>
                    <a:p>
                      <a:pPr algn="ctr"/>
                      <a:r>
                        <a:rPr lang="pl-PL" sz="2400" dirty="0" smtClean="0"/>
                        <a:t>26</a:t>
                      </a:r>
                      <a:endParaRPr lang="pl-PL" sz="2400" dirty="0"/>
                    </a:p>
                  </a:txBody>
                  <a:tcPr>
                    <a:solidFill>
                      <a:schemeClr val="accent4">
                        <a:lumMod val="40000"/>
                        <a:lumOff val="60000"/>
                      </a:schemeClr>
                    </a:solidFill>
                  </a:tcPr>
                </a:tc>
                <a:tc>
                  <a:txBody>
                    <a:bodyPr/>
                    <a:lstStyle/>
                    <a:p>
                      <a:pPr algn="ctr"/>
                      <a:r>
                        <a:rPr lang="pl-PL" sz="2400" dirty="0" smtClean="0"/>
                        <a:t>47</a:t>
                      </a:r>
                      <a:endParaRPr lang="pl-PL" sz="2400" dirty="0"/>
                    </a:p>
                  </a:txBody>
                  <a:tcPr>
                    <a:solidFill>
                      <a:schemeClr val="accent4">
                        <a:lumMod val="40000"/>
                        <a:lumOff val="60000"/>
                      </a:schemeClr>
                    </a:solidFill>
                  </a:tcPr>
                </a:tc>
                <a:tc>
                  <a:txBody>
                    <a:bodyPr/>
                    <a:lstStyle/>
                    <a:p>
                      <a:pPr algn="ctr"/>
                      <a:r>
                        <a:rPr lang="pl-PL" sz="2400" dirty="0" smtClean="0"/>
                        <a:t>11</a:t>
                      </a:r>
                      <a:endParaRPr lang="pl-PL" sz="2400" dirty="0"/>
                    </a:p>
                  </a:txBody>
                  <a:tcPr>
                    <a:solidFill>
                      <a:schemeClr val="accent5">
                        <a:lumMod val="40000"/>
                        <a:lumOff val="60000"/>
                      </a:schemeClr>
                    </a:solidFill>
                  </a:tcPr>
                </a:tc>
                <a:tc>
                  <a:txBody>
                    <a:bodyPr/>
                    <a:lstStyle/>
                    <a:p>
                      <a:pPr algn="ctr"/>
                      <a:r>
                        <a:rPr lang="pl-PL" sz="2400" dirty="0" smtClean="0"/>
                        <a:t>300</a:t>
                      </a:r>
                      <a:endParaRPr lang="pl-PL" sz="2400" dirty="0"/>
                    </a:p>
                  </a:txBody>
                  <a:tcPr>
                    <a:solidFill>
                      <a:schemeClr val="accent5">
                        <a:lumMod val="40000"/>
                        <a:lumOff val="60000"/>
                      </a:schemeClr>
                    </a:solidFill>
                  </a:tcPr>
                </a:tc>
                <a:extLst>
                  <a:ext uri="{0D108BD9-81ED-4DB2-BD59-A6C34878D82A}">
                    <a16:rowId xmlns:a16="http://schemas.microsoft.com/office/drawing/2014/main" val="1841135679"/>
                  </a:ext>
                </a:extLst>
              </a:tr>
              <a:tr h="370840">
                <a:tc>
                  <a:txBody>
                    <a:bodyPr/>
                    <a:lstStyle/>
                    <a:p>
                      <a:r>
                        <a:rPr lang="pl-PL" sz="2400" dirty="0" smtClean="0"/>
                        <a:t>Portugal</a:t>
                      </a:r>
                      <a:endParaRPr lang="pl-PL" sz="2400" dirty="0"/>
                    </a:p>
                  </a:txBody>
                  <a:tcPr/>
                </a:tc>
                <a:tc>
                  <a:txBody>
                    <a:bodyPr/>
                    <a:lstStyle/>
                    <a:p>
                      <a:pPr algn="ctr"/>
                      <a:r>
                        <a:rPr lang="pl-PL" sz="2400" dirty="0" smtClean="0"/>
                        <a:t>7</a:t>
                      </a:r>
                      <a:endParaRPr lang="pl-PL" sz="2400" dirty="0"/>
                    </a:p>
                  </a:txBody>
                  <a:tcPr>
                    <a:solidFill>
                      <a:schemeClr val="accent4">
                        <a:lumMod val="40000"/>
                        <a:lumOff val="60000"/>
                      </a:schemeClr>
                    </a:solidFill>
                  </a:tcPr>
                </a:tc>
                <a:tc>
                  <a:txBody>
                    <a:bodyPr/>
                    <a:lstStyle/>
                    <a:p>
                      <a:pPr algn="ctr"/>
                      <a:r>
                        <a:rPr lang="pl-PL" sz="2400" dirty="0" smtClean="0"/>
                        <a:t>50 *</a:t>
                      </a:r>
                      <a:endParaRPr lang="pl-PL" sz="2400" dirty="0"/>
                    </a:p>
                  </a:txBody>
                  <a:tcPr>
                    <a:solidFill>
                      <a:schemeClr val="accent4">
                        <a:lumMod val="40000"/>
                        <a:lumOff val="60000"/>
                      </a:schemeClr>
                    </a:solidFill>
                  </a:tcPr>
                </a:tc>
                <a:tc>
                  <a:txBody>
                    <a:bodyPr/>
                    <a:lstStyle/>
                    <a:p>
                      <a:pPr algn="ctr"/>
                      <a:r>
                        <a:rPr lang="pl-PL" sz="2400" dirty="0" smtClean="0"/>
                        <a:t>1</a:t>
                      </a:r>
                      <a:endParaRPr lang="pl-PL" sz="2400" dirty="0"/>
                    </a:p>
                  </a:txBody>
                  <a:tcPr>
                    <a:solidFill>
                      <a:schemeClr val="accent5">
                        <a:lumMod val="40000"/>
                        <a:lumOff val="60000"/>
                      </a:schemeClr>
                    </a:solidFill>
                  </a:tcPr>
                </a:tc>
                <a:tc>
                  <a:txBody>
                    <a:bodyPr/>
                    <a:lstStyle/>
                    <a:p>
                      <a:pPr algn="ctr"/>
                      <a:r>
                        <a:rPr lang="pl-PL" sz="2400" dirty="0" smtClean="0"/>
                        <a:t>?</a:t>
                      </a:r>
                      <a:endParaRPr lang="pl-PL" sz="2400" dirty="0"/>
                    </a:p>
                  </a:txBody>
                  <a:tcPr>
                    <a:solidFill>
                      <a:schemeClr val="accent5">
                        <a:lumMod val="40000"/>
                        <a:lumOff val="60000"/>
                      </a:schemeClr>
                    </a:solidFill>
                  </a:tcPr>
                </a:tc>
                <a:extLst>
                  <a:ext uri="{0D108BD9-81ED-4DB2-BD59-A6C34878D82A}">
                    <a16:rowId xmlns:a16="http://schemas.microsoft.com/office/drawing/2014/main" val="2896949371"/>
                  </a:ext>
                </a:extLst>
              </a:tr>
              <a:tr h="370840">
                <a:tc>
                  <a:txBody>
                    <a:bodyPr/>
                    <a:lstStyle/>
                    <a:p>
                      <a:r>
                        <a:rPr lang="pl-PL" sz="2400" dirty="0" err="1" smtClean="0"/>
                        <a:t>Spain</a:t>
                      </a:r>
                      <a:endParaRPr lang="pl-PL" sz="2400" dirty="0"/>
                    </a:p>
                  </a:txBody>
                  <a:tcPr/>
                </a:tc>
                <a:tc>
                  <a:txBody>
                    <a:bodyPr/>
                    <a:lstStyle/>
                    <a:p>
                      <a:pPr algn="ctr"/>
                      <a:r>
                        <a:rPr lang="pl-PL" sz="2400" dirty="0" smtClean="0"/>
                        <a:t>6</a:t>
                      </a:r>
                      <a:endParaRPr lang="pl-PL" sz="2400" dirty="0"/>
                    </a:p>
                  </a:txBody>
                  <a:tcPr>
                    <a:solidFill>
                      <a:schemeClr val="accent4">
                        <a:lumMod val="40000"/>
                        <a:lumOff val="60000"/>
                      </a:schemeClr>
                    </a:solidFill>
                  </a:tcPr>
                </a:tc>
                <a:tc>
                  <a:txBody>
                    <a:bodyPr/>
                    <a:lstStyle/>
                    <a:p>
                      <a:pPr algn="ctr"/>
                      <a:r>
                        <a:rPr lang="pl-PL" sz="2400" dirty="0" smtClean="0"/>
                        <a:t>17</a:t>
                      </a:r>
                      <a:endParaRPr lang="pl-PL" sz="2400" dirty="0"/>
                    </a:p>
                  </a:txBody>
                  <a:tcPr>
                    <a:solidFill>
                      <a:schemeClr val="accent4">
                        <a:lumMod val="40000"/>
                        <a:lumOff val="60000"/>
                      </a:schemeClr>
                    </a:solidFill>
                  </a:tcPr>
                </a:tc>
                <a:tc>
                  <a:txBody>
                    <a:bodyPr/>
                    <a:lstStyle/>
                    <a:p>
                      <a:pPr algn="ctr"/>
                      <a:r>
                        <a:rPr lang="pl-PL" sz="2400" dirty="0" smtClean="0"/>
                        <a:t>1</a:t>
                      </a:r>
                      <a:endParaRPr lang="pl-PL" sz="2400" dirty="0"/>
                    </a:p>
                  </a:txBody>
                  <a:tcPr>
                    <a:solidFill>
                      <a:schemeClr val="accent5">
                        <a:lumMod val="40000"/>
                        <a:lumOff val="60000"/>
                      </a:schemeClr>
                    </a:solidFill>
                  </a:tcPr>
                </a:tc>
                <a:tc>
                  <a:txBody>
                    <a:bodyPr/>
                    <a:lstStyle/>
                    <a:p>
                      <a:pPr algn="ctr"/>
                      <a:r>
                        <a:rPr lang="pl-PL" sz="2400" dirty="0" smtClean="0"/>
                        <a:t>100</a:t>
                      </a:r>
                      <a:endParaRPr lang="pl-PL" sz="2400" dirty="0"/>
                    </a:p>
                  </a:txBody>
                  <a:tcPr>
                    <a:solidFill>
                      <a:schemeClr val="accent5">
                        <a:lumMod val="40000"/>
                        <a:lumOff val="60000"/>
                      </a:schemeClr>
                    </a:solidFill>
                  </a:tcPr>
                </a:tc>
                <a:extLst>
                  <a:ext uri="{0D108BD9-81ED-4DB2-BD59-A6C34878D82A}">
                    <a16:rowId xmlns:a16="http://schemas.microsoft.com/office/drawing/2014/main" val="3648357600"/>
                  </a:ext>
                </a:extLst>
              </a:tr>
            </a:tbl>
          </a:graphicData>
        </a:graphic>
      </p:graphicFrame>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10</a:t>
            </a:fld>
            <a:endParaRPr lang="pt-BR"/>
          </a:p>
        </p:txBody>
      </p:sp>
      <p:sp>
        <p:nvSpPr>
          <p:cNvPr id="7" name="pole tekstowe 6"/>
          <p:cNvSpPr txBox="1"/>
          <p:nvPr/>
        </p:nvSpPr>
        <p:spPr>
          <a:xfrm>
            <a:off x="4962698" y="5991021"/>
            <a:ext cx="2279535" cy="369332"/>
          </a:xfrm>
          <a:prstGeom prst="rect">
            <a:avLst/>
          </a:prstGeom>
          <a:noFill/>
        </p:spPr>
        <p:txBody>
          <a:bodyPr wrap="none" rtlCol="0">
            <a:spAutoFit/>
          </a:bodyPr>
          <a:lstStyle/>
          <a:p>
            <a:r>
              <a:rPr lang="pl-PL" dirty="0" smtClean="0"/>
              <a:t>* - </a:t>
            </a:r>
            <a:r>
              <a:rPr lang="pl-PL" dirty="0" err="1" smtClean="0"/>
              <a:t>training</a:t>
            </a:r>
            <a:r>
              <a:rPr lang="pl-PL" dirty="0" smtClean="0"/>
              <a:t> in </a:t>
            </a:r>
            <a:r>
              <a:rPr lang="pl-PL" dirty="0" err="1" smtClean="0"/>
              <a:t>progress</a:t>
            </a:r>
            <a:endParaRPr lang="pl-PL" dirty="0"/>
          </a:p>
        </p:txBody>
      </p:sp>
    </p:spTree>
    <p:extLst>
      <p:ext uri="{BB962C8B-B14F-4D97-AF65-F5344CB8AC3E}">
        <p14:creationId xmlns:p14="http://schemas.microsoft.com/office/powerpoint/2010/main" val="147002673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100</a:t>
            </a:fld>
            <a:endParaRPr lang="pt-BR"/>
          </a:p>
        </p:txBody>
      </p:sp>
    </p:spTree>
    <p:extLst>
      <p:ext uri="{BB962C8B-B14F-4D97-AF65-F5344CB8AC3E}">
        <p14:creationId xmlns:p14="http://schemas.microsoft.com/office/powerpoint/2010/main" val="121489998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a:solidFill>
                  <a:schemeClr val="accent2"/>
                </a:solidFill>
              </a:rPr>
              <a:t>Poland</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pl-PL" sz="2700" i="1" dirty="0"/>
              <a:t>Michał Zimniewicz</a:t>
            </a:r>
            <a:endParaRPr lang="pt-BR" sz="2700" i="1" dirty="0"/>
          </a:p>
          <a:p>
            <a:pPr algn="l"/>
            <a:r>
              <a:rPr lang="pl-PL" sz="2700" dirty="0"/>
              <a:t>PSNC</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en-US" sz="1800" dirty="0"/>
              <a:t>5th Up2U General Assembly, Poznan, Poland</a:t>
            </a:r>
            <a:br>
              <a:rPr lang="en-US" sz="1800" dirty="0"/>
            </a:br>
            <a:r>
              <a:rPr lang="pl-PL" sz="1800" dirty="0"/>
              <a:t>11th </a:t>
            </a:r>
            <a:r>
              <a:rPr lang="pl-PL" sz="1800" dirty="0" err="1"/>
              <a:t>September</a:t>
            </a:r>
            <a:r>
              <a:rPr lang="pl-PL" sz="1800" dirty="0"/>
              <a:t> 2019</a:t>
            </a:r>
            <a:endParaRPr lang="en-US" sz="1800" dirty="0"/>
          </a:p>
        </p:txBody>
      </p:sp>
    </p:spTree>
    <p:extLst>
      <p:ext uri="{BB962C8B-B14F-4D97-AF65-F5344CB8AC3E}">
        <p14:creationId xmlns:p14="http://schemas.microsoft.com/office/powerpoint/2010/main" val="61582994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smtClean="0"/>
              <a:t>Participating schools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smtClean="0"/>
              <a:t>www.up2university.eu</a:t>
            </a:r>
            <a:endParaRPr lang="en-GB"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102</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321056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502228">
                  <a:extLst>
                    <a:ext uri="{9D8B030D-6E8A-4147-A177-3AD203B41FA5}">
                      <a16:colId xmlns:a16="http://schemas.microsoft.com/office/drawing/2014/main" val="571369279"/>
                    </a:ext>
                  </a:extLst>
                </a:gridCol>
                <a:gridCol w="1606732">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dirty="0" smtClean="0"/>
                        <a:t>Season</a:t>
                      </a:r>
                      <a:endParaRPr lang="en-GB" sz="1600" b="1" noProof="0" dirty="0"/>
                    </a:p>
                  </a:txBody>
                  <a:tcPr anchor="ctr"/>
                </a:tc>
                <a:tc gridSpan="2">
                  <a:txBody>
                    <a:bodyPr/>
                    <a:lstStyle/>
                    <a:p>
                      <a:pPr algn="ctr"/>
                      <a:r>
                        <a:rPr lang="en-GB" sz="1600" b="0" noProof="0" dirty="0" smtClean="0"/>
                        <a:t>Activities with teachers only</a:t>
                      </a:r>
                      <a:endParaRPr lang="en-GB" sz="1600" b="0" noProof="0" dirty="0"/>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dirty="0" smtClean="0"/>
                        <a:t>Activities with students</a:t>
                      </a:r>
                      <a:endParaRPr lang="en-GB" sz="1600" b="1" noProof="0" dirty="0"/>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smtClean="0"/>
                    </a:p>
                  </a:txBody>
                  <a:tcPr/>
                </a:tc>
                <a:tc>
                  <a:txBody>
                    <a:bodyPr/>
                    <a:lstStyle/>
                    <a:p>
                      <a:pPr algn="ctr"/>
                      <a:r>
                        <a:rPr lang="en-GB" sz="1600" b="0" noProof="0" dirty="0" smtClean="0"/>
                        <a:t>No. of schools</a:t>
                      </a:r>
                      <a:endParaRPr lang="en-GB" sz="1600" b="0" noProof="0" dirty="0"/>
                    </a:p>
                  </a:txBody>
                  <a:tcPr anchor="ctr">
                    <a:solidFill>
                      <a:schemeClr val="bg1">
                        <a:lumMod val="85000"/>
                      </a:schemeClr>
                    </a:solidFill>
                  </a:tcPr>
                </a:tc>
                <a:tc>
                  <a:txBody>
                    <a:bodyPr/>
                    <a:lstStyle/>
                    <a:p>
                      <a:pPr algn="ctr"/>
                      <a:r>
                        <a:rPr lang="en-GB" sz="1600" b="0" noProof="0" dirty="0" smtClean="0"/>
                        <a:t>No. of teachers</a:t>
                      </a:r>
                      <a:endParaRPr lang="en-GB" sz="1600" b="0" noProof="0" dirty="0"/>
                    </a:p>
                  </a:txBody>
                  <a:tcPr anchor="ctr">
                    <a:solidFill>
                      <a:schemeClr val="bg1">
                        <a:lumMod val="85000"/>
                      </a:schemeClr>
                    </a:solidFill>
                  </a:tcPr>
                </a:tc>
                <a:tc>
                  <a:txBody>
                    <a:bodyPr/>
                    <a:lstStyle/>
                    <a:p>
                      <a:pPr algn="ctr"/>
                      <a:r>
                        <a:rPr lang="en-GB" sz="1600" b="1" noProof="0" dirty="0" smtClean="0"/>
                        <a:t>No. of schools</a:t>
                      </a:r>
                      <a:endParaRPr lang="en-GB" sz="1600" b="1" noProof="0" dirty="0"/>
                    </a:p>
                  </a:txBody>
                  <a:tcPr anchor="ctr">
                    <a:solidFill>
                      <a:srgbClr val="92D050"/>
                    </a:solidFill>
                  </a:tcPr>
                </a:tc>
                <a:tc>
                  <a:txBody>
                    <a:bodyPr/>
                    <a:lstStyle/>
                    <a:p>
                      <a:pPr algn="ctr"/>
                      <a:r>
                        <a:rPr lang="en-GB" sz="1600" b="1" noProof="0" dirty="0" smtClean="0"/>
                        <a:t>No. of students</a:t>
                      </a:r>
                      <a:endParaRPr lang="en-GB" sz="1600" b="1" noProof="0" dirty="0"/>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’18 – Jun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pl-PL" sz="1600" noProof="0" dirty="0" smtClean="0"/>
                        <a:t>26</a:t>
                      </a:r>
                      <a:endParaRPr lang="en-GB" sz="1600" noProof="0" dirty="0"/>
                    </a:p>
                  </a:txBody>
                  <a:tcPr anchor="ctr">
                    <a:solidFill>
                      <a:schemeClr val="bg1">
                        <a:lumMod val="85000"/>
                      </a:schemeClr>
                    </a:solidFill>
                  </a:tcPr>
                </a:tc>
                <a:tc>
                  <a:txBody>
                    <a:bodyPr/>
                    <a:lstStyle/>
                    <a:p>
                      <a:pPr algn="ctr"/>
                      <a:r>
                        <a:rPr lang="pl-PL" sz="1600" noProof="0" dirty="0" smtClean="0"/>
                        <a:t>47</a:t>
                      </a:r>
                      <a:endParaRPr lang="en-GB" sz="1600" noProof="0" dirty="0"/>
                    </a:p>
                  </a:txBody>
                  <a:tcPr anchor="ctr">
                    <a:solidFill>
                      <a:schemeClr val="bg1">
                        <a:lumMod val="85000"/>
                      </a:schemeClr>
                    </a:solidFill>
                  </a:tcPr>
                </a:tc>
                <a:tc>
                  <a:txBody>
                    <a:bodyPr/>
                    <a:lstStyle/>
                    <a:p>
                      <a:pPr algn="ctr"/>
                      <a:r>
                        <a:rPr lang="pl-PL" sz="1600" noProof="0" dirty="0" smtClean="0"/>
                        <a:t>11</a:t>
                      </a:r>
                      <a:endParaRPr lang="en-GB" sz="1600" noProof="0" dirty="0"/>
                    </a:p>
                  </a:txBody>
                  <a:tcPr anchor="ctr"/>
                </a:tc>
                <a:tc>
                  <a:txBody>
                    <a:bodyPr/>
                    <a:lstStyle/>
                    <a:p>
                      <a:pPr algn="ctr"/>
                      <a:r>
                        <a:rPr lang="pl-PL" sz="1600" noProof="0" dirty="0" smtClean="0"/>
                        <a:t>300</a:t>
                      </a:r>
                      <a:endParaRPr lang="en-GB" sz="1600" noProof="0" dirty="0"/>
                    </a:p>
                  </a:txBody>
                  <a:tcPr anchor="ct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’19 – Dec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pl-PL" sz="1600" noProof="0" dirty="0" smtClean="0"/>
                        <a:t>130</a:t>
                      </a:r>
                      <a:endParaRPr lang="en-GB" sz="1600" noProof="0" dirty="0"/>
                    </a:p>
                  </a:txBody>
                  <a:tcPr anchor="ctr">
                    <a:solidFill>
                      <a:schemeClr val="bg1">
                        <a:lumMod val="85000"/>
                      </a:schemeClr>
                    </a:solidFill>
                  </a:tcPr>
                </a:tc>
                <a:tc>
                  <a:txBody>
                    <a:bodyPr/>
                    <a:lstStyle/>
                    <a:p>
                      <a:pPr algn="ctr"/>
                      <a:r>
                        <a:rPr lang="pl-PL" sz="1600" noProof="0" dirty="0" smtClean="0"/>
                        <a:t>130</a:t>
                      </a:r>
                      <a:endParaRPr lang="en-GB" sz="1600" noProof="0" dirty="0"/>
                    </a:p>
                  </a:txBody>
                  <a:tcPr anchor="ctr">
                    <a:solidFill>
                      <a:schemeClr val="bg1">
                        <a:lumMod val="85000"/>
                      </a:schemeClr>
                    </a:solidFill>
                  </a:tcPr>
                </a:tc>
                <a:tc>
                  <a:txBody>
                    <a:bodyPr/>
                    <a:lstStyle/>
                    <a:p>
                      <a:pPr algn="ctr"/>
                      <a:r>
                        <a:rPr lang="pl-PL" sz="1600" noProof="0" dirty="0" smtClean="0"/>
                        <a:t>90</a:t>
                      </a:r>
                      <a:endParaRPr lang="en-GB" sz="1600" noProof="0" dirty="0"/>
                    </a:p>
                  </a:txBody>
                  <a:tcPr anchor="ctr"/>
                </a:tc>
                <a:tc>
                  <a:txBody>
                    <a:bodyPr/>
                    <a:lstStyle/>
                    <a:p>
                      <a:pPr algn="ctr"/>
                      <a:r>
                        <a:rPr lang="pl-PL" sz="1600" noProof="0" dirty="0" smtClean="0"/>
                        <a:t>1800</a:t>
                      </a:r>
                      <a:endParaRPr lang="en-GB" sz="1600" noProof="0" dirty="0"/>
                    </a:p>
                  </a:txBody>
                  <a:tcPr anchor="ct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Jan ’20 – Mar ’20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pl-PL" sz="1600" noProof="0" dirty="0" smtClean="0"/>
                        <a:t>40</a:t>
                      </a:r>
                      <a:endParaRPr lang="en-GB" sz="1600" noProof="0" dirty="0"/>
                    </a:p>
                  </a:txBody>
                  <a:tcPr anchor="ctr">
                    <a:solidFill>
                      <a:schemeClr val="bg1">
                        <a:lumMod val="85000"/>
                      </a:schemeClr>
                    </a:solidFill>
                  </a:tcPr>
                </a:tc>
                <a:tc>
                  <a:txBody>
                    <a:bodyPr/>
                    <a:lstStyle/>
                    <a:p>
                      <a:pPr algn="ctr"/>
                      <a:r>
                        <a:rPr lang="pl-PL" sz="1600" noProof="0" dirty="0" smtClean="0"/>
                        <a:t>40</a:t>
                      </a:r>
                      <a:endParaRPr lang="en-GB" sz="1600" noProof="0" dirty="0"/>
                    </a:p>
                  </a:txBody>
                  <a:tcPr anchor="ctr">
                    <a:solidFill>
                      <a:schemeClr val="bg1">
                        <a:lumMod val="85000"/>
                      </a:schemeClr>
                    </a:solidFill>
                  </a:tcPr>
                </a:tc>
                <a:tc>
                  <a:txBody>
                    <a:bodyPr/>
                    <a:lstStyle/>
                    <a:p>
                      <a:pPr algn="ctr"/>
                      <a:r>
                        <a:rPr lang="pl-PL" sz="1600" noProof="0" dirty="0" smtClean="0"/>
                        <a:t>80</a:t>
                      </a:r>
                      <a:endParaRPr lang="en-GB" sz="1600" noProof="0" dirty="0"/>
                    </a:p>
                  </a:txBody>
                  <a:tcPr anchor="ctr"/>
                </a:tc>
                <a:tc>
                  <a:txBody>
                    <a:bodyPr/>
                    <a:lstStyle/>
                    <a:p>
                      <a:pPr algn="ctr"/>
                      <a:r>
                        <a:rPr lang="pl-PL" sz="1600" noProof="0" dirty="0" smtClean="0"/>
                        <a:t>1600</a:t>
                      </a:r>
                      <a:endParaRPr lang="en-GB" sz="1600" noProof="0" dirty="0"/>
                    </a:p>
                  </a:txBody>
                  <a:tcPr anchor="ct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133331234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50" y="1825625"/>
            <a:ext cx="8515350" cy="4351338"/>
          </a:xfrm>
        </p:spPr>
        <p:txBody>
          <a:bodyPr>
            <a:normAutofit fontScale="77500" lnSpcReduction="20000"/>
          </a:bodyPr>
          <a:lstStyle/>
          <a:p>
            <a:r>
              <a:rPr lang="pl-PL" dirty="0" smtClean="0"/>
              <a:t>Schools: 11 </a:t>
            </a:r>
            <a:r>
              <a:rPr lang="pl-PL" dirty="0" err="1" smtClean="0"/>
              <a:t>now</a:t>
            </a:r>
            <a:r>
              <a:rPr lang="pl-PL" dirty="0" smtClean="0"/>
              <a:t>, 180 </a:t>
            </a:r>
            <a:r>
              <a:rPr lang="pl-PL" dirty="0" err="1" smtClean="0"/>
              <a:t>planned</a:t>
            </a:r>
            <a:endParaRPr lang="pl-PL" dirty="0" smtClean="0"/>
          </a:p>
          <a:p>
            <a:r>
              <a:rPr lang="pl-PL" dirty="0" err="1" smtClean="0"/>
              <a:t>Focusing</a:t>
            </a:r>
            <a:r>
              <a:rPr lang="pl-PL" dirty="0" smtClean="0"/>
              <a:t> </a:t>
            </a:r>
            <a:r>
              <a:rPr lang="pl-PL" dirty="0"/>
              <a:t>on 1 </a:t>
            </a:r>
            <a:r>
              <a:rPr lang="pl-PL" dirty="0" err="1"/>
              <a:t>teacher</a:t>
            </a:r>
            <a:r>
              <a:rPr lang="pl-PL" dirty="0"/>
              <a:t> </a:t>
            </a:r>
            <a:r>
              <a:rPr lang="pl-PL" dirty="0" smtClean="0"/>
              <a:t>+ </a:t>
            </a:r>
            <a:r>
              <a:rPr lang="pl-PL" dirty="0" err="1" smtClean="0"/>
              <a:t>students</a:t>
            </a:r>
            <a:r>
              <a:rPr lang="pl-PL" dirty="0" smtClean="0"/>
              <a:t> per </a:t>
            </a:r>
            <a:r>
              <a:rPr lang="pl-PL" dirty="0" err="1" smtClean="0"/>
              <a:t>school</a:t>
            </a:r>
            <a:endParaRPr lang="pl-PL" dirty="0" smtClean="0"/>
          </a:p>
          <a:p>
            <a:pPr>
              <a:buBlip>
                <a:blip r:embed="rId2"/>
              </a:buBlip>
            </a:pPr>
            <a:endParaRPr lang="en-GB" dirty="0"/>
          </a:p>
          <a:p>
            <a:pPr>
              <a:buBlip>
                <a:blip r:embed="rId2"/>
              </a:buBlip>
            </a:pPr>
            <a:r>
              <a:rPr lang="en-GB" dirty="0"/>
              <a:t>What actions </a:t>
            </a:r>
            <a:r>
              <a:rPr lang="pl-PL" dirty="0" err="1" smtClean="0"/>
              <a:t>are</a:t>
            </a:r>
            <a:r>
              <a:rPr lang="en-GB" dirty="0" smtClean="0"/>
              <a:t> </a:t>
            </a:r>
            <a:r>
              <a:rPr lang="en-GB" dirty="0"/>
              <a:t>taken to engage </a:t>
            </a:r>
            <a:r>
              <a:rPr lang="pl-PL" dirty="0" err="1" smtClean="0"/>
              <a:t>new</a:t>
            </a:r>
            <a:r>
              <a:rPr lang="en-GB" dirty="0" smtClean="0"/>
              <a:t> </a:t>
            </a:r>
            <a:r>
              <a:rPr lang="en-GB" dirty="0"/>
              <a:t>schools</a:t>
            </a:r>
            <a:r>
              <a:rPr lang="en-GB" dirty="0" smtClean="0"/>
              <a:t>?</a:t>
            </a:r>
            <a:r>
              <a:rPr lang="pl-PL" dirty="0" smtClean="0"/>
              <a:t> </a:t>
            </a:r>
          </a:p>
          <a:p>
            <a:pPr lvl="1" indent="-342900">
              <a:buFont typeface="+mj-lt"/>
              <a:buAutoNum type="arabicPeriod"/>
            </a:pPr>
            <a:r>
              <a:rPr lang="pl-PL" dirty="0" smtClean="0"/>
              <a:t>Schools from 4 small regions </a:t>
            </a:r>
            <a:r>
              <a:rPr lang="pl-PL" dirty="0" err="1" smtClean="0"/>
              <a:t>that</a:t>
            </a:r>
            <a:r>
              <a:rPr lang="pl-PL" dirty="0" smtClean="0"/>
              <a:t> </a:t>
            </a:r>
            <a:r>
              <a:rPr lang="pl-PL" dirty="0" err="1" smtClean="0"/>
              <a:t>have</a:t>
            </a:r>
            <a:r>
              <a:rPr lang="pl-PL" dirty="0" smtClean="0"/>
              <a:t> </a:t>
            </a:r>
            <a:r>
              <a:rPr lang="pl-PL" dirty="0" err="1" smtClean="0"/>
              <a:t>signed</a:t>
            </a:r>
            <a:r>
              <a:rPr lang="pl-PL" dirty="0" smtClean="0"/>
              <a:t> </a:t>
            </a:r>
            <a:r>
              <a:rPr lang="pl-PL" dirty="0" err="1" smtClean="0"/>
              <a:t>MoU</a:t>
            </a:r>
            <a:r>
              <a:rPr lang="pl-PL" dirty="0" smtClean="0"/>
              <a:t> with PSNC</a:t>
            </a:r>
          </a:p>
          <a:p>
            <a:pPr lvl="2">
              <a:buFont typeface="Arial" panose="020B0604020202020204" pitchFamily="34" charset="0"/>
              <a:buChar char="•"/>
            </a:pPr>
            <a:r>
              <a:rPr lang="pl-PL" dirty="0"/>
              <a:t>Nowy Tomyśl, Września, Krotoszyn, </a:t>
            </a:r>
            <a:r>
              <a:rPr lang="pl-PL" dirty="0" smtClean="0"/>
              <a:t>Poznań (a part of the </a:t>
            </a:r>
            <a:r>
              <a:rPr lang="pl-PL" dirty="0" err="1" smtClean="0"/>
              <a:t>city</a:t>
            </a:r>
            <a:r>
              <a:rPr lang="pl-PL" dirty="0" smtClean="0"/>
              <a:t>)</a:t>
            </a:r>
            <a:endParaRPr lang="pl-PL" dirty="0"/>
          </a:p>
          <a:p>
            <a:pPr lvl="1" indent="-342900">
              <a:buFont typeface="+mj-lt"/>
              <a:buAutoNum type="arabicPeriod"/>
            </a:pPr>
            <a:r>
              <a:rPr lang="pl-PL" dirty="0" err="1" smtClean="0"/>
              <a:t>Invitations</a:t>
            </a:r>
            <a:r>
              <a:rPr lang="pl-PL" dirty="0" smtClean="0"/>
              <a:t> to 300 </a:t>
            </a:r>
            <a:r>
              <a:rPr lang="pl-PL" dirty="0" err="1" smtClean="0"/>
              <a:t>schools</a:t>
            </a:r>
            <a:r>
              <a:rPr lang="pl-PL" dirty="0" smtClean="0"/>
              <a:t> from </a:t>
            </a:r>
            <a:r>
              <a:rPr lang="pl-PL" dirty="0" err="1" smtClean="0"/>
              <a:t>Greater</a:t>
            </a:r>
            <a:r>
              <a:rPr lang="pl-PL" dirty="0" smtClean="0"/>
              <a:t> Poland by</a:t>
            </a:r>
            <a:r>
              <a:rPr lang="en-US" dirty="0" smtClean="0"/>
              <a:t> </a:t>
            </a:r>
            <a:r>
              <a:rPr lang="en-US" dirty="0"/>
              <a:t>a local government body </a:t>
            </a:r>
            <a:r>
              <a:rPr lang="pl-PL" dirty="0"/>
              <a:t>(i.e. „Kuratorium oświaty”) </a:t>
            </a:r>
            <a:r>
              <a:rPr lang="en-US" dirty="0" smtClean="0"/>
              <a:t>overseeing </a:t>
            </a:r>
            <a:r>
              <a:rPr lang="en-US" dirty="0"/>
              <a:t>public </a:t>
            </a:r>
            <a:r>
              <a:rPr lang="en-US" dirty="0" smtClean="0"/>
              <a:t>schools</a:t>
            </a:r>
            <a:endParaRPr lang="pl-PL" dirty="0" smtClean="0"/>
          </a:p>
          <a:p>
            <a:pPr lvl="1" indent="-342900">
              <a:buFont typeface="+mj-lt"/>
              <a:buAutoNum type="arabicPeriod"/>
            </a:pPr>
            <a:r>
              <a:rPr lang="pl-PL" dirty="0" err="1" smtClean="0"/>
              <a:t>Individual</a:t>
            </a:r>
            <a:r>
              <a:rPr lang="pl-PL" dirty="0" smtClean="0"/>
              <a:t> </a:t>
            </a:r>
            <a:r>
              <a:rPr lang="pl-PL" dirty="0" err="1" smtClean="0"/>
              <a:t>teachers</a:t>
            </a:r>
            <a:r>
              <a:rPr lang="pl-PL" dirty="0" smtClean="0"/>
              <a:t> </a:t>
            </a:r>
            <a:r>
              <a:rPr lang="pl-PL" dirty="0" err="1" smtClean="0"/>
              <a:t>contacted</a:t>
            </a:r>
            <a:r>
              <a:rPr lang="pl-PL" dirty="0" smtClean="0"/>
              <a:t> via </a:t>
            </a:r>
            <a:r>
              <a:rPr lang="pl-PL" dirty="0" err="1" smtClean="0"/>
              <a:t>social</a:t>
            </a:r>
            <a:r>
              <a:rPr lang="pl-PL" dirty="0" smtClean="0"/>
              <a:t> media </a:t>
            </a:r>
            <a:r>
              <a:rPr lang="pl-PL" dirty="0" err="1" smtClean="0"/>
              <a:t>communities</a:t>
            </a:r>
            <a:endParaRPr lang="pl-PL" dirty="0" smtClean="0"/>
          </a:p>
          <a:p>
            <a:pPr lvl="1" indent="-342900">
              <a:buFont typeface="+mj-lt"/>
              <a:buAutoNum type="arabicPeriod"/>
            </a:pPr>
            <a:r>
              <a:rPr lang="pl-PL" dirty="0" err="1" smtClean="0"/>
              <a:t>Local</a:t>
            </a:r>
            <a:r>
              <a:rPr lang="pl-PL" dirty="0" smtClean="0"/>
              <a:t> </a:t>
            </a:r>
            <a:r>
              <a:rPr lang="pl-PL" dirty="0" err="1" smtClean="0"/>
              <a:t>conferences</a:t>
            </a:r>
            <a:endParaRPr lang="pl-PL" dirty="0" smtClean="0"/>
          </a:p>
          <a:p>
            <a:pPr lvl="1" indent="-342900">
              <a:buFont typeface="+mj-lt"/>
              <a:buAutoNum type="arabicPeriod"/>
            </a:pPr>
            <a:r>
              <a:rPr lang="pl-PL" dirty="0" err="1" smtClean="0"/>
              <a:t>Reaching</a:t>
            </a:r>
            <a:r>
              <a:rPr lang="pl-PL" dirty="0" smtClean="0"/>
              <a:t> </a:t>
            </a:r>
            <a:r>
              <a:rPr lang="pl-PL" dirty="0" err="1" smtClean="0"/>
              <a:t>other</a:t>
            </a:r>
            <a:r>
              <a:rPr lang="pl-PL" dirty="0" smtClean="0"/>
              <a:t> </a:t>
            </a:r>
            <a:r>
              <a:rPr lang="pl-PL" dirty="0" err="1" smtClean="0"/>
              <a:t>vovideships</a:t>
            </a:r>
            <a:r>
              <a:rPr lang="pl-PL" dirty="0" smtClean="0"/>
              <a:t> via the </a:t>
            </a:r>
            <a:r>
              <a:rPr lang="pl-PL" dirty="0" err="1" smtClean="0"/>
              <a:t>local</a:t>
            </a:r>
            <a:r>
              <a:rPr lang="pl-PL" dirty="0" smtClean="0"/>
              <a:t> </a:t>
            </a:r>
            <a:r>
              <a:rPr lang="pl-PL" dirty="0" err="1" smtClean="0"/>
              <a:t>government</a:t>
            </a:r>
            <a:r>
              <a:rPr lang="pl-PL" dirty="0" smtClean="0"/>
              <a:t> body</a:t>
            </a:r>
          </a:p>
          <a:p>
            <a:pPr lvl="1" indent="-342900">
              <a:buFont typeface="+mj-lt"/>
              <a:buAutoNum type="arabicPeriod"/>
            </a:pPr>
            <a:endParaRPr lang="pl-PL" dirty="0"/>
          </a:p>
          <a:p>
            <a:pPr fontAlgn="t"/>
            <a:r>
              <a:rPr lang="pl-PL" dirty="0" smtClean="0"/>
              <a:t>One </a:t>
            </a:r>
            <a:r>
              <a:rPr lang="pl-PL" dirty="0" err="1" smtClean="0"/>
              <a:t>full</a:t>
            </a:r>
            <a:r>
              <a:rPr lang="pl-PL" dirty="0" err="1"/>
              <a:t>-</a:t>
            </a:r>
            <a:r>
              <a:rPr lang="pl-PL" dirty="0" err="1" smtClean="0"/>
              <a:t>day</a:t>
            </a:r>
            <a:r>
              <a:rPr lang="pl-PL" dirty="0" smtClean="0"/>
              <a:t> </a:t>
            </a:r>
            <a:r>
              <a:rPr lang="pl-PL" dirty="0" err="1" smtClean="0"/>
              <a:t>training</a:t>
            </a:r>
            <a:r>
              <a:rPr lang="pl-PL" dirty="0" smtClean="0"/>
              <a:t> for ca. 20 </a:t>
            </a:r>
            <a:r>
              <a:rPr lang="pl-PL" dirty="0" err="1" smtClean="0"/>
              <a:t>teachers</a:t>
            </a:r>
            <a:r>
              <a:rPr lang="pl-PL" dirty="0" smtClean="0"/>
              <a:t> – </a:t>
            </a:r>
            <a:r>
              <a:rPr lang="pl-PL" dirty="0" err="1" smtClean="0"/>
              <a:t>repeated</a:t>
            </a:r>
            <a:r>
              <a:rPr lang="pl-PL" dirty="0" smtClean="0"/>
              <a:t> </a:t>
            </a:r>
            <a:r>
              <a:rPr lang="pl-PL" dirty="0" err="1" smtClean="0"/>
              <a:t>many</a:t>
            </a:r>
            <a:r>
              <a:rPr lang="pl-PL" dirty="0" smtClean="0"/>
              <a:t> </a:t>
            </a:r>
            <a:r>
              <a:rPr lang="pl-PL" dirty="0" err="1" smtClean="0"/>
              <a:t>times</a:t>
            </a:r>
            <a:endParaRPr lang="pl-PL" dirty="0" smtClean="0"/>
          </a:p>
          <a:p>
            <a:pPr fontAlgn="t"/>
            <a:r>
              <a:rPr lang="pl-PL" dirty="0" err="1" smtClean="0"/>
              <a:t>Webinars</a:t>
            </a:r>
            <a:r>
              <a:rPr lang="pl-PL" dirty="0" smtClean="0"/>
              <a:t> and online </a:t>
            </a:r>
            <a:r>
              <a:rPr lang="pl-PL" dirty="0" err="1" smtClean="0"/>
              <a:t>support</a:t>
            </a:r>
            <a:r>
              <a:rPr lang="pl-PL" dirty="0" smtClean="0"/>
              <a:t> </a:t>
            </a:r>
            <a:r>
              <a:rPr lang="pl-PL" dirty="0" err="1" smtClean="0"/>
              <a:t>if</a:t>
            </a:r>
            <a:r>
              <a:rPr lang="pl-PL" dirty="0" smtClean="0"/>
              <a:t> </a:t>
            </a:r>
            <a:r>
              <a:rPr lang="pl-PL" dirty="0" err="1" smtClean="0"/>
              <a:t>needed</a:t>
            </a:r>
            <a:endParaRPr lang="en-GB" dirty="0" smtClean="0"/>
          </a:p>
          <a:p>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103</a:t>
            </a:fld>
            <a:endParaRPr lang="pt-BR"/>
          </a:p>
        </p:txBody>
      </p:sp>
    </p:spTree>
    <p:extLst>
      <p:ext uri="{BB962C8B-B14F-4D97-AF65-F5344CB8AC3E}">
        <p14:creationId xmlns:p14="http://schemas.microsoft.com/office/powerpoint/2010/main" val="34194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 calcmode="lin" valueType="num">
                                      <p:cBhvr additive="base">
                                        <p:cTn id="2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 calcmode="lin" valueType="num">
                                      <p:cBhvr additive="base">
                                        <p:cTn id="3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anim calcmode="lin" valueType="num">
                                      <p:cBhvr additive="base">
                                        <p:cTn id="4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 calcmode="lin" valueType="num">
                                      <p:cBhvr additive="base">
                                        <p:cTn id="4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104</a:t>
            </a:fld>
            <a:endParaRPr lang="pt-BR"/>
          </a:p>
        </p:txBody>
      </p:sp>
      <p:graphicFrame>
        <p:nvGraphicFramePr>
          <p:cNvPr id="6" name="Tabela 5"/>
          <p:cNvGraphicFramePr>
            <a:graphicFrameLocks noGrp="1"/>
          </p:cNvGraphicFramePr>
          <p:nvPr>
            <p:extLst/>
          </p:nvPr>
        </p:nvGraphicFramePr>
        <p:xfrm>
          <a:off x="2040800" y="1501503"/>
          <a:ext cx="8110401" cy="4023360"/>
        </p:xfrm>
        <a:graphic>
          <a:graphicData uri="http://schemas.openxmlformats.org/drawingml/2006/table">
            <a:tbl>
              <a:tblPr firstRow="1" bandRow="1">
                <a:tableStyleId>{21E4AEA4-8DFA-4A89-87EB-49C32662AFE0}</a:tableStyleId>
              </a:tblPr>
              <a:tblGrid>
                <a:gridCol w="1044146">
                  <a:extLst>
                    <a:ext uri="{9D8B030D-6E8A-4147-A177-3AD203B41FA5}">
                      <a16:colId xmlns:a16="http://schemas.microsoft.com/office/drawing/2014/main" val="2679634396"/>
                    </a:ext>
                  </a:extLst>
                </a:gridCol>
                <a:gridCol w="7066255">
                  <a:extLst>
                    <a:ext uri="{9D8B030D-6E8A-4147-A177-3AD203B41FA5}">
                      <a16:colId xmlns:a16="http://schemas.microsoft.com/office/drawing/2014/main" val="430960505"/>
                    </a:ext>
                  </a:extLst>
                </a:gridCol>
              </a:tblGrid>
              <a:tr h="314280">
                <a:tc>
                  <a:txBody>
                    <a:bodyPr/>
                    <a:lstStyle/>
                    <a:p>
                      <a:r>
                        <a:rPr lang="pl-PL" sz="1600" dirty="0" err="1" smtClean="0"/>
                        <a:t>Dates</a:t>
                      </a:r>
                      <a:endParaRPr lang="en-GB" sz="1600" dirty="0"/>
                    </a:p>
                  </a:txBody>
                  <a:tcPr/>
                </a:tc>
                <a:tc>
                  <a:txBody>
                    <a:bodyPr/>
                    <a:lstStyle/>
                    <a:p>
                      <a:r>
                        <a:rPr lang="pl-PL" sz="1600" dirty="0" err="1" smtClean="0"/>
                        <a:t>Actions</a:t>
                      </a:r>
                      <a:r>
                        <a:rPr lang="pl-PL" sz="1600" dirty="0" smtClean="0"/>
                        <a:t> / Status</a:t>
                      </a:r>
                      <a:endParaRPr lang="en-GB" sz="1600" dirty="0"/>
                    </a:p>
                  </a:txBody>
                  <a:tcPr/>
                </a:tc>
                <a:extLst>
                  <a:ext uri="{0D108BD9-81ED-4DB2-BD59-A6C34878D82A}">
                    <a16:rowId xmlns:a16="http://schemas.microsoft.com/office/drawing/2014/main" val="4097733025"/>
                  </a:ext>
                </a:extLst>
              </a:tr>
              <a:tr h="1005794">
                <a:tc>
                  <a:txBody>
                    <a:bodyPr/>
                    <a:lstStyle/>
                    <a:p>
                      <a:r>
                        <a:rPr lang="pl-PL" sz="2000" dirty="0" smtClean="0"/>
                        <a:t>Sep `19</a:t>
                      </a:r>
                      <a:endParaRPr lang="en-GB" sz="2000" dirty="0"/>
                    </a:p>
                  </a:txBody>
                  <a:tcPr/>
                </a:tc>
                <a:tc>
                  <a:txBody>
                    <a:bodyPr/>
                    <a:lstStyle/>
                    <a:p>
                      <a:pPr rtl="0"/>
                      <a:r>
                        <a:rPr lang="pl-PL" sz="1600" b="0" i="0" u="none" strike="noStrike" kern="1200" baseline="0" dirty="0" err="1" smtClean="0">
                          <a:solidFill>
                            <a:schemeClr val="dk1"/>
                          </a:solidFill>
                          <a:latin typeface="+mn-lt"/>
                          <a:ea typeface="+mn-ea"/>
                          <a:cs typeface="+mn-cs"/>
                        </a:rPr>
                        <a:t>Inviting</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teachers</a:t>
                      </a:r>
                      <a:r>
                        <a:rPr lang="pl-PL" sz="1600" b="0" i="0" u="none" strike="noStrike" kern="1200" baseline="0" dirty="0" smtClean="0">
                          <a:solidFill>
                            <a:schemeClr val="dk1"/>
                          </a:solidFill>
                          <a:latin typeface="+mn-lt"/>
                          <a:ea typeface="+mn-ea"/>
                          <a:cs typeface="+mn-cs"/>
                        </a:rPr>
                        <a:t> from 20-30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from the 4 regions </a:t>
                      </a:r>
                      <a:r>
                        <a:rPr lang="pl-PL" sz="1600" b="0" i="0" u="none" strike="noStrike" kern="1200" baseline="0" dirty="0" err="1" smtClean="0">
                          <a:solidFill>
                            <a:schemeClr val="dk1"/>
                          </a:solidFill>
                          <a:latin typeface="+mn-lt"/>
                          <a:ea typeface="+mn-ea"/>
                          <a:cs typeface="+mn-cs"/>
                        </a:rPr>
                        <a:t>that</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have</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signed</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MoU</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smtClean="0">
                          <a:solidFill>
                            <a:schemeClr val="dk1"/>
                          </a:solidFill>
                          <a:latin typeface="+mn-lt"/>
                          <a:ea typeface="+mn-ea"/>
                          <a:cs typeface="+mn-cs"/>
                        </a:rPr>
                        <a:t>Meeting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a:t>
                      </a:r>
                      <a:r>
                        <a:rPr lang="pl-PL" sz="1600" b="0" i="0" u="none" strike="noStrike" kern="1200" baseline="0" dirty="0" err="1" smtClean="0">
                          <a:solidFill>
                            <a:schemeClr val="dk1"/>
                          </a:solidFill>
                          <a:latin typeface="+mn-lt"/>
                          <a:ea typeface="+mn-ea"/>
                          <a:cs typeface="+mn-cs"/>
                        </a:rPr>
                        <a:t>that</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oversees</a:t>
                      </a:r>
                      <a:r>
                        <a:rPr lang="pl-PL" sz="1600" b="0" i="0" u="none" strike="noStrike" kern="1200" baseline="0" dirty="0" smtClean="0">
                          <a:solidFill>
                            <a:schemeClr val="dk1"/>
                          </a:solidFill>
                          <a:latin typeface="+mn-lt"/>
                          <a:ea typeface="+mn-ea"/>
                          <a:cs typeface="+mn-cs"/>
                        </a:rPr>
                        <a:t> 300 high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in </a:t>
                      </a:r>
                      <a:r>
                        <a:rPr lang="pl-PL" sz="1600" b="0" i="0" u="none" strike="noStrike" kern="1200" baseline="0" dirty="0" err="1" smtClean="0">
                          <a:solidFill>
                            <a:schemeClr val="dk1"/>
                          </a:solidFill>
                          <a:latin typeface="+mn-lt"/>
                          <a:ea typeface="+mn-ea"/>
                          <a:cs typeface="+mn-cs"/>
                        </a:rPr>
                        <a:t>Greater</a:t>
                      </a:r>
                      <a:r>
                        <a:rPr lang="pl-PL" sz="1600" b="0" i="0" u="none" strike="noStrike" kern="1200" baseline="0" dirty="0" smtClean="0">
                          <a:solidFill>
                            <a:schemeClr val="dk1"/>
                          </a:solidFill>
                          <a:latin typeface="+mn-lt"/>
                          <a:ea typeface="+mn-ea"/>
                          <a:cs typeface="+mn-cs"/>
                        </a:rPr>
                        <a:t> Poland</a:t>
                      </a:r>
                      <a:endParaRPr lang="en-GB"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142229065"/>
                  </a:ext>
                </a:extLst>
              </a:tr>
              <a:tr h="1005794">
                <a:tc>
                  <a:txBody>
                    <a:bodyPr/>
                    <a:lstStyle/>
                    <a:p>
                      <a:r>
                        <a:rPr lang="pl-PL" sz="2000" dirty="0" err="1" smtClean="0"/>
                        <a:t>Oct</a:t>
                      </a:r>
                      <a:r>
                        <a:rPr lang="pl-PL" sz="2000" dirty="0" smtClean="0"/>
                        <a:t> `19</a:t>
                      </a:r>
                      <a:endParaRPr lang="en-GB" sz="2000" dirty="0"/>
                    </a:p>
                  </a:txBody>
                  <a:tcPr/>
                </a:tc>
                <a:tc>
                  <a:txBody>
                    <a:bodyPr/>
                    <a:lstStyle/>
                    <a:p>
                      <a:pPr rtl="0"/>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40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20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conference</a:t>
                      </a:r>
                      <a:r>
                        <a:rPr lang="pl-PL" sz="1600" b="0" i="0" u="none" strike="noStrike" kern="1200" baseline="0" dirty="0" smtClean="0">
                          <a:solidFill>
                            <a:schemeClr val="dk1"/>
                          </a:solidFill>
                          <a:latin typeface="+mn-lt"/>
                          <a:ea typeface="+mn-ea"/>
                          <a:cs typeface="+mn-cs"/>
                        </a:rPr>
                        <a:t> in Zielona Góra</a:t>
                      </a:r>
                      <a:endParaRPr lang="en-GB"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843192218"/>
                  </a:ext>
                </a:extLst>
              </a:tr>
              <a:tr h="1005794">
                <a:tc>
                  <a:txBody>
                    <a:bodyPr/>
                    <a:lstStyle/>
                    <a:p>
                      <a:r>
                        <a:rPr lang="pl-PL" sz="2000" dirty="0" err="1" smtClean="0"/>
                        <a:t>Nov</a:t>
                      </a:r>
                      <a:r>
                        <a:rPr lang="pl-PL" sz="2000" dirty="0" smtClean="0"/>
                        <a:t> `19</a:t>
                      </a:r>
                      <a:endParaRPr lang="en-GB" sz="2000" dirty="0"/>
                    </a:p>
                  </a:txBody>
                  <a:tcPr/>
                </a:tc>
                <a:tc>
                  <a:txBody>
                    <a:bodyPr/>
                    <a:lstStyle/>
                    <a:p>
                      <a:pPr rtl="0"/>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120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60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conference</a:t>
                      </a:r>
                      <a:r>
                        <a:rPr lang="pl-PL" sz="1600" b="0" i="0" u="none" strike="noStrike" kern="1200" baseline="0" dirty="0" smtClean="0">
                          <a:solidFill>
                            <a:schemeClr val="dk1"/>
                          </a:solidFill>
                          <a:latin typeface="+mn-lt"/>
                          <a:ea typeface="+mn-ea"/>
                          <a:cs typeface="+mn-cs"/>
                        </a:rPr>
                        <a:t> in Radom</a:t>
                      </a:r>
                      <a:endParaRPr lang="en-GB"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300870640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105</a:t>
            </a:fld>
            <a:endParaRPr lang="pt-BR"/>
          </a:p>
        </p:txBody>
      </p:sp>
      <p:graphicFrame>
        <p:nvGraphicFramePr>
          <p:cNvPr id="6" name="Tabela 5"/>
          <p:cNvGraphicFramePr>
            <a:graphicFrameLocks noGrp="1"/>
          </p:cNvGraphicFramePr>
          <p:nvPr>
            <p:extLst/>
          </p:nvPr>
        </p:nvGraphicFramePr>
        <p:xfrm>
          <a:off x="2040800" y="1501503"/>
          <a:ext cx="8110401" cy="3687988"/>
        </p:xfrm>
        <a:graphic>
          <a:graphicData uri="http://schemas.openxmlformats.org/drawingml/2006/table">
            <a:tbl>
              <a:tblPr firstRow="1" bandRow="1">
                <a:tableStyleId>{21E4AEA4-8DFA-4A89-87EB-49C32662AFE0}</a:tableStyleId>
              </a:tblPr>
              <a:tblGrid>
                <a:gridCol w="1136510">
                  <a:extLst>
                    <a:ext uri="{9D8B030D-6E8A-4147-A177-3AD203B41FA5}">
                      <a16:colId xmlns:a16="http://schemas.microsoft.com/office/drawing/2014/main" val="2679634396"/>
                    </a:ext>
                  </a:extLst>
                </a:gridCol>
                <a:gridCol w="6973891">
                  <a:extLst>
                    <a:ext uri="{9D8B030D-6E8A-4147-A177-3AD203B41FA5}">
                      <a16:colId xmlns:a16="http://schemas.microsoft.com/office/drawing/2014/main" val="430960505"/>
                    </a:ext>
                  </a:extLst>
                </a:gridCol>
              </a:tblGrid>
              <a:tr h="314280">
                <a:tc>
                  <a:txBody>
                    <a:bodyPr/>
                    <a:lstStyle/>
                    <a:p>
                      <a:r>
                        <a:rPr lang="pl-PL" dirty="0" err="1" smtClean="0"/>
                        <a:t>Dates</a:t>
                      </a:r>
                      <a:endParaRPr lang="en-GB" dirty="0"/>
                    </a:p>
                  </a:txBody>
                  <a:tcPr/>
                </a:tc>
                <a:tc>
                  <a:txBody>
                    <a:bodyPr/>
                    <a:lstStyle/>
                    <a:p>
                      <a:r>
                        <a:rPr lang="pl-PL" dirty="0" err="1" smtClean="0"/>
                        <a:t>Actions</a:t>
                      </a:r>
                      <a:r>
                        <a:rPr lang="pl-PL" dirty="0" smtClean="0"/>
                        <a:t> / Status</a:t>
                      </a:r>
                      <a:endParaRPr lang="en-GB" dirty="0"/>
                    </a:p>
                  </a:txBody>
                  <a:tcPr/>
                </a:tc>
                <a:extLst>
                  <a:ext uri="{0D108BD9-81ED-4DB2-BD59-A6C34878D82A}">
                    <a16:rowId xmlns:a16="http://schemas.microsoft.com/office/drawing/2014/main" val="4097733025"/>
                  </a:ext>
                </a:extLst>
              </a:tr>
              <a:tr h="1005794">
                <a:tc>
                  <a:txBody>
                    <a:bodyPr/>
                    <a:lstStyle/>
                    <a:p>
                      <a:r>
                        <a:rPr lang="pl-PL" sz="2000" dirty="0" smtClean="0"/>
                        <a:t>Dec `19</a:t>
                      </a:r>
                      <a:endParaRPr lang="en-GB" sz="2000" dirty="0"/>
                    </a:p>
                  </a:txBody>
                  <a:tcPr/>
                </a:tc>
                <a:tc>
                  <a:txBody>
                    <a:bodyPr/>
                    <a:lstStyle/>
                    <a:p>
                      <a:pPr rtl="0"/>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80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40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142229065"/>
                  </a:ext>
                </a:extLst>
              </a:tr>
              <a:tr h="1005794">
                <a:tc>
                  <a:txBody>
                    <a:bodyPr/>
                    <a:lstStyle/>
                    <a:p>
                      <a:r>
                        <a:rPr lang="pl-PL" sz="2000" dirty="0" smtClean="0"/>
                        <a:t>Jan `20</a:t>
                      </a:r>
                      <a:endParaRPr lang="en-GB" sz="20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40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20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843192218"/>
                  </a:ext>
                </a:extLst>
              </a:tr>
              <a:tr h="1005794">
                <a:tc>
                  <a:txBody>
                    <a:bodyPr/>
                    <a:lstStyle/>
                    <a:p>
                      <a:r>
                        <a:rPr lang="pl-PL" sz="2000" dirty="0" err="1" smtClean="0"/>
                        <a:t>Feb</a:t>
                      </a:r>
                      <a:r>
                        <a:rPr lang="pl-PL" sz="2000" dirty="0" smtClean="0"/>
                        <a:t> `20</a:t>
                      </a:r>
                      <a:endParaRPr lang="en-GB" sz="20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40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20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conference</a:t>
                      </a:r>
                      <a:r>
                        <a:rPr lang="pl-PL" sz="1600" b="0" i="0" u="none" strike="noStrike" kern="1200" baseline="0" dirty="0" smtClean="0">
                          <a:solidFill>
                            <a:schemeClr val="dk1"/>
                          </a:solidFill>
                          <a:latin typeface="+mn-lt"/>
                          <a:ea typeface="+mn-ea"/>
                          <a:cs typeface="+mn-cs"/>
                        </a:rPr>
                        <a:t> in Września</a:t>
                      </a:r>
                    </a:p>
                  </a:txBody>
                  <a:tcPr/>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490030574"/>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Risks</a:t>
            </a:r>
            <a:endParaRPr lang="en-US" dirty="0"/>
          </a:p>
        </p:txBody>
      </p:sp>
      <p:sp>
        <p:nvSpPr>
          <p:cNvPr id="3" name="Symbol zastępczy zawartości 2"/>
          <p:cNvSpPr>
            <a:spLocks noGrp="1"/>
          </p:cNvSpPr>
          <p:nvPr>
            <p:ph idx="1"/>
          </p:nvPr>
        </p:nvSpPr>
        <p:spPr/>
        <p:txBody>
          <a:bodyPr/>
          <a:lstStyle/>
          <a:p>
            <a:endParaRPr lang="pl-PL" dirty="0" smtClean="0"/>
          </a:p>
          <a:p>
            <a:r>
              <a:rPr lang="pl-PL" dirty="0" smtClean="0"/>
              <a:t>Engagement of the </a:t>
            </a:r>
            <a:r>
              <a:rPr lang="pl-PL" dirty="0" err="1" smtClean="0"/>
              <a:t>local</a:t>
            </a:r>
            <a:r>
              <a:rPr lang="pl-PL" dirty="0" smtClean="0"/>
              <a:t> </a:t>
            </a:r>
            <a:r>
              <a:rPr lang="pl-PL" dirty="0" err="1" smtClean="0"/>
              <a:t>government</a:t>
            </a:r>
            <a:r>
              <a:rPr lang="pl-PL" dirty="0" smtClean="0"/>
              <a:t> body</a:t>
            </a:r>
          </a:p>
          <a:p>
            <a:endParaRPr lang="pl-PL" dirty="0" smtClean="0"/>
          </a:p>
          <a:p>
            <a:r>
              <a:rPr lang="pl-PL" dirty="0" err="1" smtClean="0"/>
              <a:t>Getting</a:t>
            </a:r>
            <a:r>
              <a:rPr lang="pl-PL" dirty="0" smtClean="0"/>
              <a:t> </a:t>
            </a:r>
            <a:r>
              <a:rPr lang="pl-PL" dirty="0" err="1" smtClean="0"/>
              <a:t>teachers</a:t>
            </a:r>
            <a:r>
              <a:rPr lang="pl-PL" dirty="0" smtClean="0"/>
              <a:t> </a:t>
            </a:r>
            <a:r>
              <a:rPr lang="pl-PL" dirty="0" err="1" smtClean="0"/>
              <a:t>interested</a:t>
            </a:r>
            <a:r>
              <a:rPr lang="pl-PL" dirty="0" smtClean="0"/>
              <a:t> in </a:t>
            </a:r>
            <a:r>
              <a:rPr lang="pl-PL" dirty="0" err="1" smtClean="0"/>
              <a:t>what</a:t>
            </a:r>
            <a:r>
              <a:rPr lang="pl-PL" dirty="0" smtClean="0"/>
              <a:t> we </a:t>
            </a:r>
            <a:r>
              <a:rPr lang="pl-PL" dirty="0" err="1" smtClean="0"/>
              <a:t>offer</a:t>
            </a:r>
            <a:endParaRPr lang="pl-PL" dirty="0" smtClean="0"/>
          </a:p>
          <a:p>
            <a:endParaRPr lang="pl-PL" dirty="0" smtClean="0"/>
          </a:p>
          <a:p>
            <a:r>
              <a:rPr lang="pl-PL" dirty="0" err="1" smtClean="0"/>
              <a:t>Coordinating</a:t>
            </a:r>
            <a:r>
              <a:rPr lang="pl-PL" dirty="0" smtClean="0"/>
              <a:t> </a:t>
            </a:r>
            <a:r>
              <a:rPr lang="pl-PL" dirty="0" err="1" smtClean="0"/>
              <a:t>trainings</a:t>
            </a:r>
            <a:r>
              <a:rPr lang="pl-PL" dirty="0" smtClean="0"/>
              <a:t> and </a:t>
            </a:r>
            <a:r>
              <a:rPr lang="pl-PL" dirty="0" err="1" smtClean="0"/>
              <a:t>teachers</a:t>
            </a:r>
            <a:r>
              <a:rPr lang="pl-PL" dirty="0" smtClean="0"/>
              <a:t>’ </a:t>
            </a:r>
            <a:r>
              <a:rPr lang="pl-PL" dirty="0" err="1" smtClean="0"/>
              <a:t>schedules</a:t>
            </a:r>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106</a:t>
            </a:fld>
            <a:endParaRPr lang="pt-BR"/>
          </a:p>
        </p:txBody>
      </p:sp>
    </p:spTree>
    <p:extLst>
      <p:ext uri="{BB962C8B-B14F-4D97-AF65-F5344CB8AC3E}">
        <p14:creationId xmlns:p14="http://schemas.microsoft.com/office/powerpoint/2010/main" val="382659342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107</a:t>
            </a:fld>
            <a:endParaRPr lang="pt-BR"/>
          </a:p>
        </p:txBody>
      </p:sp>
    </p:spTree>
    <p:extLst>
      <p:ext uri="{BB962C8B-B14F-4D97-AF65-F5344CB8AC3E}">
        <p14:creationId xmlns:p14="http://schemas.microsoft.com/office/powerpoint/2010/main" val="237476529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smtClean="0">
                <a:solidFill>
                  <a:schemeClr val="accent2"/>
                </a:solidFill>
              </a:rPr>
              <a:t>Portugal</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a:bodyPr>
          <a:lstStyle/>
          <a:p>
            <a:pPr algn="l">
              <a:spcBef>
                <a:spcPts val="3000"/>
              </a:spcBef>
            </a:pPr>
            <a:r>
              <a:rPr lang="pt-BR" sz="2700" i="1" dirty="0"/>
              <a:t>Antonio Vieira de </a:t>
            </a:r>
            <a:r>
              <a:rPr lang="pt-BR" sz="2700" i="1" dirty="0" smtClean="0"/>
              <a:t>Castro</a:t>
            </a:r>
            <a:r>
              <a:rPr lang="pl-PL" sz="2700" i="1" dirty="0" smtClean="0"/>
              <a:t/>
            </a:r>
            <a:br>
              <a:rPr lang="pl-PL" sz="2700" i="1" dirty="0" smtClean="0"/>
            </a:br>
            <a:r>
              <a:rPr lang="pl-PL" sz="2700" dirty="0" smtClean="0"/>
              <a:t>ISEP</a:t>
            </a: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en-US" sz="1800" dirty="0"/>
              <a:t>5th Up2U General Assembly, Poznan, Poland</a:t>
            </a:r>
            <a:br>
              <a:rPr lang="en-US" sz="1800" dirty="0"/>
            </a:br>
            <a:r>
              <a:rPr lang="pl-PL" sz="1800" dirty="0"/>
              <a:t>11th </a:t>
            </a:r>
            <a:r>
              <a:rPr lang="pl-PL" sz="1800" dirty="0" err="1"/>
              <a:t>September</a:t>
            </a:r>
            <a:r>
              <a:rPr lang="pl-PL" sz="1800" dirty="0"/>
              <a:t> 2019</a:t>
            </a:r>
            <a:endParaRPr lang="en-US" sz="1800" dirty="0"/>
          </a:p>
        </p:txBody>
      </p:sp>
    </p:spTree>
    <p:extLst>
      <p:ext uri="{BB962C8B-B14F-4D97-AF65-F5344CB8AC3E}">
        <p14:creationId xmlns:p14="http://schemas.microsoft.com/office/powerpoint/2010/main" val="163750093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ctrTitle"/>
          </p:nvPr>
        </p:nvSpPr>
        <p:spPr>
          <a:xfrm>
            <a:off x="2572407" y="1806518"/>
            <a:ext cx="6858000" cy="1339001"/>
          </a:xfrm>
          <a:prstGeom prst="rect">
            <a:avLst/>
          </a:prstGeom>
          <a:noFill/>
          <a:ln>
            <a:noFill/>
          </a:ln>
        </p:spPr>
        <p:txBody>
          <a:bodyPr spcFirstLastPara="1" vert="horz" wrap="square" lIns="91425" tIns="45700" rIns="91425" bIns="45700" rtlCol="0" anchor="b" anchorCtr="0">
            <a:noAutofit/>
          </a:bodyPr>
          <a:lstStyle/>
          <a:p>
            <a:pPr>
              <a:spcBef>
                <a:spcPts val="0"/>
              </a:spcBef>
              <a:buClr>
                <a:schemeClr val="accent2"/>
              </a:buClr>
              <a:buSzPts val="4050"/>
            </a:pPr>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err="1">
                <a:solidFill>
                  <a:schemeClr val="accent2"/>
                </a:solidFill>
              </a:rPr>
              <a:t>Spain</a:t>
            </a:r>
            <a:endParaRPr sz="4050" dirty="0">
              <a:solidFill>
                <a:schemeClr val="accent2"/>
              </a:solidFill>
            </a:endParaRPr>
          </a:p>
        </p:txBody>
      </p:sp>
      <p:sp>
        <p:nvSpPr>
          <p:cNvPr id="41" name="Google Shape;41;p5"/>
          <p:cNvSpPr txBox="1">
            <a:spLocks noGrp="1"/>
          </p:cNvSpPr>
          <p:nvPr>
            <p:ph type="subTitle" idx="1"/>
          </p:nvPr>
        </p:nvSpPr>
        <p:spPr>
          <a:xfrm>
            <a:off x="2667000" y="3872406"/>
            <a:ext cx="6858000" cy="874986"/>
          </a:xfrm>
          <a:prstGeom prst="rect">
            <a:avLst/>
          </a:prstGeom>
          <a:noFill/>
          <a:ln>
            <a:noFill/>
          </a:ln>
        </p:spPr>
        <p:txBody>
          <a:bodyPr spcFirstLastPara="1" vert="horz" wrap="square" lIns="91425" tIns="45700" rIns="91425" bIns="45700" rtlCol="0" anchor="t" anchorCtr="0">
            <a:noAutofit/>
          </a:bodyPr>
          <a:lstStyle/>
          <a:p>
            <a:pPr algn="l">
              <a:lnSpc>
                <a:spcPct val="70000"/>
              </a:lnSpc>
              <a:spcBef>
                <a:spcPts val="0"/>
              </a:spcBef>
              <a:buClr>
                <a:schemeClr val="dk1"/>
              </a:buClr>
              <a:buSzPts val="2295"/>
            </a:pPr>
            <a:r>
              <a:rPr lang="pl-PL" sz="2295" i="1"/>
              <a:t>Iván Otero González</a:t>
            </a:r>
            <a:endParaRPr sz="2295" i="1"/>
          </a:p>
          <a:p>
            <a:pPr algn="l">
              <a:lnSpc>
                <a:spcPct val="70000"/>
              </a:lnSpc>
              <a:spcBef>
                <a:spcPts val="750"/>
              </a:spcBef>
              <a:buClr>
                <a:schemeClr val="dk1"/>
              </a:buClr>
              <a:buSzPts val="2295"/>
            </a:pPr>
            <a:r>
              <a:rPr lang="pl-PL" sz="2295"/>
              <a:t>University of Vigo</a:t>
            </a:r>
            <a:r>
              <a:rPr lang="pl-PL" sz="1530"/>
              <a:t/>
            </a:r>
            <a:br>
              <a:rPr lang="pl-PL" sz="1530"/>
            </a:br>
            <a:endParaRPr sz="1530"/>
          </a:p>
        </p:txBody>
      </p:sp>
      <p:sp>
        <p:nvSpPr>
          <p:cNvPr id="42" name="Google Shape;42;p5"/>
          <p:cNvSpPr txBox="1"/>
          <p:nvPr/>
        </p:nvSpPr>
        <p:spPr>
          <a:xfrm>
            <a:off x="2667000" y="4747393"/>
            <a:ext cx="6858000" cy="726889"/>
          </a:xfrm>
          <a:prstGeom prst="rect">
            <a:avLst/>
          </a:prstGeom>
          <a:noFill/>
          <a:ln>
            <a:noFill/>
          </a:ln>
        </p:spPr>
        <p:txBody>
          <a:bodyPr spcFirstLastPara="1" wrap="square" lIns="68575" tIns="34275" rIns="68575" bIns="34275" anchor="t" anchorCtr="0">
            <a:noAutofit/>
          </a:bodyPr>
          <a:lstStyle/>
          <a:p>
            <a:pPr>
              <a:lnSpc>
                <a:spcPct val="90000"/>
              </a:lnSpc>
              <a:buClr>
                <a:schemeClr val="dk1"/>
              </a:buClr>
              <a:buSzPts val="1800"/>
            </a:pPr>
            <a:r>
              <a:rPr lang="pl-PL">
                <a:solidFill>
                  <a:schemeClr val="dk1"/>
                </a:solidFill>
                <a:latin typeface="Raleway"/>
                <a:ea typeface="Raleway"/>
                <a:cs typeface="Raleway"/>
                <a:sym typeface="Raleway"/>
              </a:rPr>
              <a:t>5th Up2U General Assembly, Poznan, Poland</a:t>
            </a:r>
            <a:br>
              <a:rPr lang="pl-PL">
                <a:solidFill>
                  <a:schemeClr val="dk1"/>
                </a:solidFill>
                <a:latin typeface="Raleway"/>
                <a:ea typeface="Raleway"/>
                <a:cs typeface="Raleway"/>
                <a:sym typeface="Raleway"/>
              </a:rPr>
            </a:br>
            <a:endParaRPr>
              <a:solidFill>
                <a:schemeClr val="dk1"/>
              </a:solidFill>
              <a:latin typeface="Raleway"/>
              <a:ea typeface="Raleway"/>
              <a:cs typeface="Raleway"/>
              <a:sym typeface="Raleway"/>
            </a:endParaRPr>
          </a:p>
        </p:txBody>
      </p:sp>
    </p:spTree>
    <p:extLst>
      <p:ext uri="{BB962C8B-B14F-4D97-AF65-F5344CB8AC3E}">
        <p14:creationId xmlns:p14="http://schemas.microsoft.com/office/powerpoint/2010/main" val="230321105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Next</a:t>
            </a:r>
            <a:r>
              <a:rPr lang="pl-PL" dirty="0" smtClean="0"/>
              <a:t> </a:t>
            </a:r>
            <a:r>
              <a:rPr lang="pl-PL" dirty="0" err="1" smtClean="0"/>
              <a:t>Steps</a:t>
            </a:r>
            <a:endParaRPr lang="en-US" dirty="0"/>
          </a:p>
        </p:txBody>
      </p:sp>
      <p:sp>
        <p:nvSpPr>
          <p:cNvPr id="3" name="Symbol zastępczy zawartości 2"/>
          <p:cNvSpPr>
            <a:spLocks noGrp="1"/>
          </p:cNvSpPr>
          <p:nvPr>
            <p:ph idx="1"/>
          </p:nvPr>
        </p:nvSpPr>
        <p:spPr/>
        <p:txBody>
          <a:bodyPr/>
          <a:lstStyle/>
          <a:p>
            <a:r>
              <a:rPr lang="pl-PL" dirty="0" err="1" smtClean="0"/>
              <a:t>Translate</a:t>
            </a:r>
            <a:r>
              <a:rPr lang="pl-PL" dirty="0" smtClean="0"/>
              <a:t> the </a:t>
            </a:r>
            <a:r>
              <a:rPr lang="pl-PL" dirty="0" err="1" smtClean="0"/>
              <a:t>evaluation</a:t>
            </a:r>
            <a:r>
              <a:rPr lang="pl-PL" dirty="0" smtClean="0"/>
              <a:t> materials to </a:t>
            </a:r>
            <a:r>
              <a:rPr lang="pl-PL" dirty="0" err="1" smtClean="0"/>
              <a:t>national</a:t>
            </a:r>
            <a:r>
              <a:rPr lang="pl-PL" dirty="0" smtClean="0"/>
              <a:t> </a:t>
            </a:r>
            <a:r>
              <a:rPr lang="pl-PL" dirty="0" err="1" smtClean="0"/>
              <a:t>languages</a:t>
            </a:r>
            <a:endParaRPr lang="pl-PL" dirty="0" smtClean="0"/>
          </a:p>
          <a:p>
            <a:endParaRPr lang="pl-PL" dirty="0" smtClean="0"/>
          </a:p>
          <a:p>
            <a:r>
              <a:rPr lang="pl-PL" dirty="0" err="1" smtClean="0"/>
              <a:t>Validate</a:t>
            </a:r>
            <a:r>
              <a:rPr lang="pl-PL" dirty="0" smtClean="0"/>
              <a:t> </a:t>
            </a:r>
            <a:r>
              <a:rPr lang="pl-PL" dirty="0" err="1" smtClean="0"/>
              <a:t>technical</a:t>
            </a:r>
            <a:r>
              <a:rPr lang="pl-PL" dirty="0" smtClean="0"/>
              <a:t> </a:t>
            </a:r>
            <a:r>
              <a:rPr lang="pl-PL" dirty="0" err="1" smtClean="0"/>
              <a:t>feasibility</a:t>
            </a:r>
            <a:r>
              <a:rPr lang="pl-PL" dirty="0" smtClean="0"/>
              <a:t> of the </a:t>
            </a:r>
            <a:r>
              <a:rPr lang="pl-PL" dirty="0" err="1" smtClean="0"/>
              <a:t>evaluation</a:t>
            </a:r>
            <a:r>
              <a:rPr lang="pl-PL" dirty="0" smtClean="0"/>
              <a:t> </a:t>
            </a:r>
            <a:r>
              <a:rPr lang="pl-PL" dirty="0" err="1" smtClean="0"/>
              <a:t>methodology</a:t>
            </a:r>
            <a:endParaRPr lang="pl-PL" dirty="0" smtClean="0"/>
          </a:p>
          <a:p>
            <a:pPr lvl="1"/>
            <a:r>
              <a:rPr lang="pl-PL" dirty="0" smtClean="0"/>
              <a:t>No </a:t>
            </a:r>
            <a:r>
              <a:rPr lang="pl-PL" dirty="0" err="1" smtClean="0"/>
              <a:t>group</a:t>
            </a:r>
            <a:r>
              <a:rPr lang="pl-PL" dirty="0" smtClean="0"/>
              <a:t> </a:t>
            </a:r>
            <a:r>
              <a:rPr lang="pl-PL" dirty="0" err="1" smtClean="0"/>
              <a:t>mgmt</a:t>
            </a:r>
            <a:r>
              <a:rPr lang="pl-PL" dirty="0" smtClean="0"/>
              <a:t> – </a:t>
            </a:r>
            <a:r>
              <a:rPr lang="pl-PL" dirty="0" err="1" smtClean="0"/>
              <a:t>problems</a:t>
            </a:r>
            <a:r>
              <a:rPr lang="pl-PL" dirty="0" smtClean="0"/>
              <a:t> in </a:t>
            </a:r>
            <a:r>
              <a:rPr lang="pl-PL" dirty="0" err="1" smtClean="0"/>
              <a:t>recognizing</a:t>
            </a:r>
            <a:r>
              <a:rPr lang="pl-PL" dirty="0" smtClean="0"/>
              <a:t> </a:t>
            </a:r>
            <a:r>
              <a:rPr lang="pl-PL" dirty="0" err="1" smtClean="0"/>
              <a:t>schools</a:t>
            </a:r>
            <a:r>
              <a:rPr lang="pl-PL" dirty="0" smtClean="0"/>
              <a:t>, </a:t>
            </a:r>
            <a:br>
              <a:rPr lang="pl-PL" dirty="0" smtClean="0"/>
            </a:br>
            <a:r>
              <a:rPr lang="pl-PL" dirty="0" smtClean="0"/>
              <a:t>and </a:t>
            </a:r>
            <a:r>
              <a:rPr lang="pl-PL" dirty="0" err="1" smtClean="0"/>
              <a:t>also</a:t>
            </a:r>
            <a:r>
              <a:rPr lang="pl-PL" dirty="0" smtClean="0"/>
              <a:t> </a:t>
            </a:r>
            <a:r>
              <a:rPr lang="pl-PL" dirty="0" err="1" smtClean="0"/>
              <a:t>teachers</a:t>
            </a:r>
            <a:r>
              <a:rPr lang="pl-PL" dirty="0" smtClean="0"/>
              <a:t> from </a:t>
            </a:r>
            <a:r>
              <a:rPr lang="pl-PL" dirty="0" err="1" smtClean="0"/>
              <a:t>students</a:t>
            </a:r>
            <a:endParaRPr lang="pl-PL" dirty="0"/>
          </a:p>
          <a:p>
            <a:pPr marL="457200" lvl="1" indent="0">
              <a:buNone/>
            </a:pPr>
            <a:endParaRPr lang="pl-PL" dirty="0" smtClean="0"/>
          </a:p>
          <a:p>
            <a:r>
              <a:rPr lang="pl-PL" dirty="0" smtClean="0"/>
              <a:t>New </a:t>
            </a:r>
            <a:r>
              <a:rPr lang="pl-PL" dirty="0" err="1" smtClean="0"/>
              <a:t>pilots</a:t>
            </a:r>
            <a:r>
              <a:rPr lang="pl-PL" dirty="0" smtClean="0"/>
              <a:t> from </a:t>
            </a:r>
            <a:r>
              <a:rPr lang="pl-PL" dirty="0" err="1" smtClean="0"/>
              <a:t>now</a:t>
            </a:r>
            <a:r>
              <a:rPr lang="pl-PL" dirty="0" smtClean="0"/>
              <a:t> on </a:t>
            </a:r>
            <a:r>
              <a:rPr lang="pl-PL" dirty="0" err="1" smtClean="0"/>
              <a:t>up</a:t>
            </a:r>
            <a:r>
              <a:rPr lang="pl-PL" dirty="0" smtClean="0"/>
              <a:t> to March 2020</a:t>
            </a:r>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11</a:t>
            </a:fld>
            <a:endParaRPr lang="pt-BR"/>
          </a:p>
        </p:txBody>
      </p:sp>
    </p:spTree>
    <p:extLst>
      <p:ext uri="{BB962C8B-B14F-4D97-AF65-F5344CB8AC3E}">
        <p14:creationId xmlns:p14="http://schemas.microsoft.com/office/powerpoint/2010/main" val="148553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988541" y="365126"/>
            <a:ext cx="8079109" cy="1325700"/>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3300"/>
            </a:pPr>
            <a:r>
              <a:rPr lang="pl-PL" dirty="0" err="1"/>
              <a:t>Participating</a:t>
            </a:r>
            <a:r>
              <a:rPr lang="pl-PL" dirty="0"/>
              <a:t> </a:t>
            </a:r>
            <a:r>
              <a:rPr lang="pl-PL" dirty="0" err="1"/>
              <a:t>schools</a:t>
            </a:r>
            <a:endParaRPr dirty="0"/>
          </a:p>
        </p:txBody>
      </p:sp>
      <p:sp>
        <p:nvSpPr>
          <p:cNvPr id="48" name="Google Shape;48;p6"/>
          <p:cNvSpPr txBox="1">
            <a:spLocks noGrp="1"/>
          </p:cNvSpPr>
          <p:nvPr>
            <p:ph type="ftr" idx="11"/>
          </p:nvPr>
        </p:nvSpPr>
        <p:spPr>
          <a:xfrm>
            <a:off x="4552950" y="6356351"/>
            <a:ext cx="3086100" cy="365100"/>
          </a:xfrm>
          <a:prstGeom prst="rect">
            <a:avLst/>
          </a:prstGeom>
          <a:noFill/>
          <a:ln>
            <a:noFill/>
          </a:ln>
        </p:spPr>
        <p:txBody>
          <a:bodyPr spcFirstLastPara="1" vert="horz" wrap="square" lIns="91425" tIns="45700" rIns="91425" bIns="45700" rtlCol="0" anchor="ctr" anchorCtr="0">
            <a:noAutofit/>
          </a:bodyPr>
          <a:lstStyle/>
          <a:p>
            <a:r>
              <a:rPr lang="pl-PL"/>
              <a:t>www.up2university.eu</a:t>
            </a:r>
            <a:endParaRPr/>
          </a:p>
        </p:txBody>
      </p:sp>
      <p:sp>
        <p:nvSpPr>
          <p:cNvPr id="49" name="Google Shape;49;p6"/>
          <p:cNvSpPr txBox="1">
            <a:spLocks noGrp="1"/>
          </p:cNvSpPr>
          <p:nvPr>
            <p:ph type="sldNum" idx="12"/>
          </p:nvPr>
        </p:nvSpPr>
        <p:spPr>
          <a:xfrm>
            <a:off x="7981950" y="6356351"/>
            <a:ext cx="2057400" cy="365100"/>
          </a:xfrm>
          <a:prstGeom prst="rect">
            <a:avLst/>
          </a:prstGeom>
          <a:noFill/>
          <a:ln>
            <a:noFill/>
          </a:ln>
        </p:spPr>
        <p:txBody>
          <a:bodyPr spcFirstLastPara="1" vert="horz" wrap="square" lIns="91425" tIns="45700" rIns="91425" bIns="45700" rtlCol="0" anchor="ctr" anchorCtr="0">
            <a:noAutofit/>
          </a:bodyPr>
          <a:lstStyle/>
          <a:p>
            <a:fld id="{00000000-1234-1234-1234-123412341234}" type="slidenum">
              <a:rPr lang="pl-PL"/>
              <a:pPr/>
              <a:t>110</a:t>
            </a:fld>
            <a:endParaRPr/>
          </a:p>
        </p:txBody>
      </p:sp>
      <p:graphicFrame>
        <p:nvGraphicFramePr>
          <p:cNvPr id="50" name="Google Shape;50;p6"/>
          <p:cNvGraphicFramePr/>
          <p:nvPr>
            <p:extLst>
              <p:ext uri="{D42A27DB-BD31-4B8C-83A1-F6EECF244321}">
                <p14:modId xmlns:p14="http://schemas.microsoft.com/office/powerpoint/2010/main" val="830373361"/>
              </p:ext>
            </p:extLst>
          </p:nvPr>
        </p:nvGraphicFramePr>
        <p:xfrm>
          <a:off x="1096970" y="1709440"/>
          <a:ext cx="10036749" cy="4085878"/>
        </p:xfrm>
        <a:graphic>
          <a:graphicData uri="http://schemas.openxmlformats.org/drawingml/2006/table">
            <a:tbl>
              <a:tblPr>
                <a:noFill/>
              </a:tblPr>
              <a:tblGrid>
                <a:gridCol w="2242160">
                  <a:extLst>
                    <a:ext uri="{9D8B030D-6E8A-4147-A177-3AD203B41FA5}">
                      <a16:colId xmlns:a16="http://schemas.microsoft.com/office/drawing/2014/main" val="20000"/>
                    </a:ext>
                  </a:extLst>
                </a:gridCol>
                <a:gridCol w="1911757">
                  <a:extLst>
                    <a:ext uri="{9D8B030D-6E8A-4147-A177-3AD203B41FA5}">
                      <a16:colId xmlns:a16="http://schemas.microsoft.com/office/drawing/2014/main" val="20001"/>
                    </a:ext>
                  </a:extLst>
                </a:gridCol>
                <a:gridCol w="2044745">
                  <a:extLst>
                    <a:ext uri="{9D8B030D-6E8A-4147-A177-3AD203B41FA5}">
                      <a16:colId xmlns:a16="http://schemas.microsoft.com/office/drawing/2014/main" val="20002"/>
                    </a:ext>
                  </a:extLst>
                </a:gridCol>
                <a:gridCol w="1830724">
                  <a:extLst>
                    <a:ext uri="{9D8B030D-6E8A-4147-A177-3AD203B41FA5}">
                      <a16:colId xmlns:a16="http://schemas.microsoft.com/office/drawing/2014/main" val="20003"/>
                    </a:ext>
                  </a:extLst>
                </a:gridCol>
                <a:gridCol w="2007363">
                  <a:extLst>
                    <a:ext uri="{9D8B030D-6E8A-4147-A177-3AD203B41FA5}">
                      <a16:colId xmlns:a16="http://schemas.microsoft.com/office/drawing/2014/main" val="20004"/>
                    </a:ext>
                  </a:extLst>
                </a:gridCol>
              </a:tblGrid>
              <a:tr h="471950">
                <a:tc rowSpan="2">
                  <a:txBody>
                    <a:bodyPr/>
                    <a:lstStyle/>
                    <a:p>
                      <a:pPr marL="0" marR="0" lvl="0" indent="0" algn="ctr" rtl="0">
                        <a:spcBef>
                          <a:spcPts val="0"/>
                        </a:spcBef>
                        <a:spcAft>
                          <a:spcPts val="0"/>
                        </a:spcAft>
                        <a:buNone/>
                      </a:pPr>
                      <a:r>
                        <a:rPr lang="pl-PL" sz="1800" b="1" u="none" strike="noStrike" cap="none" dirty="0" err="1"/>
                        <a:t>Season</a:t>
                      </a:r>
                      <a:endParaRPr sz="1800" b="1" u="none" strike="noStrike" cap="none" dirty="0"/>
                    </a:p>
                  </a:txBody>
                  <a:tcPr marL="99778" marR="99778" marT="49889" marB="49889" anchor="ctr"/>
                </a:tc>
                <a:tc gridSpan="2">
                  <a:txBody>
                    <a:bodyPr/>
                    <a:lstStyle/>
                    <a:p>
                      <a:pPr marL="0" marR="0" lvl="0" indent="0" algn="ctr" rtl="0">
                        <a:spcBef>
                          <a:spcPts val="0"/>
                        </a:spcBef>
                        <a:spcAft>
                          <a:spcPts val="0"/>
                        </a:spcAft>
                        <a:buNone/>
                      </a:pPr>
                      <a:r>
                        <a:rPr lang="pl-PL" sz="1800" b="0" u="none" strike="noStrike" cap="none"/>
                        <a:t>Activities with teachers only</a:t>
                      </a:r>
                      <a:endParaRPr sz="1800" b="0" u="none" strike="noStrike" cap="none"/>
                    </a:p>
                  </a:txBody>
                  <a:tcPr marL="99778" marR="99778" marT="49889" marB="49889" anchor="ctr">
                    <a:solidFill>
                      <a:srgbClr val="D8D8D8"/>
                    </a:solidFill>
                  </a:tcPr>
                </a:tc>
                <a:tc hMerge="1">
                  <a:txBody>
                    <a:bodyPr/>
                    <a:lstStyle/>
                    <a:p>
                      <a:endParaRPr lang="pl-PL"/>
                    </a:p>
                  </a:txBody>
                  <a:tcPr/>
                </a:tc>
                <a:tc gridSpan="2">
                  <a:txBody>
                    <a:bodyPr/>
                    <a:lstStyle/>
                    <a:p>
                      <a:pPr marL="0" marR="0" lvl="0" indent="0" algn="ctr" rtl="0">
                        <a:spcBef>
                          <a:spcPts val="0"/>
                        </a:spcBef>
                        <a:spcAft>
                          <a:spcPts val="0"/>
                        </a:spcAft>
                        <a:buNone/>
                      </a:pPr>
                      <a:r>
                        <a:rPr lang="pl-PL" sz="1800" b="1" u="none" strike="noStrike" cap="none" dirty="0" err="1"/>
                        <a:t>Activities</a:t>
                      </a:r>
                      <a:r>
                        <a:rPr lang="pl-PL" sz="1800" b="1" u="none" strike="noStrike" cap="none" dirty="0"/>
                        <a:t> with </a:t>
                      </a:r>
                      <a:r>
                        <a:rPr lang="pl-PL" sz="1800" b="1" u="none" strike="noStrike" cap="none" dirty="0" err="1"/>
                        <a:t>students</a:t>
                      </a:r>
                      <a:endParaRPr sz="1800" b="1" u="none" strike="noStrike" cap="none" dirty="0"/>
                    </a:p>
                  </a:txBody>
                  <a:tcPr marL="99778" marR="99778" marT="49889" marB="49889" anchor="ctr"/>
                </a:tc>
                <a:tc hMerge="1">
                  <a:txBody>
                    <a:bodyPr/>
                    <a:lstStyle/>
                    <a:p>
                      <a:endParaRPr lang="pl-PL"/>
                    </a:p>
                  </a:txBody>
                  <a:tcPr/>
                </a:tc>
                <a:extLst>
                  <a:ext uri="{0D108BD9-81ED-4DB2-BD59-A6C34878D82A}">
                    <a16:rowId xmlns:a16="http://schemas.microsoft.com/office/drawing/2014/main" val="10000"/>
                  </a:ext>
                </a:extLst>
              </a:tr>
              <a:tr h="471950">
                <a:tc vMerge="1">
                  <a:txBody>
                    <a:bodyPr/>
                    <a:lstStyle/>
                    <a:p>
                      <a:endParaRPr lang="pl-PL"/>
                    </a:p>
                  </a:txBody>
                  <a:tcPr/>
                </a:tc>
                <a:tc>
                  <a:txBody>
                    <a:bodyPr/>
                    <a:lstStyle/>
                    <a:p>
                      <a:pPr marL="0" marR="0" lvl="0" indent="0" algn="ctr" rtl="0">
                        <a:spcBef>
                          <a:spcPts val="0"/>
                        </a:spcBef>
                        <a:spcAft>
                          <a:spcPts val="0"/>
                        </a:spcAft>
                        <a:buNone/>
                      </a:pPr>
                      <a:r>
                        <a:rPr lang="pl-PL" sz="1800" b="0" u="none" strike="noStrike" cap="none"/>
                        <a:t>No. of schools</a:t>
                      </a:r>
                      <a:endParaRPr sz="1800" b="0" u="none" strike="noStrike" cap="none"/>
                    </a:p>
                  </a:txBody>
                  <a:tcPr marL="99778" marR="99778" marT="49889" marB="49889" anchor="ctr">
                    <a:solidFill>
                      <a:srgbClr val="D8D8D8"/>
                    </a:solidFill>
                  </a:tcPr>
                </a:tc>
                <a:tc>
                  <a:txBody>
                    <a:bodyPr/>
                    <a:lstStyle/>
                    <a:p>
                      <a:pPr marL="0" marR="0" lvl="0" indent="0" algn="ctr" rtl="0">
                        <a:spcBef>
                          <a:spcPts val="0"/>
                        </a:spcBef>
                        <a:spcAft>
                          <a:spcPts val="0"/>
                        </a:spcAft>
                        <a:buNone/>
                      </a:pPr>
                      <a:r>
                        <a:rPr lang="pl-PL" sz="1800" b="0" u="none" strike="noStrike" cap="none"/>
                        <a:t>No. of teachers</a:t>
                      </a:r>
                      <a:endParaRPr sz="1800" b="0" u="none" strike="noStrike" cap="none"/>
                    </a:p>
                  </a:txBody>
                  <a:tcPr marL="99778" marR="99778" marT="49889" marB="49889" anchor="ctr">
                    <a:solidFill>
                      <a:srgbClr val="D8D8D8"/>
                    </a:solidFill>
                  </a:tcPr>
                </a:tc>
                <a:tc>
                  <a:txBody>
                    <a:bodyPr/>
                    <a:lstStyle/>
                    <a:p>
                      <a:pPr marL="0" marR="0" lvl="0" indent="0" algn="ctr" rtl="0">
                        <a:spcBef>
                          <a:spcPts val="0"/>
                        </a:spcBef>
                        <a:spcAft>
                          <a:spcPts val="0"/>
                        </a:spcAft>
                        <a:buNone/>
                      </a:pPr>
                      <a:r>
                        <a:rPr lang="pl-PL" sz="1800" b="1" u="none" strike="noStrike" cap="none"/>
                        <a:t>No. of schools</a:t>
                      </a:r>
                      <a:endParaRPr sz="1800" b="1" u="none" strike="noStrike" cap="none"/>
                    </a:p>
                  </a:txBody>
                  <a:tcPr marL="99778" marR="99778" marT="49889" marB="49889" anchor="ctr">
                    <a:solidFill>
                      <a:srgbClr val="92D050"/>
                    </a:solidFill>
                  </a:tcPr>
                </a:tc>
                <a:tc>
                  <a:txBody>
                    <a:bodyPr/>
                    <a:lstStyle/>
                    <a:p>
                      <a:pPr marL="0" marR="0" lvl="0" indent="0" algn="ctr" rtl="0">
                        <a:spcBef>
                          <a:spcPts val="0"/>
                        </a:spcBef>
                        <a:spcAft>
                          <a:spcPts val="0"/>
                        </a:spcAft>
                        <a:buNone/>
                      </a:pPr>
                      <a:r>
                        <a:rPr lang="pl-PL" sz="1800" b="1" u="none" strike="noStrike" cap="none"/>
                        <a:t>No. of students</a:t>
                      </a:r>
                      <a:endParaRPr sz="1800" b="1" u="none" strike="noStrike" cap="none"/>
                    </a:p>
                  </a:txBody>
                  <a:tcPr marL="99778" marR="99778" marT="49889" marB="49889" anchor="ctr"/>
                </a:tc>
                <a:extLst>
                  <a:ext uri="{0D108BD9-81ED-4DB2-BD59-A6C34878D82A}">
                    <a16:rowId xmlns:a16="http://schemas.microsoft.com/office/drawing/2014/main" val="10001"/>
                  </a:ext>
                </a:extLst>
              </a:tr>
              <a:tr h="1047326">
                <a:tc>
                  <a:txBody>
                    <a:bodyPr/>
                    <a:lstStyle/>
                    <a:p>
                      <a:pPr marL="0" marR="0" lvl="0" indent="0" algn="l" rtl="0">
                        <a:lnSpc>
                          <a:spcPct val="100000"/>
                        </a:lnSpc>
                        <a:spcBef>
                          <a:spcPts val="0"/>
                        </a:spcBef>
                        <a:spcAft>
                          <a:spcPts val="0"/>
                        </a:spcAft>
                        <a:buClr>
                          <a:schemeClr val="dk1"/>
                        </a:buClr>
                        <a:buSzPts val="1600"/>
                        <a:buFont typeface="Calibri"/>
                        <a:buNone/>
                      </a:pPr>
                      <a:endParaRPr sz="1800" u="none" strike="noStrike" cap="none"/>
                    </a:p>
                    <a:p>
                      <a:pPr marL="0" marR="0" lvl="0" indent="0" algn="l" rtl="0">
                        <a:lnSpc>
                          <a:spcPct val="100000"/>
                        </a:lnSpc>
                        <a:spcBef>
                          <a:spcPts val="0"/>
                        </a:spcBef>
                        <a:spcAft>
                          <a:spcPts val="0"/>
                        </a:spcAft>
                        <a:buClr>
                          <a:schemeClr val="dk1"/>
                        </a:buClr>
                        <a:buSzPts val="1600"/>
                        <a:buFont typeface="Calibri"/>
                        <a:buNone/>
                      </a:pPr>
                      <a:r>
                        <a:rPr lang="pl-PL" sz="1800" u="none" strike="noStrike" cap="none"/>
                        <a:t>Sep ’18 – Jun ’19</a:t>
                      </a:r>
                      <a:endParaRPr sz="2000"/>
                    </a:p>
                    <a:p>
                      <a:pPr marL="0" marR="0" lvl="0" indent="0" algn="l" rtl="0">
                        <a:lnSpc>
                          <a:spcPct val="100000"/>
                        </a:lnSpc>
                        <a:spcBef>
                          <a:spcPts val="0"/>
                        </a:spcBef>
                        <a:spcAft>
                          <a:spcPts val="0"/>
                        </a:spcAft>
                        <a:buClr>
                          <a:schemeClr val="dk1"/>
                        </a:buClr>
                        <a:buSzPts val="1600"/>
                        <a:buFont typeface="Calibri"/>
                        <a:buNone/>
                      </a:pPr>
                      <a:endParaRPr sz="1800" u="none" strike="noStrike" cap="none"/>
                    </a:p>
                  </a:txBody>
                  <a:tcPr marL="99778" marR="99778" marT="49889" marB="49889"/>
                </a:tc>
                <a:tc>
                  <a:txBody>
                    <a:bodyPr/>
                    <a:lstStyle/>
                    <a:p>
                      <a:pPr marL="0" marR="0" lvl="0" indent="0" algn="l" rtl="0">
                        <a:spcBef>
                          <a:spcPts val="0"/>
                        </a:spcBef>
                        <a:spcAft>
                          <a:spcPts val="0"/>
                        </a:spcAft>
                        <a:buNone/>
                      </a:pPr>
                      <a:r>
                        <a:rPr lang="pl-PL" sz="3300" b="1" dirty="0">
                          <a:latin typeface="Raleway"/>
                          <a:ea typeface="Raleway"/>
                          <a:cs typeface="Raleway"/>
                          <a:sym typeface="Raleway"/>
                        </a:rPr>
                        <a:t>1</a:t>
                      </a:r>
                      <a:endParaRPr sz="3300" b="1" dirty="0">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dirty="0">
                          <a:latin typeface="Raleway"/>
                          <a:ea typeface="Raleway"/>
                          <a:cs typeface="Raleway"/>
                          <a:sym typeface="Raleway"/>
                        </a:rPr>
                        <a:t>7</a:t>
                      </a:r>
                      <a:endParaRPr sz="3300" b="1" dirty="0">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a:latin typeface="Raleway"/>
                          <a:ea typeface="Raleway"/>
                          <a:cs typeface="Raleway"/>
                          <a:sym typeface="Raleway"/>
                        </a:rPr>
                        <a:t>1</a:t>
                      </a:r>
                      <a:endParaRPr sz="3300" b="1">
                        <a:latin typeface="Raleway"/>
                        <a:ea typeface="Raleway"/>
                        <a:cs typeface="Raleway"/>
                        <a:sym typeface="Raleway"/>
                      </a:endParaRPr>
                    </a:p>
                  </a:txBody>
                  <a:tcPr marL="99778" marR="99778" marT="49889" marB="49889"/>
                </a:tc>
                <a:tc>
                  <a:txBody>
                    <a:bodyPr/>
                    <a:lstStyle/>
                    <a:p>
                      <a:pPr marL="0" marR="0" lvl="0" indent="0" algn="l" rtl="0">
                        <a:spcBef>
                          <a:spcPts val="0"/>
                        </a:spcBef>
                        <a:spcAft>
                          <a:spcPts val="0"/>
                        </a:spcAft>
                        <a:buNone/>
                      </a:pPr>
                      <a:r>
                        <a:rPr lang="pl-PL" sz="3300" b="1">
                          <a:latin typeface="Raleway"/>
                          <a:ea typeface="Raleway"/>
                          <a:cs typeface="Raleway"/>
                          <a:sym typeface="Raleway"/>
                        </a:rPr>
                        <a:t>40</a:t>
                      </a:r>
                      <a:endParaRPr sz="3300" b="1">
                        <a:latin typeface="Raleway"/>
                        <a:ea typeface="Raleway"/>
                        <a:cs typeface="Raleway"/>
                        <a:sym typeface="Raleway"/>
                      </a:endParaRPr>
                    </a:p>
                  </a:txBody>
                  <a:tcPr marL="99778" marR="99778" marT="49889" marB="49889"/>
                </a:tc>
                <a:extLst>
                  <a:ext uri="{0D108BD9-81ED-4DB2-BD59-A6C34878D82A}">
                    <a16:rowId xmlns:a16="http://schemas.microsoft.com/office/drawing/2014/main" val="10002"/>
                  </a:ext>
                </a:extLst>
              </a:tr>
              <a:tr h="1047326">
                <a:tc>
                  <a:txBody>
                    <a:bodyPr/>
                    <a:lstStyle/>
                    <a:p>
                      <a:pPr marL="0" marR="0" lvl="0" indent="0" algn="l" rtl="0">
                        <a:lnSpc>
                          <a:spcPct val="100000"/>
                        </a:lnSpc>
                        <a:spcBef>
                          <a:spcPts val="0"/>
                        </a:spcBef>
                        <a:spcAft>
                          <a:spcPts val="0"/>
                        </a:spcAft>
                        <a:buClr>
                          <a:schemeClr val="dk1"/>
                        </a:buClr>
                        <a:buSzPts val="1600"/>
                        <a:buFont typeface="Calibri"/>
                        <a:buNone/>
                      </a:pPr>
                      <a:endParaRPr sz="1800"/>
                    </a:p>
                    <a:p>
                      <a:pPr marL="0" marR="0" lvl="0" indent="0" algn="l" rtl="0">
                        <a:lnSpc>
                          <a:spcPct val="100000"/>
                        </a:lnSpc>
                        <a:spcBef>
                          <a:spcPts val="0"/>
                        </a:spcBef>
                        <a:spcAft>
                          <a:spcPts val="0"/>
                        </a:spcAft>
                        <a:buClr>
                          <a:schemeClr val="dk1"/>
                        </a:buClr>
                        <a:buSzPts val="1600"/>
                        <a:buFont typeface="Calibri"/>
                        <a:buNone/>
                      </a:pPr>
                      <a:r>
                        <a:rPr lang="pl-PL" sz="1800"/>
                        <a:t>Sep ’19 – Dec ’19</a:t>
                      </a:r>
                      <a:endParaRPr sz="2000"/>
                    </a:p>
                    <a:p>
                      <a:pPr marL="0" marR="0" lvl="0" indent="0" algn="l" rtl="0">
                        <a:lnSpc>
                          <a:spcPct val="100000"/>
                        </a:lnSpc>
                        <a:spcBef>
                          <a:spcPts val="0"/>
                        </a:spcBef>
                        <a:spcAft>
                          <a:spcPts val="0"/>
                        </a:spcAft>
                        <a:buClr>
                          <a:schemeClr val="dk1"/>
                        </a:buClr>
                        <a:buSzPts val="1600"/>
                        <a:buFont typeface="Calibri"/>
                        <a:buNone/>
                      </a:pPr>
                      <a:endParaRPr sz="1800"/>
                    </a:p>
                  </a:txBody>
                  <a:tcPr marL="99778" marR="99778" marT="49889" marB="49889"/>
                </a:tc>
                <a:tc>
                  <a:txBody>
                    <a:bodyPr/>
                    <a:lstStyle/>
                    <a:p>
                      <a:pPr marL="0" marR="0" lvl="0" indent="0" algn="l" rtl="0">
                        <a:spcBef>
                          <a:spcPts val="0"/>
                        </a:spcBef>
                        <a:spcAft>
                          <a:spcPts val="0"/>
                        </a:spcAft>
                        <a:buNone/>
                      </a:pPr>
                      <a:r>
                        <a:rPr lang="pl-PL" sz="3300" b="1">
                          <a:latin typeface="Raleway"/>
                          <a:ea typeface="Raleway"/>
                          <a:cs typeface="Raleway"/>
                          <a:sym typeface="Raleway"/>
                        </a:rPr>
                        <a:t>25</a:t>
                      </a:r>
                      <a:endParaRPr sz="3300" b="1">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dirty="0">
                          <a:latin typeface="Raleway"/>
                          <a:ea typeface="Raleway"/>
                          <a:cs typeface="Raleway"/>
                          <a:sym typeface="Raleway"/>
                        </a:rPr>
                        <a:t>50</a:t>
                      </a:r>
                      <a:endParaRPr sz="3300" b="1" dirty="0">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a:latin typeface="Raleway"/>
                          <a:ea typeface="Raleway"/>
                          <a:cs typeface="Raleway"/>
                          <a:sym typeface="Raleway"/>
                        </a:rPr>
                        <a:t>25</a:t>
                      </a:r>
                      <a:endParaRPr sz="3300" b="1">
                        <a:latin typeface="Raleway"/>
                        <a:ea typeface="Raleway"/>
                        <a:cs typeface="Raleway"/>
                        <a:sym typeface="Raleway"/>
                      </a:endParaRPr>
                    </a:p>
                  </a:txBody>
                  <a:tcPr marL="99778" marR="99778" marT="49889" marB="49889"/>
                </a:tc>
                <a:tc>
                  <a:txBody>
                    <a:bodyPr/>
                    <a:lstStyle/>
                    <a:p>
                      <a:pPr marL="0" marR="0" lvl="0" indent="0" algn="l" rtl="0">
                        <a:spcBef>
                          <a:spcPts val="0"/>
                        </a:spcBef>
                        <a:spcAft>
                          <a:spcPts val="0"/>
                        </a:spcAft>
                        <a:buNone/>
                      </a:pPr>
                      <a:r>
                        <a:rPr lang="pl-PL" sz="3300" b="1">
                          <a:latin typeface="Raleway"/>
                          <a:ea typeface="Raleway"/>
                          <a:cs typeface="Raleway"/>
                          <a:sym typeface="Raleway"/>
                        </a:rPr>
                        <a:t>250</a:t>
                      </a:r>
                      <a:endParaRPr sz="3300" b="1">
                        <a:latin typeface="Raleway"/>
                        <a:ea typeface="Raleway"/>
                        <a:cs typeface="Raleway"/>
                        <a:sym typeface="Raleway"/>
                      </a:endParaRPr>
                    </a:p>
                  </a:txBody>
                  <a:tcPr marL="99778" marR="99778" marT="49889" marB="49889"/>
                </a:tc>
                <a:extLst>
                  <a:ext uri="{0D108BD9-81ED-4DB2-BD59-A6C34878D82A}">
                    <a16:rowId xmlns:a16="http://schemas.microsoft.com/office/drawing/2014/main" val="10003"/>
                  </a:ext>
                </a:extLst>
              </a:tr>
              <a:tr h="1047326">
                <a:tc>
                  <a:txBody>
                    <a:bodyPr/>
                    <a:lstStyle/>
                    <a:p>
                      <a:pPr marL="0" marR="0" lvl="0" indent="0" algn="l" rtl="0">
                        <a:lnSpc>
                          <a:spcPct val="100000"/>
                        </a:lnSpc>
                        <a:spcBef>
                          <a:spcPts val="0"/>
                        </a:spcBef>
                        <a:spcAft>
                          <a:spcPts val="0"/>
                        </a:spcAft>
                        <a:buClr>
                          <a:schemeClr val="dk1"/>
                        </a:buClr>
                        <a:buSzPts val="1600"/>
                        <a:buFont typeface="Calibri"/>
                        <a:buNone/>
                      </a:pPr>
                      <a:endParaRPr sz="1800"/>
                    </a:p>
                    <a:p>
                      <a:pPr marL="0" marR="0" lvl="0" indent="0" algn="l" rtl="0">
                        <a:lnSpc>
                          <a:spcPct val="100000"/>
                        </a:lnSpc>
                        <a:spcBef>
                          <a:spcPts val="0"/>
                        </a:spcBef>
                        <a:spcAft>
                          <a:spcPts val="0"/>
                        </a:spcAft>
                        <a:buClr>
                          <a:schemeClr val="dk1"/>
                        </a:buClr>
                        <a:buSzPts val="1600"/>
                        <a:buFont typeface="Calibri"/>
                        <a:buNone/>
                      </a:pPr>
                      <a:r>
                        <a:rPr lang="pl-PL" sz="1800"/>
                        <a:t>Jan ’20 – Mar ’20</a:t>
                      </a:r>
                      <a:endParaRPr sz="2000"/>
                    </a:p>
                    <a:p>
                      <a:pPr marL="0" marR="0" lvl="0" indent="0" algn="l" rtl="0">
                        <a:lnSpc>
                          <a:spcPct val="100000"/>
                        </a:lnSpc>
                        <a:spcBef>
                          <a:spcPts val="0"/>
                        </a:spcBef>
                        <a:spcAft>
                          <a:spcPts val="0"/>
                        </a:spcAft>
                        <a:buClr>
                          <a:schemeClr val="dk1"/>
                        </a:buClr>
                        <a:buSzPts val="1600"/>
                        <a:buFont typeface="Calibri"/>
                        <a:buNone/>
                      </a:pPr>
                      <a:endParaRPr sz="1800"/>
                    </a:p>
                  </a:txBody>
                  <a:tcPr marL="99778" marR="99778" marT="49889" marB="49889"/>
                </a:tc>
                <a:tc>
                  <a:txBody>
                    <a:bodyPr/>
                    <a:lstStyle/>
                    <a:p>
                      <a:pPr marL="0" marR="0" lvl="0" indent="0" algn="l" rtl="0">
                        <a:spcBef>
                          <a:spcPts val="0"/>
                        </a:spcBef>
                        <a:spcAft>
                          <a:spcPts val="0"/>
                        </a:spcAft>
                        <a:buNone/>
                      </a:pPr>
                      <a:r>
                        <a:rPr lang="pl-PL" sz="3300" b="1">
                          <a:latin typeface="Raleway"/>
                          <a:ea typeface="Raleway"/>
                          <a:cs typeface="Raleway"/>
                          <a:sym typeface="Raleway"/>
                        </a:rPr>
                        <a:t>+25</a:t>
                      </a:r>
                      <a:endParaRPr sz="3300" b="1">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a:latin typeface="Raleway"/>
                          <a:ea typeface="Raleway"/>
                          <a:cs typeface="Raleway"/>
                          <a:sym typeface="Raleway"/>
                        </a:rPr>
                        <a:t>+50</a:t>
                      </a:r>
                      <a:endParaRPr sz="3300" b="1">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a:latin typeface="Raleway"/>
                          <a:ea typeface="Raleway"/>
                          <a:cs typeface="Raleway"/>
                          <a:sym typeface="Raleway"/>
                        </a:rPr>
                        <a:t>+25</a:t>
                      </a:r>
                      <a:endParaRPr sz="3300" b="1">
                        <a:latin typeface="Raleway"/>
                        <a:ea typeface="Raleway"/>
                        <a:cs typeface="Raleway"/>
                        <a:sym typeface="Raleway"/>
                      </a:endParaRPr>
                    </a:p>
                  </a:txBody>
                  <a:tcPr marL="99778" marR="99778" marT="49889" marB="49889"/>
                </a:tc>
                <a:tc>
                  <a:txBody>
                    <a:bodyPr/>
                    <a:lstStyle/>
                    <a:p>
                      <a:pPr marL="0" marR="0" lvl="0" indent="0" algn="l" rtl="0">
                        <a:spcBef>
                          <a:spcPts val="0"/>
                        </a:spcBef>
                        <a:spcAft>
                          <a:spcPts val="0"/>
                        </a:spcAft>
                        <a:buNone/>
                      </a:pPr>
                      <a:r>
                        <a:rPr lang="pl-PL" sz="3300" b="1" dirty="0">
                          <a:latin typeface="Raleway"/>
                          <a:ea typeface="Raleway"/>
                          <a:cs typeface="Raleway"/>
                          <a:sym typeface="Raleway"/>
                        </a:rPr>
                        <a:t>+250</a:t>
                      </a:r>
                      <a:endParaRPr sz="3300" b="1" dirty="0">
                        <a:latin typeface="Raleway"/>
                        <a:ea typeface="Raleway"/>
                        <a:cs typeface="Raleway"/>
                        <a:sym typeface="Raleway"/>
                      </a:endParaRPr>
                    </a:p>
                  </a:txBody>
                  <a:tcPr marL="99778" marR="99778" marT="49889" marB="49889"/>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1229268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7"/>
          <p:cNvSpPr txBox="1">
            <a:spLocks noGrp="1"/>
          </p:cNvSpPr>
          <p:nvPr>
            <p:ph type="body" idx="1"/>
          </p:nvPr>
        </p:nvSpPr>
        <p:spPr>
          <a:xfrm>
            <a:off x="543697" y="1825625"/>
            <a:ext cx="11294075" cy="4351338"/>
          </a:xfrm>
          <a:prstGeom prst="rect">
            <a:avLst/>
          </a:prstGeom>
          <a:noFill/>
          <a:ln>
            <a:noFill/>
          </a:ln>
        </p:spPr>
        <p:txBody>
          <a:bodyPr spcFirstLastPara="1" vert="horz" wrap="square" lIns="91425" tIns="45700" rIns="91425" bIns="45700" rtlCol="0" anchor="t" anchorCtr="0">
            <a:noAutofit/>
          </a:bodyPr>
          <a:lstStyle/>
          <a:p>
            <a:pPr marL="171450" indent="-171450">
              <a:spcBef>
                <a:spcPts val="0"/>
              </a:spcBef>
              <a:buClr>
                <a:schemeClr val="dk1"/>
              </a:buClr>
              <a:buSzPts val="1680"/>
              <a:buFont typeface="Raleway"/>
              <a:buChar char="❖"/>
            </a:pPr>
            <a:r>
              <a:rPr lang="pl-PL" dirty="0"/>
              <a:t>Schools with </a:t>
            </a:r>
            <a:r>
              <a:rPr lang="pl-PL" dirty="0" err="1"/>
              <a:t>students</a:t>
            </a:r>
            <a:r>
              <a:rPr lang="pl-PL" dirty="0"/>
              <a:t> </a:t>
            </a:r>
            <a:r>
              <a:rPr lang="pl-PL" dirty="0" err="1"/>
              <a:t>active</a:t>
            </a:r>
            <a:r>
              <a:rPr lang="pl-PL" dirty="0"/>
              <a:t> </a:t>
            </a:r>
            <a:r>
              <a:rPr lang="pl-PL" dirty="0" err="1"/>
              <a:t>so</a:t>
            </a:r>
            <a:r>
              <a:rPr lang="pl-PL" dirty="0"/>
              <a:t> far: </a:t>
            </a:r>
            <a:r>
              <a:rPr lang="pl-PL" b="1" dirty="0">
                <a:solidFill>
                  <a:srgbClr val="FF0000"/>
                </a:solidFill>
              </a:rPr>
              <a:t>1</a:t>
            </a:r>
            <a:endParaRPr b="1" dirty="0">
              <a:solidFill>
                <a:srgbClr val="FF0000"/>
              </a:solidFill>
            </a:endParaRPr>
          </a:p>
          <a:p>
            <a:pPr marL="171450" indent="-171450">
              <a:spcBef>
                <a:spcPts val="750"/>
              </a:spcBef>
              <a:buClr>
                <a:schemeClr val="dk1"/>
              </a:buClr>
              <a:buSzPts val="1680"/>
              <a:buFont typeface="Raleway"/>
              <a:buChar char="❖"/>
            </a:pPr>
            <a:r>
              <a:rPr lang="pl-PL" dirty="0" err="1"/>
              <a:t>Planned</a:t>
            </a:r>
            <a:r>
              <a:rPr lang="pl-PL" dirty="0"/>
              <a:t> </a:t>
            </a:r>
            <a:r>
              <a:rPr lang="pl-PL" dirty="0" err="1"/>
              <a:t>total</a:t>
            </a:r>
            <a:r>
              <a:rPr lang="pl-PL" dirty="0"/>
              <a:t> </a:t>
            </a:r>
            <a:r>
              <a:rPr lang="pl-PL" dirty="0" err="1"/>
              <a:t>number</a:t>
            </a:r>
            <a:r>
              <a:rPr lang="pl-PL" dirty="0"/>
              <a:t> of </a:t>
            </a:r>
            <a:r>
              <a:rPr lang="pl-PL" dirty="0" err="1"/>
              <a:t>schools</a:t>
            </a:r>
            <a:r>
              <a:rPr lang="pl-PL" dirty="0"/>
              <a:t> with </a:t>
            </a:r>
            <a:r>
              <a:rPr lang="pl-PL" dirty="0" err="1"/>
              <a:t>students</a:t>
            </a:r>
            <a:r>
              <a:rPr lang="pl-PL" dirty="0"/>
              <a:t> </a:t>
            </a:r>
            <a:r>
              <a:rPr lang="pl-PL" dirty="0" err="1"/>
              <a:t>engaged</a:t>
            </a:r>
            <a:r>
              <a:rPr lang="pl-PL" dirty="0"/>
              <a:t>: </a:t>
            </a:r>
            <a:r>
              <a:rPr lang="pl-PL" b="1" dirty="0" smtClean="0">
                <a:solidFill>
                  <a:srgbClr val="FF0000"/>
                </a:solidFill>
              </a:rPr>
              <a:t>50</a:t>
            </a:r>
            <a:endParaRPr dirty="0"/>
          </a:p>
          <a:p>
            <a:pPr marL="171450" indent="-171450">
              <a:spcBef>
                <a:spcPts val="750"/>
              </a:spcBef>
              <a:buClr>
                <a:schemeClr val="dk1"/>
              </a:buClr>
              <a:buSzPts val="1680"/>
              <a:buChar char="❖"/>
            </a:pPr>
            <a:r>
              <a:rPr lang="pl-PL" dirty="0" err="1"/>
              <a:t>What</a:t>
            </a:r>
            <a:r>
              <a:rPr lang="pl-PL" dirty="0"/>
              <a:t> </a:t>
            </a:r>
            <a:r>
              <a:rPr lang="pl-PL" dirty="0" err="1"/>
              <a:t>actions</a:t>
            </a:r>
            <a:r>
              <a:rPr lang="pl-PL" dirty="0"/>
              <a:t> </a:t>
            </a:r>
            <a:r>
              <a:rPr lang="pl-PL" dirty="0" err="1"/>
              <a:t>are</a:t>
            </a:r>
            <a:r>
              <a:rPr lang="pl-PL" dirty="0"/>
              <a:t> </a:t>
            </a:r>
            <a:r>
              <a:rPr lang="pl-PL" dirty="0" err="1"/>
              <a:t>taken</a:t>
            </a:r>
            <a:r>
              <a:rPr lang="pl-PL" dirty="0"/>
              <a:t> to </a:t>
            </a:r>
            <a:r>
              <a:rPr lang="pl-PL" dirty="0" err="1"/>
              <a:t>engage</a:t>
            </a:r>
            <a:r>
              <a:rPr lang="pl-PL" dirty="0"/>
              <a:t> </a:t>
            </a:r>
            <a:r>
              <a:rPr lang="pl-PL" dirty="0" err="1"/>
              <a:t>new</a:t>
            </a:r>
            <a:r>
              <a:rPr lang="pl-PL" dirty="0"/>
              <a:t> </a:t>
            </a:r>
            <a:r>
              <a:rPr lang="pl-PL" dirty="0" err="1"/>
              <a:t>schools</a:t>
            </a:r>
            <a:r>
              <a:rPr lang="pl-PL" dirty="0"/>
              <a:t>? </a:t>
            </a:r>
            <a:endParaRPr dirty="0"/>
          </a:p>
          <a:p>
            <a:pPr marL="514350" lvl="1" indent="-171450">
              <a:lnSpc>
                <a:spcPct val="115000"/>
              </a:lnSpc>
              <a:spcBef>
                <a:spcPts val="375"/>
              </a:spcBef>
              <a:buSzPts val="1440"/>
              <a:buChar char="➢"/>
            </a:pPr>
            <a:r>
              <a:rPr lang="pl-PL" dirty="0" err="1"/>
              <a:t>Publicatión</a:t>
            </a:r>
            <a:r>
              <a:rPr lang="pl-PL" dirty="0"/>
              <a:t> and </a:t>
            </a:r>
            <a:r>
              <a:rPr lang="pl-PL" dirty="0" err="1"/>
              <a:t>dissemination</a:t>
            </a:r>
            <a:r>
              <a:rPr lang="pl-PL" dirty="0"/>
              <a:t> of </a:t>
            </a:r>
            <a:r>
              <a:rPr lang="pl-PL" dirty="0" err="1"/>
              <a:t>courses</a:t>
            </a:r>
            <a:r>
              <a:rPr lang="pl-PL" dirty="0"/>
              <a:t>: OER, </a:t>
            </a:r>
            <a:r>
              <a:rPr lang="pl-PL" dirty="0" err="1"/>
              <a:t>Edpuzzle</a:t>
            </a:r>
            <a:r>
              <a:rPr lang="pl-PL" dirty="0"/>
              <a:t>, VR&amp;AR, </a:t>
            </a:r>
            <a:r>
              <a:rPr lang="pl-PL" dirty="0" err="1"/>
              <a:t>Robotics</a:t>
            </a:r>
            <a:r>
              <a:rPr lang="pl-PL" dirty="0"/>
              <a:t>, </a:t>
            </a:r>
            <a:r>
              <a:rPr lang="pl-PL" dirty="0" err="1"/>
              <a:t>Biology</a:t>
            </a:r>
            <a:endParaRPr dirty="0"/>
          </a:p>
          <a:p>
            <a:pPr marL="514350" lvl="1" indent="-171450">
              <a:lnSpc>
                <a:spcPct val="115000"/>
              </a:lnSpc>
              <a:spcBef>
                <a:spcPts val="375"/>
              </a:spcBef>
              <a:buSzPts val="1440"/>
              <a:buChar char="➢"/>
            </a:pPr>
            <a:r>
              <a:rPr lang="pl-PL" dirty="0" err="1"/>
              <a:t>Building</a:t>
            </a:r>
            <a:r>
              <a:rPr lang="pl-PL" dirty="0"/>
              <a:t> a </a:t>
            </a:r>
            <a:r>
              <a:rPr lang="pl-PL" dirty="0" err="1"/>
              <a:t>educational</a:t>
            </a:r>
            <a:r>
              <a:rPr lang="pl-PL" dirty="0"/>
              <a:t> </a:t>
            </a:r>
            <a:r>
              <a:rPr lang="pl-PL" dirty="0" err="1"/>
              <a:t>community</a:t>
            </a:r>
            <a:r>
              <a:rPr lang="pl-PL" dirty="0"/>
              <a:t> from the </a:t>
            </a:r>
            <a:r>
              <a:rPr lang="pl-PL" dirty="0" err="1"/>
              <a:t>teachers</a:t>
            </a:r>
            <a:r>
              <a:rPr lang="pl-PL" dirty="0"/>
              <a:t>’ </a:t>
            </a:r>
            <a:r>
              <a:rPr lang="pl-PL" dirty="0" err="1"/>
              <a:t>group</a:t>
            </a:r>
            <a:r>
              <a:rPr lang="pl-PL" dirty="0"/>
              <a:t> of </a:t>
            </a:r>
            <a:r>
              <a:rPr lang="pl-PL" dirty="0" err="1"/>
              <a:t>social</a:t>
            </a:r>
            <a:r>
              <a:rPr lang="pl-PL" dirty="0"/>
              <a:t> networks, </a:t>
            </a:r>
            <a:r>
              <a:rPr lang="pl-PL" dirty="0" err="1"/>
              <a:t>facebook</a:t>
            </a:r>
            <a:r>
              <a:rPr lang="pl-PL" dirty="0"/>
              <a:t>, telegram, </a:t>
            </a:r>
            <a:r>
              <a:rPr lang="pl-PL" dirty="0" err="1"/>
              <a:t>linkedin</a:t>
            </a:r>
            <a:r>
              <a:rPr lang="pl-PL" dirty="0"/>
              <a:t>.</a:t>
            </a:r>
            <a:endParaRPr dirty="0"/>
          </a:p>
          <a:p>
            <a:pPr marL="514350" lvl="1" indent="-171450">
              <a:lnSpc>
                <a:spcPct val="115000"/>
              </a:lnSpc>
              <a:spcBef>
                <a:spcPts val="375"/>
              </a:spcBef>
              <a:buSzPts val="1440"/>
              <a:buChar char="➢"/>
            </a:pPr>
            <a:r>
              <a:rPr lang="pl-PL" dirty="0" err="1"/>
              <a:t>Propose</a:t>
            </a:r>
            <a:r>
              <a:rPr lang="pl-PL" dirty="0"/>
              <a:t> </a:t>
            </a:r>
            <a:r>
              <a:rPr lang="pl-PL" dirty="0" err="1"/>
              <a:t>concrete</a:t>
            </a:r>
            <a:r>
              <a:rPr lang="pl-PL" dirty="0"/>
              <a:t> </a:t>
            </a:r>
            <a:r>
              <a:rPr lang="pl-PL" dirty="0" err="1"/>
              <a:t>projects</a:t>
            </a:r>
            <a:r>
              <a:rPr lang="pl-PL" dirty="0"/>
              <a:t> to be </a:t>
            </a:r>
            <a:r>
              <a:rPr lang="pl-PL" dirty="0" err="1"/>
              <a:t>developed</a:t>
            </a:r>
            <a:r>
              <a:rPr lang="pl-PL" dirty="0"/>
              <a:t> by the </a:t>
            </a:r>
            <a:r>
              <a:rPr lang="pl-PL" dirty="0" err="1"/>
              <a:t>schools</a:t>
            </a:r>
            <a:r>
              <a:rPr lang="pl-PL" dirty="0"/>
              <a:t>:</a:t>
            </a:r>
            <a:endParaRPr dirty="0"/>
          </a:p>
          <a:p>
            <a:pPr marL="857250" lvl="2" indent="-171450">
              <a:lnSpc>
                <a:spcPct val="115000"/>
              </a:lnSpc>
              <a:spcBef>
                <a:spcPts val="375"/>
              </a:spcBef>
              <a:buSzPts val="1200"/>
              <a:buChar char="■"/>
            </a:pPr>
            <a:r>
              <a:rPr lang="pl-PL" dirty="0"/>
              <a:t>e-car, </a:t>
            </a:r>
            <a:r>
              <a:rPr lang="pl-PL" dirty="0" err="1"/>
              <a:t>depopulation</a:t>
            </a:r>
            <a:r>
              <a:rPr lang="pl-PL" dirty="0"/>
              <a:t>, </a:t>
            </a:r>
            <a:r>
              <a:rPr lang="pl-PL" dirty="0" err="1"/>
              <a:t>fire</a:t>
            </a:r>
            <a:r>
              <a:rPr lang="pl-PL" dirty="0"/>
              <a:t>, </a:t>
            </a:r>
            <a:r>
              <a:rPr lang="pl-PL" dirty="0" err="1"/>
              <a:t>water</a:t>
            </a:r>
            <a:r>
              <a:rPr lang="pl-PL" dirty="0"/>
              <a:t> </a:t>
            </a:r>
            <a:r>
              <a:rPr lang="pl-PL" dirty="0" err="1"/>
              <a:t>exploitation</a:t>
            </a:r>
            <a:r>
              <a:rPr lang="pl-PL" dirty="0"/>
              <a:t>.</a:t>
            </a:r>
            <a:endParaRPr dirty="0"/>
          </a:p>
          <a:p>
            <a:pPr marL="514350" lvl="1" indent="-171450">
              <a:lnSpc>
                <a:spcPct val="115000"/>
              </a:lnSpc>
              <a:spcBef>
                <a:spcPts val="375"/>
              </a:spcBef>
              <a:buSzPts val="1440"/>
              <a:buChar char="➢"/>
            </a:pPr>
            <a:r>
              <a:rPr lang="pl-PL" dirty="0" err="1"/>
              <a:t>Invitation</a:t>
            </a:r>
            <a:r>
              <a:rPr lang="pl-PL" dirty="0"/>
              <a:t> to </a:t>
            </a:r>
            <a:r>
              <a:rPr lang="pl-PL" dirty="0" err="1"/>
              <a:t>all</a:t>
            </a:r>
            <a:r>
              <a:rPr lang="pl-PL" dirty="0"/>
              <a:t> </a:t>
            </a:r>
            <a:r>
              <a:rPr lang="pl-PL" dirty="0" err="1"/>
              <a:t>activities</a:t>
            </a:r>
            <a:r>
              <a:rPr lang="pl-PL" dirty="0"/>
              <a:t> </a:t>
            </a:r>
            <a:r>
              <a:rPr lang="pl-PL" dirty="0" err="1"/>
              <a:t>related</a:t>
            </a:r>
            <a:r>
              <a:rPr lang="pl-PL" dirty="0"/>
              <a:t> with the </a:t>
            </a:r>
            <a:r>
              <a:rPr lang="pl-PL" dirty="0" err="1"/>
              <a:t>training</a:t>
            </a:r>
            <a:r>
              <a:rPr lang="pl-PL" dirty="0"/>
              <a:t> and </a:t>
            </a:r>
            <a:r>
              <a:rPr lang="pl-PL" dirty="0" err="1"/>
              <a:t>use</a:t>
            </a:r>
            <a:r>
              <a:rPr lang="pl-PL" dirty="0"/>
              <a:t> of UP2U platform.</a:t>
            </a:r>
            <a:endParaRPr dirty="0"/>
          </a:p>
        </p:txBody>
      </p:sp>
      <p:sp>
        <p:nvSpPr>
          <p:cNvPr id="56" name="Google Shape;56;p7"/>
          <p:cNvSpPr txBox="1">
            <a:spLocks noGrp="1"/>
          </p:cNvSpPr>
          <p:nvPr>
            <p:ph type="title"/>
          </p:nvPr>
        </p:nvSpPr>
        <p:spPr>
          <a:xfrm>
            <a:off x="926757" y="365127"/>
            <a:ext cx="8141043" cy="1325563"/>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3300"/>
            </a:pPr>
            <a:r>
              <a:rPr lang="pl-PL" dirty="0"/>
              <a:t>How to </a:t>
            </a:r>
            <a:r>
              <a:rPr lang="pl-PL" dirty="0" err="1"/>
              <a:t>engage</a:t>
            </a:r>
            <a:r>
              <a:rPr lang="pl-PL" dirty="0"/>
              <a:t> </a:t>
            </a:r>
            <a:r>
              <a:rPr lang="pl-PL" dirty="0" err="1"/>
              <a:t>new</a:t>
            </a:r>
            <a:r>
              <a:rPr lang="pl-PL" dirty="0"/>
              <a:t> </a:t>
            </a:r>
            <a:r>
              <a:rPr lang="pl-PL" dirty="0" err="1"/>
              <a:t>schools</a:t>
            </a:r>
            <a:r>
              <a:rPr lang="pl-PL" dirty="0"/>
              <a:t>?</a:t>
            </a:r>
            <a:endParaRPr dirty="0"/>
          </a:p>
        </p:txBody>
      </p:sp>
      <p:sp>
        <p:nvSpPr>
          <p:cNvPr id="57" name="Google Shape;57;p7"/>
          <p:cNvSpPr txBox="1">
            <a:spLocks noGrp="1"/>
          </p:cNvSpPr>
          <p:nvPr>
            <p:ph type="ftr" idx="11"/>
          </p:nvPr>
        </p:nvSpPr>
        <p:spPr>
          <a:xfrm>
            <a:off x="4552950" y="6356352"/>
            <a:ext cx="3086100" cy="365125"/>
          </a:xfrm>
          <a:prstGeom prst="rect">
            <a:avLst/>
          </a:prstGeom>
          <a:noFill/>
          <a:ln>
            <a:noFill/>
          </a:ln>
        </p:spPr>
        <p:txBody>
          <a:bodyPr spcFirstLastPara="1" vert="horz" wrap="square" lIns="91425" tIns="45700" rIns="91425" bIns="45700" rtlCol="0" anchor="ctr" anchorCtr="0">
            <a:noAutofit/>
          </a:bodyPr>
          <a:lstStyle/>
          <a:p>
            <a:r>
              <a:rPr lang="pl-PL"/>
              <a:t>www.up2university.eu</a:t>
            </a:r>
            <a:endParaRPr/>
          </a:p>
        </p:txBody>
      </p:sp>
      <p:sp>
        <p:nvSpPr>
          <p:cNvPr id="58" name="Google Shape;58;p7"/>
          <p:cNvSpPr txBox="1">
            <a:spLocks noGrp="1"/>
          </p:cNvSpPr>
          <p:nvPr>
            <p:ph type="sldNum" idx="12"/>
          </p:nvPr>
        </p:nvSpPr>
        <p:spPr>
          <a:xfrm>
            <a:off x="7981950" y="6356352"/>
            <a:ext cx="2057400" cy="365125"/>
          </a:xfrm>
          <a:prstGeom prst="rect">
            <a:avLst/>
          </a:prstGeom>
          <a:noFill/>
          <a:ln>
            <a:noFill/>
          </a:ln>
        </p:spPr>
        <p:txBody>
          <a:bodyPr spcFirstLastPara="1" vert="horz" wrap="square" lIns="91425" tIns="45700" rIns="91425" bIns="45700" rtlCol="0" anchor="ctr" anchorCtr="0">
            <a:noAutofit/>
          </a:bodyPr>
          <a:lstStyle/>
          <a:p>
            <a:fld id="{00000000-1234-1234-1234-123412341234}" type="slidenum">
              <a:rPr lang="pl-PL"/>
              <a:pPr/>
              <a:t>111</a:t>
            </a:fld>
            <a:endParaRPr/>
          </a:p>
        </p:txBody>
      </p:sp>
    </p:spTree>
    <p:extLst>
      <p:ext uri="{BB962C8B-B14F-4D97-AF65-F5344CB8AC3E}">
        <p14:creationId xmlns:p14="http://schemas.microsoft.com/office/powerpoint/2010/main" val="43150262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7" name="Google Shape;64;p8"/>
          <p:cNvSpPr txBox="1">
            <a:spLocks/>
          </p:cNvSpPr>
          <p:nvPr/>
        </p:nvSpPr>
        <p:spPr>
          <a:xfrm>
            <a:off x="723900" y="5102660"/>
            <a:ext cx="7886700" cy="1373765"/>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Clr>
                <a:schemeClr val="dk1"/>
              </a:buClr>
              <a:buSzPts val="1680"/>
              <a:buFontTx/>
              <a:buNone/>
            </a:pPr>
            <a:r>
              <a:rPr lang="en-US" sz="2400" dirty="0" smtClean="0"/>
              <a:t>Risks:</a:t>
            </a:r>
            <a:endParaRPr lang="en-US" sz="1100" dirty="0" smtClean="0"/>
          </a:p>
          <a:p>
            <a:pPr marL="0" indent="0">
              <a:lnSpc>
                <a:spcPct val="115000"/>
              </a:lnSpc>
              <a:spcBef>
                <a:spcPts val="0"/>
              </a:spcBef>
              <a:buClr>
                <a:schemeClr val="dk1"/>
              </a:buClr>
              <a:buSzPts val="1100"/>
              <a:buFont typeface="Arial"/>
              <a:buNone/>
            </a:pPr>
            <a:endParaRPr lang="en-US" sz="1200" dirty="0" smtClean="0"/>
          </a:p>
          <a:p>
            <a:pPr marL="457200" indent="-317500">
              <a:lnSpc>
                <a:spcPct val="115000"/>
              </a:lnSpc>
              <a:spcBef>
                <a:spcPts val="0"/>
              </a:spcBef>
              <a:buSzPts val="1400"/>
              <a:buFontTx/>
              <a:buChar char="★"/>
            </a:pPr>
            <a:r>
              <a:rPr lang="en-US" sz="1400" dirty="0" smtClean="0"/>
              <a:t>Availability of teachers and students to attend the webinars and online course.</a:t>
            </a:r>
          </a:p>
          <a:p>
            <a:pPr marL="457200" indent="-317500">
              <a:lnSpc>
                <a:spcPct val="115000"/>
              </a:lnSpc>
              <a:spcBef>
                <a:spcPts val="0"/>
              </a:spcBef>
              <a:buSzPts val="1400"/>
              <a:buFontTx/>
              <a:buChar char="★"/>
            </a:pPr>
            <a:r>
              <a:rPr lang="en-US" sz="1400" dirty="0" smtClean="0"/>
              <a:t>Few motivation of working in the proposal projects.</a:t>
            </a:r>
          </a:p>
          <a:p>
            <a:pPr marL="457200" indent="-317500">
              <a:lnSpc>
                <a:spcPct val="115000"/>
              </a:lnSpc>
              <a:spcBef>
                <a:spcPts val="0"/>
              </a:spcBef>
              <a:buSzPts val="1400"/>
              <a:buFontTx/>
              <a:buChar char="★"/>
            </a:pPr>
            <a:r>
              <a:rPr lang="en-US" sz="1400" dirty="0" smtClean="0"/>
              <a:t>Not certification of participation that allow them to use as part of they work.</a:t>
            </a:r>
            <a:endParaRPr lang="en-US" sz="1400"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112</a:t>
            </a:fld>
            <a:endParaRPr lang="pt-BR"/>
          </a:p>
        </p:txBody>
      </p:sp>
      <p:graphicFrame>
        <p:nvGraphicFramePr>
          <p:cNvPr id="6" name="Tabela 5"/>
          <p:cNvGraphicFramePr>
            <a:graphicFrameLocks noGrp="1"/>
          </p:cNvGraphicFramePr>
          <p:nvPr>
            <p:extLst>
              <p:ext uri="{D42A27DB-BD31-4B8C-83A1-F6EECF244321}">
                <p14:modId xmlns:p14="http://schemas.microsoft.com/office/powerpoint/2010/main" val="3215762806"/>
              </p:ext>
            </p:extLst>
          </p:nvPr>
        </p:nvGraphicFramePr>
        <p:xfrm>
          <a:off x="838200" y="1466248"/>
          <a:ext cx="10515599" cy="3636413"/>
        </p:xfrm>
        <a:graphic>
          <a:graphicData uri="http://schemas.openxmlformats.org/drawingml/2006/table">
            <a:tbl>
              <a:tblPr firstRow="1" bandRow="1">
                <a:tableStyleId>{21E4AEA4-8DFA-4A89-87EB-49C32662AFE0}</a:tableStyleId>
              </a:tblPr>
              <a:tblGrid>
                <a:gridCol w="1353796">
                  <a:extLst>
                    <a:ext uri="{9D8B030D-6E8A-4147-A177-3AD203B41FA5}">
                      <a16:colId xmlns:a16="http://schemas.microsoft.com/office/drawing/2014/main" val="2679634396"/>
                    </a:ext>
                  </a:extLst>
                </a:gridCol>
                <a:gridCol w="9161803">
                  <a:extLst>
                    <a:ext uri="{9D8B030D-6E8A-4147-A177-3AD203B41FA5}">
                      <a16:colId xmlns:a16="http://schemas.microsoft.com/office/drawing/2014/main" val="430960505"/>
                    </a:ext>
                  </a:extLst>
                </a:gridCol>
              </a:tblGrid>
              <a:tr h="355982">
                <a:tc>
                  <a:txBody>
                    <a:bodyPr/>
                    <a:lstStyle/>
                    <a:p>
                      <a:r>
                        <a:rPr lang="pl-PL" sz="1800" dirty="0" err="1" smtClean="0"/>
                        <a:t>Dates</a:t>
                      </a:r>
                      <a:endParaRPr lang="en-GB" sz="1800" dirty="0"/>
                    </a:p>
                  </a:txBody>
                  <a:tcPr marL="104999" marR="104999" marT="52499" marB="52499"/>
                </a:tc>
                <a:tc>
                  <a:txBody>
                    <a:bodyPr/>
                    <a:lstStyle/>
                    <a:p>
                      <a:r>
                        <a:rPr lang="pl-PL" sz="1800" dirty="0" err="1" smtClean="0"/>
                        <a:t>Actions</a:t>
                      </a:r>
                      <a:r>
                        <a:rPr lang="pl-PL" sz="1800" dirty="0" smtClean="0"/>
                        <a:t> / Status</a:t>
                      </a:r>
                      <a:endParaRPr lang="en-GB" sz="1800" dirty="0"/>
                    </a:p>
                  </a:txBody>
                  <a:tcPr marL="104999" marR="104999" marT="52499" marB="52499"/>
                </a:tc>
                <a:extLst>
                  <a:ext uri="{0D108BD9-81ED-4DB2-BD59-A6C34878D82A}">
                    <a16:rowId xmlns:a16="http://schemas.microsoft.com/office/drawing/2014/main" val="4097733025"/>
                  </a:ext>
                </a:extLst>
              </a:tr>
              <a:tr h="1013905">
                <a:tc>
                  <a:txBody>
                    <a:bodyPr/>
                    <a:lstStyle/>
                    <a:p>
                      <a:pPr marL="0" marR="0" lvl="0" indent="0" algn="ctr" rtl="0">
                        <a:spcBef>
                          <a:spcPts val="0"/>
                        </a:spcBef>
                        <a:spcAft>
                          <a:spcPts val="0"/>
                        </a:spcAft>
                        <a:buNone/>
                      </a:pPr>
                      <a:r>
                        <a:rPr lang="pl-PL" sz="2300" b="1" dirty="0">
                          <a:latin typeface="Raleway"/>
                          <a:ea typeface="Raleway"/>
                          <a:cs typeface="Raleway"/>
                          <a:sym typeface="Raleway"/>
                        </a:rPr>
                        <a:t>09-10</a:t>
                      </a:r>
                      <a:endParaRPr sz="2300" b="1" dirty="0">
                        <a:latin typeface="Raleway"/>
                        <a:ea typeface="Raleway"/>
                        <a:cs typeface="Raleway"/>
                        <a:sym typeface="Raleway"/>
                      </a:endParaRPr>
                    </a:p>
                    <a:p>
                      <a:pPr marL="0" marR="0" lvl="0" indent="0" algn="ctr" rtl="0">
                        <a:spcBef>
                          <a:spcPts val="0"/>
                        </a:spcBef>
                        <a:spcAft>
                          <a:spcPts val="0"/>
                        </a:spcAft>
                        <a:buNone/>
                      </a:pPr>
                      <a:r>
                        <a:rPr lang="pl-PL" sz="2300" b="1" dirty="0">
                          <a:latin typeface="Raleway"/>
                          <a:ea typeface="Raleway"/>
                          <a:cs typeface="Raleway"/>
                          <a:sym typeface="Raleway"/>
                        </a:rPr>
                        <a:t>/ 2019</a:t>
                      </a:r>
                      <a:endParaRPr sz="2300" b="1" dirty="0">
                        <a:latin typeface="Raleway"/>
                        <a:ea typeface="Raleway"/>
                        <a:cs typeface="Raleway"/>
                        <a:sym typeface="Raleway"/>
                      </a:endParaRPr>
                    </a:p>
                  </a:txBody>
                  <a:tcPr marL="105010" marR="105010" marT="52505" marB="52505" anchor="ctr"/>
                </a:tc>
                <a:tc>
                  <a:txBody>
                    <a:bodyPr/>
                    <a:lstStyle/>
                    <a:p>
                      <a:pPr marL="0" marR="0" lvl="0" indent="0" algn="l" rtl="0">
                        <a:spcBef>
                          <a:spcPts val="0"/>
                        </a:spcBef>
                        <a:spcAft>
                          <a:spcPts val="0"/>
                        </a:spcAft>
                        <a:buNone/>
                      </a:pPr>
                      <a:r>
                        <a:rPr lang="pl-PL" sz="1600"/>
                        <a:t>200</a:t>
                      </a:r>
                      <a:r>
                        <a:rPr lang="pl-PL" sz="1600" b="0" i="0" u="none" strike="noStrike">
                          <a:solidFill>
                            <a:schemeClr val="dk1"/>
                          </a:solidFill>
                          <a:latin typeface="Calibri"/>
                          <a:ea typeface="Calibri"/>
                          <a:cs typeface="Calibri"/>
                          <a:sym typeface="Calibri"/>
                        </a:rPr>
                        <a:t> </a:t>
                      </a:r>
                      <a:r>
                        <a:rPr lang="pl-PL" sz="1600"/>
                        <a:t>teachers from 25 schools will be </a:t>
                      </a:r>
                      <a:r>
                        <a:rPr lang="pl-PL" sz="1600" b="0" i="0" u="none" strike="noStrike">
                          <a:solidFill>
                            <a:schemeClr val="dk1"/>
                          </a:solidFill>
                          <a:latin typeface="Calibri"/>
                          <a:ea typeface="Calibri"/>
                          <a:cs typeface="Calibri"/>
                          <a:sym typeface="Calibri"/>
                        </a:rPr>
                        <a:t>invited </a:t>
                      </a:r>
                      <a:endParaRPr sz="2100"/>
                    </a:p>
                    <a:p>
                      <a:pPr marL="0" marR="0" lvl="0" indent="0" algn="l" rtl="0">
                        <a:spcBef>
                          <a:spcPts val="0"/>
                        </a:spcBef>
                        <a:spcAft>
                          <a:spcPts val="0"/>
                        </a:spcAft>
                        <a:buNone/>
                      </a:pPr>
                      <a:r>
                        <a:rPr lang="pl-PL" sz="1600"/>
                        <a:t>Webinars:</a:t>
                      </a:r>
                      <a:r>
                        <a:rPr lang="pl-PL" sz="1600" b="0" i="0" u="none" strike="noStrike">
                          <a:solidFill>
                            <a:schemeClr val="dk1"/>
                          </a:solidFill>
                          <a:latin typeface="Calibri"/>
                          <a:ea typeface="Calibri"/>
                          <a:cs typeface="Calibri"/>
                          <a:sym typeface="Calibri"/>
                        </a:rPr>
                        <a:t> H</a:t>
                      </a:r>
                      <a:r>
                        <a:rPr lang="pl-PL" sz="1600"/>
                        <a:t>5P, owncloud, Moodle, video tutorials</a:t>
                      </a:r>
                      <a:endParaRPr sz="1600"/>
                    </a:p>
                    <a:p>
                      <a:pPr marL="0" lvl="0" indent="0" algn="l" rtl="0">
                        <a:spcBef>
                          <a:spcPts val="0"/>
                        </a:spcBef>
                        <a:spcAft>
                          <a:spcPts val="0"/>
                        </a:spcAft>
                        <a:buClr>
                          <a:schemeClr val="dk1"/>
                        </a:buClr>
                        <a:buFont typeface="Arial"/>
                        <a:buNone/>
                      </a:pPr>
                      <a:r>
                        <a:rPr lang="pl-PL" sz="1600"/>
                        <a:t>First results from the iteration of the CPD will be analysed</a:t>
                      </a:r>
                      <a:endParaRPr sz="1600"/>
                    </a:p>
                    <a:p>
                      <a:pPr marL="0" lvl="0" indent="0" algn="l" rtl="0">
                        <a:spcBef>
                          <a:spcPts val="0"/>
                        </a:spcBef>
                        <a:spcAft>
                          <a:spcPts val="0"/>
                        </a:spcAft>
                        <a:buClr>
                          <a:schemeClr val="dk1"/>
                        </a:buClr>
                        <a:buFont typeface="Arial"/>
                        <a:buNone/>
                      </a:pPr>
                      <a:r>
                        <a:rPr lang="pl-PL" sz="1600"/>
                        <a:t>Dissemination activities for contacting news schools and teachers</a:t>
                      </a:r>
                      <a:endParaRPr sz="1600"/>
                    </a:p>
                  </a:txBody>
                  <a:tcPr marL="105010" marR="105010" marT="52505" marB="52505"/>
                </a:tc>
                <a:extLst>
                  <a:ext uri="{0D108BD9-81ED-4DB2-BD59-A6C34878D82A}">
                    <a16:rowId xmlns:a16="http://schemas.microsoft.com/office/drawing/2014/main" val="142229065"/>
                  </a:ext>
                </a:extLst>
              </a:tr>
              <a:tr h="852515">
                <a:tc>
                  <a:txBody>
                    <a:bodyPr/>
                    <a:lstStyle/>
                    <a:p>
                      <a:pPr marL="0" lvl="0" indent="0" algn="ctr" rtl="0">
                        <a:spcBef>
                          <a:spcPts val="0"/>
                        </a:spcBef>
                        <a:spcAft>
                          <a:spcPts val="0"/>
                        </a:spcAft>
                        <a:buClr>
                          <a:schemeClr val="dk1"/>
                        </a:buClr>
                        <a:buFont typeface="Arial"/>
                        <a:buNone/>
                      </a:pPr>
                      <a:r>
                        <a:rPr lang="pl-PL" sz="2300" b="1" dirty="0">
                          <a:latin typeface="Raleway"/>
                          <a:ea typeface="Raleway"/>
                          <a:cs typeface="Raleway"/>
                          <a:sym typeface="Raleway"/>
                        </a:rPr>
                        <a:t>11-12</a:t>
                      </a:r>
                      <a:endParaRPr sz="2300" b="1" dirty="0">
                        <a:latin typeface="Raleway"/>
                        <a:ea typeface="Raleway"/>
                        <a:cs typeface="Raleway"/>
                        <a:sym typeface="Raleway"/>
                      </a:endParaRPr>
                    </a:p>
                    <a:p>
                      <a:pPr marL="0" lvl="0" indent="0" algn="ctr" rtl="0">
                        <a:spcBef>
                          <a:spcPts val="0"/>
                        </a:spcBef>
                        <a:spcAft>
                          <a:spcPts val="0"/>
                        </a:spcAft>
                        <a:buClr>
                          <a:schemeClr val="dk1"/>
                        </a:buClr>
                        <a:buFont typeface="Arial"/>
                        <a:buNone/>
                      </a:pPr>
                      <a:r>
                        <a:rPr lang="pl-PL" sz="2300" b="1" dirty="0">
                          <a:latin typeface="Raleway"/>
                          <a:ea typeface="Raleway"/>
                          <a:cs typeface="Raleway"/>
                          <a:sym typeface="Raleway"/>
                        </a:rPr>
                        <a:t>/ 2019</a:t>
                      </a:r>
                      <a:endParaRPr sz="2300" b="1" dirty="0">
                        <a:latin typeface="Raleway"/>
                        <a:ea typeface="Raleway"/>
                        <a:cs typeface="Raleway"/>
                        <a:sym typeface="Raleway"/>
                      </a:endParaRPr>
                    </a:p>
                  </a:txBody>
                  <a:tcPr marL="105010" marR="105010" marT="52505" marB="52505" anchor="ctr"/>
                </a:tc>
                <a:tc>
                  <a:txBody>
                    <a:bodyPr/>
                    <a:lstStyle/>
                    <a:p>
                      <a:pPr marL="0" lvl="0" indent="0" algn="l" rtl="0">
                        <a:spcBef>
                          <a:spcPts val="0"/>
                        </a:spcBef>
                        <a:spcAft>
                          <a:spcPts val="0"/>
                        </a:spcAft>
                        <a:buNone/>
                      </a:pPr>
                      <a:r>
                        <a:rPr lang="pl-PL" sz="1600"/>
                        <a:t>First results from the iteration of the CPD will be analysed.</a:t>
                      </a:r>
                      <a:endParaRPr sz="1600"/>
                    </a:p>
                    <a:p>
                      <a:pPr marL="0" lvl="0" indent="0" algn="l" rtl="0">
                        <a:spcBef>
                          <a:spcPts val="0"/>
                        </a:spcBef>
                        <a:spcAft>
                          <a:spcPts val="0"/>
                        </a:spcAft>
                        <a:buNone/>
                      </a:pPr>
                      <a:r>
                        <a:rPr lang="pl-PL" sz="1600"/>
                        <a:t>Dissemination activities for contacting news schools and teachers.</a:t>
                      </a:r>
                      <a:endParaRPr sz="1600"/>
                    </a:p>
                    <a:p>
                      <a:pPr marL="0" lvl="1" indent="0" algn="l" rtl="0">
                        <a:spcBef>
                          <a:spcPts val="0"/>
                        </a:spcBef>
                        <a:spcAft>
                          <a:spcPts val="0"/>
                        </a:spcAft>
                        <a:buClr>
                          <a:schemeClr val="dk1"/>
                        </a:buClr>
                        <a:buFont typeface="Arial"/>
                        <a:buNone/>
                      </a:pPr>
                      <a:r>
                        <a:rPr lang="pl-PL" sz="1600"/>
                        <a:t>VR &amp; AR webinar</a:t>
                      </a:r>
                      <a:endParaRPr sz="1600"/>
                    </a:p>
                  </a:txBody>
                  <a:tcPr marL="105010" marR="105010" marT="52505" marB="52505"/>
                </a:tc>
                <a:extLst>
                  <a:ext uri="{0D108BD9-81ED-4DB2-BD59-A6C34878D82A}">
                    <a16:rowId xmlns:a16="http://schemas.microsoft.com/office/drawing/2014/main" val="843192218"/>
                  </a:ext>
                </a:extLst>
              </a:tr>
              <a:tr h="1242744">
                <a:tc>
                  <a:txBody>
                    <a:bodyPr/>
                    <a:lstStyle/>
                    <a:p>
                      <a:pPr marL="0" lvl="0" indent="0" algn="ctr" rtl="0">
                        <a:spcBef>
                          <a:spcPts val="0"/>
                        </a:spcBef>
                        <a:spcAft>
                          <a:spcPts val="0"/>
                        </a:spcAft>
                        <a:buClr>
                          <a:schemeClr val="dk1"/>
                        </a:buClr>
                        <a:buFont typeface="Arial"/>
                        <a:buNone/>
                      </a:pPr>
                      <a:r>
                        <a:rPr lang="pl-PL" sz="2300" b="1" dirty="0">
                          <a:latin typeface="Raleway"/>
                          <a:ea typeface="Raleway"/>
                          <a:cs typeface="Raleway"/>
                          <a:sym typeface="Raleway"/>
                        </a:rPr>
                        <a:t>1-3</a:t>
                      </a:r>
                      <a:endParaRPr sz="2300" b="1" dirty="0">
                        <a:latin typeface="Raleway"/>
                        <a:ea typeface="Raleway"/>
                        <a:cs typeface="Raleway"/>
                        <a:sym typeface="Raleway"/>
                      </a:endParaRPr>
                    </a:p>
                    <a:p>
                      <a:pPr marL="0" lvl="0" indent="0" algn="ctr" rtl="0">
                        <a:spcBef>
                          <a:spcPts val="0"/>
                        </a:spcBef>
                        <a:spcAft>
                          <a:spcPts val="0"/>
                        </a:spcAft>
                        <a:buClr>
                          <a:schemeClr val="dk1"/>
                        </a:buClr>
                        <a:buFont typeface="Arial"/>
                        <a:buNone/>
                      </a:pPr>
                      <a:r>
                        <a:rPr lang="pl-PL" sz="2300" b="1" dirty="0">
                          <a:latin typeface="Raleway"/>
                          <a:ea typeface="Raleway"/>
                          <a:cs typeface="Raleway"/>
                          <a:sym typeface="Raleway"/>
                        </a:rPr>
                        <a:t> / 2020</a:t>
                      </a:r>
                      <a:endParaRPr sz="1600" dirty="0"/>
                    </a:p>
                  </a:txBody>
                  <a:tcPr marL="105010" marR="105010" marT="52505" marB="52505" anchor="ctr"/>
                </a:tc>
                <a:tc>
                  <a:txBody>
                    <a:bodyPr/>
                    <a:lstStyle/>
                    <a:p>
                      <a:pPr marL="0" lvl="0" indent="0" algn="l" rtl="0">
                        <a:spcBef>
                          <a:spcPts val="0"/>
                        </a:spcBef>
                        <a:spcAft>
                          <a:spcPts val="0"/>
                        </a:spcAft>
                        <a:buClr>
                          <a:schemeClr val="dk1"/>
                        </a:buClr>
                        <a:buFont typeface="Arial"/>
                        <a:buNone/>
                      </a:pPr>
                      <a:r>
                        <a:rPr lang="pl-PL" sz="1600" dirty="0"/>
                        <a:t>200 </a:t>
                      </a:r>
                      <a:r>
                        <a:rPr lang="pl-PL" sz="1600" dirty="0" err="1"/>
                        <a:t>teachers</a:t>
                      </a:r>
                      <a:r>
                        <a:rPr lang="pl-PL" sz="1600" dirty="0"/>
                        <a:t> from 25 </a:t>
                      </a:r>
                      <a:r>
                        <a:rPr lang="pl-PL" sz="1600" dirty="0" err="1"/>
                        <a:t>schools</a:t>
                      </a:r>
                      <a:r>
                        <a:rPr lang="pl-PL" sz="1600" dirty="0"/>
                        <a:t> </a:t>
                      </a:r>
                      <a:r>
                        <a:rPr lang="pl-PL" sz="1600" dirty="0" err="1"/>
                        <a:t>will</a:t>
                      </a:r>
                      <a:r>
                        <a:rPr lang="pl-PL" sz="1600" dirty="0"/>
                        <a:t> be </a:t>
                      </a:r>
                      <a:r>
                        <a:rPr lang="pl-PL" sz="1600" dirty="0" err="1"/>
                        <a:t>invited</a:t>
                      </a:r>
                      <a:endParaRPr sz="1600" dirty="0"/>
                    </a:p>
                    <a:p>
                      <a:pPr marL="0" lvl="0" indent="0" algn="l" rtl="0">
                        <a:spcBef>
                          <a:spcPts val="0"/>
                        </a:spcBef>
                        <a:spcAft>
                          <a:spcPts val="0"/>
                        </a:spcAft>
                        <a:buClr>
                          <a:schemeClr val="dk1"/>
                        </a:buClr>
                        <a:buFont typeface="Arial"/>
                        <a:buNone/>
                      </a:pPr>
                      <a:r>
                        <a:rPr lang="pl-PL" sz="1600" dirty="0" err="1"/>
                        <a:t>Webinars</a:t>
                      </a:r>
                      <a:r>
                        <a:rPr lang="pl-PL" sz="1600" dirty="0"/>
                        <a:t>: H5P, </a:t>
                      </a:r>
                      <a:r>
                        <a:rPr lang="pl-PL" sz="1600" dirty="0" err="1"/>
                        <a:t>owncloud</a:t>
                      </a:r>
                      <a:r>
                        <a:rPr lang="pl-PL" sz="1600" dirty="0"/>
                        <a:t>, </a:t>
                      </a:r>
                      <a:r>
                        <a:rPr lang="pl-PL" sz="1600" dirty="0" err="1"/>
                        <a:t>Moodle</a:t>
                      </a:r>
                      <a:r>
                        <a:rPr lang="pl-PL" sz="1600" dirty="0"/>
                        <a:t>, video </a:t>
                      </a:r>
                      <a:r>
                        <a:rPr lang="pl-PL" sz="1600" dirty="0" err="1"/>
                        <a:t>tutorials</a:t>
                      </a:r>
                      <a:endParaRPr sz="1600" dirty="0"/>
                    </a:p>
                    <a:p>
                      <a:pPr marL="0" lvl="0" indent="0" algn="l" rtl="0">
                        <a:spcBef>
                          <a:spcPts val="0"/>
                        </a:spcBef>
                        <a:spcAft>
                          <a:spcPts val="0"/>
                        </a:spcAft>
                        <a:buClr>
                          <a:schemeClr val="dk1"/>
                        </a:buClr>
                        <a:buFont typeface="Arial"/>
                        <a:buNone/>
                      </a:pPr>
                      <a:r>
                        <a:rPr lang="pl-PL" sz="1600" dirty="0"/>
                        <a:t>First </a:t>
                      </a:r>
                      <a:r>
                        <a:rPr lang="pl-PL" sz="1600" dirty="0" err="1"/>
                        <a:t>results</a:t>
                      </a:r>
                      <a:r>
                        <a:rPr lang="pl-PL" sz="1600" dirty="0"/>
                        <a:t> from the </a:t>
                      </a:r>
                      <a:r>
                        <a:rPr lang="pl-PL" sz="1600" dirty="0" err="1"/>
                        <a:t>iteration</a:t>
                      </a:r>
                      <a:r>
                        <a:rPr lang="pl-PL" sz="1600" dirty="0"/>
                        <a:t> of the CPD </a:t>
                      </a:r>
                      <a:r>
                        <a:rPr lang="pl-PL" sz="1600" dirty="0" err="1"/>
                        <a:t>will</a:t>
                      </a:r>
                      <a:r>
                        <a:rPr lang="pl-PL" sz="1600" dirty="0"/>
                        <a:t> be </a:t>
                      </a:r>
                      <a:r>
                        <a:rPr lang="pl-PL" sz="1600" dirty="0" err="1"/>
                        <a:t>analysed</a:t>
                      </a:r>
                      <a:endParaRPr sz="1600" dirty="0"/>
                    </a:p>
                    <a:p>
                      <a:pPr marL="0" lvl="0" indent="0" algn="l" rtl="0">
                        <a:spcBef>
                          <a:spcPts val="0"/>
                        </a:spcBef>
                        <a:spcAft>
                          <a:spcPts val="0"/>
                        </a:spcAft>
                        <a:buClr>
                          <a:schemeClr val="dk1"/>
                        </a:buClr>
                        <a:buFont typeface="Arial"/>
                        <a:buNone/>
                      </a:pPr>
                      <a:r>
                        <a:rPr lang="pl-PL" sz="1600" dirty="0" err="1"/>
                        <a:t>Dissemination</a:t>
                      </a:r>
                      <a:r>
                        <a:rPr lang="pl-PL" sz="1600" dirty="0"/>
                        <a:t> </a:t>
                      </a:r>
                      <a:r>
                        <a:rPr lang="pl-PL" sz="1600" dirty="0" err="1"/>
                        <a:t>activities</a:t>
                      </a:r>
                      <a:r>
                        <a:rPr lang="pl-PL" sz="1600" dirty="0"/>
                        <a:t> for </a:t>
                      </a:r>
                      <a:r>
                        <a:rPr lang="pl-PL" sz="1600" dirty="0" err="1"/>
                        <a:t>contacting</a:t>
                      </a:r>
                      <a:r>
                        <a:rPr lang="pl-PL" sz="1600" dirty="0"/>
                        <a:t> news </a:t>
                      </a:r>
                      <a:r>
                        <a:rPr lang="pl-PL" sz="1600" dirty="0" err="1"/>
                        <a:t>schools</a:t>
                      </a:r>
                      <a:r>
                        <a:rPr lang="pl-PL" sz="1600" dirty="0"/>
                        <a:t> and </a:t>
                      </a:r>
                      <a:r>
                        <a:rPr lang="pl-PL" sz="1600" dirty="0" err="1"/>
                        <a:t>teachers</a:t>
                      </a:r>
                      <a:endParaRPr sz="1600" dirty="0"/>
                    </a:p>
                    <a:p>
                      <a:pPr marL="0" marR="0" lvl="1" indent="0" algn="l" rtl="0">
                        <a:spcBef>
                          <a:spcPts val="0"/>
                        </a:spcBef>
                        <a:spcAft>
                          <a:spcPts val="0"/>
                        </a:spcAft>
                        <a:buNone/>
                      </a:pPr>
                      <a:r>
                        <a:rPr lang="pl-PL" sz="1600" dirty="0"/>
                        <a:t>Video Edition </a:t>
                      </a:r>
                      <a:r>
                        <a:rPr lang="pl-PL" sz="1600" dirty="0" err="1"/>
                        <a:t>webinar</a:t>
                      </a:r>
                      <a:endParaRPr sz="1600" dirty="0"/>
                    </a:p>
                  </a:txBody>
                  <a:tcPr marL="105010" marR="105010" marT="52505" marB="52505"/>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4051088776"/>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72" name="Google Shape;72;p9"/>
          <p:cNvPicPr preferRelativeResize="0"/>
          <p:nvPr/>
        </p:nvPicPr>
        <p:blipFill rotWithShape="1">
          <a:blip r:embed="rId3">
            <a:alphaModFix/>
          </a:blip>
          <a:srcRect/>
          <a:stretch/>
        </p:blipFill>
        <p:spPr>
          <a:xfrm>
            <a:off x="3114643" y="857251"/>
            <a:ext cx="5962714" cy="5062574"/>
          </a:xfrm>
          <a:prstGeom prst="rect">
            <a:avLst/>
          </a:prstGeom>
          <a:noFill/>
          <a:ln>
            <a:noFill/>
          </a:ln>
        </p:spPr>
      </p:pic>
      <p:sp>
        <p:nvSpPr>
          <p:cNvPr id="73" name="Google Shape;73;p9"/>
          <p:cNvSpPr txBox="1">
            <a:spLocks noGrp="1"/>
          </p:cNvSpPr>
          <p:nvPr>
            <p:ph type="ctrTitle"/>
          </p:nvPr>
        </p:nvSpPr>
        <p:spPr>
          <a:xfrm>
            <a:off x="2667000" y="1724629"/>
            <a:ext cx="6858000" cy="1785335"/>
          </a:xfrm>
          <a:prstGeom prst="rect">
            <a:avLst/>
          </a:prstGeom>
          <a:noFill/>
          <a:ln>
            <a:noFill/>
          </a:ln>
        </p:spPr>
        <p:txBody>
          <a:bodyPr spcFirstLastPara="1" vert="horz" wrap="square" lIns="91425" tIns="45700" rIns="91425" bIns="45700" rtlCol="0" anchor="b" anchorCtr="0">
            <a:noAutofit/>
          </a:bodyPr>
          <a:lstStyle/>
          <a:p>
            <a:pPr>
              <a:spcBef>
                <a:spcPts val="0"/>
              </a:spcBef>
              <a:buClr>
                <a:schemeClr val="accent2"/>
              </a:buClr>
              <a:buSzPts val="3300"/>
            </a:pPr>
            <a:r>
              <a:rPr lang="pl-PL">
                <a:solidFill>
                  <a:schemeClr val="accent2"/>
                </a:solidFill>
              </a:rPr>
              <a:t>THANK YOU FOR YOUR ATTENTION!</a:t>
            </a:r>
            <a:endParaRPr/>
          </a:p>
        </p:txBody>
      </p:sp>
      <p:sp>
        <p:nvSpPr>
          <p:cNvPr id="74" name="Google Shape;74;p9"/>
          <p:cNvSpPr txBox="1">
            <a:spLocks noGrp="1"/>
          </p:cNvSpPr>
          <p:nvPr>
            <p:ph type="subTitle" idx="1"/>
          </p:nvPr>
        </p:nvSpPr>
        <p:spPr>
          <a:xfrm>
            <a:off x="2667000" y="4382691"/>
            <a:ext cx="6858000" cy="1241822"/>
          </a:xfrm>
          <a:prstGeom prst="rect">
            <a:avLst/>
          </a:prstGeom>
          <a:noFill/>
          <a:ln>
            <a:noFill/>
          </a:ln>
        </p:spPr>
        <p:txBody>
          <a:bodyPr spcFirstLastPara="1" vert="horz" wrap="square" lIns="91425" tIns="45700" rIns="91425" bIns="45700" rtlCol="0" anchor="t" anchorCtr="0">
            <a:noAutofit/>
          </a:bodyPr>
          <a:lstStyle/>
          <a:p>
            <a:pPr>
              <a:spcBef>
                <a:spcPts val="0"/>
              </a:spcBef>
              <a:buClr>
                <a:srgbClr val="1E4E79"/>
              </a:buClr>
              <a:buSzPts val="1800"/>
            </a:pPr>
            <a:r>
              <a:rPr lang="pl-PL" b="1" u="sng">
                <a:solidFill>
                  <a:srgbClr val="1E4E79"/>
                </a:solidFill>
                <a:hlinkClick r:id="rId4"/>
              </a:rPr>
              <a:t>contact@lists.up2university.eu</a:t>
            </a:r>
            <a:endParaRPr b="1" u="sng">
              <a:solidFill>
                <a:srgbClr val="1E4E79"/>
              </a:solidFill>
            </a:endParaRPr>
          </a:p>
          <a:p>
            <a:pPr>
              <a:spcBef>
                <a:spcPts val="750"/>
              </a:spcBef>
              <a:buClr>
                <a:schemeClr val="dk1"/>
              </a:buClr>
              <a:buSzPts val="1800"/>
            </a:pPr>
            <a:endParaRPr b="1" u="sng">
              <a:solidFill>
                <a:srgbClr val="1E4E79"/>
              </a:solidFill>
            </a:endParaRPr>
          </a:p>
          <a:p>
            <a:pPr>
              <a:spcBef>
                <a:spcPts val="750"/>
              </a:spcBef>
              <a:buClr>
                <a:srgbClr val="FFC000"/>
              </a:buClr>
              <a:buSzPts val="1800"/>
            </a:pPr>
            <a:r>
              <a:rPr lang="pl-PL" b="1" u="sng">
                <a:solidFill>
                  <a:srgbClr val="FFC000"/>
                </a:solidFill>
              </a:rPr>
              <a:t>#up2universe</a:t>
            </a:r>
            <a:endParaRPr b="1" u="sng">
              <a:solidFill>
                <a:srgbClr val="FFC000"/>
              </a:solidFill>
            </a:endParaRPr>
          </a:p>
        </p:txBody>
      </p:sp>
      <p:sp>
        <p:nvSpPr>
          <p:cNvPr id="75" name="Google Shape;75;p9"/>
          <p:cNvSpPr txBox="1">
            <a:spLocks noGrp="1"/>
          </p:cNvSpPr>
          <p:nvPr>
            <p:ph type="ftr" idx="11"/>
          </p:nvPr>
        </p:nvSpPr>
        <p:spPr>
          <a:xfrm>
            <a:off x="4552950" y="6356352"/>
            <a:ext cx="3086100" cy="365125"/>
          </a:xfrm>
          <a:prstGeom prst="rect">
            <a:avLst/>
          </a:prstGeom>
          <a:noFill/>
          <a:ln>
            <a:noFill/>
          </a:ln>
        </p:spPr>
        <p:txBody>
          <a:bodyPr spcFirstLastPara="1" vert="horz" wrap="square" lIns="91425" tIns="45700" rIns="91425" bIns="45700" rtlCol="0" anchor="ctr" anchorCtr="0">
            <a:noAutofit/>
          </a:bodyPr>
          <a:lstStyle/>
          <a:p>
            <a:r>
              <a:rPr lang="pl-PL"/>
              <a:t>www.up2university.eu</a:t>
            </a:r>
            <a:endParaRPr/>
          </a:p>
        </p:txBody>
      </p:sp>
      <p:sp>
        <p:nvSpPr>
          <p:cNvPr id="76" name="Google Shape;76;p9"/>
          <p:cNvSpPr txBox="1">
            <a:spLocks noGrp="1"/>
          </p:cNvSpPr>
          <p:nvPr>
            <p:ph type="sldNum" idx="12"/>
          </p:nvPr>
        </p:nvSpPr>
        <p:spPr>
          <a:xfrm>
            <a:off x="7981950" y="6356352"/>
            <a:ext cx="2057400" cy="365125"/>
          </a:xfrm>
          <a:prstGeom prst="rect">
            <a:avLst/>
          </a:prstGeom>
          <a:noFill/>
          <a:ln>
            <a:noFill/>
          </a:ln>
        </p:spPr>
        <p:txBody>
          <a:bodyPr spcFirstLastPara="1" vert="horz" wrap="square" lIns="91425" tIns="45700" rIns="91425" bIns="45700" rtlCol="0" anchor="ctr" anchorCtr="0">
            <a:noAutofit/>
          </a:bodyPr>
          <a:lstStyle/>
          <a:p>
            <a:fld id="{00000000-1234-1234-1234-123412341234}" type="slidenum">
              <a:rPr lang="pl-PL"/>
              <a:pPr/>
              <a:t>113</a:t>
            </a:fld>
            <a:endParaRPr/>
          </a:p>
        </p:txBody>
      </p:sp>
    </p:spTree>
    <p:extLst>
      <p:ext uri="{BB962C8B-B14F-4D97-AF65-F5344CB8AC3E}">
        <p14:creationId xmlns:p14="http://schemas.microsoft.com/office/powerpoint/2010/main" val="35579301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Breaking</a:t>
            </a:r>
            <a:r>
              <a:rPr lang="pl-PL" dirty="0" smtClean="0"/>
              <a:t> down the </a:t>
            </a:r>
            <a:r>
              <a:rPr lang="pl-PL" dirty="0"/>
              <a:t>T</a:t>
            </a:r>
            <a:r>
              <a:rPr lang="pl-PL" dirty="0" smtClean="0"/>
              <a:t>otal KPI</a:t>
            </a:r>
            <a:endParaRPr lang="en-US" dirty="0"/>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2436689787"/>
              </p:ext>
            </p:extLst>
          </p:nvPr>
        </p:nvGraphicFramePr>
        <p:xfrm>
          <a:off x="838200" y="1825625"/>
          <a:ext cx="10515600" cy="426720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2750791449"/>
                    </a:ext>
                  </a:extLst>
                </a:gridCol>
                <a:gridCol w="3505200">
                  <a:extLst>
                    <a:ext uri="{9D8B030D-6E8A-4147-A177-3AD203B41FA5}">
                      <a16:colId xmlns:a16="http://schemas.microsoft.com/office/drawing/2014/main" val="1023194278"/>
                    </a:ext>
                  </a:extLst>
                </a:gridCol>
                <a:gridCol w="3505200">
                  <a:extLst>
                    <a:ext uri="{9D8B030D-6E8A-4147-A177-3AD203B41FA5}">
                      <a16:colId xmlns:a16="http://schemas.microsoft.com/office/drawing/2014/main" val="935846854"/>
                    </a:ext>
                  </a:extLst>
                </a:gridCol>
              </a:tblGrid>
              <a:tr h="370840">
                <a:tc>
                  <a:txBody>
                    <a:bodyPr/>
                    <a:lstStyle/>
                    <a:p>
                      <a:pPr algn="ctr"/>
                      <a:r>
                        <a:rPr lang="pl-PL" sz="2200" dirty="0" smtClean="0"/>
                        <a:t>Country</a:t>
                      </a:r>
                      <a:endParaRPr lang="en-US" sz="2200" dirty="0"/>
                    </a:p>
                  </a:txBody>
                  <a:tcPr/>
                </a:tc>
                <a:tc>
                  <a:txBody>
                    <a:bodyPr/>
                    <a:lstStyle/>
                    <a:p>
                      <a:pPr algn="ctr"/>
                      <a:r>
                        <a:rPr lang="pl-PL" sz="2200" dirty="0" err="1" smtClean="0"/>
                        <a:t>Michal’s</a:t>
                      </a:r>
                      <a:r>
                        <a:rPr lang="pl-PL" sz="2200" dirty="0" smtClean="0"/>
                        <a:t> </a:t>
                      </a:r>
                      <a:r>
                        <a:rPr lang="pl-PL" sz="2200" dirty="0" err="1" smtClean="0"/>
                        <a:t>proposal</a:t>
                      </a:r>
                      <a:endParaRPr lang="en-US" sz="2200" dirty="0"/>
                    </a:p>
                  </a:txBody>
                  <a:tcPr/>
                </a:tc>
                <a:tc>
                  <a:txBody>
                    <a:bodyPr/>
                    <a:lstStyle/>
                    <a:p>
                      <a:pPr algn="ctr"/>
                      <a:r>
                        <a:rPr lang="pl-PL" sz="2200" dirty="0" err="1" smtClean="0"/>
                        <a:t>Country’s</a:t>
                      </a:r>
                      <a:r>
                        <a:rPr lang="pl-PL" sz="2200" dirty="0" smtClean="0"/>
                        <a:t> </a:t>
                      </a:r>
                      <a:r>
                        <a:rPr lang="pl-PL" sz="2200" dirty="0" err="1" smtClean="0"/>
                        <a:t>proposal</a:t>
                      </a:r>
                      <a:endParaRPr lang="en-US" sz="2200" dirty="0"/>
                    </a:p>
                  </a:txBody>
                  <a:tcPr/>
                </a:tc>
                <a:extLst>
                  <a:ext uri="{0D108BD9-81ED-4DB2-BD59-A6C34878D82A}">
                    <a16:rowId xmlns:a16="http://schemas.microsoft.com/office/drawing/2014/main" val="1800881263"/>
                  </a:ext>
                </a:extLst>
              </a:tr>
              <a:tr h="370840">
                <a:tc>
                  <a:txBody>
                    <a:bodyPr/>
                    <a:lstStyle/>
                    <a:p>
                      <a:pPr algn="ctr"/>
                      <a:r>
                        <a:rPr lang="pl-PL" sz="2200" dirty="0" smtClean="0"/>
                        <a:t>Germany</a:t>
                      </a:r>
                      <a:endParaRPr lang="en-US" sz="2200" dirty="0"/>
                    </a:p>
                  </a:txBody>
                  <a:tcPr/>
                </a:tc>
                <a:tc>
                  <a:txBody>
                    <a:bodyPr/>
                    <a:lstStyle/>
                    <a:p>
                      <a:pPr algn="ctr"/>
                      <a:r>
                        <a:rPr lang="pl-PL" sz="2200" dirty="0" smtClean="0"/>
                        <a:t>50</a:t>
                      </a:r>
                      <a:endParaRPr lang="en-US" sz="2200" dirty="0"/>
                    </a:p>
                  </a:txBody>
                  <a:tcPr/>
                </a:tc>
                <a:tc>
                  <a:txBody>
                    <a:bodyPr/>
                    <a:lstStyle/>
                    <a:p>
                      <a:pPr algn="ctr"/>
                      <a:r>
                        <a:rPr lang="pl-PL" sz="2200" dirty="0" smtClean="0"/>
                        <a:t>20</a:t>
                      </a:r>
                      <a:endParaRPr lang="en-US" sz="2200" dirty="0"/>
                    </a:p>
                  </a:txBody>
                  <a:tcPr/>
                </a:tc>
                <a:extLst>
                  <a:ext uri="{0D108BD9-81ED-4DB2-BD59-A6C34878D82A}">
                    <a16:rowId xmlns:a16="http://schemas.microsoft.com/office/drawing/2014/main" val="1130585678"/>
                  </a:ext>
                </a:extLst>
              </a:tr>
              <a:tr h="370840">
                <a:tc>
                  <a:txBody>
                    <a:bodyPr/>
                    <a:lstStyle/>
                    <a:p>
                      <a:pPr algn="ctr"/>
                      <a:r>
                        <a:rPr lang="pl-PL" sz="2200" dirty="0" smtClean="0"/>
                        <a:t>Greece</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70</a:t>
                      </a:r>
                      <a:endParaRPr lang="en-US" sz="2200" dirty="0"/>
                    </a:p>
                  </a:txBody>
                  <a:tcPr/>
                </a:tc>
                <a:extLst>
                  <a:ext uri="{0D108BD9-81ED-4DB2-BD59-A6C34878D82A}">
                    <a16:rowId xmlns:a16="http://schemas.microsoft.com/office/drawing/2014/main" val="2986851154"/>
                  </a:ext>
                </a:extLst>
              </a:tr>
              <a:tr h="370840">
                <a:tc>
                  <a:txBody>
                    <a:bodyPr/>
                    <a:lstStyle/>
                    <a:p>
                      <a:pPr algn="ctr"/>
                      <a:r>
                        <a:rPr lang="pl-PL" sz="2200" dirty="0" err="1" smtClean="0"/>
                        <a:t>Hungary</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50</a:t>
                      </a:r>
                      <a:endParaRPr lang="en-US" sz="2200" dirty="0"/>
                    </a:p>
                  </a:txBody>
                  <a:tcPr/>
                </a:tc>
                <a:extLst>
                  <a:ext uri="{0D108BD9-81ED-4DB2-BD59-A6C34878D82A}">
                    <a16:rowId xmlns:a16="http://schemas.microsoft.com/office/drawing/2014/main" val="3863708154"/>
                  </a:ext>
                </a:extLst>
              </a:tr>
              <a:tr h="370840">
                <a:tc>
                  <a:txBody>
                    <a:bodyPr/>
                    <a:lstStyle/>
                    <a:p>
                      <a:pPr algn="ctr"/>
                      <a:r>
                        <a:rPr lang="pl-PL" sz="2200" dirty="0" err="1" smtClean="0"/>
                        <a:t>Italy</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50</a:t>
                      </a:r>
                      <a:endParaRPr lang="en-US" sz="2200" dirty="0"/>
                    </a:p>
                  </a:txBody>
                  <a:tcPr/>
                </a:tc>
                <a:extLst>
                  <a:ext uri="{0D108BD9-81ED-4DB2-BD59-A6C34878D82A}">
                    <a16:rowId xmlns:a16="http://schemas.microsoft.com/office/drawing/2014/main" val="1128624068"/>
                  </a:ext>
                </a:extLst>
              </a:tr>
              <a:tr h="370840">
                <a:tc>
                  <a:txBody>
                    <a:bodyPr/>
                    <a:lstStyle/>
                    <a:p>
                      <a:pPr algn="ctr"/>
                      <a:r>
                        <a:rPr lang="pl-PL" sz="2200" dirty="0" err="1" smtClean="0"/>
                        <a:t>Lithuania</a:t>
                      </a:r>
                      <a:endParaRPr lang="en-US" sz="2200" dirty="0"/>
                    </a:p>
                  </a:txBody>
                  <a:tcPr/>
                </a:tc>
                <a:tc>
                  <a:txBody>
                    <a:bodyPr/>
                    <a:lstStyle/>
                    <a:p>
                      <a:pPr algn="ctr"/>
                      <a:r>
                        <a:rPr lang="pl-PL" sz="2200" dirty="0" smtClean="0"/>
                        <a:t>225</a:t>
                      </a:r>
                      <a:endParaRPr lang="en-US" sz="2200" dirty="0"/>
                    </a:p>
                  </a:txBody>
                  <a:tcPr/>
                </a:tc>
                <a:tc>
                  <a:txBody>
                    <a:bodyPr/>
                    <a:lstStyle/>
                    <a:p>
                      <a:pPr algn="ctr"/>
                      <a:r>
                        <a:rPr lang="pl-PL" sz="2200" dirty="0" smtClean="0"/>
                        <a:t>225</a:t>
                      </a:r>
                      <a:endParaRPr lang="en-US" sz="2200" dirty="0"/>
                    </a:p>
                  </a:txBody>
                  <a:tcPr/>
                </a:tc>
                <a:extLst>
                  <a:ext uri="{0D108BD9-81ED-4DB2-BD59-A6C34878D82A}">
                    <a16:rowId xmlns:a16="http://schemas.microsoft.com/office/drawing/2014/main" val="716038812"/>
                  </a:ext>
                </a:extLst>
              </a:tr>
              <a:tr h="370840">
                <a:tc>
                  <a:txBody>
                    <a:bodyPr/>
                    <a:lstStyle/>
                    <a:p>
                      <a:pPr algn="ctr"/>
                      <a:r>
                        <a:rPr lang="pl-PL" sz="2200" dirty="0" smtClean="0"/>
                        <a:t>Poland</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180</a:t>
                      </a:r>
                    </a:p>
                  </a:txBody>
                  <a:tcPr/>
                </a:tc>
                <a:extLst>
                  <a:ext uri="{0D108BD9-81ED-4DB2-BD59-A6C34878D82A}">
                    <a16:rowId xmlns:a16="http://schemas.microsoft.com/office/drawing/2014/main" val="3028145253"/>
                  </a:ext>
                </a:extLst>
              </a:tr>
              <a:tr h="370840">
                <a:tc>
                  <a:txBody>
                    <a:bodyPr/>
                    <a:lstStyle/>
                    <a:p>
                      <a:pPr algn="ctr"/>
                      <a:r>
                        <a:rPr lang="pl-PL" sz="2200" dirty="0" smtClean="0"/>
                        <a:t>Portugal</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8-16</a:t>
                      </a:r>
                    </a:p>
                  </a:txBody>
                  <a:tcPr/>
                </a:tc>
                <a:extLst>
                  <a:ext uri="{0D108BD9-81ED-4DB2-BD59-A6C34878D82A}">
                    <a16:rowId xmlns:a16="http://schemas.microsoft.com/office/drawing/2014/main" val="4195858894"/>
                  </a:ext>
                </a:extLst>
              </a:tr>
              <a:tr h="370840">
                <a:tc>
                  <a:txBody>
                    <a:bodyPr/>
                    <a:lstStyle/>
                    <a:p>
                      <a:pPr algn="ctr"/>
                      <a:r>
                        <a:rPr lang="pl-PL" sz="2200" dirty="0" err="1" smtClean="0"/>
                        <a:t>Spain</a:t>
                      </a:r>
                      <a:endParaRPr lang="en-US" sz="2200" dirty="0"/>
                    </a:p>
                  </a:txBody>
                  <a:tcPr/>
                </a:tc>
                <a:tc>
                  <a:txBody>
                    <a:bodyPr/>
                    <a:lstStyle/>
                    <a:p>
                      <a:pPr algn="ctr"/>
                      <a:r>
                        <a:rPr lang="pl-PL" sz="2200" dirty="0" smtClean="0"/>
                        <a:t>100</a:t>
                      </a:r>
                      <a:endParaRPr lang="en-US" sz="2200" dirty="0"/>
                    </a:p>
                  </a:txBody>
                  <a:tcPr/>
                </a:tc>
                <a:tc>
                  <a:txBody>
                    <a:bodyPr/>
                    <a:lstStyle/>
                    <a:p>
                      <a:pPr algn="ctr"/>
                      <a:r>
                        <a:rPr lang="pl-PL" sz="2200" dirty="0" smtClean="0"/>
                        <a:t>25-50</a:t>
                      </a:r>
                    </a:p>
                  </a:txBody>
                  <a:tcPr/>
                </a:tc>
                <a:extLst>
                  <a:ext uri="{0D108BD9-81ED-4DB2-BD59-A6C34878D82A}">
                    <a16:rowId xmlns:a16="http://schemas.microsoft.com/office/drawing/2014/main" val="566219513"/>
                  </a:ext>
                </a:extLst>
              </a:tr>
              <a:tr h="370840">
                <a:tc>
                  <a:txBody>
                    <a:bodyPr/>
                    <a:lstStyle/>
                    <a:p>
                      <a:pPr algn="ctr"/>
                      <a:r>
                        <a:rPr lang="pl-PL" sz="2200" b="1" dirty="0" smtClean="0"/>
                        <a:t>TOTAL</a:t>
                      </a:r>
                      <a:endParaRPr lang="en-US" sz="2200" b="1" dirty="0"/>
                    </a:p>
                  </a:txBody>
                  <a:tcPr/>
                </a:tc>
                <a:tc>
                  <a:txBody>
                    <a:bodyPr/>
                    <a:lstStyle/>
                    <a:p>
                      <a:pPr algn="ctr"/>
                      <a:r>
                        <a:rPr lang="pl-PL" sz="2200" b="1" dirty="0" smtClean="0"/>
                        <a:t>1275</a:t>
                      </a:r>
                      <a:endParaRPr lang="en-US" sz="2200" b="1" dirty="0"/>
                    </a:p>
                  </a:txBody>
                  <a:tcPr/>
                </a:tc>
                <a:tc>
                  <a:txBody>
                    <a:bodyPr/>
                    <a:lstStyle/>
                    <a:p>
                      <a:pPr algn="ctr"/>
                      <a:r>
                        <a:rPr lang="pl-PL" sz="2200" b="1" dirty="0" smtClean="0"/>
                        <a:t>628-661</a:t>
                      </a:r>
                    </a:p>
                  </a:txBody>
                  <a:tcPr/>
                </a:tc>
                <a:extLst>
                  <a:ext uri="{0D108BD9-81ED-4DB2-BD59-A6C34878D82A}">
                    <a16:rowId xmlns:a16="http://schemas.microsoft.com/office/drawing/2014/main" val="1507028870"/>
                  </a:ext>
                </a:extLst>
              </a:tr>
            </a:tbl>
          </a:graphicData>
        </a:graphic>
      </p:graphicFrame>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12</a:t>
            </a:fld>
            <a:endParaRPr lang="pt-BR"/>
          </a:p>
        </p:txBody>
      </p:sp>
      <p:sp>
        <p:nvSpPr>
          <p:cNvPr id="8" name="Prostokąt 7"/>
          <p:cNvSpPr/>
          <p:nvPr/>
        </p:nvSpPr>
        <p:spPr>
          <a:xfrm>
            <a:off x="7840980" y="1626394"/>
            <a:ext cx="3749040" cy="46656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3003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Breaking</a:t>
            </a:r>
            <a:r>
              <a:rPr lang="pl-PL" dirty="0" smtClean="0"/>
              <a:t> down the </a:t>
            </a:r>
            <a:r>
              <a:rPr lang="pl-PL" dirty="0"/>
              <a:t>T</a:t>
            </a:r>
            <a:r>
              <a:rPr lang="pl-PL" dirty="0" smtClean="0"/>
              <a:t>otal KPI</a:t>
            </a:r>
            <a:endParaRPr lang="en-US" dirty="0"/>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2436689787"/>
              </p:ext>
            </p:extLst>
          </p:nvPr>
        </p:nvGraphicFramePr>
        <p:xfrm>
          <a:off x="838200" y="1825625"/>
          <a:ext cx="10515600" cy="426720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2750791449"/>
                    </a:ext>
                  </a:extLst>
                </a:gridCol>
                <a:gridCol w="3505200">
                  <a:extLst>
                    <a:ext uri="{9D8B030D-6E8A-4147-A177-3AD203B41FA5}">
                      <a16:colId xmlns:a16="http://schemas.microsoft.com/office/drawing/2014/main" val="1023194278"/>
                    </a:ext>
                  </a:extLst>
                </a:gridCol>
                <a:gridCol w="3505200">
                  <a:extLst>
                    <a:ext uri="{9D8B030D-6E8A-4147-A177-3AD203B41FA5}">
                      <a16:colId xmlns:a16="http://schemas.microsoft.com/office/drawing/2014/main" val="935846854"/>
                    </a:ext>
                  </a:extLst>
                </a:gridCol>
              </a:tblGrid>
              <a:tr h="370840">
                <a:tc>
                  <a:txBody>
                    <a:bodyPr/>
                    <a:lstStyle/>
                    <a:p>
                      <a:pPr algn="ctr"/>
                      <a:r>
                        <a:rPr lang="pl-PL" sz="2200" dirty="0" smtClean="0"/>
                        <a:t>Country</a:t>
                      </a:r>
                      <a:endParaRPr lang="en-US" sz="2200" dirty="0"/>
                    </a:p>
                  </a:txBody>
                  <a:tcPr/>
                </a:tc>
                <a:tc>
                  <a:txBody>
                    <a:bodyPr/>
                    <a:lstStyle/>
                    <a:p>
                      <a:pPr algn="ctr"/>
                      <a:r>
                        <a:rPr lang="pl-PL" sz="2200" dirty="0" err="1" smtClean="0"/>
                        <a:t>Michal’s</a:t>
                      </a:r>
                      <a:r>
                        <a:rPr lang="pl-PL" sz="2200" dirty="0" smtClean="0"/>
                        <a:t> </a:t>
                      </a:r>
                      <a:r>
                        <a:rPr lang="pl-PL" sz="2200" dirty="0" err="1" smtClean="0"/>
                        <a:t>proposal</a:t>
                      </a:r>
                      <a:endParaRPr lang="en-US" sz="2200" dirty="0"/>
                    </a:p>
                  </a:txBody>
                  <a:tcPr/>
                </a:tc>
                <a:tc>
                  <a:txBody>
                    <a:bodyPr/>
                    <a:lstStyle/>
                    <a:p>
                      <a:pPr algn="ctr"/>
                      <a:r>
                        <a:rPr lang="pl-PL" sz="2200" dirty="0" err="1" smtClean="0"/>
                        <a:t>Country’s</a:t>
                      </a:r>
                      <a:r>
                        <a:rPr lang="pl-PL" sz="2200" dirty="0" smtClean="0"/>
                        <a:t> </a:t>
                      </a:r>
                      <a:r>
                        <a:rPr lang="pl-PL" sz="2200" dirty="0" err="1" smtClean="0"/>
                        <a:t>proposal</a:t>
                      </a:r>
                      <a:endParaRPr lang="en-US" sz="2200" dirty="0"/>
                    </a:p>
                  </a:txBody>
                  <a:tcPr/>
                </a:tc>
                <a:extLst>
                  <a:ext uri="{0D108BD9-81ED-4DB2-BD59-A6C34878D82A}">
                    <a16:rowId xmlns:a16="http://schemas.microsoft.com/office/drawing/2014/main" val="1800881263"/>
                  </a:ext>
                </a:extLst>
              </a:tr>
              <a:tr h="370840">
                <a:tc>
                  <a:txBody>
                    <a:bodyPr/>
                    <a:lstStyle/>
                    <a:p>
                      <a:pPr algn="ctr"/>
                      <a:r>
                        <a:rPr lang="pl-PL" sz="2200" dirty="0" smtClean="0"/>
                        <a:t>Germany</a:t>
                      </a:r>
                      <a:endParaRPr lang="en-US" sz="2200" dirty="0"/>
                    </a:p>
                  </a:txBody>
                  <a:tcPr/>
                </a:tc>
                <a:tc>
                  <a:txBody>
                    <a:bodyPr/>
                    <a:lstStyle/>
                    <a:p>
                      <a:pPr algn="ctr"/>
                      <a:r>
                        <a:rPr lang="pl-PL" sz="2200" dirty="0" smtClean="0"/>
                        <a:t>50</a:t>
                      </a:r>
                      <a:endParaRPr lang="en-US" sz="2200" dirty="0"/>
                    </a:p>
                  </a:txBody>
                  <a:tcPr/>
                </a:tc>
                <a:tc>
                  <a:txBody>
                    <a:bodyPr/>
                    <a:lstStyle/>
                    <a:p>
                      <a:pPr algn="ctr"/>
                      <a:r>
                        <a:rPr lang="pl-PL" sz="2200" dirty="0" smtClean="0"/>
                        <a:t>20</a:t>
                      </a:r>
                      <a:endParaRPr lang="en-US" sz="2200" dirty="0"/>
                    </a:p>
                  </a:txBody>
                  <a:tcPr/>
                </a:tc>
                <a:extLst>
                  <a:ext uri="{0D108BD9-81ED-4DB2-BD59-A6C34878D82A}">
                    <a16:rowId xmlns:a16="http://schemas.microsoft.com/office/drawing/2014/main" val="1130585678"/>
                  </a:ext>
                </a:extLst>
              </a:tr>
              <a:tr h="370840">
                <a:tc>
                  <a:txBody>
                    <a:bodyPr/>
                    <a:lstStyle/>
                    <a:p>
                      <a:pPr algn="ctr"/>
                      <a:r>
                        <a:rPr lang="pl-PL" sz="2200" dirty="0" smtClean="0"/>
                        <a:t>Greece</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70</a:t>
                      </a:r>
                      <a:endParaRPr lang="en-US" sz="2200" dirty="0"/>
                    </a:p>
                  </a:txBody>
                  <a:tcPr/>
                </a:tc>
                <a:extLst>
                  <a:ext uri="{0D108BD9-81ED-4DB2-BD59-A6C34878D82A}">
                    <a16:rowId xmlns:a16="http://schemas.microsoft.com/office/drawing/2014/main" val="2986851154"/>
                  </a:ext>
                </a:extLst>
              </a:tr>
              <a:tr h="370840">
                <a:tc>
                  <a:txBody>
                    <a:bodyPr/>
                    <a:lstStyle/>
                    <a:p>
                      <a:pPr algn="ctr"/>
                      <a:r>
                        <a:rPr lang="pl-PL" sz="2200" dirty="0" err="1" smtClean="0"/>
                        <a:t>Hungary</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50</a:t>
                      </a:r>
                      <a:endParaRPr lang="en-US" sz="2200" dirty="0"/>
                    </a:p>
                  </a:txBody>
                  <a:tcPr/>
                </a:tc>
                <a:extLst>
                  <a:ext uri="{0D108BD9-81ED-4DB2-BD59-A6C34878D82A}">
                    <a16:rowId xmlns:a16="http://schemas.microsoft.com/office/drawing/2014/main" val="3863708154"/>
                  </a:ext>
                </a:extLst>
              </a:tr>
              <a:tr h="370840">
                <a:tc>
                  <a:txBody>
                    <a:bodyPr/>
                    <a:lstStyle/>
                    <a:p>
                      <a:pPr algn="ctr"/>
                      <a:r>
                        <a:rPr lang="pl-PL" sz="2200" dirty="0" err="1" smtClean="0"/>
                        <a:t>Italy</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50</a:t>
                      </a:r>
                      <a:endParaRPr lang="en-US" sz="2200" dirty="0"/>
                    </a:p>
                  </a:txBody>
                  <a:tcPr/>
                </a:tc>
                <a:extLst>
                  <a:ext uri="{0D108BD9-81ED-4DB2-BD59-A6C34878D82A}">
                    <a16:rowId xmlns:a16="http://schemas.microsoft.com/office/drawing/2014/main" val="1128624068"/>
                  </a:ext>
                </a:extLst>
              </a:tr>
              <a:tr h="370840">
                <a:tc>
                  <a:txBody>
                    <a:bodyPr/>
                    <a:lstStyle/>
                    <a:p>
                      <a:pPr algn="ctr"/>
                      <a:r>
                        <a:rPr lang="pl-PL" sz="2200" dirty="0" err="1" smtClean="0"/>
                        <a:t>Lithuania</a:t>
                      </a:r>
                      <a:endParaRPr lang="en-US" sz="2200" dirty="0"/>
                    </a:p>
                  </a:txBody>
                  <a:tcPr/>
                </a:tc>
                <a:tc>
                  <a:txBody>
                    <a:bodyPr/>
                    <a:lstStyle/>
                    <a:p>
                      <a:pPr algn="ctr"/>
                      <a:r>
                        <a:rPr lang="pl-PL" sz="2200" dirty="0" smtClean="0"/>
                        <a:t>225</a:t>
                      </a:r>
                      <a:endParaRPr lang="en-US" sz="2200" dirty="0"/>
                    </a:p>
                  </a:txBody>
                  <a:tcPr/>
                </a:tc>
                <a:tc>
                  <a:txBody>
                    <a:bodyPr/>
                    <a:lstStyle/>
                    <a:p>
                      <a:pPr algn="ctr"/>
                      <a:r>
                        <a:rPr lang="pl-PL" sz="2200" dirty="0" smtClean="0"/>
                        <a:t>225</a:t>
                      </a:r>
                      <a:endParaRPr lang="en-US" sz="2200" dirty="0"/>
                    </a:p>
                  </a:txBody>
                  <a:tcPr/>
                </a:tc>
                <a:extLst>
                  <a:ext uri="{0D108BD9-81ED-4DB2-BD59-A6C34878D82A}">
                    <a16:rowId xmlns:a16="http://schemas.microsoft.com/office/drawing/2014/main" val="716038812"/>
                  </a:ext>
                </a:extLst>
              </a:tr>
              <a:tr h="370840">
                <a:tc>
                  <a:txBody>
                    <a:bodyPr/>
                    <a:lstStyle/>
                    <a:p>
                      <a:pPr algn="ctr"/>
                      <a:r>
                        <a:rPr lang="pl-PL" sz="2200" dirty="0" smtClean="0"/>
                        <a:t>Poland</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180</a:t>
                      </a:r>
                    </a:p>
                  </a:txBody>
                  <a:tcPr/>
                </a:tc>
                <a:extLst>
                  <a:ext uri="{0D108BD9-81ED-4DB2-BD59-A6C34878D82A}">
                    <a16:rowId xmlns:a16="http://schemas.microsoft.com/office/drawing/2014/main" val="3028145253"/>
                  </a:ext>
                </a:extLst>
              </a:tr>
              <a:tr h="370840">
                <a:tc>
                  <a:txBody>
                    <a:bodyPr/>
                    <a:lstStyle/>
                    <a:p>
                      <a:pPr algn="ctr"/>
                      <a:r>
                        <a:rPr lang="pl-PL" sz="2200" dirty="0" smtClean="0"/>
                        <a:t>Portugal</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8-16</a:t>
                      </a:r>
                    </a:p>
                  </a:txBody>
                  <a:tcPr/>
                </a:tc>
                <a:extLst>
                  <a:ext uri="{0D108BD9-81ED-4DB2-BD59-A6C34878D82A}">
                    <a16:rowId xmlns:a16="http://schemas.microsoft.com/office/drawing/2014/main" val="4195858894"/>
                  </a:ext>
                </a:extLst>
              </a:tr>
              <a:tr h="370840">
                <a:tc>
                  <a:txBody>
                    <a:bodyPr/>
                    <a:lstStyle/>
                    <a:p>
                      <a:pPr algn="ctr"/>
                      <a:r>
                        <a:rPr lang="pl-PL" sz="2200" dirty="0" err="1" smtClean="0"/>
                        <a:t>Spain</a:t>
                      </a:r>
                      <a:endParaRPr lang="en-US" sz="2200" dirty="0"/>
                    </a:p>
                  </a:txBody>
                  <a:tcPr/>
                </a:tc>
                <a:tc>
                  <a:txBody>
                    <a:bodyPr/>
                    <a:lstStyle/>
                    <a:p>
                      <a:pPr algn="ctr"/>
                      <a:r>
                        <a:rPr lang="pl-PL" sz="2200" dirty="0" smtClean="0"/>
                        <a:t>100</a:t>
                      </a:r>
                      <a:endParaRPr lang="en-US" sz="2200" dirty="0"/>
                    </a:p>
                  </a:txBody>
                  <a:tcPr/>
                </a:tc>
                <a:tc>
                  <a:txBody>
                    <a:bodyPr/>
                    <a:lstStyle/>
                    <a:p>
                      <a:pPr algn="ctr"/>
                      <a:r>
                        <a:rPr lang="pl-PL" sz="2200" dirty="0" smtClean="0"/>
                        <a:t>25-50</a:t>
                      </a:r>
                    </a:p>
                  </a:txBody>
                  <a:tcPr/>
                </a:tc>
                <a:extLst>
                  <a:ext uri="{0D108BD9-81ED-4DB2-BD59-A6C34878D82A}">
                    <a16:rowId xmlns:a16="http://schemas.microsoft.com/office/drawing/2014/main" val="566219513"/>
                  </a:ext>
                </a:extLst>
              </a:tr>
              <a:tr h="370840">
                <a:tc>
                  <a:txBody>
                    <a:bodyPr/>
                    <a:lstStyle/>
                    <a:p>
                      <a:pPr algn="ctr"/>
                      <a:r>
                        <a:rPr lang="pl-PL" sz="2200" b="1" dirty="0" smtClean="0"/>
                        <a:t>TOTAL</a:t>
                      </a:r>
                      <a:endParaRPr lang="en-US" sz="2200" b="1" dirty="0"/>
                    </a:p>
                  </a:txBody>
                  <a:tcPr/>
                </a:tc>
                <a:tc>
                  <a:txBody>
                    <a:bodyPr/>
                    <a:lstStyle/>
                    <a:p>
                      <a:pPr algn="ctr"/>
                      <a:r>
                        <a:rPr lang="pl-PL" sz="2200" b="1" dirty="0" smtClean="0"/>
                        <a:t>1275</a:t>
                      </a:r>
                      <a:endParaRPr lang="en-US" sz="2200" b="1" dirty="0"/>
                    </a:p>
                  </a:txBody>
                  <a:tcPr/>
                </a:tc>
                <a:tc>
                  <a:txBody>
                    <a:bodyPr/>
                    <a:lstStyle/>
                    <a:p>
                      <a:pPr algn="ctr"/>
                      <a:r>
                        <a:rPr lang="pl-PL" sz="2200" b="1" dirty="0" smtClean="0"/>
                        <a:t>628-661</a:t>
                      </a:r>
                    </a:p>
                  </a:txBody>
                  <a:tcPr/>
                </a:tc>
                <a:extLst>
                  <a:ext uri="{0D108BD9-81ED-4DB2-BD59-A6C34878D82A}">
                    <a16:rowId xmlns:a16="http://schemas.microsoft.com/office/drawing/2014/main" val="1507028870"/>
                  </a:ext>
                </a:extLst>
              </a:tr>
            </a:tbl>
          </a:graphicData>
        </a:graphic>
      </p:graphicFrame>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13</a:t>
            </a:fld>
            <a:endParaRPr lang="pt-BR"/>
          </a:p>
        </p:txBody>
      </p:sp>
    </p:spTree>
    <p:extLst>
      <p:ext uri="{BB962C8B-B14F-4D97-AF65-F5344CB8AC3E}">
        <p14:creationId xmlns:p14="http://schemas.microsoft.com/office/powerpoint/2010/main" val="6145380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Getting</a:t>
            </a:r>
            <a:r>
              <a:rPr lang="pl-PL" dirty="0" smtClean="0"/>
              <a:t> to the KPI</a:t>
            </a:r>
            <a:endParaRPr lang="en-US" dirty="0"/>
          </a:p>
        </p:txBody>
      </p:sp>
      <p:sp>
        <p:nvSpPr>
          <p:cNvPr id="3" name="Symbol zastępczy zawartości 2"/>
          <p:cNvSpPr>
            <a:spLocks noGrp="1"/>
          </p:cNvSpPr>
          <p:nvPr>
            <p:ph idx="1"/>
          </p:nvPr>
        </p:nvSpPr>
        <p:spPr/>
        <p:txBody>
          <a:bodyPr/>
          <a:lstStyle/>
          <a:p>
            <a:r>
              <a:rPr lang="pl-PL" dirty="0" smtClean="0"/>
              <a:t>The </a:t>
            </a:r>
            <a:r>
              <a:rPr lang="pl-PL" dirty="0" err="1" smtClean="0"/>
              <a:t>webinar</a:t>
            </a:r>
            <a:r>
              <a:rPr lang="pl-PL" dirty="0" smtClean="0"/>
              <a:t> for </a:t>
            </a:r>
            <a:r>
              <a:rPr lang="pl-PL" dirty="0" err="1" smtClean="0"/>
              <a:t>other</a:t>
            </a:r>
            <a:r>
              <a:rPr lang="pl-PL" dirty="0" smtClean="0"/>
              <a:t> </a:t>
            </a:r>
            <a:r>
              <a:rPr lang="pl-PL" dirty="0" err="1" smtClean="0"/>
              <a:t>NRENs</a:t>
            </a:r>
            <a:r>
              <a:rPr lang="pl-PL" dirty="0" smtClean="0"/>
              <a:t>, </a:t>
            </a:r>
            <a:r>
              <a:rPr lang="pl-PL" dirty="0" err="1" smtClean="0"/>
              <a:t>more</a:t>
            </a:r>
            <a:r>
              <a:rPr lang="pl-PL" dirty="0" smtClean="0"/>
              <a:t> </a:t>
            </a:r>
            <a:r>
              <a:rPr lang="pl-PL" dirty="0" err="1" smtClean="0"/>
              <a:t>countries</a:t>
            </a:r>
            <a:r>
              <a:rPr lang="pl-PL" dirty="0" smtClean="0"/>
              <a:t> </a:t>
            </a:r>
            <a:r>
              <a:rPr lang="pl-PL" dirty="0" err="1" smtClean="0"/>
              <a:t>involved</a:t>
            </a:r>
            <a:endParaRPr lang="pl-PL" dirty="0" smtClean="0"/>
          </a:p>
          <a:p>
            <a:endParaRPr lang="pl-PL" dirty="0"/>
          </a:p>
          <a:p>
            <a:r>
              <a:rPr lang="pl-PL" dirty="0" err="1" smtClean="0"/>
              <a:t>Focusing</a:t>
            </a:r>
            <a:r>
              <a:rPr lang="pl-PL" dirty="0" smtClean="0"/>
              <a:t> on </a:t>
            </a:r>
            <a:r>
              <a:rPr lang="pl-PL" dirty="0" err="1" smtClean="0"/>
              <a:t>other</a:t>
            </a:r>
            <a:r>
              <a:rPr lang="pl-PL" dirty="0" smtClean="0"/>
              <a:t> </a:t>
            </a:r>
            <a:r>
              <a:rPr lang="pl-PL" dirty="0" err="1" smtClean="0"/>
              <a:t>numbers</a:t>
            </a:r>
            <a:r>
              <a:rPr lang="pl-PL" dirty="0" smtClean="0"/>
              <a:t> </a:t>
            </a:r>
            <a:r>
              <a:rPr lang="pl-PL" dirty="0" err="1" smtClean="0"/>
              <a:t>than</a:t>
            </a:r>
            <a:r>
              <a:rPr lang="pl-PL" dirty="0" smtClean="0"/>
              <a:t> </a:t>
            </a:r>
            <a:r>
              <a:rPr lang="pl-PL" dirty="0" err="1" smtClean="0"/>
              <a:t>only</a:t>
            </a:r>
            <a:r>
              <a:rPr lang="pl-PL" dirty="0" smtClean="0"/>
              <a:t> </a:t>
            </a:r>
            <a:r>
              <a:rPr lang="pl-PL" dirty="0" err="1" smtClean="0"/>
              <a:t>schools</a:t>
            </a:r>
            <a:r>
              <a:rPr lang="pl-PL" dirty="0" smtClean="0"/>
              <a:t>: </a:t>
            </a:r>
            <a:r>
              <a:rPr lang="pl-PL" dirty="0" err="1" smtClean="0"/>
              <a:t>students</a:t>
            </a:r>
            <a:r>
              <a:rPr lang="pl-PL" dirty="0" smtClean="0"/>
              <a:t>, </a:t>
            </a:r>
            <a:r>
              <a:rPr lang="pl-PL" dirty="0" err="1" smtClean="0"/>
              <a:t>teachers</a:t>
            </a:r>
            <a:r>
              <a:rPr lang="pl-PL" dirty="0" smtClean="0"/>
              <a:t>, …</a:t>
            </a:r>
          </a:p>
          <a:p>
            <a:endParaRPr lang="pl-PL" dirty="0"/>
          </a:p>
          <a:p>
            <a:r>
              <a:rPr lang="pl-PL" dirty="0" smtClean="0"/>
              <a:t>…</a:t>
            </a:r>
          </a:p>
          <a:p>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14</a:t>
            </a:fld>
            <a:endParaRPr lang="pt-BR"/>
          </a:p>
        </p:txBody>
      </p:sp>
    </p:spTree>
    <p:extLst>
      <p:ext uri="{BB962C8B-B14F-4D97-AF65-F5344CB8AC3E}">
        <p14:creationId xmlns:p14="http://schemas.microsoft.com/office/powerpoint/2010/main" val="36911720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Risks</a:t>
            </a:r>
            <a:endParaRPr lang="pl-PL" dirty="0"/>
          </a:p>
        </p:txBody>
      </p:sp>
      <p:sp>
        <p:nvSpPr>
          <p:cNvPr id="3" name="Symbol zastępczy zawartości 2"/>
          <p:cNvSpPr>
            <a:spLocks noGrp="1"/>
          </p:cNvSpPr>
          <p:nvPr>
            <p:ph idx="1"/>
          </p:nvPr>
        </p:nvSpPr>
        <p:spPr/>
        <p:txBody>
          <a:bodyPr/>
          <a:lstStyle/>
          <a:p>
            <a:pPr marL="0" indent="0">
              <a:buNone/>
            </a:pPr>
            <a:r>
              <a:rPr lang="pl-PL" dirty="0" err="1" smtClean="0"/>
              <a:t>Other</a:t>
            </a:r>
            <a:r>
              <a:rPr lang="pl-PL" dirty="0" smtClean="0"/>
              <a:t> </a:t>
            </a:r>
            <a:r>
              <a:rPr lang="pl-PL" dirty="0" err="1" smtClean="0"/>
              <a:t>main</a:t>
            </a:r>
            <a:r>
              <a:rPr lang="pl-PL" dirty="0" smtClean="0"/>
              <a:t> </a:t>
            </a:r>
            <a:r>
              <a:rPr lang="pl-PL" dirty="0" err="1" smtClean="0"/>
              <a:t>risks</a:t>
            </a:r>
            <a:r>
              <a:rPr lang="pl-PL" dirty="0" smtClean="0"/>
              <a:t> re. </a:t>
            </a:r>
            <a:r>
              <a:rPr lang="pl-PL" dirty="0" err="1" smtClean="0"/>
              <a:t>pilots</a:t>
            </a:r>
            <a:r>
              <a:rPr lang="pl-PL" dirty="0" smtClean="0"/>
              <a:t>:</a:t>
            </a:r>
          </a:p>
          <a:p>
            <a:pPr marL="0" indent="0">
              <a:buNone/>
            </a:pPr>
            <a:endParaRPr lang="pl-PL" dirty="0" smtClean="0"/>
          </a:p>
          <a:p>
            <a:r>
              <a:rPr lang="pl-PL" dirty="0" err="1" smtClean="0"/>
              <a:t>Solving</a:t>
            </a:r>
            <a:r>
              <a:rPr lang="pl-PL" dirty="0" smtClean="0"/>
              <a:t> GDPR </a:t>
            </a:r>
            <a:r>
              <a:rPr lang="pl-PL" dirty="0" err="1" smtClean="0"/>
              <a:t>issues</a:t>
            </a:r>
            <a:r>
              <a:rPr lang="pl-PL" dirty="0" smtClean="0"/>
              <a:t> in the platform</a:t>
            </a:r>
          </a:p>
          <a:p>
            <a:r>
              <a:rPr lang="pl-PL" dirty="0" smtClean="0"/>
              <a:t>No </a:t>
            </a:r>
            <a:r>
              <a:rPr lang="pl-PL" dirty="0" err="1" smtClean="0"/>
              <a:t>solution</a:t>
            </a:r>
            <a:r>
              <a:rPr lang="pl-PL" dirty="0" smtClean="0"/>
              <a:t> for </a:t>
            </a:r>
            <a:r>
              <a:rPr lang="pl-PL" dirty="0" err="1" smtClean="0"/>
              <a:t>group</a:t>
            </a:r>
            <a:r>
              <a:rPr lang="pl-PL" dirty="0" smtClean="0"/>
              <a:t> management</a:t>
            </a:r>
          </a:p>
          <a:p>
            <a:pPr lvl="1"/>
            <a:r>
              <a:rPr lang="pl-PL" dirty="0" smtClean="0"/>
              <a:t>It </a:t>
            </a:r>
            <a:r>
              <a:rPr lang="pl-PL" dirty="0" err="1" smtClean="0"/>
              <a:t>affects</a:t>
            </a:r>
            <a:r>
              <a:rPr lang="pl-PL" dirty="0" smtClean="0"/>
              <a:t> LA, </a:t>
            </a:r>
            <a:r>
              <a:rPr lang="pl-PL" dirty="0" err="1" smtClean="0"/>
              <a:t>scalability</a:t>
            </a:r>
            <a:r>
              <a:rPr lang="pl-PL" dirty="0" smtClean="0"/>
              <a:t>, </a:t>
            </a:r>
            <a:r>
              <a:rPr lang="pl-PL" dirty="0" err="1" smtClean="0"/>
              <a:t>usefulness</a:t>
            </a:r>
            <a:endParaRPr lang="pl-PL" dirty="0" smtClean="0"/>
          </a:p>
          <a:p>
            <a:r>
              <a:rPr lang="pl-PL" dirty="0" smtClean="0"/>
              <a:t>Missing LA </a:t>
            </a:r>
            <a:r>
              <a:rPr lang="pl-PL" dirty="0" err="1" smtClean="0"/>
              <a:t>implementation</a:t>
            </a:r>
            <a:r>
              <a:rPr lang="pl-PL" dirty="0" smtClean="0"/>
              <a:t> in </a:t>
            </a:r>
            <a:r>
              <a:rPr lang="pl-PL" dirty="0" err="1" smtClean="0"/>
              <a:t>different</a:t>
            </a:r>
            <a:r>
              <a:rPr lang="pl-PL" dirty="0" smtClean="0"/>
              <a:t> </a:t>
            </a:r>
            <a:r>
              <a:rPr lang="pl-PL" dirty="0" err="1" smtClean="0"/>
              <a:t>tools</a:t>
            </a:r>
            <a:endParaRPr lang="pl-PL" dirty="0" smtClean="0"/>
          </a:p>
          <a:p>
            <a:r>
              <a:rPr lang="pl-PL" dirty="0" smtClean="0"/>
              <a:t>Pilot </a:t>
            </a:r>
            <a:r>
              <a:rPr lang="pl-PL" dirty="0" err="1" smtClean="0"/>
              <a:t>evaluation</a:t>
            </a:r>
            <a:r>
              <a:rPr lang="pl-PL" dirty="0" smtClean="0"/>
              <a:t> design and materials</a:t>
            </a:r>
          </a:p>
          <a:p>
            <a:pPr marL="0" indent="0">
              <a:buNone/>
            </a:pPr>
            <a:endParaRPr lang="pl-PL" dirty="0" smtClean="0"/>
          </a:p>
          <a:p>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15</a:t>
            </a:fld>
            <a:endParaRPr lang="pt-BR"/>
          </a:p>
        </p:txBody>
      </p:sp>
    </p:spTree>
    <p:extLst>
      <p:ext uri="{BB962C8B-B14F-4D97-AF65-F5344CB8AC3E}">
        <p14:creationId xmlns:p14="http://schemas.microsoft.com/office/powerpoint/2010/main" val="33681798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Thank</a:t>
            </a:r>
            <a:r>
              <a:rPr lang="pl-PL" dirty="0" smtClean="0"/>
              <a:t> </a:t>
            </a:r>
            <a:r>
              <a:rPr lang="pl-PL" dirty="0" err="1" smtClean="0"/>
              <a:t>you</a:t>
            </a:r>
            <a:r>
              <a:rPr lang="pl-PL" dirty="0" smtClean="0"/>
              <a:t>!</a:t>
            </a:r>
            <a:endParaRPr lang="en-US" dirty="0"/>
          </a:p>
        </p:txBody>
      </p:sp>
      <p:sp>
        <p:nvSpPr>
          <p:cNvPr id="3" name="Symbol zastępczy zawartości 2"/>
          <p:cNvSpPr>
            <a:spLocks noGrp="1"/>
          </p:cNvSpPr>
          <p:nvPr>
            <p:ph idx="1"/>
          </p:nvPr>
        </p:nvSpPr>
        <p:spPr/>
        <p:txBody>
          <a:bodyPr/>
          <a:lstStyle/>
          <a:p>
            <a:pPr marL="0" indent="0">
              <a:buNone/>
            </a:pPr>
            <a:endParaRPr lang="pl-PL" dirty="0" smtClean="0"/>
          </a:p>
          <a:p>
            <a:pPr marL="0" indent="0">
              <a:buNone/>
            </a:pPr>
            <a:endParaRPr lang="pl-PL" dirty="0"/>
          </a:p>
          <a:p>
            <a:pPr marL="0" indent="0">
              <a:buNone/>
            </a:pPr>
            <a:r>
              <a:rPr lang="pl-PL" dirty="0" err="1" smtClean="0"/>
              <a:t>Next</a:t>
            </a:r>
            <a:r>
              <a:rPr lang="pl-PL" dirty="0" smtClean="0"/>
              <a:t> </a:t>
            </a:r>
            <a:r>
              <a:rPr lang="pl-PL" dirty="0" err="1" smtClean="0"/>
              <a:t>presentations</a:t>
            </a:r>
            <a:r>
              <a:rPr lang="pl-PL" dirty="0" smtClean="0"/>
              <a:t>:</a:t>
            </a:r>
          </a:p>
          <a:p>
            <a:pPr marL="0" indent="0">
              <a:buNone/>
            </a:pPr>
            <a:endParaRPr lang="pl-PL" dirty="0" smtClean="0"/>
          </a:p>
          <a:p>
            <a:r>
              <a:rPr lang="pl-PL" dirty="0" smtClean="0"/>
              <a:t>Case </a:t>
            </a:r>
            <a:r>
              <a:rPr lang="pl-PL" dirty="0" err="1" smtClean="0"/>
              <a:t>studies</a:t>
            </a:r>
            <a:r>
              <a:rPr lang="pl-PL" dirty="0"/>
              <a:t>:</a:t>
            </a:r>
            <a:r>
              <a:rPr lang="pl-PL" dirty="0" smtClean="0"/>
              <a:t> Greece, </a:t>
            </a:r>
            <a:r>
              <a:rPr lang="pl-PL" dirty="0" err="1" smtClean="0"/>
              <a:t>Italy</a:t>
            </a:r>
            <a:r>
              <a:rPr lang="pl-PL" dirty="0" smtClean="0"/>
              <a:t>, </a:t>
            </a:r>
            <a:r>
              <a:rPr lang="pl-PL" dirty="0" err="1" smtClean="0"/>
              <a:t>Lithuania</a:t>
            </a:r>
            <a:r>
              <a:rPr lang="pl-PL" dirty="0" smtClean="0"/>
              <a:t>, Poland</a:t>
            </a:r>
          </a:p>
          <a:p>
            <a:endParaRPr lang="pl-PL" dirty="0" smtClean="0"/>
          </a:p>
          <a:p>
            <a:r>
              <a:rPr lang="pl-PL" dirty="0" err="1" smtClean="0"/>
              <a:t>Future</a:t>
            </a:r>
            <a:r>
              <a:rPr lang="pl-PL" dirty="0" smtClean="0"/>
              <a:t> </a:t>
            </a:r>
            <a:r>
              <a:rPr lang="pl-PL" dirty="0" err="1" smtClean="0"/>
              <a:t>steps</a:t>
            </a:r>
            <a:r>
              <a:rPr lang="pl-PL" dirty="0" smtClean="0"/>
              <a:t>: </a:t>
            </a:r>
            <a:br>
              <a:rPr lang="pl-PL" dirty="0" smtClean="0"/>
            </a:br>
            <a:r>
              <a:rPr lang="pl-PL" dirty="0" smtClean="0"/>
              <a:t>Greece, </a:t>
            </a:r>
            <a:r>
              <a:rPr lang="pl-PL" dirty="0" err="1" smtClean="0"/>
              <a:t>Hungary</a:t>
            </a:r>
            <a:r>
              <a:rPr lang="pl-PL" dirty="0" smtClean="0"/>
              <a:t>, </a:t>
            </a:r>
            <a:r>
              <a:rPr lang="pl-PL" dirty="0" err="1" smtClean="0"/>
              <a:t>Italy</a:t>
            </a:r>
            <a:r>
              <a:rPr lang="pl-PL" dirty="0" smtClean="0"/>
              <a:t>, </a:t>
            </a:r>
            <a:r>
              <a:rPr lang="pl-PL" dirty="0" err="1" smtClean="0"/>
              <a:t>Lithuania</a:t>
            </a:r>
            <a:r>
              <a:rPr lang="pl-PL" dirty="0" smtClean="0"/>
              <a:t>,</a:t>
            </a:r>
            <a:br>
              <a:rPr lang="pl-PL" dirty="0" smtClean="0"/>
            </a:br>
            <a:r>
              <a:rPr lang="pl-PL" dirty="0" smtClean="0"/>
              <a:t>Poland, Portugal, </a:t>
            </a:r>
            <a:r>
              <a:rPr lang="pl-PL" dirty="0" err="1" smtClean="0"/>
              <a:t>Spain</a:t>
            </a:r>
            <a:r>
              <a:rPr lang="pl-PL" dirty="0" smtClean="0"/>
              <a:t>, Germany</a:t>
            </a:r>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16</a:t>
            </a:fld>
            <a:endParaRPr lang="pt-BR"/>
          </a:p>
        </p:txBody>
      </p:sp>
    </p:spTree>
    <p:extLst>
      <p:ext uri="{BB962C8B-B14F-4D97-AF65-F5344CB8AC3E}">
        <p14:creationId xmlns:p14="http://schemas.microsoft.com/office/powerpoint/2010/main" val="22435513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ctrTitle"/>
          </p:nvPr>
        </p:nvSpPr>
        <p:spPr bwMode="auto">
          <a:xfrm>
            <a:off x="2572407" y="1806518"/>
            <a:ext cx="6858000" cy="1339001"/>
          </a:xfrm>
        </p:spPr>
        <p:txBody>
          <a:bodyPr/>
          <a:lstStyle/>
          <a:p>
            <a:pPr>
              <a:defRPr/>
            </a:pPr>
            <a:r>
              <a:rPr lang="en-US" sz="4050">
                <a:solidFill>
                  <a:schemeClr val="accent2"/>
                </a:solidFill>
              </a:rPr>
              <a:t>Pilot Case Study</a:t>
            </a:r>
            <a:br>
              <a:rPr lang="en-US" sz="4050">
                <a:solidFill>
                  <a:schemeClr val="accent2"/>
                </a:solidFill>
              </a:rPr>
            </a:br>
            <a:r>
              <a:rPr lang="en-US" sz="4050">
                <a:solidFill>
                  <a:schemeClr val="accent2"/>
                </a:solidFill>
              </a:rPr>
              <a:t>Greece</a:t>
            </a:r>
            <a:endParaRPr lang="pt-BR" sz="4050">
              <a:solidFill>
                <a:schemeClr val="accent2"/>
              </a:solidFill>
            </a:endParaRPr>
          </a:p>
        </p:txBody>
      </p:sp>
      <p:sp>
        <p:nvSpPr>
          <p:cNvPr id="5" name="Subtítulo 2"/>
          <p:cNvSpPr>
            <a:spLocks noGrp="1"/>
          </p:cNvSpPr>
          <p:nvPr>
            <p:ph type="subTitle" idx="1"/>
          </p:nvPr>
        </p:nvSpPr>
        <p:spPr bwMode="auto">
          <a:xfrm>
            <a:off x="2667000" y="3872406"/>
            <a:ext cx="6858000" cy="874986"/>
          </a:xfrm>
        </p:spPr>
        <p:txBody>
          <a:bodyPr>
            <a:normAutofit lnSpcReduction="10000"/>
          </a:bodyPr>
          <a:lstStyle/>
          <a:p>
            <a:pPr>
              <a:lnSpc>
                <a:spcPct val="95000"/>
              </a:lnSpc>
              <a:spcBef>
                <a:spcPts val="3000"/>
              </a:spcBef>
              <a:defRPr/>
            </a:pPr>
            <a:r>
              <a:rPr lang="pt-BR" sz="2300" i="1"/>
              <a:t>Mary Grammatikou, Dimitris Pantazatos</a:t>
            </a:r>
            <a:endParaRPr sz="1500"/>
          </a:p>
          <a:p>
            <a:pPr>
              <a:lnSpc>
                <a:spcPct val="70000"/>
              </a:lnSpc>
              <a:defRPr/>
            </a:pPr>
            <a:r>
              <a:rPr lang="pt-BR" sz="2300"/>
              <a:t>NTUA</a:t>
            </a:r>
            <a:r>
              <a:rPr lang="pt-BR" sz="1500"/>
              <a:t/>
            </a:r>
            <a:br>
              <a:rPr lang="pt-BR" sz="1500"/>
            </a:br>
            <a:endParaRPr lang="pt-BR" sz="1500"/>
          </a:p>
        </p:txBody>
      </p:sp>
      <p:pic>
        <p:nvPicPr>
          <p:cNvPr id="6" name="Picture 5"/>
          <p:cNvPicPr>
            <a:picLocks noChangeAspect="1"/>
          </p:cNvPicPr>
          <p:nvPr/>
        </p:nvPicPr>
        <p:blipFill>
          <a:blip r:embed="rId2"/>
          <a:stretch/>
        </p:blipFill>
        <p:spPr bwMode="auto">
          <a:xfrm>
            <a:off x="1875692" y="5304692"/>
            <a:ext cx="8691230" cy="971550"/>
          </a:xfrm>
          <a:prstGeom prst="rect">
            <a:avLst/>
          </a:prstGeom>
        </p:spPr>
      </p:pic>
    </p:spTree>
    <p:extLst>
      <p:ext uri="{BB962C8B-B14F-4D97-AF65-F5344CB8AC3E}">
        <p14:creationId xmlns:p14="http://schemas.microsoft.com/office/powerpoint/2010/main" val="10067271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Number of Schools Participating on the CPD activities</a:t>
            </a:r>
          </a:p>
        </p:txBody>
      </p:sp>
      <p:sp>
        <p:nvSpPr>
          <p:cNvPr id="5" name="Content Placeholder 2"/>
          <p:cNvSpPr>
            <a:spLocks noGrp="1"/>
          </p:cNvSpPr>
          <p:nvPr>
            <p:ph idx="1"/>
          </p:nvPr>
        </p:nvSpPr>
        <p:spPr bwMode="auto"/>
        <p:txBody>
          <a:bodyPr/>
          <a:lstStyle/>
          <a:p>
            <a:pPr>
              <a:defRPr/>
            </a:pPr>
            <a:r>
              <a:rPr lang="en-US"/>
              <a:t>First iteration of the CPD</a:t>
            </a:r>
            <a:endParaRPr/>
          </a:p>
          <a:p>
            <a:pPr lvl="1">
              <a:defRPr/>
            </a:pPr>
            <a:r>
              <a:rPr lang="en-US"/>
              <a:t>10 Schools, 80 teachers, 50 students</a:t>
            </a:r>
            <a:endParaRPr/>
          </a:p>
          <a:p>
            <a:pPr lvl="1">
              <a:defRPr/>
            </a:pPr>
            <a:r>
              <a:rPr lang="en-US"/>
              <a:t>3 courses were created by the teachers (2 of them were based on the interdisciplinary course “The tunnel of Eupalinos”)</a:t>
            </a:r>
            <a:endParaRPr/>
          </a:p>
          <a:p>
            <a:pPr lvl="1">
              <a:defRPr/>
            </a:pPr>
            <a:endParaRPr lang="en-US"/>
          </a:p>
          <a:p>
            <a:pPr>
              <a:defRPr/>
            </a:pPr>
            <a:r>
              <a:rPr lang="en-US"/>
              <a:t>Second iteration of the CPD (will start early September)</a:t>
            </a:r>
            <a:endParaRPr/>
          </a:p>
          <a:p>
            <a:pPr lvl="1">
              <a:defRPr/>
            </a:pPr>
            <a:r>
              <a:rPr lang="en-US"/>
              <a:t>79 Schools, 140 teachers</a:t>
            </a:r>
            <a:endParaRPr/>
          </a:p>
          <a:p>
            <a:pPr>
              <a:defRPr/>
            </a:pPr>
            <a:endParaRPr lang="en-US"/>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18</a:t>
            </a:fld>
            <a:endParaRPr lang="pt-BR"/>
          </a:p>
        </p:txBody>
      </p:sp>
    </p:spTree>
    <p:extLst>
      <p:ext uri="{BB962C8B-B14F-4D97-AF65-F5344CB8AC3E}">
        <p14:creationId xmlns:p14="http://schemas.microsoft.com/office/powerpoint/2010/main" val="30937496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CPD Module 1 structure during the first iteration of the CPD</a:t>
            </a:r>
          </a:p>
        </p:txBody>
      </p:sp>
      <p:sp>
        <p:nvSpPr>
          <p:cNvPr id="5" name="Content Placeholder 2"/>
          <p:cNvSpPr>
            <a:spLocks noGrp="1"/>
          </p:cNvSpPr>
          <p:nvPr>
            <p:ph idx="1"/>
          </p:nvPr>
        </p:nvSpPr>
        <p:spPr bwMode="auto"/>
        <p:txBody>
          <a:bodyPr>
            <a:normAutofit lnSpcReduction="10000"/>
          </a:bodyPr>
          <a:lstStyle/>
          <a:p>
            <a:pPr>
              <a:defRPr/>
            </a:pPr>
            <a:r>
              <a:rPr lang="en-US"/>
              <a:t>Five face-to-face meeting based on these topics:</a:t>
            </a:r>
            <a:endParaRPr/>
          </a:p>
          <a:p>
            <a:pPr lvl="1">
              <a:defRPr/>
            </a:pPr>
            <a:r>
              <a:rPr lang="en-US"/>
              <a:t>Up2U Authentication and Platform Introduction</a:t>
            </a:r>
            <a:endParaRPr/>
          </a:p>
          <a:p>
            <a:pPr lvl="2">
              <a:defRPr/>
            </a:pPr>
            <a:r>
              <a:rPr lang="en-US"/>
              <a:t>Collaborative Learning: Structured group practice, role taking</a:t>
            </a:r>
            <a:endParaRPr/>
          </a:p>
          <a:p>
            <a:pPr lvl="2">
              <a:defRPr/>
            </a:pPr>
            <a:r>
              <a:rPr lang="en-US"/>
              <a:t>Group-working-Hands-on experience on Moodle</a:t>
            </a:r>
            <a:endParaRPr/>
          </a:p>
          <a:p>
            <a:pPr lvl="1">
              <a:defRPr/>
            </a:pPr>
            <a:r>
              <a:rPr lang="en-US"/>
              <a:t>Best Learning practices and techniques to enhance Up2U Skills</a:t>
            </a:r>
            <a:endParaRPr/>
          </a:p>
          <a:p>
            <a:pPr lvl="2">
              <a:defRPr/>
            </a:pPr>
            <a:r>
              <a:rPr lang="en-US"/>
              <a:t>Group-working-Hands-on experience on: Moodle best practices, eduOER experience</a:t>
            </a:r>
            <a:endParaRPr/>
          </a:p>
          <a:p>
            <a:pPr lvl="1">
              <a:defRPr/>
            </a:pPr>
            <a:r>
              <a:rPr lang="en-US"/>
              <a:t>Best Practices</a:t>
            </a:r>
            <a:endParaRPr/>
          </a:p>
          <a:p>
            <a:pPr lvl="2">
              <a:defRPr/>
            </a:pPr>
            <a:r>
              <a:rPr lang="en-US"/>
              <a:t>Group-working-Hands-on experience on: SeLCont, DSpace</a:t>
            </a:r>
          </a:p>
          <a:p>
            <a:pPr lvl="1">
              <a:defRPr/>
            </a:pPr>
            <a:r>
              <a:rPr lang="en-US"/>
              <a:t>Teachers’ Learning Scenarios</a:t>
            </a:r>
            <a:endParaRPr/>
          </a:p>
          <a:p>
            <a:pPr lvl="2">
              <a:defRPr/>
            </a:pPr>
            <a:r>
              <a:rPr lang="en-US"/>
              <a:t>Group-working-Hands-on experience on: H5P, KnockPlop, Personal Recorder</a:t>
            </a:r>
            <a:endParaRPr/>
          </a:p>
          <a:p>
            <a:pPr lvl="1">
              <a:defRPr/>
            </a:pPr>
            <a:r>
              <a:rPr lang="en-US"/>
              <a:t>Final meeting – Feedback</a:t>
            </a:r>
            <a:endParaRPr/>
          </a:p>
          <a:p>
            <a:pPr lvl="2">
              <a:defRPr/>
            </a:pPr>
            <a:r>
              <a:rPr lang="en-US"/>
              <a:t>Collective discussion, Peer-feedback Expert’s evaluation</a:t>
            </a:r>
            <a:endParaRP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19</a:t>
            </a:fld>
            <a:endParaRPr lang="pt-BR"/>
          </a:p>
        </p:txBody>
      </p:sp>
    </p:spTree>
    <p:extLst>
      <p:ext uri="{BB962C8B-B14F-4D97-AF65-F5344CB8AC3E}">
        <p14:creationId xmlns:p14="http://schemas.microsoft.com/office/powerpoint/2010/main" val="4141647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Agenda</a:t>
            </a:r>
            <a:endParaRPr lang="en-US" dirty="0"/>
          </a:p>
        </p:txBody>
      </p:sp>
      <p:sp>
        <p:nvSpPr>
          <p:cNvPr id="3" name="Symbol zastępczy zawartości 2"/>
          <p:cNvSpPr>
            <a:spLocks noGrp="1"/>
          </p:cNvSpPr>
          <p:nvPr>
            <p:ph idx="1"/>
          </p:nvPr>
        </p:nvSpPr>
        <p:spPr/>
        <p:txBody>
          <a:bodyPr/>
          <a:lstStyle/>
          <a:p>
            <a:r>
              <a:rPr lang="pl-PL" dirty="0" smtClean="0"/>
              <a:t>Status update and </a:t>
            </a:r>
            <a:r>
              <a:rPr lang="pl-PL" dirty="0" err="1" smtClean="0"/>
              <a:t>outcomes</a:t>
            </a:r>
            <a:endParaRPr lang="pl-PL" dirty="0" smtClean="0"/>
          </a:p>
          <a:p>
            <a:pPr lvl="1"/>
            <a:r>
              <a:rPr lang="pl-PL" dirty="0" smtClean="0"/>
              <a:t>WP7 and pilot </a:t>
            </a:r>
            <a:r>
              <a:rPr lang="pl-PL" dirty="0" err="1" smtClean="0"/>
              <a:t>coordination</a:t>
            </a:r>
            <a:r>
              <a:rPr lang="pl-PL" dirty="0" smtClean="0"/>
              <a:t> </a:t>
            </a:r>
            <a:r>
              <a:rPr lang="pl-PL" dirty="0" err="1" smtClean="0"/>
              <a:t>overview</a:t>
            </a:r>
            <a:endParaRPr lang="pl-PL" dirty="0"/>
          </a:p>
          <a:p>
            <a:pPr lvl="1"/>
            <a:r>
              <a:rPr lang="pl-PL" dirty="0" smtClean="0"/>
              <a:t>Past </a:t>
            </a:r>
            <a:r>
              <a:rPr lang="pl-PL" dirty="0" err="1" smtClean="0"/>
              <a:t>activities</a:t>
            </a:r>
            <a:endParaRPr lang="pl-PL" dirty="0" smtClean="0"/>
          </a:p>
          <a:p>
            <a:pPr lvl="1"/>
            <a:r>
              <a:rPr lang="pl-PL" dirty="0" smtClean="0"/>
              <a:t>The </a:t>
            </a:r>
            <a:r>
              <a:rPr lang="pl-PL" dirty="0" err="1" smtClean="0"/>
              <a:t>work</a:t>
            </a:r>
            <a:r>
              <a:rPr lang="pl-PL" dirty="0" smtClean="0"/>
              <a:t> plan</a:t>
            </a:r>
          </a:p>
          <a:p>
            <a:pPr marL="457200" lvl="1" indent="0">
              <a:buNone/>
            </a:pPr>
            <a:endParaRPr lang="pl-PL" dirty="0" smtClean="0"/>
          </a:p>
          <a:p>
            <a:r>
              <a:rPr lang="pl-PL" dirty="0" smtClean="0"/>
              <a:t>Case </a:t>
            </a:r>
            <a:r>
              <a:rPr lang="pl-PL" dirty="0" err="1" smtClean="0"/>
              <a:t>studies</a:t>
            </a:r>
            <a:r>
              <a:rPr lang="pl-PL" dirty="0" smtClean="0"/>
              <a:t> – Greece, </a:t>
            </a:r>
            <a:r>
              <a:rPr lang="pl-PL" dirty="0" err="1" smtClean="0"/>
              <a:t>Italy</a:t>
            </a:r>
            <a:r>
              <a:rPr lang="pl-PL" dirty="0" smtClean="0"/>
              <a:t>, </a:t>
            </a:r>
            <a:r>
              <a:rPr lang="pl-PL" dirty="0" err="1" smtClean="0"/>
              <a:t>Lithuania</a:t>
            </a:r>
            <a:r>
              <a:rPr lang="pl-PL" dirty="0" smtClean="0"/>
              <a:t>, Poland</a:t>
            </a:r>
          </a:p>
          <a:p>
            <a:endParaRPr lang="pl-PL" dirty="0" smtClean="0"/>
          </a:p>
          <a:p>
            <a:r>
              <a:rPr lang="pl-PL" dirty="0" err="1" smtClean="0"/>
              <a:t>Future</a:t>
            </a:r>
            <a:r>
              <a:rPr lang="pl-PL" dirty="0" smtClean="0"/>
              <a:t> </a:t>
            </a:r>
            <a:r>
              <a:rPr lang="pl-PL" dirty="0" err="1" smtClean="0"/>
              <a:t>steps</a:t>
            </a:r>
            <a:r>
              <a:rPr lang="pl-PL" dirty="0" smtClean="0"/>
              <a:t> </a:t>
            </a:r>
            <a:r>
              <a:rPr lang="pl-PL" dirty="0" err="1" smtClean="0"/>
              <a:t>planned</a:t>
            </a:r>
            <a:r>
              <a:rPr lang="pl-PL" dirty="0" smtClean="0"/>
              <a:t> by </a:t>
            </a:r>
            <a:r>
              <a:rPr lang="pl-PL" dirty="0" err="1" smtClean="0"/>
              <a:t>each</a:t>
            </a:r>
            <a:r>
              <a:rPr lang="pl-PL" dirty="0" smtClean="0"/>
              <a:t> pilot country</a:t>
            </a:r>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2</a:t>
            </a:fld>
            <a:endParaRPr lang="pt-BR"/>
          </a:p>
        </p:txBody>
      </p:sp>
    </p:spTree>
    <p:extLst>
      <p:ext uri="{BB962C8B-B14F-4D97-AF65-F5344CB8AC3E}">
        <p14:creationId xmlns:p14="http://schemas.microsoft.com/office/powerpoint/2010/main" val="11377594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CPD Module 1 structure during the second iteration of the CPD</a:t>
            </a:r>
          </a:p>
        </p:txBody>
      </p:sp>
      <p:sp>
        <p:nvSpPr>
          <p:cNvPr id="5" name="Content Placeholder 2"/>
          <p:cNvSpPr>
            <a:spLocks noGrp="1"/>
          </p:cNvSpPr>
          <p:nvPr>
            <p:ph idx="1"/>
          </p:nvPr>
        </p:nvSpPr>
        <p:spPr bwMode="auto"/>
        <p:txBody>
          <a:bodyPr>
            <a:normAutofit fontScale="92500" lnSpcReduction="20000"/>
          </a:bodyPr>
          <a:lstStyle/>
          <a:p>
            <a:pPr>
              <a:defRPr/>
            </a:pPr>
            <a:r>
              <a:rPr lang="en-US"/>
              <a:t>Five webinars based on these topics:</a:t>
            </a:r>
            <a:endParaRPr/>
          </a:p>
          <a:p>
            <a:pPr lvl="1">
              <a:defRPr/>
            </a:pPr>
            <a:r>
              <a:rPr lang="en-US"/>
              <a:t>Introduction to Up2U</a:t>
            </a:r>
            <a:endParaRPr/>
          </a:p>
          <a:p>
            <a:pPr lvl="2">
              <a:defRPr/>
            </a:pPr>
            <a:r>
              <a:rPr lang="en-US"/>
              <a:t>Introduction to pedagogical aspects of the Up2U platform</a:t>
            </a:r>
            <a:endParaRPr/>
          </a:p>
          <a:p>
            <a:pPr lvl="1">
              <a:defRPr/>
            </a:pPr>
            <a:r>
              <a:rPr lang="en-US"/>
              <a:t>Best Learning practices and techniques on Up2U Learning Platform</a:t>
            </a:r>
            <a:endParaRPr/>
          </a:p>
          <a:p>
            <a:pPr lvl="2">
              <a:defRPr/>
            </a:pPr>
            <a:r>
              <a:rPr lang="en-US"/>
              <a:t>Demonstration and Pedagogical aspects on: Authentication on the Up2U Learning Platform and Moodle best practices </a:t>
            </a:r>
            <a:endParaRPr/>
          </a:p>
          <a:p>
            <a:pPr lvl="1">
              <a:defRPr/>
            </a:pPr>
            <a:r>
              <a:rPr lang="en-US"/>
              <a:t>Using and Storing OER material</a:t>
            </a:r>
            <a:endParaRPr/>
          </a:p>
          <a:p>
            <a:pPr lvl="2">
              <a:defRPr/>
            </a:pPr>
            <a:r>
              <a:rPr lang="en-US"/>
              <a:t>Demonstration and Pedagogical aspects on : eduOER, Dspace, CERNBox</a:t>
            </a:r>
          </a:p>
          <a:p>
            <a:pPr lvl="1">
              <a:defRPr/>
            </a:pPr>
            <a:r>
              <a:rPr lang="en-US"/>
              <a:t>Creating Interactive content based on Teachers’ Scenarios</a:t>
            </a:r>
            <a:endParaRPr/>
          </a:p>
          <a:p>
            <a:pPr lvl="2">
              <a:defRPr/>
            </a:pPr>
            <a:r>
              <a:rPr lang="en-US"/>
              <a:t>Demonstration and Pedagogical aspects on : H5P, KnockPlop</a:t>
            </a:r>
          </a:p>
          <a:p>
            <a:pPr lvl="1">
              <a:defRPr/>
            </a:pPr>
            <a:r>
              <a:rPr lang="en-US"/>
              <a:t>Creating Multimedia Content based on Teachers’ Scenarios</a:t>
            </a:r>
            <a:endParaRPr/>
          </a:p>
          <a:p>
            <a:pPr lvl="2">
              <a:defRPr/>
            </a:pPr>
            <a:r>
              <a:rPr lang="en-US"/>
              <a:t>Demonstration and Pedagogical aspects on : SeLCont, PODDIUM</a:t>
            </a:r>
            <a:endParaRPr/>
          </a:p>
          <a:p>
            <a:pPr lvl="2">
              <a:defRPr/>
            </a:pPr>
            <a:endParaRPr lang="en-US"/>
          </a:p>
          <a:p>
            <a:pPr marL="0" indent="0">
              <a:buNone/>
              <a:defRPr/>
            </a:pPr>
            <a:r>
              <a:rPr lang="en-US"/>
              <a:t>Teachers during the Module 1, will create at least a Learning Scenario based on the Up2U Learning Platform</a:t>
            </a:r>
            <a:endParaRP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20</a:t>
            </a:fld>
            <a:endParaRPr lang="pt-BR"/>
          </a:p>
        </p:txBody>
      </p:sp>
    </p:spTree>
    <p:extLst>
      <p:ext uri="{BB962C8B-B14F-4D97-AF65-F5344CB8AC3E}">
        <p14:creationId xmlns:p14="http://schemas.microsoft.com/office/powerpoint/2010/main" val="20288375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Tools that have been used during the CPD activities</a:t>
            </a:r>
          </a:p>
        </p:txBody>
      </p:sp>
      <p:sp>
        <p:nvSpPr>
          <p:cNvPr id="5" name="Content Placeholder 2"/>
          <p:cNvSpPr>
            <a:spLocks noGrp="1"/>
          </p:cNvSpPr>
          <p:nvPr>
            <p:ph idx="1"/>
          </p:nvPr>
        </p:nvSpPr>
        <p:spPr bwMode="auto"/>
        <p:txBody>
          <a:bodyPr>
            <a:normAutofit lnSpcReduction="10000"/>
          </a:bodyPr>
          <a:lstStyle/>
          <a:p>
            <a:pPr>
              <a:defRPr/>
            </a:pPr>
            <a:r>
              <a:rPr lang="en-US"/>
              <a:t>Moodle</a:t>
            </a:r>
            <a:endParaRPr/>
          </a:p>
          <a:p>
            <a:pPr>
              <a:defRPr/>
            </a:pPr>
            <a:r>
              <a:rPr lang="en-US"/>
              <a:t>eduOER</a:t>
            </a:r>
          </a:p>
          <a:p>
            <a:pPr>
              <a:defRPr/>
            </a:pPr>
            <a:r>
              <a:rPr lang="en-US"/>
              <a:t>H5P</a:t>
            </a:r>
            <a:endParaRPr/>
          </a:p>
          <a:p>
            <a:pPr>
              <a:defRPr/>
            </a:pPr>
            <a:r>
              <a:rPr lang="en-US"/>
              <a:t>CERNBox</a:t>
            </a:r>
          </a:p>
          <a:p>
            <a:pPr>
              <a:defRPr/>
            </a:pPr>
            <a:r>
              <a:rPr lang="en-US"/>
              <a:t>Dspace</a:t>
            </a:r>
          </a:p>
          <a:p>
            <a:pPr>
              <a:defRPr/>
            </a:pPr>
            <a:r>
              <a:rPr lang="en-US"/>
              <a:t>SeLCont</a:t>
            </a:r>
          </a:p>
          <a:p>
            <a:pPr>
              <a:defRPr/>
            </a:pPr>
            <a:r>
              <a:rPr lang="en-US"/>
              <a:t>KnockPlop</a:t>
            </a:r>
          </a:p>
          <a:p>
            <a:pPr>
              <a:defRPr/>
            </a:pPr>
            <a:r>
              <a:rPr lang="en-US"/>
              <a:t>PODDIUM (on the second iteration of the CPD)</a:t>
            </a:r>
            <a:endParaRPr/>
          </a:p>
          <a:p>
            <a:pPr>
              <a:defRPr/>
            </a:pPr>
            <a:r>
              <a:rPr lang="en-US"/>
              <a:t>SWAN (on the second iteration of the CPD)</a:t>
            </a:r>
            <a:endParaRP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21</a:t>
            </a:fld>
            <a:endParaRPr lang="pt-BR"/>
          </a:p>
        </p:txBody>
      </p:sp>
    </p:spTree>
    <p:extLst>
      <p:ext uri="{BB962C8B-B14F-4D97-AF65-F5344CB8AC3E}">
        <p14:creationId xmlns:p14="http://schemas.microsoft.com/office/powerpoint/2010/main" val="15309888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GB"/>
              <a:t>Platform Used</a:t>
            </a:r>
          </a:p>
        </p:txBody>
      </p:sp>
      <p:sp>
        <p:nvSpPr>
          <p:cNvPr id="5" name="Content Placeholder 2"/>
          <p:cNvSpPr>
            <a:spLocks noGrp="1"/>
          </p:cNvSpPr>
          <p:nvPr>
            <p:ph idx="1"/>
          </p:nvPr>
        </p:nvSpPr>
        <p:spPr bwMode="auto"/>
        <p:txBody>
          <a:bodyPr/>
          <a:lstStyle/>
          <a:p>
            <a:pPr>
              <a:defRPr/>
            </a:pPr>
            <a:r>
              <a:rPr lang="en-GB"/>
              <a:t>On the first iteration of the CPD modules, we used the test instance of the Up2U Learning Platform. On this instance we also hosted the first courses with students’ participation</a:t>
            </a:r>
            <a:endParaRPr/>
          </a:p>
          <a:p>
            <a:pPr>
              <a:defRPr/>
            </a:pPr>
            <a:r>
              <a:rPr lang="en-GB"/>
              <a:t>On the </a:t>
            </a:r>
            <a:r>
              <a:rPr lang="en-US"/>
              <a:t>second</a:t>
            </a:r>
            <a:r>
              <a:rPr lang="en-GB"/>
              <a:t> iteration of the CPD modules, the test instance </a:t>
            </a:r>
            <a:r>
              <a:rPr lang="en-US"/>
              <a:t>is</a:t>
            </a:r>
            <a:r>
              <a:rPr lang="en-GB"/>
              <a:t> used during the training, while the production instance will be used for the teachers’ courses</a:t>
            </a:r>
            <a:endParaRP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22</a:t>
            </a:fld>
            <a:endParaRPr lang="pt-BR"/>
          </a:p>
        </p:txBody>
      </p:sp>
    </p:spTree>
    <p:extLst>
      <p:ext uri="{BB962C8B-B14F-4D97-AF65-F5344CB8AC3E}">
        <p14:creationId xmlns:p14="http://schemas.microsoft.com/office/powerpoint/2010/main" val="31849830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Learning Analytics</a:t>
            </a:r>
          </a:p>
        </p:txBody>
      </p:sp>
      <p:sp>
        <p:nvSpPr>
          <p:cNvPr id="5" name="Content Placeholder 2"/>
          <p:cNvSpPr>
            <a:spLocks noGrp="1"/>
          </p:cNvSpPr>
          <p:nvPr>
            <p:ph idx="1"/>
          </p:nvPr>
        </p:nvSpPr>
        <p:spPr bwMode="auto"/>
        <p:txBody>
          <a:bodyPr/>
          <a:lstStyle/>
          <a:p>
            <a:pPr>
              <a:defRPr/>
            </a:pPr>
            <a:r>
              <a:rPr lang="en-US"/>
              <a:t>NTUA during the first iteration of the CPD used the Learning Analytics that Moodle provides (number of teachers and students) and website analytics provided by Matomo (number of visitors to the courses etc)</a:t>
            </a:r>
            <a:endParaRPr/>
          </a:p>
          <a:p>
            <a:pPr>
              <a:defRPr/>
            </a:pPr>
            <a:r>
              <a:rPr lang="en-US"/>
              <a:t>During the second iteration we are planning to use LRS’ stats when more users will use the Up2U learning platform</a:t>
            </a: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23</a:t>
            </a:fld>
            <a:endParaRPr lang="pt-BR"/>
          </a:p>
        </p:txBody>
      </p:sp>
    </p:spTree>
    <p:extLst>
      <p:ext uri="{BB962C8B-B14F-4D97-AF65-F5344CB8AC3E}">
        <p14:creationId xmlns:p14="http://schemas.microsoft.com/office/powerpoint/2010/main" val="29322956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GB"/>
              <a:t>Resources Used</a:t>
            </a:r>
          </a:p>
        </p:txBody>
      </p:sp>
      <p:sp>
        <p:nvSpPr>
          <p:cNvPr id="5" name="Content Placeholder 2"/>
          <p:cNvSpPr>
            <a:spLocks noGrp="1"/>
          </p:cNvSpPr>
          <p:nvPr>
            <p:ph idx="1"/>
          </p:nvPr>
        </p:nvSpPr>
        <p:spPr bwMode="auto"/>
        <p:txBody>
          <a:bodyPr/>
          <a:lstStyle/>
          <a:p>
            <a:pPr>
              <a:lnSpc>
                <a:spcPct val="104999"/>
              </a:lnSpc>
              <a:defRPr/>
            </a:pPr>
            <a:r>
              <a:rPr lang="en-GB" sz="1900"/>
              <a:t>NTUA has created a dedicated website for the training material (</a:t>
            </a:r>
            <a:r>
              <a:rPr lang="en-GB" sz="1900" u="sng">
                <a:hlinkClick r:id="rId2"/>
              </a:rPr>
              <a:t>https://up2u.netmode.ntua.gr/</a:t>
            </a:r>
            <a:r>
              <a:rPr lang="en-GB" sz="1900"/>
              <a:t>)</a:t>
            </a:r>
            <a:endParaRPr sz="1900"/>
          </a:p>
          <a:p>
            <a:pPr>
              <a:lnSpc>
                <a:spcPct val="80000"/>
              </a:lnSpc>
              <a:defRPr/>
            </a:pPr>
            <a:r>
              <a:rPr lang="en-GB" sz="1900"/>
              <a:t>The Training Material was based on Up2U’s User Guides and Tutorials</a:t>
            </a:r>
            <a:endParaRPr sz="1900"/>
          </a:p>
          <a:p>
            <a:pPr>
              <a:lnSpc>
                <a:spcPct val="80000"/>
              </a:lnSpc>
              <a:defRPr/>
            </a:pPr>
            <a:r>
              <a:rPr lang="en-GB" sz="1900"/>
              <a:t>The training material is also translated in Greek</a:t>
            </a:r>
            <a:endParaRPr sz="1900"/>
          </a:p>
          <a:p>
            <a:pPr>
              <a:lnSpc>
                <a:spcPct val="80000"/>
              </a:lnSpc>
              <a:defRPr/>
            </a:pPr>
            <a:r>
              <a:rPr lang="en-GB" sz="1900"/>
              <a:t>Pre and post CPD Module 1 survey was used during the first iteration of the CPD</a:t>
            </a:r>
            <a:endParaRPr sz="1900"/>
          </a:p>
          <a:p>
            <a:pPr>
              <a:lnSpc>
                <a:spcPct val="80000"/>
              </a:lnSpc>
              <a:defRPr/>
            </a:pPr>
            <a:r>
              <a:rPr lang="en-GB" sz="1900"/>
              <a:t>A focus group interview was also conducted to students who participated during the first iteration of the CPD</a:t>
            </a:r>
            <a:endParaRPr sz="1900"/>
          </a:p>
          <a:p>
            <a:pPr>
              <a:lnSpc>
                <a:spcPct val="80000"/>
              </a:lnSpc>
              <a:defRPr/>
            </a:pPr>
            <a:endParaRPr lang="en-GB" sz="1900"/>
          </a:p>
          <a:p>
            <a:pPr>
              <a:lnSpc>
                <a:spcPct val="80000"/>
              </a:lnSpc>
              <a:defRPr/>
            </a:pPr>
            <a:r>
              <a:rPr lang="en-GB" sz="1900"/>
              <a:t>Next Steps:</a:t>
            </a:r>
            <a:endParaRPr sz="1900"/>
          </a:p>
          <a:p>
            <a:pPr lvl="1">
              <a:lnSpc>
                <a:spcPct val="80000"/>
              </a:lnSpc>
              <a:defRPr/>
            </a:pPr>
            <a:r>
              <a:rPr lang="en-GB" sz="1700"/>
              <a:t>A dedicated online training course </a:t>
            </a:r>
            <a:r>
              <a:rPr lang="en-US" sz="1700"/>
              <a:t>has been</a:t>
            </a:r>
            <a:r>
              <a:rPr lang="en-GB" sz="1700"/>
              <a:t> created on the Up2U Learning Platform</a:t>
            </a:r>
            <a:endParaRPr sz="1700"/>
          </a:p>
          <a:p>
            <a:pPr lvl="1">
              <a:lnSpc>
                <a:spcPct val="80000"/>
              </a:lnSpc>
              <a:defRPr/>
            </a:pPr>
            <a:r>
              <a:rPr lang="en-GB" sz="1700"/>
              <a:t>Webinars </a:t>
            </a:r>
            <a:r>
              <a:rPr lang="en-US" sz="1700"/>
              <a:t>are</a:t>
            </a:r>
            <a:r>
              <a:rPr lang="en-GB" sz="1700"/>
              <a:t> recorded in order to be used as video tutorials</a:t>
            </a:r>
            <a:endParaRPr sz="1700"/>
          </a:p>
          <a:p>
            <a:pPr lvl="1">
              <a:lnSpc>
                <a:spcPct val="80000"/>
              </a:lnSpc>
              <a:defRPr/>
            </a:pPr>
            <a:r>
              <a:rPr lang="en-GB" sz="1700"/>
              <a:t>New pre and post CPD surveys will be used</a:t>
            </a:r>
            <a:endParaRPr sz="1700"/>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24</a:t>
            </a:fld>
            <a:endParaRPr lang="pt-BR"/>
          </a:p>
        </p:txBody>
      </p:sp>
    </p:spTree>
    <p:extLst>
      <p:ext uri="{BB962C8B-B14F-4D97-AF65-F5344CB8AC3E}">
        <p14:creationId xmlns:p14="http://schemas.microsoft.com/office/powerpoint/2010/main" val="3238984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Online vs Offline Participation</a:t>
            </a:r>
          </a:p>
        </p:txBody>
      </p:sp>
      <p:sp>
        <p:nvSpPr>
          <p:cNvPr id="5" name="Content Placeholder 2"/>
          <p:cNvSpPr>
            <a:spLocks noGrp="1"/>
          </p:cNvSpPr>
          <p:nvPr>
            <p:ph idx="1"/>
          </p:nvPr>
        </p:nvSpPr>
        <p:spPr bwMode="auto"/>
        <p:txBody>
          <a:bodyPr/>
          <a:lstStyle/>
          <a:p>
            <a:pPr>
              <a:defRPr/>
            </a:pPr>
            <a:r>
              <a:rPr lang="en-US"/>
              <a:t>During the first iteration of the CPD, the training was based on face-to-face meetings</a:t>
            </a:r>
            <a:endParaRPr/>
          </a:p>
          <a:p>
            <a:pPr marL="0" indent="0">
              <a:buNone/>
              <a:defRPr/>
            </a:pPr>
            <a:endParaRPr lang="en-US"/>
          </a:p>
          <a:p>
            <a:pPr>
              <a:defRPr/>
            </a:pPr>
            <a:r>
              <a:rPr lang="en-US"/>
              <a:t>On the next iteration of the CPD, the training will be fully online</a:t>
            </a: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25</a:t>
            </a:fld>
            <a:endParaRPr lang="pt-BR"/>
          </a:p>
        </p:txBody>
      </p:sp>
    </p:spTree>
    <p:extLst>
      <p:ext uri="{BB962C8B-B14F-4D97-AF65-F5344CB8AC3E}">
        <p14:creationId xmlns:p14="http://schemas.microsoft.com/office/powerpoint/2010/main" val="35971790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5"/>
          <p:cNvSpPr>
            <a:spLocks noGrp="1"/>
          </p:cNvSpPr>
          <p:nvPr>
            <p:ph type="title"/>
          </p:nvPr>
        </p:nvSpPr>
        <p:spPr bwMode="auto"/>
        <p:txBody>
          <a:bodyPr/>
          <a:lstStyle/>
          <a:p>
            <a:pPr>
              <a:defRPr/>
            </a:pPr>
            <a:r>
              <a:rPr lang="en-GB"/>
              <a:t>Weaknesses and Strengths</a:t>
            </a:r>
          </a:p>
        </p:txBody>
      </p:sp>
      <p:sp>
        <p:nvSpPr>
          <p:cNvPr id="5" name="Content Placeholder 6"/>
          <p:cNvSpPr>
            <a:spLocks noGrp="1"/>
          </p:cNvSpPr>
          <p:nvPr>
            <p:ph sz="half" idx="1"/>
          </p:nvPr>
        </p:nvSpPr>
        <p:spPr bwMode="auto"/>
        <p:txBody>
          <a:bodyPr/>
          <a:lstStyle/>
          <a:p>
            <a:pPr>
              <a:defRPr/>
            </a:pPr>
            <a:r>
              <a:rPr lang="en-GB"/>
              <a:t>Weaknesses</a:t>
            </a:r>
            <a:endParaRPr/>
          </a:p>
          <a:p>
            <a:pPr lvl="1">
              <a:defRPr/>
            </a:pPr>
            <a:r>
              <a:rPr lang="en-GB"/>
              <a:t>Face-to-face activities were limited to only one region. As a result we could not engage teachers from other regions</a:t>
            </a:r>
            <a:endParaRPr/>
          </a:p>
          <a:p>
            <a:pPr lvl="1">
              <a:defRPr/>
            </a:pPr>
            <a:r>
              <a:rPr lang="en-GB"/>
              <a:t>There was a delay between module 1 and 2 during the first iteration of the CPD</a:t>
            </a:r>
            <a:endParaRPr/>
          </a:p>
          <a:p>
            <a:pPr lvl="1">
              <a:defRPr/>
            </a:pPr>
            <a:endParaRPr lang="en-GB"/>
          </a:p>
          <a:p>
            <a:pPr lvl="1">
              <a:defRPr/>
            </a:pPr>
            <a:endParaRPr lang="en-GB"/>
          </a:p>
        </p:txBody>
      </p:sp>
      <p:sp>
        <p:nvSpPr>
          <p:cNvPr id="6" name="Content Placeholder 7"/>
          <p:cNvSpPr>
            <a:spLocks noGrp="1"/>
          </p:cNvSpPr>
          <p:nvPr>
            <p:ph sz="half" idx="2"/>
          </p:nvPr>
        </p:nvSpPr>
        <p:spPr bwMode="auto"/>
        <p:txBody>
          <a:bodyPr/>
          <a:lstStyle/>
          <a:p>
            <a:pPr>
              <a:defRPr/>
            </a:pPr>
            <a:r>
              <a:rPr lang="en-GB"/>
              <a:t>Strengths</a:t>
            </a:r>
            <a:endParaRPr/>
          </a:p>
          <a:p>
            <a:pPr lvl="1">
              <a:defRPr/>
            </a:pPr>
            <a:r>
              <a:rPr lang="en-GB"/>
              <a:t>Face-to-face meetings helped us to engage teachers in a more efficient way</a:t>
            </a:r>
            <a:endParaRPr/>
          </a:p>
          <a:p>
            <a:pPr lvl="1">
              <a:defRPr/>
            </a:pPr>
            <a:r>
              <a:rPr lang="en-GB"/>
              <a:t>Face-to-face meeting during the second module of the CPD helped teachers to collaborate in order to create interdisciplinary courses</a:t>
            </a:r>
            <a:endParaRPr/>
          </a:p>
          <a:p>
            <a:pPr lvl="1">
              <a:defRPr/>
            </a:pPr>
            <a:r>
              <a:rPr lang="en-GB"/>
              <a:t>Teachers were supported better with an interactive, real and dynamic way of learning</a:t>
            </a:r>
          </a:p>
          <a:p>
            <a:pPr lvl="1">
              <a:defRPr/>
            </a:pPr>
            <a:endParaRPr lang="en-GB"/>
          </a:p>
          <a:p>
            <a:pPr marL="0" indent="0">
              <a:buNone/>
              <a:defRPr/>
            </a:pPr>
            <a:endParaRPr lang="en-GB"/>
          </a:p>
        </p:txBody>
      </p:sp>
      <p:sp>
        <p:nvSpPr>
          <p:cNvPr id="7" name="Footer Placeholder 3"/>
          <p:cNvSpPr>
            <a:spLocks noGrp="1"/>
          </p:cNvSpPr>
          <p:nvPr>
            <p:ph type="ftr" sz="quarter" idx="11"/>
          </p:nvPr>
        </p:nvSpPr>
        <p:spPr bwMode="auto"/>
        <p:txBody>
          <a:bodyPr/>
          <a:lstStyle/>
          <a:p>
            <a:pPr>
              <a:defRPr/>
            </a:pPr>
            <a:r>
              <a:rPr lang="pt-BR"/>
              <a:t>www.up2university.eu</a:t>
            </a:r>
          </a:p>
        </p:txBody>
      </p:sp>
      <p:sp>
        <p:nvSpPr>
          <p:cNvPr id="8" name="Slide Number Placeholder 4"/>
          <p:cNvSpPr>
            <a:spLocks noGrp="1"/>
          </p:cNvSpPr>
          <p:nvPr>
            <p:ph type="sldNum" sz="quarter" idx="12"/>
          </p:nvPr>
        </p:nvSpPr>
        <p:spPr bwMode="auto"/>
        <p:txBody>
          <a:bodyPr/>
          <a:lstStyle/>
          <a:p>
            <a:pPr>
              <a:defRPr/>
            </a:pPr>
            <a:fld id="{329E5F41-1819-CC4C-A361-86D446D94323}" type="slidenum">
              <a:rPr lang="pt-BR"/>
              <a:t>26</a:t>
            </a:fld>
            <a:endParaRPr lang="pt-BR"/>
          </a:p>
        </p:txBody>
      </p:sp>
    </p:spTree>
    <p:extLst>
      <p:ext uri="{BB962C8B-B14F-4D97-AF65-F5344CB8AC3E}">
        <p14:creationId xmlns:p14="http://schemas.microsoft.com/office/powerpoint/2010/main" val="19263008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Lessons Learnt</a:t>
            </a:r>
          </a:p>
        </p:txBody>
      </p:sp>
      <p:sp>
        <p:nvSpPr>
          <p:cNvPr id="5" name="Content Placeholder 2"/>
          <p:cNvSpPr>
            <a:spLocks noGrp="1"/>
          </p:cNvSpPr>
          <p:nvPr>
            <p:ph idx="1"/>
          </p:nvPr>
        </p:nvSpPr>
        <p:spPr bwMode="auto"/>
        <p:txBody>
          <a:bodyPr>
            <a:normAutofit fontScale="92500"/>
          </a:bodyPr>
          <a:lstStyle/>
          <a:p>
            <a:pPr>
              <a:defRPr/>
            </a:pPr>
            <a:r>
              <a:rPr lang="en-US"/>
              <a:t>A hybrid model of f2f and on-line courses in the different iterations is the appropriate model to implement the CPD </a:t>
            </a:r>
          </a:p>
          <a:p>
            <a:pPr>
              <a:defRPr/>
            </a:pPr>
            <a:r>
              <a:rPr lang="en-US"/>
              <a:t>CPD Modules 1 and 2 should be merged (these modules will be merged on the next iteration of the CPD in Greece)</a:t>
            </a:r>
            <a:endParaRPr/>
          </a:p>
          <a:p>
            <a:pPr>
              <a:defRPr/>
            </a:pPr>
            <a:r>
              <a:rPr lang="en-US"/>
              <a:t>Each school should have some teachers that are eager to support their colleagues regarding the usage of the Learning Platform</a:t>
            </a:r>
            <a:endParaRPr/>
          </a:p>
          <a:p>
            <a:pPr>
              <a:defRPr/>
            </a:pPr>
            <a:r>
              <a:rPr lang="en-US"/>
              <a:t>Further engagement of Parents and other stakeholders during the CPD activities</a:t>
            </a:r>
            <a:endParaRPr/>
          </a:p>
          <a:p>
            <a:pPr>
              <a:defRPr/>
            </a:pPr>
            <a:r>
              <a:rPr lang="en-US"/>
              <a:t>Production instance of the Up2U learning platform will be used alongside with the test instance</a:t>
            </a:r>
            <a:endParaRPr/>
          </a:p>
          <a:p>
            <a:pPr>
              <a:defRPr/>
            </a:pPr>
            <a:endParaRPr lang="en-US"/>
          </a:p>
          <a:p>
            <a:pPr>
              <a:defRPr/>
            </a:pPr>
            <a:endParaRPr lang="en-US"/>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27</a:t>
            </a:fld>
            <a:endParaRPr lang="pt-BR"/>
          </a:p>
        </p:txBody>
      </p:sp>
    </p:spTree>
    <p:extLst>
      <p:ext uri="{BB962C8B-B14F-4D97-AF65-F5344CB8AC3E}">
        <p14:creationId xmlns:p14="http://schemas.microsoft.com/office/powerpoint/2010/main" val="17363144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Future Plans</a:t>
            </a:r>
          </a:p>
        </p:txBody>
      </p:sp>
      <p:pic>
        <p:nvPicPr>
          <p:cNvPr id="5" name="Content Placeholder 5"/>
          <p:cNvPicPr>
            <a:picLocks noGrp="1" noChangeAspect="1"/>
          </p:cNvPicPr>
          <p:nvPr>
            <p:ph idx="1"/>
          </p:nvPr>
        </p:nvPicPr>
        <p:blipFill>
          <a:blip r:embed="rId2"/>
          <a:stretch/>
        </p:blipFill>
        <p:spPr bwMode="auto">
          <a:xfrm>
            <a:off x="2152650" y="2951469"/>
            <a:ext cx="7886700" cy="2099649"/>
          </a:xfrm>
          <a:prstGeom prst="rect">
            <a:avLst/>
          </a:prstGeom>
        </p:spPr>
      </p:pic>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28</a:t>
            </a:fld>
            <a:endParaRPr lang="pt-BR"/>
          </a:p>
        </p:txBody>
      </p:sp>
    </p:spTree>
    <p:extLst>
      <p:ext uri="{BB962C8B-B14F-4D97-AF65-F5344CB8AC3E}">
        <p14:creationId xmlns:p14="http://schemas.microsoft.com/office/powerpoint/2010/main" val="18986524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Kép 8"/>
          <p:cNvPicPr>
            <a:picLocks noChangeAspect="1"/>
          </p:cNvPicPr>
          <p:nvPr/>
        </p:nvPicPr>
        <p:blipFill>
          <a:blip r:embed="rId2"/>
          <a:stretch/>
        </p:blipFill>
        <p:spPr bwMode="auto">
          <a:xfrm>
            <a:off x="3114643" y="857251"/>
            <a:ext cx="5962714" cy="5062574"/>
          </a:xfrm>
          <a:prstGeom prst="rect">
            <a:avLst/>
          </a:prstGeom>
        </p:spPr>
      </p:pic>
      <p:sp>
        <p:nvSpPr>
          <p:cNvPr id="5" name="Title 6"/>
          <p:cNvSpPr>
            <a:spLocks noGrp="1"/>
          </p:cNvSpPr>
          <p:nvPr>
            <p:ph type="ctrTitle"/>
          </p:nvPr>
        </p:nvSpPr>
        <p:spPr bwMode="auto"/>
        <p:txBody>
          <a:bodyPr/>
          <a:lstStyle/>
          <a:p>
            <a:pPr>
              <a:defRPr/>
            </a:pPr>
            <a:r>
              <a:rPr lang="en-GB">
                <a:solidFill>
                  <a:schemeClr val="accent2"/>
                </a:solidFill>
              </a:rPr>
              <a:t>THANK YOU FOR YOUR ATTENTION!</a:t>
            </a:r>
            <a:endParaRPr/>
          </a:p>
        </p:txBody>
      </p:sp>
      <p:sp>
        <p:nvSpPr>
          <p:cNvPr id="6" name="Subtitle 7"/>
          <p:cNvSpPr>
            <a:spLocks noGrp="1"/>
          </p:cNvSpPr>
          <p:nvPr>
            <p:ph type="subTitle" idx="1"/>
          </p:nvPr>
        </p:nvSpPr>
        <p:spPr bwMode="auto">
          <a:xfrm>
            <a:off x="2667000" y="4382691"/>
            <a:ext cx="6858000" cy="1241822"/>
          </a:xfrm>
        </p:spPr>
        <p:txBody>
          <a:bodyPr>
            <a:normAutofit fontScale="92500" lnSpcReduction="10000"/>
          </a:bodyPr>
          <a:lstStyle/>
          <a:p>
            <a:pPr>
              <a:lnSpc>
                <a:spcPct val="104999"/>
              </a:lnSpc>
              <a:defRPr/>
            </a:pPr>
            <a:r>
              <a:rPr lang="en-US" sz="1700" b="1" u="sng">
                <a:solidFill>
                  <a:schemeClr val="accent1">
                    <a:lumMod val="50000"/>
                  </a:schemeClr>
                </a:solidFill>
              </a:rPr>
              <a:t>mary@netmode.ntua.gr</a:t>
            </a:r>
            <a:endParaRPr lang="en-GB" sz="1700" b="1" u="sng">
              <a:solidFill>
                <a:schemeClr val="accent1">
                  <a:lumMod val="50000"/>
                </a:schemeClr>
              </a:solidFill>
            </a:endParaRPr>
          </a:p>
          <a:p>
            <a:pPr>
              <a:lnSpc>
                <a:spcPct val="80000"/>
              </a:lnSpc>
              <a:defRPr/>
            </a:pPr>
            <a:r>
              <a:rPr lang="en-GB" sz="1700" b="1" u="sng">
                <a:solidFill>
                  <a:schemeClr val="accent1">
                    <a:lumMod val="50000"/>
                  </a:schemeClr>
                </a:solidFill>
              </a:rPr>
              <a:t>dpantazatos@netmode.ntua.gr</a:t>
            </a:r>
            <a:endParaRPr lang="hu-HU" sz="1700" b="1" u="sng">
              <a:solidFill>
                <a:schemeClr val="accent1">
                  <a:lumMod val="50000"/>
                </a:schemeClr>
              </a:solidFill>
            </a:endParaRPr>
          </a:p>
          <a:p>
            <a:pPr>
              <a:lnSpc>
                <a:spcPct val="80000"/>
              </a:lnSpc>
              <a:defRPr/>
            </a:pPr>
            <a:endParaRPr lang="hu-HU" sz="1700" b="1" u="sng">
              <a:solidFill>
                <a:schemeClr val="accent1">
                  <a:lumMod val="50000"/>
                </a:schemeClr>
              </a:solidFill>
            </a:endParaRPr>
          </a:p>
          <a:p>
            <a:pPr>
              <a:lnSpc>
                <a:spcPct val="80000"/>
              </a:lnSpc>
              <a:defRPr/>
            </a:pPr>
            <a:r>
              <a:rPr lang="hu-HU" sz="1700" b="1" u="sng">
                <a:solidFill>
                  <a:srgbClr val="FFC000"/>
                </a:solidFill>
              </a:rPr>
              <a:t>#up2universe</a:t>
            </a:r>
            <a:endParaRPr lang="en-GB" sz="1700" b="1" u="sng">
              <a:solidFill>
                <a:srgbClr val="FFC000"/>
              </a:solidFill>
            </a:endParaRPr>
          </a:p>
        </p:txBody>
      </p:sp>
      <p:sp>
        <p:nvSpPr>
          <p:cNvPr id="7" name="Footer Placeholder 4"/>
          <p:cNvSpPr>
            <a:spLocks noGrp="1"/>
          </p:cNvSpPr>
          <p:nvPr>
            <p:ph type="ftr" sz="quarter" idx="11"/>
          </p:nvPr>
        </p:nvSpPr>
        <p:spPr bwMode="auto"/>
        <p:txBody>
          <a:bodyPr/>
          <a:lstStyle/>
          <a:p>
            <a:pPr>
              <a:defRPr/>
            </a:pPr>
            <a:r>
              <a:rPr lang="pt-BR"/>
              <a:t>www.up2university.eu</a:t>
            </a:r>
            <a:endParaRPr/>
          </a:p>
        </p:txBody>
      </p:sp>
      <p:sp>
        <p:nvSpPr>
          <p:cNvPr id="8" name="Slide Number Placeholder 5"/>
          <p:cNvSpPr>
            <a:spLocks noGrp="1"/>
          </p:cNvSpPr>
          <p:nvPr>
            <p:ph type="sldNum" sz="quarter" idx="12"/>
          </p:nvPr>
        </p:nvSpPr>
        <p:spPr bwMode="auto"/>
        <p:txBody>
          <a:bodyPr/>
          <a:lstStyle/>
          <a:p>
            <a:pPr>
              <a:defRPr/>
            </a:pPr>
            <a:fld id="{329E5F41-1819-CC4C-A361-86D446D94323}" type="slidenum">
              <a:rPr lang="pt-BR"/>
              <a:t>29</a:t>
            </a:fld>
            <a:endParaRPr lang="pt-BR"/>
          </a:p>
        </p:txBody>
      </p:sp>
    </p:spTree>
    <p:extLst>
      <p:ext uri="{BB962C8B-B14F-4D97-AF65-F5344CB8AC3E}">
        <p14:creationId xmlns:p14="http://schemas.microsoft.com/office/powerpoint/2010/main" val="37150017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Work</a:t>
            </a:r>
            <a:r>
              <a:rPr lang="pl-PL" dirty="0" smtClean="0"/>
              <a:t> </a:t>
            </a:r>
            <a:r>
              <a:rPr lang="pl-PL" dirty="0" err="1" smtClean="0"/>
              <a:t>Package</a:t>
            </a:r>
            <a:r>
              <a:rPr lang="pl-PL" dirty="0" smtClean="0"/>
              <a:t> 7</a:t>
            </a:r>
            <a:endParaRPr lang="en-US" dirty="0"/>
          </a:p>
        </p:txBody>
      </p:sp>
      <p:sp>
        <p:nvSpPr>
          <p:cNvPr id="3" name="Symbol zastępczy zawartości 2"/>
          <p:cNvSpPr>
            <a:spLocks noGrp="1"/>
          </p:cNvSpPr>
          <p:nvPr>
            <p:ph idx="1"/>
          </p:nvPr>
        </p:nvSpPr>
        <p:spPr/>
        <p:txBody>
          <a:bodyPr>
            <a:normAutofit fontScale="92500" lnSpcReduction="10000"/>
          </a:bodyPr>
          <a:lstStyle/>
          <a:p>
            <a:r>
              <a:rPr lang="pl-PL" dirty="0" smtClean="0"/>
              <a:t>Pilot </a:t>
            </a:r>
            <a:r>
              <a:rPr lang="pl-PL" dirty="0" err="1" smtClean="0"/>
              <a:t>Coordination</a:t>
            </a:r>
            <a:endParaRPr lang="pl-PL" dirty="0"/>
          </a:p>
          <a:p>
            <a:pPr lvl="1"/>
            <a:r>
              <a:rPr lang="pl-PL" dirty="0" err="1" smtClean="0"/>
              <a:t>operating</a:t>
            </a:r>
            <a:r>
              <a:rPr lang="pl-PL" dirty="0" smtClean="0"/>
              <a:t> pilot </a:t>
            </a:r>
            <a:r>
              <a:rPr lang="pl-PL" dirty="0" err="1" smtClean="0"/>
              <a:t>technology</a:t>
            </a:r>
            <a:r>
              <a:rPr lang="pl-PL" dirty="0" smtClean="0"/>
              <a:t> and </a:t>
            </a:r>
            <a:r>
              <a:rPr lang="pl-PL" dirty="0" err="1" smtClean="0"/>
              <a:t>processes</a:t>
            </a:r>
            <a:endParaRPr lang="pl-PL" dirty="0" smtClean="0"/>
          </a:p>
          <a:p>
            <a:pPr lvl="1"/>
            <a:r>
              <a:rPr lang="pl-PL" dirty="0" smtClean="0"/>
              <a:t>not developing software, not </a:t>
            </a:r>
            <a:r>
              <a:rPr lang="pl-PL" dirty="0" err="1" smtClean="0"/>
              <a:t>designing</a:t>
            </a:r>
            <a:r>
              <a:rPr lang="pl-PL" dirty="0" smtClean="0"/>
              <a:t> </a:t>
            </a:r>
            <a:r>
              <a:rPr lang="pl-PL" dirty="0" err="1" smtClean="0"/>
              <a:t>pedagogical</a:t>
            </a:r>
            <a:r>
              <a:rPr lang="pl-PL" dirty="0" smtClean="0"/>
              <a:t> </a:t>
            </a:r>
            <a:r>
              <a:rPr lang="pl-PL" dirty="0" err="1" smtClean="0"/>
              <a:t>side</a:t>
            </a:r>
            <a:endParaRPr lang="pl-PL" dirty="0" smtClean="0"/>
          </a:p>
          <a:p>
            <a:endParaRPr lang="pl-PL" dirty="0" smtClean="0"/>
          </a:p>
          <a:p>
            <a:r>
              <a:rPr lang="pl-PL" dirty="0" err="1" smtClean="0"/>
              <a:t>Collecting</a:t>
            </a:r>
            <a:r>
              <a:rPr lang="pl-PL" dirty="0" smtClean="0"/>
              <a:t> data for pilot </a:t>
            </a:r>
            <a:r>
              <a:rPr lang="pl-PL" dirty="0" err="1" smtClean="0"/>
              <a:t>evaluation</a:t>
            </a:r>
            <a:endParaRPr lang="pl-PL" dirty="0" smtClean="0"/>
          </a:p>
          <a:p>
            <a:r>
              <a:rPr lang="pl-PL" dirty="0" err="1" smtClean="0"/>
              <a:t>Collecting</a:t>
            </a:r>
            <a:r>
              <a:rPr lang="pl-PL" dirty="0" smtClean="0"/>
              <a:t> MVP </a:t>
            </a:r>
            <a:r>
              <a:rPr lang="pl-PL" dirty="0" err="1" smtClean="0"/>
              <a:t>suggestions</a:t>
            </a:r>
            <a:r>
              <a:rPr lang="pl-PL" dirty="0" smtClean="0"/>
              <a:t> </a:t>
            </a:r>
          </a:p>
          <a:p>
            <a:r>
              <a:rPr lang="pl-PL" dirty="0" err="1" smtClean="0"/>
              <a:t>Quality</a:t>
            </a:r>
            <a:r>
              <a:rPr lang="pl-PL" dirty="0" smtClean="0"/>
              <a:t> Control</a:t>
            </a:r>
          </a:p>
          <a:p>
            <a:pPr lvl="1"/>
            <a:r>
              <a:rPr lang="pl-PL" dirty="0" err="1" smtClean="0"/>
              <a:t>Functional</a:t>
            </a:r>
            <a:r>
              <a:rPr lang="pl-PL" dirty="0" smtClean="0"/>
              <a:t> </a:t>
            </a:r>
            <a:r>
              <a:rPr lang="pl-PL" dirty="0" err="1" smtClean="0"/>
              <a:t>testing</a:t>
            </a:r>
            <a:endParaRPr lang="pl-PL" dirty="0" smtClean="0"/>
          </a:p>
          <a:p>
            <a:pPr lvl="1"/>
            <a:r>
              <a:rPr lang="en-GB" dirty="0"/>
              <a:t>Report issues: </a:t>
            </a:r>
            <a:r>
              <a:rPr lang="en-GB" dirty="0">
                <a:hlinkClick r:id="rId2"/>
              </a:rPr>
              <a:t>https://wiki.geant.org/display/UP2U/Issue+tracking</a:t>
            </a:r>
            <a:r>
              <a:rPr lang="en-GB" dirty="0"/>
              <a:t> </a:t>
            </a:r>
            <a:endParaRPr lang="pl-PL" dirty="0" smtClean="0"/>
          </a:p>
          <a:p>
            <a:pPr lvl="1"/>
            <a:r>
              <a:rPr lang="pl-PL" dirty="0" smtClean="0"/>
              <a:t>Performance </a:t>
            </a:r>
            <a:r>
              <a:rPr lang="pl-PL" dirty="0" err="1" smtClean="0"/>
              <a:t>testing</a:t>
            </a:r>
            <a:endParaRPr lang="pl-PL" dirty="0" smtClean="0"/>
          </a:p>
          <a:p>
            <a:r>
              <a:rPr lang="pl-PL" dirty="0" err="1" smtClean="0"/>
              <a:t>Risk</a:t>
            </a:r>
            <a:r>
              <a:rPr lang="pl-PL" dirty="0" smtClean="0"/>
              <a:t> management</a:t>
            </a:r>
          </a:p>
          <a:p>
            <a:pPr lvl="1"/>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a:t>
            </a:fld>
            <a:endParaRPr lang="pt-BR"/>
          </a:p>
        </p:txBody>
      </p:sp>
    </p:spTree>
    <p:extLst>
      <p:ext uri="{BB962C8B-B14F-4D97-AF65-F5344CB8AC3E}">
        <p14:creationId xmlns:p14="http://schemas.microsoft.com/office/powerpoint/2010/main" val="768376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 calcmode="lin" valueType="num">
                                      <p:cBhvr additive="base">
                                        <p:cTn id="2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 calcmode="lin" valueType="num">
                                      <p:cBhvr additive="base">
                                        <p:cTn id="2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 calcmode="lin" valueType="num">
                                      <p:cBhvr additive="base">
                                        <p:cTn id="3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r>
              <a:rPr lang="en-US" sz="5400" dirty="0" smtClean="0">
                <a:solidFill>
                  <a:schemeClr val="accent2"/>
                </a:solidFill>
              </a:rPr>
              <a:t>Pilot </a:t>
            </a:r>
            <a:r>
              <a:rPr lang="pl-PL" sz="5400" dirty="0" smtClean="0">
                <a:solidFill>
                  <a:schemeClr val="accent2"/>
                </a:solidFill>
              </a:rPr>
              <a:t>Case </a:t>
            </a:r>
            <a:r>
              <a:rPr lang="pl-PL" sz="5400" dirty="0" err="1" smtClean="0">
                <a:solidFill>
                  <a:schemeClr val="accent2"/>
                </a:solidFill>
              </a:rPr>
              <a:t>Study</a:t>
            </a:r>
            <a:r>
              <a:rPr lang="pl-PL" sz="5400" dirty="0" smtClean="0">
                <a:solidFill>
                  <a:schemeClr val="accent2"/>
                </a:solidFill>
              </a:rPr>
              <a:t/>
            </a:r>
            <a:br>
              <a:rPr lang="pl-PL" sz="5400" dirty="0" smtClean="0">
                <a:solidFill>
                  <a:schemeClr val="accent2"/>
                </a:solidFill>
              </a:rPr>
            </a:br>
            <a:r>
              <a:rPr lang="en-US" sz="5400" dirty="0" smtClean="0">
                <a:solidFill>
                  <a:schemeClr val="accent2"/>
                </a:solidFill>
              </a:rPr>
              <a:t>Italy</a:t>
            </a:r>
            <a:endParaRPr lang="pt-BR" sz="540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pt-BR" sz="3600" i="1" dirty="0" smtClean="0"/>
              <a:t>Andrea Corleto</a:t>
            </a:r>
            <a:endParaRPr lang="pt-BR" sz="3600" i="1" dirty="0"/>
          </a:p>
          <a:p>
            <a:pPr algn="l"/>
            <a:r>
              <a:rPr lang="pt-BR" sz="3600" dirty="0" smtClean="0"/>
              <a:t>GARR</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a:t>5th Up2U </a:t>
            </a:r>
            <a:r>
              <a:rPr lang="pt-BR"/>
              <a:t>General </a:t>
            </a:r>
            <a:r>
              <a:rPr lang="pt-BR" smtClean="0"/>
              <a:t>Assembly, Poznan, Poland</a:t>
            </a:r>
            <a:r>
              <a:rPr lang="pt-BR" dirty="0"/>
              <a:t/>
            </a:r>
            <a:br>
              <a:rPr lang="pt-BR" dirty="0"/>
            </a:br>
            <a:endParaRPr lang="pt-BR" dirty="0"/>
          </a:p>
        </p:txBody>
      </p:sp>
    </p:spTree>
    <p:extLst>
      <p:ext uri="{BB962C8B-B14F-4D97-AF65-F5344CB8AC3E}">
        <p14:creationId xmlns:p14="http://schemas.microsoft.com/office/powerpoint/2010/main" val="21034882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Timeline</a:t>
            </a:r>
            <a:r>
              <a:rPr lang="it-IT" dirty="0" smtClean="0"/>
              <a:t> 2019</a:t>
            </a:r>
            <a:endParaRPr lang="it-IT" dirty="0"/>
          </a:p>
        </p:txBody>
      </p:sp>
      <p:sp>
        <p:nvSpPr>
          <p:cNvPr id="4" name="Segnaposto piè di pagina 3"/>
          <p:cNvSpPr>
            <a:spLocks noGrp="1"/>
          </p:cNvSpPr>
          <p:nvPr>
            <p:ph type="ftr" sz="quarter" idx="11"/>
          </p:nvPr>
        </p:nvSpPr>
        <p:spPr/>
        <p:txBody>
          <a:bodyPr/>
          <a:lstStyle/>
          <a:p>
            <a:r>
              <a:rPr lang="pt-BR" dirty="0" smtClean="0"/>
              <a:t>www.up2university.eu</a:t>
            </a:r>
            <a:endParaRPr lang="pt-BR" dirty="0"/>
          </a:p>
        </p:txBody>
      </p:sp>
      <p:sp>
        <p:nvSpPr>
          <p:cNvPr id="5" name="Segnaposto numero diapositiva 4"/>
          <p:cNvSpPr>
            <a:spLocks noGrp="1"/>
          </p:cNvSpPr>
          <p:nvPr>
            <p:ph type="sldNum" sz="quarter" idx="12"/>
          </p:nvPr>
        </p:nvSpPr>
        <p:spPr/>
        <p:txBody>
          <a:bodyPr/>
          <a:lstStyle/>
          <a:p>
            <a:fld id="{329E5F41-1819-CC4C-A361-86D446D94323}" type="slidenum">
              <a:rPr lang="pt-BR" smtClean="0"/>
              <a:pPr/>
              <a:t>31</a:t>
            </a:fld>
            <a:endParaRPr lang="pt-BR"/>
          </a:p>
        </p:txBody>
      </p:sp>
      <p:sp>
        <p:nvSpPr>
          <p:cNvPr id="3" name="Freccia a destra 2"/>
          <p:cNvSpPr/>
          <p:nvPr/>
        </p:nvSpPr>
        <p:spPr>
          <a:xfrm>
            <a:off x="652008" y="3387255"/>
            <a:ext cx="11211339" cy="914400"/>
          </a:xfrm>
          <a:prstGeom prst="rightArrow">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8" name="Gruppo 37"/>
          <p:cNvGrpSpPr/>
          <p:nvPr/>
        </p:nvGrpSpPr>
        <p:grpSpPr>
          <a:xfrm>
            <a:off x="5514444" y="1982196"/>
            <a:ext cx="2541481" cy="2131639"/>
            <a:chOff x="4754875" y="1719804"/>
            <a:chExt cx="2541481" cy="2131639"/>
          </a:xfrm>
        </p:grpSpPr>
        <p:sp>
          <p:nvSpPr>
            <p:cNvPr id="31" name="Ovale 30"/>
            <p:cNvSpPr/>
            <p:nvPr/>
          </p:nvSpPr>
          <p:spPr>
            <a:xfrm>
              <a:off x="5184249" y="3308766"/>
              <a:ext cx="556590" cy="542677"/>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2" name="Connettore diritto 31"/>
            <p:cNvCxnSpPr/>
            <p:nvPr/>
          </p:nvCxnSpPr>
          <p:spPr>
            <a:xfrm flipV="1">
              <a:off x="5462544" y="1996803"/>
              <a:ext cx="0" cy="1304012"/>
            </a:xfrm>
            <a:prstGeom prst="line">
              <a:avLst/>
            </a:prstGeom>
            <a:ln>
              <a:solidFill>
                <a:srgbClr val="00B050"/>
              </a:solidFill>
            </a:ln>
          </p:spPr>
          <p:style>
            <a:lnRef idx="3">
              <a:schemeClr val="accent5"/>
            </a:lnRef>
            <a:fillRef idx="0">
              <a:schemeClr val="accent5"/>
            </a:fillRef>
            <a:effectRef idx="2">
              <a:schemeClr val="accent5"/>
            </a:effectRef>
            <a:fontRef idx="minor">
              <a:schemeClr val="tx1"/>
            </a:fontRef>
          </p:style>
        </p:cxnSp>
        <p:sp>
          <p:nvSpPr>
            <p:cNvPr id="34" name="CasellaDiTesto 33"/>
            <p:cNvSpPr txBox="1"/>
            <p:nvPr/>
          </p:nvSpPr>
          <p:spPr>
            <a:xfrm>
              <a:off x="4754875" y="1719804"/>
              <a:ext cx="1431236" cy="276999"/>
            </a:xfrm>
            <a:prstGeom prst="rect">
              <a:avLst/>
            </a:prstGeom>
            <a:solidFill>
              <a:srgbClr val="00B050"/>
            </a:solidFill>
          </p:spPr>
          <p:txBody>
            <a:bodyPr wrap="square" rtlCol="0">
              <a:spAutoFit/>
            </a:bodyPr>
            <a:lstStyle/>
            <a:p>
              <a:pPr algn="ctr"/>
              <a:r>
                <a:rPr lang="it-IT" sz="1200" dirty="0" err="1" smtClean="0">
                  <a:solidFill>
                    <a:schemeClr val="bg1"/>
                  </a:solidFill>
                  <a:latin typeface="Raleway"/>
                </a:rPr>
                <a:t>May-September</a:t>
              </a:r>
              <a:endParaRPr lang="it-IT" sz="1200" dirty="0">
                <a:solidFill>
                  <a:schemeClr val="bg1"/>
                </a:solidFill>
                <a:latin typeface="Raleway"/>
              </a:endParaRPr>
            </a:p>
          </p:txBody>
        </p:sp>
        <p:sp>
          <p:nvSpPr>
            <p:cNvPr id="35" name="CasellaDiTesto 34"/>
            <p:cNvSpPr txBox="1"/>
            <p:nvPr/>
          </p:nvSpPr>
          <p:spPr>
            <a:xfrm>
              <a:off x="5589768" y="2646763"/>
              <a:ext cx="1706588" cy="400110"/>
            </a:xfrm>
            <a:prstGeom prst="rect">
              <a:avLst/>
            </a:prstGeom>
            <a:noFill/>
            <a:ln>
              <a:noFill/>
            </a:ln>
          </p:spPr>
          <p:txBody>
            <a:bodyPr wrap="square" rtlCol="0">
              <a:spAutoFit/>
            </a:bodyPr>
            <a:lstStyle/>
            <a:p>
              <a:r>
                <a:rPr lang="it-IT" sz="1000" dirty="0" smtClean="0">
                  <a:latin typeface="Raleway"/>
                </a:rPr>
                <a:t>Students </a:t>
              </a:r>
              <a:r>
                <a:rPr lang="it-IT" sz="1000" dirty="0" err="1" smtClean="0">
                  <a:latin typeface="Raleway"/>
                </a:rPr>
                <a:t>working</a:t>
              </a:r>
              <a:r>
                <a:rPr lang="it-IT" sz="1000" dirty="0" smtClean="0">
                  <a:latin typeface="Raleway"/>
                </a:rPr>
                <a:t> with </a:t>
              </a:r>
              <a:r>
                <a:rPr lang="it-IT" sz="1000" dirty="0" err="1" smtClean="0">
                  <a:latin typeface="Raleway"/>
                </a:rPr>
                <a:t>teachers</a:t>
              </a:r>
              <a:r>
                <a:rPr lang="it-IT" sz="1000" dirty="0" smtClean="0">
                  <a:latin typeface="Raleway"/>
                </a:rPr>
                <a:t> / </a:t>
              </a:r>
              <a:r>
                <a:rPr lang="it-IT" sz="1000" dirty="0" err="1" smtClean="0">
                  <a:latin typeface="Raleway"/>
                </a:rPr>
                <a:t>Pilot</a:t>
              </a:r>
              <a:endParaRPr lang="it-IT" sz="1000" dirty="0">
                <a:latin typeface="Raleway"/>
              </a:endParaRPr>
            </a:p>
          </p:txBody>
        </p:sp>
        <p:pic>
          <p:nvPicPr>
            <p:cNvPr id="36" name="Immagine 3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5788" y="2315631"/>
              <a:ext cx="357809" cy="357809"/>
            </a:xfrm>
            <a:prstGeom prst="rect">
              <a:avLst/>
            </a:prstGeom>
          </p:spPr>
        </p:pic>
        <p:pic>
          <p:nvPicPr>
            <p:cNvPr id="37" name="Immagin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3040" y="2157772"/>
              <a:ext cx="546728" cy="546728"/>
            </a:xfrm>
            <a:prstGeom prst="rect">
              <a:avLst/>
            </a:prstGeom>
          </p:spPr>
        </p:pic>
      </p:grpSp>
      <p:grpSp>
        <p:nvGrpSpPr>
          <p:cNvPr id="50" name="Gruppo 49"/>
          <p:cNvGrpSpPr/>
          <p:nvPr/>
        </p:nvGrpSpPr>
        <p:grpSpPr>
          <a:xfrm>
            <a:off x="127226" y="1982196"/>
            <a:ext cx="2663749" cy="2131639"/>
            <a:chOff x="127226" y="1719804"/>
            <a:chExt cx="2663749" cy="2131639"/>
          </a:xfrm>
        </p:grpSpPr>
        <p:sp>
          <p:nvSpPr>
            <p:cNvPr id="9" name="Ovale 8"/>
            <p:cNvSpPr/>
            <p:nvPr/>
          </p:nvSpPr>
          <p:spPr>
            <a:xfrm>
              <a:off x="1081371" y="3308766"/>
              <a:ext cx="556590" cy="542677"/>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 name="Connettore diritto 13"/>
            <p:cNvCxnSpPr/>
            <p:nvPr/>
          </p:nvCxnSpPr>
          <p:spPr>
            <a:xfrm flipV="1">
              <a:off x="1359666" y="1996803"/>
              <a:ext cx="0" cy="1304012"/>
            </a:xfrm>
            <a:prstGeom prst="line">
              <a:avLst/>
            </a:prstGeom>
            <a:ln>
              <a:solidFill>
                <a:schemeClr val="accent1">
                  <a:lumMod val="50000"/>
                </a:schemeClr>
              </a:solidFill>
            </a:ln>
          </p:spPr>
          <p:style>
            <a:lnRef idx="3">
              <a:schemeClr val="accent5"/>
            </a:lnRef>
            <a:fillRef idx="0">
              <a:schemeClr val="accent5"/>
            </a:fillRef>
            <a:effectRef idx="2">
              <a:schemeClr val="accent5"/>
            </a:effectRef>
            <a:fontRef idx="minor">
              <a:schemeClr val="tx1"/>
            </a:fontRef>
          </p:style>
        </p:cxnSp>
        <p:pic>
          <p:nvPicPr>
            <p:cNvPr id="19" name="Immagin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2933" y="2003128"/>
              <a:ext cx="564543" cy="564543"/>
            </a:xfrm>
            <a:prstGeom prst="rect">
              <a:avLst/>
            </a:prstGeom>
          </p:spPr>
        </p:pic>
        <p:sp>
          <p:nvSpPr>
            <p:cNvPr id="20" name="CasellaDiTesto 19"/>
            <p:cNvSpPr txBox="1"/>
            <p:nvPr/>
          </p:nvSpPr>
          <p:spPr>
            <a:xfrm>
              <a:off x="651997" y="1719804"/>
              <a:ext cx="1431236" cy="276999"/>
            </a:xfrm>
            <a:prstGeom prst="rect">
              <a:avLst/>
            </a:prstGeom>
            <a:solidFill>
              <a:schemeClr val="accent1">
                <a:lumMod val="50000"/>
              </a:schemeClr>
            </a:solidFill>
          </p:spPr>
          <p:txBody>
            <a:bodyPr wrap="square" rtlCol="0">
              <a:spAutoFit/>
            </a:bodyPr>
            <a:lstStyle/>
            <a:p>
              <a:pPr algn="ctr"/>
              <a:r>
                <a:rPr lang="it-IT" sz="1200" dirty="0" err="1">
                  <a:solidFill>
                    <a:schemeClr val="bg1"/>
                  </a:solidFill>
                  <a:latin typeface="Raleway"/>
                </a:rPr>
                <a:t>January-February</a:t>
              </a:r>
              <a:endParaRPr lang="it-IT" sz="1200" dirty="0">
                <a:solidFill>
                  <a:schemeClr val="bg1"/>
                </a:solidFill>
                <a:latin typeface="Raleway"/>
              </a:endParaRPr>
            </a:p>
          </p:txBody>
        </p:sp>
        <p:sp>
          <p:nvSpPr>
            <p:cNvPr id="21" name="CasellaDiTesto 20"/>
            <p:cNvSpPr txBox="1"/>
            <p:nvPr/>
          </p:nvSpPr>
          <p:spPr>
            <a:xfrm>
              <a:off x="1482984" y="2381467"/>
              <a:ext cx="1307991" cy="400110"/>
            </a:xfrm>
            <a:prstGeom prst="rect">
              <a:avLst/>
            </a:prstGeom>
            <a:noFill/>
            <a:ln>
              <a:noFill/>
            </a:ln>
          </p:spPr>
          <p:txBody>
            <a:bodyPr wrap="square" rtlCol="0">
              <a:spAutoFit/>
            </a:bodyPr>
            <a:lstStyle/>
            <a:p>
              <a:r>
                <a:rPr lang="it-IT" sz="1000" dirty="0" err="1">
                  <a:latin typeface="Raleway"/>
                </a:rPr>
                <a:t>Dissemination</a:t>
              </a:r>
              <a:r>
                <a:rPr lang="it-IT" sz="1000" dirty="0">
                  <a:latin typeface="Raleway"/>
                </a:rPr>
                <a:t> </a:t>
              </a:r>
            </a:p>
            <a:p>
              <a:r>
                <a:rPr lang="it-IT" sz="1000" dirty="0">
                  <a:latin typeface="Raleway"/>
                </a:rPr>
                <a:t>and </a:t>
              </a:r>
              <a:r>
                <a:rPr lang="it-IT" sz="1000" dirty="0" err="1">
                  <a:latin typeface="Raleway"/>
                </a:rPr>
                <a:t>communication</a:t>
              </a:r>
              <a:endParaRPr lang="it-IT" sz="1000" dirty="0">
                <a:latin typeface="Raleway"/>
              </a:endParaRPr>
            </a:p>
          </p:txBody>
        </p:sp>
        <p:pic>
          <p:nvPicPr>
            <p:cNvPr id="41" name="Immagine 4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71226" y="2786369"/>
              <a:ext cx="463278" cy="463278"/>
            </a:xfrm>
            <a:prstGeom prst="rect">
              <a:avLst/>
            </a:prstGeom>
          </p:spPr>
        </p:pic>
        <p:sp>
          <p:nvSpPr>
            <p:cNvPr id="40" name="CasellaDiTesto 39"/>
            <p:cNvSpPr txBox="1"/>
            <p:nvPr/>
          </p:nvSpPr>
          <p:spPr>
            <a:xfrm>
              <a:off x="127226" y="2926080"/>
              <a:ext cx="1089322" cy="400110"/>
            </a:xfrm>
            <a:prstGeom prst="rect">
              <a:avLst/>
            </a:prstGeom>
            <a:noFill/>
          </p:spPr>
          <p:txBody>
            <a:bodyPr wrap="square" rtlCol="0">
              <a:spAutoFit/>
            </a:bodyPr>
            <a:lstStyle/>
            <a:p>
              <a:pPr algn="r"/>
              <a:r>
                <a:rPr lang="it-IT" sz="1000" dirty="0" err="1">
                  <a:latin typeface="Raleway"/>
                </a:rPr>
                <a:t>Launch</a:t>
              </a:r>
              <a:r>
                <a:rPr lang="it-IT" sz="1000" dirty="0">
                  <a:latin typeface="Raleway"/>
                </a:rPr>
                <a:t> of the Contest</a:t>
              </a:r>
            </a:p>
          </p:txBody>
        </p:sp>
      </p:grpSp>
      <p:grpSp>
        <p:nvGrpSpPr>
          <p:cNvPr id="42" name="Gruppo 41"/>
          <p:cNvGrpSpPr/>
          <p:nvPr/>
        </p:nvGrpSpPr>
        <p:grpSpPr>
          <a:xfrm>
            <a:off x="3189572" y="3563207"/>
            <a:ext cx="2362884" cy="2123688"/>
            <a:chOff x="2806801" y="3308766"/>
            <a:chExt cx="2362884" cy="2123688"/>
          </a:xfrm>
        </p:grpSpPr>
        <p:sp>
          <p:nvSpPr>
            <p:cNvPr id="43" name="CasellaDiTesto 42"/>
            <p:cNvSpPr txBox="1"/>
            <p:nvPr/>
          </p:nvSpPr>
          <p:spPr>
            <a:xfrm>
              <a:off x="3522419" y="4764233"/>
              <a:ext cx="1647266" cy="246221"/>
            </a:xfrm>
            <a:prstGeom prst="rect">
              <a:avLst/>
            </a:prstGeom>
            <a:noFill/>
            <a:ln>
              <a:noFill/>
            </a:ln>
          </p:spPr>
          <p:txBody>
            <a:bodyPr wrap="square" rtlCol="0">
              <a:spAutoFit/>
            </a:bodyPr>
            <a:lstStyle/>
            <a:p>
              <a:r>
                <a:rPr lang="it-IT" sz="1000" dirty="0">
                  <a:latin typeface="Raleway"/>
                </a:rPr>
                <a:t>Teachers </a:t>
              </a:r>
              <a:r>
                <a:rPr lang="it-IT" sz="1000" dirty="0" smtClean="0">
                  <a:latin typeface="Raleway"/>
                </a:rPr>
                <a:t>training / CPD</a:t>
              </a:r>
              <a:endParaRPr lang="it-IT" sz="1000" dirty="0">
                <a:latin typeface="Raleway"/>
              </a:endParaRPr>
            </a:p>
          </p:txBody>
        </p:sp>
        <p:sp>
          <p:nvSpPr>
            <p:cNvPr id="44" name="Ovale 43"/>
            <p:cNvSpPr/>
            <p:nvPr/>
          </p:nvSpPr>
          <p:spPr>
            <a:xfrm>
              <a:off x="3180482" y="3308766"/>
              <a:ext cx="556590" cy="542677"/>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5" name="Connettore diritto 44"/>
            <p:cNvCxnSpPr/>
            <p:nvPr/>
          </p:nvCxnSpPr>
          <p:spPr>
            <a:xfrm flipV="1">
              <a:off x="3458777" y="3851443"/>
              <a:ext cx="0" cy="1304012"/>
            </a:xfrm>
            <a:prstGeom prst="line">
              <a:avLst/>
            </a:prstGeom>
            <a:ln>
              <a:solidFill>
                <a:schemeClr val="accent2"/>
              </a:solidFill>
            </a:ln>
          </p:spPr>
          <p:style>
            <a:lnRef idx="3">
              <a:schemeClr val="accent5"/>
            </a:lnRef>
            <a:fillRef idx="0">
              <a:schemeClr val="accent5"/>
            </a:fillRef>
            <a:effectRef idx="2">
              <a:schemeClr val="accent5"/>
            </a:effectRef>
            <a:fontRef idx="minor">
              <a:schemeClr val="tx1"/>
            </a:fontRef>
          </p:style>
        </p:cxnSp>
        <p:sp>
          <p:nvSpPr>
            <p:cNvPr id="46" name="CasellaDiTesto 45"/>
            <p:cNvSpPr txBox="1"/>
            <p:nvPr/>
          </p:nvSpPr>
          <p:spPr>
            <a:xfrm>
              <a:off x="2806801" y="5155455"/>
              <a:ext cx="1431236" cy="276999"/>
            </a:xfrm>
            <a:prstGeom prst="rect">
              <a:avLst/>
            </a:prstGeom>
            <a:solidFill>
              <a:schemeClr val="accent2"/>
            </a:solidFill>
          </p:spPr>
          <p:txBody>
            <a:bodyPr wrap="square" rtlCol="0">
              <a:spAutoFit/>
            </a:bodyPr>
            <a:lstStyle/>
            <a:p>
              <a:pPr algn="ctr"/>
              <a:r>
                <a:rPr lang="it-IT" sz="1200" dirty="0">
                  <a:solidFill>
                    <a:schemeClr val="bg1"/>
                  </a:solidFill>
                  <a:latin typeface="Raleway"/>
                </a:rPr>
                <a:t>March-</a:t>
              </a:r>
              <a:r>
                <a:rPr lang="it-IT" sz="1200" dirty="0" err="1">
                  <a:solidFill>
                    <a:schemeClr val="bg1"/>
                  </a:solidFill>
                  <a:latin typeface="Raleway"/>
                </a:rPr>
                <a:t>May</a:t>
              </a:r>
              <a:endParaRPr lang="it-IT" sz="1200" dirty="0">
                <a:solidFill>
                  <a:schemeClr val="bg1"/>
                </a:solidFill>
                <a:latin typeface="Raleway"/>
              </a:endParaRPr>
            </a:p>
          </p:txBody>
        </p:sp>
        <p:pic>
          <p:nvPicPr>
            <p:cNvPr id="47" name="Immagine 4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2314" y="4252039"/>
              <a:ext cx="508888" cy="508888"/>
            </a:xfrm>
            <a:prstGeom prst="rect">
              <a:avLst/>
            </a:prstGeom>
          </p:spPr>
        </p:pic>
      </p:grpSp>
      <p:grpSp>
        <p:nvGrpSpPr>
          <p:cNvPr id="49" name="Gruppo 48"/>
          <p:cNvGrpSpPr/>
          <p:nvPr/>
        </p:nvGrpSpPr>
        <p:grpSpPr>
          <a:xfrm>
            <a:off x="8055925" y="3578305"/>
            <a:ext cx="1926275" cy="2123688"/>
            <a:chOff x="8055925" y="3315913"/>
            <a:chExt cx="1926275" cy="2123688"/>
          </a:xfrm>
        </p:grpSpPr>
        <p:sp>
          <p:nvSpPr>
            <p:cNvPr id="26" name="CasellaDiTesto 25"/>
            <p:cNvSpPr txBox="1"/>
            <p:nvPr/>
          </p:nvSpPr>
          <p:spPr>
            <a:xfrm>
              <a:off x="8771543" y="4771380"/>
              <a:ext cx="1210657" cy="246221"/>
            </a:xfrm>
            <a:prstGeom prst="rect">
              <a:avLst/>
            </a:prstGeom>
            <a:noFill/>
            <a:ln>
              <a:noFill/>
            </a:ln>
          </p:spPr>
          <p:txBody>
            <a:bodyPr wrap="square" rtlCol="0">
              <a:spAutoFit/>
            </a:bodyPr>
            <a:lstStyle/>
            <a:p>
              <a:r>
                <a:rPr lang="it-IT" sz="1000" dirty="0" smtClean="0">
                  <a:latin typeface="Raleway"/>
                </a:rPr>
                <a:t>Contest award</a:t>
              </a:r>
              <a:endParaRPr lang="it-IT" sz="1000" dirty="0">
                <a:latin typeface="Raleway"/>
              </a:endParaRPr>
            </a:p>
          </p:txBody>
        </p:sp>
        <p:sp>
          <p:nvSpPr>
            <p:cNvPr id="23" name="Ovale 22"/>
            <p:cNvSpPr/>
            <p:nvPr/>
          </p:nvSpPr>
          <p:spPr>
            <a:xfrm>
              <a:off x="8429606" y="3315913"/>
              <a:ext cx="556590" cy="542677"/>
            </a:xfrm>
            <a:prstGeom prst="ellipse">
              <a:avLst/>
            </a:prstGeom>
            <a:solidFill>
              <a:srgbClr val="F963D9"/>
            </a:solidFill>
            <a:ln>
              <a:solidFill>
                <a:srgbClr val="F96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4" name="Connettore diritto 23"/>
            <p:cNvCxnSpPr/>
            <p:nvPr/>
          </p:nvCxnSpPr>
          <p:spPr>
            <a:xfrm flipV="1">
              <a:off x="8707901" y="3858590"/>
              <a:ext cx="0" cy="1304012"/>
            </a:xfrm>
            <a:prstGeom prst="line">
              <a:avLst/>
            </a:prstGeom>
            <a:ln>
              <a:solidFill>
                <a:srgbClr val="F963D9"/>
              </a:solidFill>
            </a:ln>
          </p:spPr>
          <p:style>
            <a:lnRef idx="3">
              <a:schemeClr val="accent5"/>
            </a:lnRef>
            <a:fillRef idx="0">
              <a:schemeClr val="accent5"/>
            </a:fillRef>
            <a:effectRef idx="2">
              <a:schemeClr val="accent5"/>
            </a:effectRef>
            <a:fontRef idx="minor">
              <a:schemeClr val="tx1"/>
            </a:fontRef>
          </p:style>
        </p:cxnSp>
        <p:sp>
          <p:nvSpPr>
            <p:cNvPr id="25" name="CasellaDiTesto 24"/>
            <p:cNvSpPr txBox="1"/>
            <p:nvPr/>
          </p:nvSpPr>
          <p:spPr>
            <a:xfrm>
              <a:off x="8055925" y="5162602"/>
              <a:ext cx="1431236" cy="276999"/>
            </a:xfrm>
            <a:prstGeom prst="rect">
              <a:avLst/>
            </a:prstGeom>
            <a:solidFill>
              <a:srgbClr val="F963D9"/>
            </a:solidFill>
          </p:spPr>
          <p:txBody>
            <a:bodyPr wrap="square" rtlCol="0">
              <a:spAutoFit/>
            </a:bodyPr>
            <a:lstStyle/>
            <a:p>
              <a:pPr algn="ctr"/>
              <a:r>
                <a:rPr lang="it-IT" sz="1200" dirty="0" err="1" smtClean="0">
                  <a:solidFill>
                    <a:schemeClr val="bg1"/>
                  </a:solidFill>
                  <a:latin typeface="Raleway"/>
                </a:rPr>
                <a:t>October</a:t>
              </a:r>
              <a:endParaRPr lang="it-IT" sz="1200" dirty="0">
                <a:solidFill>
                  <a:schemeClr val="bg1"/>
                </a:solidFill>
                <a:latin typeface="Raleway"/>
              </a:endParaRPr>
            </a:p>
          </p:txBody>
        </p:sp>
        <p:pic>
          <p:nvPicPr>
            <p:cNvPr id="48" name="Immagine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4958" y="4198949"/>
              <a:ext cx="571238" cy="571238"/>
            </a:xfrm>
            <a:prstGeom prst="rect">
              <a:avLst/>
            </a:prstGeom>
          </p:spPr>
        </p:pic>
      </p:grpSp>
    </p:spTree>
    <p:extLst>
      <p:ext uri="{BB962C8B-B14F-4D97-AF65-F5344CB8AC3E}">
        <p14:creationId xmlns:p14="http://schemas.microsoft.com/office/powerpoint/2010/main" val="37480092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smtClean="0"/>
              <a:t>Engaging schools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32</a:t>
            </a:fld>
            <a:endParaRPr lang="pt-BR"/>
          </a:p>
        </p:txBody>
      </p:sp>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048" y="1293419"/>
            <a:ext cx="610703" cy="610703"/>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0450" y="3217550"/>
            <a:ext cx="538113" cy="538113"/>
          </a:xfrm>
          <a:prstGeom prst="rect">
            <a:avLst/>
          </a:prstGeom>
        </p:spPr>
      </p:pic>
      <p:sp>
        <p:nvSpPr>
          <p:cNvPr id="8" name="CasellaDiTesto 7"/>
          <p:cNvSpPr txBox="1"/>
          <p:nvPr/>
        </p:nvSpPr>
        <p:spPr>
          <a:xfrm>
            <a:off x="8379302" y="1465453"/>
            <a:ext cx="2574646" cy="523220"/>
          </a:xfrm>
          <a:prstGeom prst="rect">
            <a:avLst/>
          </a:prstGeom>
          <a:noFill/>
        </p:spPr>
        <p:txBody>
          <a:bodyPr wrap="square" rtlCol="0">
            <a:spAutoFit/>
          </a:bodyPr>
          <a:lstStyle/>
          <a:p>
            <a:r>
              <a:rPr lang="it-IT" sz="1400" dirty="0" err="1" smtClean="0">
                <a:latin typeface="Raleway"/>
              </a:rPr>
              <a:t>Dissemination</a:t>
            </a:r>
            <a:r>
              <a:rPr lang="it-IT" sz="1400" dirty="0" smtClean="0">
                <a:latin typeface="Raleway"/>
              </a:rPr>
              <a:t> </a:t>
            </a:r>
            <a:r>
              <a:rPr lang="it-IT" sz="1400" dirty="0" err="1" smtClean="0">
                <a:latin typeface="Raleway"/>
              </a:rPr>
              <a:t>through</a:t>
            </a:r>
            <a:r>
              <a:rPr lang="it-IT" sz="1400" dirty="0" smtClean="0">
                <a:latin typeface="Raleway"/>
              </a:rPr>
              <a:t> GARR </a:t>
            </a:r>
          </a:p>
          <a:p>
            <a:r>
              <a:rPr lang="it-IT" sz="1400" dirty="0" smtClean="0">
                <a:latin typeface="Raleway"/>
              </a:rPr>
              <a:t>media </a:t>
            </a:r>
            <a:r>
              <a:rPr lang="it-IT" sz="1400" dirty="0" err="1" smtClean="0">
                <a:latin typeface="Raleway"/>
              </a:rPr>
              <a:t>channels</a:t>
            </a:r>
            <a:endParaRPr lang="it-IT" sz="1400" dirty="0">
              <a:latin typeface="Raleway"/>
            </a:endParaRPr>
          </a:p>
        </p:txBody>
      </p:sp>
      <p:pic>
        <p:nvPicPr>
          <p:cNvPr id="9" name="Immagin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603579"/>
            <a:ext cx="1748745" cy="1748745"/>
          </a:xfrm>
          <a:prstGeom prst="rect">
            <a:avLst/>
          </a:prstGeom>
        </p:spPr>
      </p:pic>
      <p:pic>
        <p:nvPicPr>
          <p:cNvPr id="11" name="Immagin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1234" y="2214541"/>
            <a:ext cx="3207510" cy="1111147"/>
          </a:xfrm>
          <a:prstGeom prst="rect">
            <a:avLst/>
          </a:prstGeom>
        </p:spPr>
      </p:pic>
      <p:cxnSp>
        <p:nvCxnSpPr>
          <p:cNvPr id="13" name="Connettore 4 12"/>
          <p:cNvCxnSpPr/>
          <p:nvPr/>
        </p:nvCxnSpPr>
        <p:spPr>
          <a:xfrm rot="10800000">
            <a:off x="2670105" y="2769936"/>
            <a:ext cx="1244919" cy="180000"/>
          </a:xfrm>
          <a:prstGeom prst="bentConnector3">
            <a:avLst>
              <a:gd name="adj1" fmla="val 50000"/>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6443591" y="1822187"/>
            <a:ext cx="1310326" cy="641334"/>
          </a:xfrm>
          <a:prstGeom prst="straightConnector1">
            <a:avLst/>
          </a:prstGeom>
          <a:ln w="349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flipV="1">
            <a:off x="6539036" y="2296476"/>
            <a:ext cx="1614364" cy="453026"/>
          </a:xfrm>
          <a:prstGeom prst="straightConnector1">
            <a:avLst/>
          </a:prstGeom>
          <a:ln w="3492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a:off x="6625148" y="3101009"/>
            <a:ext cx="1612699" cy="308144"/>
          </a:xfrm>
          <a:prstGeom prst="straightConnector1">
            <a:avLst/>
          </a:prstGeom>
          <a:ln w="34925">
            <a:solidFill>
              <a:srgbClr val="F963D9"/>
            </a:solidFill>
            <a:tailEnd type="triangle"/>
          </a:ln>
        </p:spPr>
        <p:style>
          <a:lnRef idx="1">
            <a:schemeClr val="accent1"/>
          </a:lnRef>
          <a:fillRef idx="0">
            <a:schemeClr val="accent1"/>
          </a:fillRef>
          <a:effectRef idx="0">
            <a:schemeClr val="accent1"/>
          </a:effectRef>
          <a:fontRef idx="minor">
            <a:schemeClr val="tx1"/>
          </a:fontRef>
        </p:style>
      </p:cxnSp>
      <p:pic>
        <p:nvPicPr>
          <p:cNvPr id="36" name="Immagine 3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37847" y="2051391"/>
            <a:ext cx="570716" cy="570716"/>
          </a:xfrm>
          <a:prstGeom prst="rect">
            <a:avLst/>
          </a:prstGeom>
        </p:spPr>
      </p:pic>
      <p:sp>
        <p:nvSpPr>
          <p:cNvPr id="38" name="CasellaDiTesto 37"/>
          <p:cNvSpPr txBox="1"/>
          <p:nvPr/>
        </p:nvSpPr>
        <p:spPr>
          <a:xfrm>
            <a:off x="8779154" y="2175491"/>
            <a:ext cx="1667120" cy="307777"/>
          </a:xfrm>
          <a:prstGeom prst="rect">
            <a:avLst/>
          </a:prstGeom>
          <a:noFill/>
        </p:spPr>
        <p:txBody>
          <a:bodyPr wrap="square" rtlCol="0">
            <a:spAutoFit/>
          </a:bodyPr>
          <a:lstStyle/>
          <a:p>
            <a:r>
              <a:rPr lang="it-IT" sz="1400" dirty="0" smtClean="0">
                <a:latin typeface="Raleway"/>
              </a:rPr>
              <a:t>Direct mail</a:t>
            </a:r>
            <a:endParaRPr lang="it-IT" sz="1400" dirty="0">
              <a:latin typeface="Raleway"/>
            </a:endParaRPr>
          </a:p>
        </p:txBody>
      </p:sp>
      <p:sp>
        <p:nvSpPr>
          <p:cNvPr id="40" name="CasellaDiTesto 39"/>
          <p:cNvSpPr txBox="1"/>
          <p:nvPr/>
        </p:nvSpPr>
        <p:spPr>
          <a:xfrm>
            <a:off x="8820789" y="3328418"/>
            <a:ext cx="2746323" cy="307777"/>
          </a:xfrm>
          <a:prstGeom prst="rect">
            <a:avLst/>
          </a:prstGeom>
          <a:noFill/>
        </p:spPr>
        <p:txBody>
          <a:bodyPr wrap="square" rtlCol="0">
            <a:spAutoFit/>
          </a:bodyPr>
          <a:lstStyle/>
          <a:p>
            <a:r>
              <a:rPr lang="it-IT" sz="1400" dirty="0" err="1" smtClean="0">
                <a:latin typeface="Raleway"/>
              </a:rPr>
              <a:t>Invitation</a:t>
            </a:r>
            <a:r>
              <a:rPr lang="it-IT" sz="1400" dirty="0" smtClean="0">
                <a:latin typeface="Raleway"/>
              </a:rPr>
              <a:t> to join the Contest</a:t>
            </a:r>
            <a:endParaRPr lang="it-IT" sz="1400" dirty="0">
              <a:latin typeface="Raleway"/>
            </a:endParaRPr>
          </a:p>
        </p:txBody>
      </p:sp>
      <p:pic>
        <p:nvPicPr>
          <p:cNvPr id="41" name="Immagine 40"/>
          <p:cNvPicPr>
            <a:picLocks noChangeAspect="1"/>
          </p:cNvPicPr>
          <p:nvPr/>
        </p:nvPicPr>
        <p:blipFill>
          <a:blip r:embed="rId7">
            <a:extLst>
              <a:ext uri="{BEBA8EAE-BF5A-486C-A8C5-ECC9F3942E4B}">
                <a14:imgProps xmlns:a14="http://schemas.microsoft.com/office/drawing/2010/main">
                  <a14:imgLayer r:embed="rId8">
                    <a14:imgEffect>
                      <a14:artisticLightScreen/>
                    </a14:imgEffect>
                  </a14:imgLayer>
                </a14:imgProps>
              </a:ext>
              <a:ext uri="{28A0092B-C50C-407E-A947-70E740481C1C}">
                <a14:useLocalDpi xmlns:a14="http://schemas.microsoft.com/office/drawing/2010/main" val="0"/>
              </a:ext>
            </a:extLst>
          </a:blip>
          <a:stretch>
            <a:fillRect/>
          </a:stretch>
        </p:blipFill>
        <p:spPr>
          <a:xfrm>
            <a:off x="717223" y="4542648"/>
            <a:ext cx="1748745" cy="1748745"/>
          </a:xfrm>
          <a:prstGeom prst="rect">
            <a:avLst/>
          </a:prstGeom>
        </p:spPr>
      </p:pic>
      <p:pic>
        <p:nvPicPr>
          <p:cNvPr id="42" name="Immagin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0257" y="5153610"/>
            <a:ext cx="3207510" cy="1111147"/>
          </a:xfrm>
          <a:prstGeom prst="rect">
            <a:avLst/>
          </a:prstGeom>
        </p:spPr>
      </p:pic>
      <p:cxnSp>
        <p:nvCxnSpPr>
          <p:cNvPr id="43" name="Connettore 4 42"/>
          <p:cNvCxnSpPr/>
          <p:nvPr/>
        </p:nvCxnSpPr>
        <p:spPr>
          <a:xfrm rot="10800000">
            <a:off x="2549128" y="5709005"/>
            <a:ext cx="1244919" cy="180000"/>
          </a:xfrm>
          <a:prstGeom prst="bentConnector3">
            <a:avLst>
              <a:gd name="adj1" fmla="val 50000"/>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Per 43"/>
          <p:cNvSpPr/>
          <p:nvPr/>
        </p:nvSpPr>
        <p:spPr>
          <a:xfrm>
            <a:off x="2670104" y="5370929"/>
            <a:ext cx="952511" cy="880762"/>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5" name="Immagine 4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9692" y="4280986"/>
            <a:ext cx="610703" cy="610703"/>
          </a:xfrm>
          <a:prstGeom prst="rect">
            <a:avLst/>
          </a:prstGeom>
        </p:spPr>
      </p:pic>
      <p:pic>
        <p:nvPicPr>
          <p:cNvPr id="46" name="Immagine 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2094" y="6101422"/>
            <a:ext cx="538113" cy="538113"/>
          </a:xfrm>
          <a:prstGeom prst="rect">
            <a:avLst/>
          </a:prstGeom>
        </p:spPr>
      </p:pic>
      <p:sp>
        <p:nvSpPr>
          <p:cNvPr id="47" name="CasellaDiTesto 46"/>
          <p:cNvSpPr txBox="1"/>
          <p:nvPr/>
        </p:nvSpPr>
        <p:spPr>
          <a:xfrm>
            <a:off x="8450946" y="4141931"/>
            <a:ext cx="2574646" cy="523220"/>
          </a:xfrm>
          <a:prstGeom prst="rect">
            <a:avLst/>
          </a:prstGeom>
          <a:noFill/>
        </p:spPr>
        <p:txBody>
          <a:bodyPr wrap="square" rtlCol="0">
            <a:spAutoFit/>
          </a:bodyPr>
          <a:lstStyle/>
          <a:p>
            <a:r>
              <a:rPr lang="it-IT" sz="1400" dirty="0" err="1" smtClean="0">
                <a:latin typeface="Raleway"/>
              </a:rPr>
              <a:t>Dissemination</a:t>
            </a:r>
            <a:r>
              <a:rPr lang="it-IT" sz="1400" dirty="0" smtClean="0">
                <a:latin typeface="Raleway"/>
              </a:rPr>
              <a:t> </a:t>
            </a:r>
            <a:r>
              <a:rPr lang="it-IT" sz="1400" dirty="0" err="1" smtClean="0">
                <a:latin typeface="Raleway"/>
              </a:rPr>
              <a:t>through</a:t>
            </a:r>
            <a:r>
              <a:rPr lang="it-IT" sz="1400" dirty="0" smtClean="0">
                <a:latin typeface="Raleway"/>
              </a:rPr>
              <a:t> GARR </a:t>
            </a:r>
          </a:p>
          <a:p>
            <a:r>
              <a:rPr lang="it-IT" sz="1400" dirty="0" smtClean="0">
                <a:latin typeface="Raleway"/>
              </a:rPr>
              <a:t>media </a:t>
            </a:r>
            <a:r>
              <a:rPr lang="it-IT" sz="1400" dirty="0" err="1" smtClean="0">
                <a:latin typeface="Raleway"/>
              </a:rPr>
              <a:t>channels</a:t>
            </a:r>
            <a:endParaRPr lang="it-IT" sz="1400" dirty="0">
              <a:latin typeface="Raleway"/>
            </a:endParaRPr>
          </a:p>
        </p:txBody>
      </p:sp>
      <p:pic>
        <p:nvPicPr>
          <p:cNvPr id="50" name="Immagine 4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09491" y="4859845"/>
            <a:ext cx="570716" cy="570716"/>
          </a:xfrm>
          <a:prstGeom prst="rect">
            <a:avLst/>
          </a:prstGeom>
        </p:spPr>
      </p:pic>
      <p:sp>
        <p:nvSpPr>
          <p:cNvPr id="51" name="CasellaDiTesto 50"/>
          <p:cNvSpPr txBox="1"/>
          <p:nvPr/>
        </p:nvSpPr>
        <p:spPr>
          <a:xfrm>
            <a:off x="8850797" y="4946240"/>
            <a:ext cx="3234365" cy="307777"/>
          </a:xfrm>
          <a:prstGeom prst="rect">
            <a:avLst/>
          </a:prstGeom>
          <a:noFill/>
        </p:spPr>
        <p:txBody>
          <a:bodyPr wrap="square" rtlCol="0">
            <a:spAutoFit/>
          </a:bodyPr>
          <a:lstStyle/>
          <a:p>
            <a:r>
              <a:rPr lang="it-IT" sz="1400" dirty="0" smtClean="0">
                <a:latin typeface="Raleway"/>
              </a:rPr>
              <a:t>Mail to </a:t>
            </a:r>
            <a:r>
              <a:rPr lang="it-IT" sz="1400" dirty="0" err="1" smtClean="0">
                <a:latin typeface="Raleway"/>
              </a:rPr>
              <a:t>Regional</a:t>
            </a:r>
            <a:r>
              <a:rPr lang="it-IT" sz="1400" dirty="0" smtClean="0">
                <a:latin typeface="Raleway"/>
              </a:rPr>
              <a:t> </a:t>
            </a:r>
            <a:r>
              <a:rPr lang="it-IT" sz="1400" dirty="0" err="1" smtClean="0">
                <a:latin typeface="Raleway"/>
              </a:rPr>
              <a:t>Offices</a:t>
            </a:r>
            <a:r>
              <a:rPr lang="it-IT" sz="1400" dirty="0" smtClean="0">
                <a:latin typeface="Raleway"/>
              </a:rPr>
              <a:t> for Schools</a:t>
            </a:r>
            <a:endParaRPr lang="it-IT" sz="1400" dirty="0">
              <a:latin typeface="Raleway"/>
            </a:endParaRPr>
          </a:p>
        </p:txBody>
      </p:sp>
      <p:sp>
        <p:nvSpPr>
          <p:cNvPr id="53" name="CasellaDiTesto 52"/>
          <p:cNvSpPr txBox="1"/>
          <p:nvPr/>
        </p:nvSpPr>
        <p:spPr>
          <a:xfrm>
            <a:off x="8912810" y="6198438"/>
            <a:ext cx="2746323" cy="307777"/>
          </a:xfrm>
          <a:prstGeom prst="rect">
            <a:avLst/>
          </a:prstGeom>
          <a:noFill/>
        </p:spPr>
        <p:txBody>
          <a:bodyPr wrap="square" rtlCol="0">
            <a:spAutoFit/>
          </a:bodyPr>
          <a:lstStyle/>
          <a:p>
            <a:r>
              <a:rPr lang="it-IT" sz="1400" dirty="0" err="1" smtClean="0">
                <a:latin typeface="Raleway"/>
              </a:rPr>
              <a:t>Invitation</a:t>
            </a:r>
            <a:r>
              <a:rPr lang="it-IT" sz="1400" dirty="0" smtClean="0">
                <a:latin typeface="Raleway"/>
              </a:rPr>
              <a:t> to join the Contest</a:t>
            </a:r>
            <a:endParaRPr lang="it-IT" sz="1400" dirty="0">
              <a:latin typeface="Raleway"/>
            </a:endParaRPr>
          </a:p>
        </p:txBody>
      </p:sp>
      <p:cxnSp>
        <p:nvCxnSpPr>
          <p:cNvPr id="55" name="Connettore 2 54"/>
          <p:cNvCxnSpPr/>
          <p:nvPr/>
        </p:nvCxnSpPr>
        <p:spPr>
          <a:xfrm flipV="1">
            <a:off x="6625148" y="2915651"/>
            <a:ext cx="1687866" cy="28109"/>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8" name="CasellaDiTesto 57"/>
          <p:cNvSpPr txBox="1"/>
          <p:nvPr/>
        </p:nvSpPr>
        <p:spPr>
          <a:xfrm>
            <a:off x="8948655" y="2641180"/>
            <a:ext cx="2746323" cy="523220"/>
          </a:xfrm>
          <a:prstGeom prst="rect">
            <a:avLst/>
          </a:prstGeom>
          <a:noFill/>
        </p:spPr>
        <p:txBody>
          <a:bodyPr wrap="square" rtlCol="0">
            <a:spAutoFit/>
          </a:bodyPr>
          <a:lstStyle/>
          <a:p>
            <a:r>
              <a:rPr lang="it-IT" sz="1400" dirty="0" smtClean="0">
                <a:latin typeface="Raleway"/>
              </a:rPr>
              <a:t>Face to face </a:t>
            </a:r>
            <a:r>
              <a:rPr lang="it-IT" sz="1400" dirty="0" err="1" smtClean="0">
                <a:latin typeface="Raleway"/>
              </a:rPr>
              <a:t>meetings</a:t>
            </a:r>
            <a:r>
              <a:rPr lang="it-IT" sz="1400" dirty="0" smtClean="0">
                <a:latin typeface="Raleway"/>
              </a:rPr>
              <a:t> and online </a:t>
            </a:r>
            <a:r>
              <a:rPr lang="it-IT" sz="1400" dirty="0" err="1" smtClean="0">
                <a:latin typeface="Raleway"/>
              </a:rPr>
              <a:t>webinar</a:t>
            </a:r>
            <a:endParaRPr lang="it-IT" sz="1400" dirty="0">
              <a:latin typeface="Raleway"/>
            </a:endParaRPr>
          </a:p>
        </p:txBody>
      </p:sp>
      <p:cxnSp>
        <p:nvCxnSpPr>
          <p:cNvPr id="59" name="Connettore 2 58"/>
          <p:cNvCxnSpPr/>
          <p:nvPr/>
        </p:nvCxnSpPr>
        <p:spPr>
          <a:xfrm flipV="1">
            <a:off x="6474755" y="4757026"/>
            <a:ext cx="1310326" cy="641334"/>
          </a:xfrm>
          <a:prstGeom prst="straightConnector1">
            <a:avLst/>
          </a:prstGeom>
          <a:ln w="349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ttore 2 59"/>
          <p:cNvCxnSpPr/>
          <p:nvPr/>
        </p:nvCxnSpPr>
        <p:spPr>
          <a:xfrm flipV="1">
            <a:off x="6474755" y="5223561"/>
            <a:ext cx="1750288" cy="450069"/>
          </a:xfrm>
          <a:prstGeom prst="straightConnector1">
            <a:avLst/>
          </a:prstGeom>
          <a:ln w="3492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onnettore 2 61"/>
          <p:cNvCxnSpPr/>
          <p:nvPr/>
        </p:nvCxnSpPr>
        <p:spPr>
          <a:xfrm flipV="1">
            <a:off x="6508096" y="5788988"/>
            <a:ext cx="1687866" cy="28109"/>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ttore 2 64"/>
          <p:cNvCxnSpPr/>
          <p:nvPr/>
        </p:nvCxnSpPr>
        <p:spPr>
          <a:xfrm>
            <a:off x="6508096" y="6016590"/>
            <a:ext cx="1762354" cy="342248"/>
          </a:xfrm>
          <a:prstGeom prst="straightConnector1">
            <a:avLst/>
          </a:prstGeom>
          <a:ln w="34925">
            <a:solidFill>
              <a:srgbClr val="F963D9"/>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uppo 9"/>
          <p:cNvGrpSpPr/>
          <p:nvPr/>
        </p:nvGrpSpPr>
        <p:grpSpPr>
          <a:xfrm>
            <a:off x="8353559" y="2706678"/>
            <a:ext cx="728474" cy="470660"/>
            <a:chOff x="8353559" y="2706678"/>
            <a:chExt cx="728474" cy="470660"/>
          </a:xfrm>
        </p:grpSpPr>
        <p:pic>
          <p:nvPicPr>
            <p:cNvPr id="57" name="Immagine 5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73331" y="2794116"/>
              <a:ext cx="508702" cy="383222"/>
            </a:xfrm>
            <a:prstGeom prst="rect">
              <a:avLst/>
            </a:prstGeom>
          </p:spPr>
        </p:pic>
        <p:pic>
          <p:nvPicPr>
            <p:cNvPr id="3" name="Immagin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53559" y="2706678"/>
              <a:ext cx="353671" cy="306515"/>
            </a:xfrm>
            <a:prstGeom prst="rect">
              <a:avLst/>
            </a:prstGeom>
          </p:spPr>
        </p:pic>
      </p:grpSp>
      <p:sp>
        <p:nvSpPr>
          <p:cNvPr id="39" name="CasellaDiTesto 38"/>
          <p:cNvSpPr txBox="1"/>
          <p:nvPr/>
        </p:nvSpPr>
        <p:spPr>
          <a:xfrm>
            <a:off x="8827683" y="5456824"/>
            <a:ext cx="2304144" cy="523220"/>
          </a:xfrm>
          <a:prstGeom prst="rect">
            <a:avLst/>
          </a:prstGeom>
          <a:noFill/>
        </p:spPr>
        <p:txBody>
          <a:bodyPr wrap="square" rtlCol="0">
            <a:spAutoFit/>
          </a:bodyPr>
          <a:lstStyle/>
          <a:p>
            <a:r>
              <a:rPr lang="it-IT" sz="1400" dirty="0" smtClean="0">
                <a:latin typeface="Raleway"/>
              </a:rPr>
              <a:t>Face to face </a:t>
            </a:r>
            <a:r>
              <a:rPr lang="it-IT" sz="1400" dirty="0" err="1" smtClean="0">
                <a:latin typeface="Raleway"/>
              </a:rPr>
              <a:t>meetings</a:t>
            </a:r>
            <a:r>
              <a:rPr lang="it-IT" sz="1400" dirty="0" smtClean="0">
                <a:latin typeface="Raleway"/>
              </a:rPr>
              <a:t> and online </a:t>
            </a:r>
            <a:r>
              <a:rPr lang="it-IT" sz="1400" dirty="0" err="1" smtClean="0">
                <a:latin typeface="Raleway"/>
              </a:rPr>
              <a:t>webinar</a:t>
            </a:r>
            <a:endParaRPr lang="it-IT" sz="1400" dirty="0">
              <a:latin typeface="Raleway"/>
            </a:endParaRPr>
          </a:p>
        </p:txBody>
      </p:sp>
      <p:grpSp>
        <p:nvGrpSpPr>
          <p:cNvPr id="48" name="Gruppo 47"/>
          <p:cNvGrpSpPr/>
          <p:nvPr/>
        </p:nvGrpSpPr>
        <p:grpSpPr>
          <a:xfrm>
            <a:off x="8225711" y="5545930"/>
            <a:ext cx="728474" cy="470660"/>
            <a:chOff x="8353559" y="2706678"/>
            <a:chExt cx="728474" cy="470660"/>
          </a:xfrm>
        </p:grpSpPr>
        <p:pic>
          <p:nvPicPr>
            <p:cNvPr id="49" name="Immagine 4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73331" y="2794116"/>
              <a:ext cx="508702" cy="383222"/>
            </a:xfrm>
            <a:prstGeom prst="rect">
              <a:avLst/>
            </a:prstGeom>
          </p:spPr>
        </p:pic>
        <p:pic>
          <p:nvPicPr>
            <p:cNvPr id="52" name="Immagine 5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53559" y="2706678"/>
              <a:ext cx="353671" cy="306515"/>
            </a:xfrm>
            <a:prstGeom prst="rect">
              <a:avLst/>
            </a:prstGeom>
          </p:spPr>
        </p:pic>
      </p:grpSp>
    </p:spTree>
    <p:extLst>
      <p:ext uri="{BB962C8B-B14F-4D97-AF65-F5344CB8AC3E}">
        <p14:creationId xmlns:p14="http://schemas.microsoft.com/office/powerpoint/2010/main" val="1456049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Outcomes of the engagement</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33</a:t>
            </a:fld>
            <a:endParaRPr lang="pt-BR"/>
          </a:p>
        </p:txBody>
      </p:sp>
      <p:sp>
        <p:nvSpPr>
          <p:cNvPr id="8"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1" y="1756683"/>
            <a:ext cx="5149132" cy="581163"/>
          </a:xfrm>
          <a:solidFill>
            <a:schemeClr val="accent2"/>
          </a:solidFill>
        </p:spPr>
        <p:txBody>
          <a:bodyPr>
            <a:normAutofit/>
          </a:bodyPr>
          <a:lstStyle/>
          <a:p>
            <a:pPr marL="0" indent="0">
              <a:buNone/>
            </a:pPr>
            <a:r>
              <a:rPr lang="en-US" sz="3200" dirty="0" smtClean="0"/>
              <a:t>Training for teachers / CPD</a:t>
            </a:r>
            <a:endParaRPr lang="en-US" sz="2400" dirty="0" smtClean="0"/>
          </a:p>
          <a:p>
            <a:pPr marL="0" indent="0">
              <a:buNone/>
            </a:pPr>
            <a:endParaRPr lang="en-GB" dirty="0"/>
          </a:p>
        </p:txBody>
      </p:sp>
      <p:grpSp>
        <p:nvGrpSpPr>
          <p:cNvPr id="19" name="Gruppo 18"/>
          <p:cNvGrpSpPr/>
          <p:nvPr/>
        </p:nvGrpSpPr>
        <p:grpSpPr>
          <a:xfrm>
            <a:off x="580445" y="2388912"/>
            <a:ext cx="5241157" cy="895534"/>
            <a:chOff x="676133" y="2209799"/>
            <a:chExt cx="5241157" cy="895534"/>
          </a:xfrm>
        </p:grpSpPr>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9479" y="2403842"/>
              <a:ext cx="649192" cy="649192"/>
            </a:xfrm>
            <a:prstGeom prst="rect">
              <a:avLst/>
            </a:prstGeom>
          </p:spPr>
        </p:pic>
        <p:sp>
          <p:nvSpPr>
            <p:cNvPr id="9" name="Content Placeholder 2">
              <a:extLst>
                <a:ext uri="{FF2B5EF4-FFF2-40B4-BE49-F238E27FC236}">
                  <a16:creationId xmlns:a16="http://schemas.microsoft.com/office/drawing/2014/main" id="{CAE58C11-C7B2-804C-BFC0-1B36F87AA635}"/>
                </a:ext>
              </a:extLst>
            </p:cNvPr>
            <p:cNvSpPr txBox="1">
              <a:spLocks/>
            </p:cNvSpPr>
            <p:nvPr/>
          </p:nvSpPr>
          <p:spPr>
            <a:xfrm>
              <a:off x="676133" y="2471870"/>
              <a:ext cx="963345" cy="581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600" dirty="0" smtClean="0"/>
                <a:t>100</a:t>
              </a:r>
            </a:p>
            <a:p>
              <a:pPr marL="914400" lvl="2" indent="0">
                <a:buFontTx/>
                <a:buNone/>
              </a:pPr>
              <a:endParaRPr lang="en-US" sz="3600" dirty="0" smtClean="0"/>
            </a:p>
            <a:p>
              <a:pPr marL="0" indent="0">
                <a:buFontTx/>
                <a:buNone/>
              </a:pPr>
              <a:endParaRPr lang="en-GB" sz="3600" dirty="0"/>
            </a:p>
          </p:txBody>
        </p:sp>
        <p:sp>
          <p:nvSpPr>
            <p:cNvPr id="10" name="Content Placeholder 2">
              <a:extLst>
                <a:ext uri="{FF2B5EF4-FFF2-40B4-BE49-F238E27FC236}">
                  <a16:creationId xmlns:a16="http://schemas.microsoft.com/office/drawing/2014/main" id="{CAE58C11-C7B2-804C-BFC0-1B36F87AA635}"/>
                </a:ext>
              </a:extLst>
            </p:cNvPr>
            <p:cNvSpPr txBox="1">
              <a:spLocks/>
            </p:cNvSpPr>
            <p:nvPr/>
          </p:nvSpPr>
          <p:spPr>
            <a:xfrm>
              <a:off x="2414049" y="2575233"/>
              <a:ext cx="1742148" cy="53010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Tx/>
                <a:buNone/>
              </a:pPr>
              <a:r>
                <a:rPr lang="en-US" sz="5100" dirty="0"/>
                <a:t>f</a:t>
              </a:r>
              <a:r>
                <a:rPr lang="en-US" sz="5100" dirty="0" smtClean="0"/>
                <a:t>rom 79</a:t>
              </a:r>
            </a:p>
            <a:p>
              <a:pPr marL="914400" lvl="2" indent="0">
                <a:buFontTx/>
                <a:buNone/>
              </a:pPr>
              <a:endParaRPr lang="en-US" sz="2400" dirty="0" smtClean="0"/>
            </a:p>
            <a:p>
              <a:pPr marL="0" indent="0">
                <a:buFontTx/>
                <a:buNone/>
              </a:pPr>
              <a:endParaRPr lang="en-GB" dirty="0"/>
            </a:p>
          </p:txBody>
        </p:sp>
        <p:pic>
          <p:nvPicPr>
            <p:cNvPr id="11" name="Immagin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3510" y="2209800"/>
              <a:ext cx="843233" cy="843233"/>
            </a:xfrm>
            <a:prstGeom prst="rect">
              <a:avLst/>
            </a:prstGeom>
          </p:spPr>
        </p:pic>
        <p:pic>
          <p:nvPicPr>
            <p:cNvPr id="12" name="Immagine 11"/>
            <p:cNvPicPr>
              <a:picLocks noChangeAspect="1"/>
            </p:cNvPicPr>
            <p:nvPr/>
          </p:nvPicPr>
          <p:blipFill>
            <a:blip r:embed="rId5">
              <a:extLst>
                <a:ext uri="{BEBA8EAE-BF5A-486C-A8C5-ECC9F3942E4B}">
                  <a14:imgProps xmlns:a14="http://schemas.microsoft.com/office/drawing/2010/main">
                    <a14:imgLayer r:embed="rId6">
                      <a14:imgEffect>
                        <a14:artisticLightScreen/>
                      </a14:imgEffect>
                    </a14:imgLayer>
                  </a14:imgProps>
                </a:ext>
                <a:ext uri="{28A0092B-C50C-407E-A947-70E740481C1C}">
                  <a14:useLocalDpi xmlns:a14="http://schemas.microsoft.com/office/drawing/2010/main" val="0"/>
                </a:ext>
              </a:extLst>
            </a:blip>
            <a:stretch>
              <a:fillRect/>
            </a:stretch>
          </p:blipFill>
          <p:spPr>
            <a:xfrm>
              <a:off x="5074057" y="2209799"/>
              <a:ext cx="843233" cy="843233"/>
            </a:xfrm>
            <a:prstGeom prst="rect">
              <a:avLst/>
            </a:prstGeom>
          </p:spPr>
        </p:pic>
      </p:grpSp>
      <p:sp>
        <p:nvSpPr>
          <p:cNvPr id="13" name="Content Placeholder 2">
            <a:extLst>
              <a:ext uri="{FF2B5EF4-FFF2-40B4-BE49-F238E27FC236}">
                <a16:creationId xmlns:a16="http://schemas.microsoft.com/office/drawing/2014/main" id="{CAE58C11-C7B2-804C-BFC0-1B36F87AA635}"/>
              </a:ext>
            </a:extLst>
          </p:cNvPr>
          <p:cNvSpPr txBox="1">
            <a:spLocks/>
          </p:cNvSpPr>
          <p:nvPr/>
        </p:nvSpPr>
        <p:spPr>
          <a:xfrm>
            <a:off x="847625" y="3828241"/>
            <a:ext cx="4973977" cy="581163"/>
          </a:xfrm>
          <a:prstGeom prst="rect">
            <a:avLst/>
          </a:prstGeom>
          <a:solidFill>
            <a:srgbClr val="00B05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Pilot (teachers + students)</a:t>
            </a:r>
            <a:endParaRPr lang="en-US" sz="2400" dirty="0" smtClean="0"/>
          </a:p>
          <a:p>
            <a:pPr marL="0" indent="0">
              <a:buFontTx/>
              <a:buNone/>
            </a:pPr>
            <a:endParaRPr lang="en-GB" dirty="0"/>
          </a:p>
        </p:txBody>
      </p:sp>
      <p:grpSp>
        <p:nvGrpSpPr>
          <p:cNvPr id="20" name="Gruppo 19"/>
          <p:cNvGrpSpPr/>
          <p:nvPr/>
        </p:nvGrpSpPr>
        <p:grpSpPr>
          <a:xfrm>
            <a:off x="742512" y="4508991"/>
            <a:ext cx="9330580" cy="843235"/>
            <a:chOff x="733085" y="4009368"/>
            <a:chExt cx="9330580" cy="843235"/>
          </a:xfrm>
        </p:grpSpPr>
        <p:pic>
          <p:nvPicPr>
            <p:cNvPr id="14" name="Immagin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2043" y="4203411"/>
              <a:ext cx="649192" cy="649192"/>
            </a:xfrm>
            <a:prstGeom prst="rect">
              <a:avLst/>
            </a:prstGeom>
          </p:spPr>
        </p:pic>
        <p:sp>
          <p:nvSpPr>
            <p:cNvPr id="15" name="Content Placeholder 2">
              <a:extLst>
                <a:ext uri="{FF2B5EF4-FFF2-40B4-BE49-F238E27FC236}">
                  <a16:creationId xmlns:a16="http://schemas.microsoft.com/office/drawing/2014/main" id="{CAE58C11-C7B2-804C-BFC0-1B36F87AA635}"/>
                </a:ext>
              </a:extLst>
            </p:cNvPr>
            <p:cNvSpPr txBox="1">
              <a:spLocks/>
            </p:cNvSpPr>
            <p:nvPr/>
          </p:nvSpPr>
          <p:spPr>
            <a:xfrm>
              <a:off x="733085" y="4271439"/>
              <a:ext cx="5611153" cy="581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600" dirty="0" smtClean="0"/>
                <a:t>79 students working with 6</a:t>
              </a:r>
            </a:p>
            <a:p>
              <a:pPr marL="914400" lvl="2" indent="0">
                <a:buFontTx/>
                <a:buNone/>
              </a:pPr>
              <a:endParaRPr lang="en-US" sz="3600" dirty="0" smtClean="0"/>
            </a:p>
            <a:p>
              <a:pPr marL="0" indent="0">
                <a:buFontTx/>
                <a:buNone/>
              </a:pPr>
              <a:endParaRPr lang="en-GB" sz="3600" dirty="0"/>
            </a:p>
          </p:txBody>
        </p:sp>
        <p:sp>
          <p:nvSpPr>
            <p:cNvPr id="16" name="Content Placeholder 2">
              <a:extLst>
                <a:ext uri="{FF2B5EF4-FFF2-40B4-BE49-F238E27FC236}">
                  <a16:creationId xmlns:a16="http://schemas.microsoft.com/office/drawing/2014/main" id="{CAE58C11-C7B2-804C-BFC0-1B36F87AA635}"/>
                </a:ext>
              </a:extLst>
            </p:cNvPr>
            <p:cNvSpPr txBox="1">
              <a:spLocks/>
            </p:cNvSpPr>
            <p:nvPr/>
          </p:nvSpPr>
          <p:spPr>
            <a:xfrm>
              <a:off x="7012914" y="4412846"/>
              <a:ext cx="1367515" cy="439756"/>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5100" dirty="0"/>
                <a:t>f</a:t>
              </a:r>
              <a:r>
                <a:rPr lang="en-US" sz="5100" dirty="0" smtClean="0"/>
                <a:t>rom 6</a:t>
              </a:r>
            </a:p>
            <a:p>
              <a:pPr marL="914400" lvl="2" indent="0">
                <a:buFontTx/>
                <a:buNone/>
              </a:pPr>
              <a:endParaRPr lang="en-US" sz="2400" dirty="0" smtClean="0"/>
            </a:p>
            <a:p>
              <a:pPr marL="0" indent="0">
                <a:buFontTx/>
                <a:buNone/>
              </a:pPr>
              <a:endParaRPr lang="en-GB" dirty="0"/>
            </a:p>
          </p:txBody>
        </p:sp>
        <p:pic>
          <p:nvPicPr>
            <p:cNvPr id="17" name="Immagin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9885" y="4009369"/>
              <a:ext cx="843233" cy="843233"/>
            </a:xfrm>
            <a:prstGeom prst="rect">
              <a:avLst/>
            </a:prstGeom>
          </p:spPr>
        </p:pic>
        <p:pic>
          <p:nvPicPr>
            <p:cNvPr id="18" name="Immagine 17"/>
            <p:cNvPicPr>
              <a:picLocks noChangeAspect="1"/>
            </p:cNvPicPr>
            <p:nvPr/>
          </p:nvPicPr>
          <p:blipFill>
            <a:blip r:embed="rId5">
              <a:extLst>
                <a:ext uri="{BEBA8EAE-BF5A-486C-A8C5-ECC9F3942E4B}">
                  <a14:imgProps xmlns:a14="http://schemas.microsoft.com/office/drawing/2010/main">
                    <a14:imgLayer r:embed="rId6">
                      <a14:imgEffect>
                        <a14:artisticLightScreen/>
                      </a14:imgEffect>
                    </a14:imgLayer>
                  </a14:imgProps>
                </a:ext>
                <a:ext uri="{28A0092B-C50C-407E-A947-70E740481C1C}">
                  <a14:useLocalDpi xmlns:a14="http://schemas.microsoft.com/office/drawing/2010/main" val="0"/>
                </a:ext>
              </a:extLst>
            </a:blip>
            <a:stretch>
              <a:fillRect/>
            </a:stretch>
          </p:blipFill>
          <p:spPr>
            <a:xfrm>
              <a:off x="9220432" y="4009368"/>
              <a:ext cx="843233" cy="843233"/>
            </a:xfrm>
            <a:prstGeom prst="rect">
              <a:avLst/>
            </a:prstGeom>
          </p:spPr>
        </p:pic>
      </p:grpSp>
      <p:sp>
        <p:nvSpPr>
          <p:cNvPr id="21" name="Rettangolo arrotondato 20"/>
          <p:cNvSpPr/>
          <p:nvPr/>
        </p:nvSpPr>
        <p:spPr>
          <a:xfrm>
            <a:off x="3404939" y="2662296"/>
            <a:ext cx="601857" cy="527553"/>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arrotondato 21"/>
          <p:cNvSpPr/>
          <p:nvPr/>
        </p:nvSpPr>
        <p:spPr>
          <a:xfrm>
            <a:off x="7993930" y="4780491"/>
            <a:ext cx="311085" cy="581162"/>
          </a:xfrm>
          <a:prstGeom prst="round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7386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Pilot activities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34</a:t>
            </a:fld>
            <a:endParaRPr lang="pt-BR"/>
          </a:p>
        </p:txBody>
      </p:sp>
      <p:sp>
        <p:nvSpPr>
          <p:cNvPr id="9" name="Content Placeholder 2">
            <a:extLst>
              <a:ext uri="{FF2B5EF4-FFF2-40B4-BE49-F238E27FC236}">
                <a16:creationId xmlns:a16="http://schemas.microsoft.com/office/drawing/2014/main" id="{CAE58C11-C7B2-804C-BFC0-1B36F87AA635}"/>
              </a:ext>
            </a:extLst>
          </p:cNvPr>
          <p:cNvSpPr txBox="1">
            <a:spLocks/>
          </p:cNvSpPr>
          <p:nvPr/>
        </p:nvSpPr>
        <p:spPr>
          <a:xfrm>
            <a:off x="742511" y="2754680"/>
            <a:ext cx="11304945" cy="553394"/>
          </a:xfrm>
          <a:prstGeom prst="rect">
            <a:avLst/>
          </a:prstGeom>
          <a:ln>
            <a:noFill/>
          </a:ln>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dirty="0" smtClean="0"/>
              <a:t>1 online course + 9 webinar on technology, pedagogy and security</a:t>
            </a:r>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FontTx/>
              <a:buNone/>
            </a:pPr>
            <a:endParaRPr lang="en-GB" sz="3600" dirty="0"/>
          </a:p>
        </p:txBody>
      </p:sp>
      <p:sp>
        <p:nvSpPr>
          <p:cNvPr id="24" name="Content Placeholder 2">
            <a:extLst>
              <a:ext uri="{FF2B5EF4-FFF2-40B4-BE49-F238E27FC236}">
                <a16:creationId xmlns:a16="http://schemas.microsoft.com/office/drawing/2014/main" id="{CAE58C11-C7B2-804C-BFC0-1B36F87AA635}"/>
              </a:ext>
            </a:extLst>
          </p:cNvPr>
          <p:cNvSpPr txBox="1">
            <a:spLocks/>
          </p:cNvSpPr>
          <p:nvPr/>
        </p:nvSpPr>
        <p:spPr>
          <a:xfrm>
            <a:off x="847627" y="1739816"/>
            <a:ext cx="5211268" cy="581163"/>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Training for teachers / CPD</a:t>
            </a:r>
            <a:endParaRPr lang="en-US" sz="2400" dirty="0" smtClean="0"/>
          </a:p>
          <a:p>
            <a:pPr marL="0" indent="0">
              <a:buFontTx/>
              <a:buNone/>
            </a:pPr>
            <a:endParaRPr lang="en-GB" dirty="0"/>
          </a:p>
        </p:txBody>
      </p:sp>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474" y="3841506"/>
            <a:ext cx="1522346" cy="1522346"/>
          </a:xfrm>
          <a:prstGeom prst="rect">
            <a:avLst/>
          </a:prstGeom>
        </p:spPr>
      </p:pic>
      <p:sp>
        <p:nvSpPr>
          <p:cNvPr id="6" name="CasellaDiTesto 5"/>
          <p:cNvSpPr txBox="1"/>
          <p:nvPr/>
        </p:nvSpPr>
        <p:spPr>
          <a:xfrm>
            <a:off x="2541704" y="4168197"/>
            <a:ext cx="5725602" cy="923330"/>
          </a:xfrm>
          <a:prstGeom prst="rect">
            <a:avLst/>
          </a:prstGeom>
          <a:noFill/>
        </p:spPr>
        <p:txBody>
          <a:bodyPr wrap="square" rtlCol="0">
            <a:spAutoFit/>
          </a:bodyPr>
          <a:lstStyle/>
          <a:p>
            <a:r>
              <a:rPr lang="en-US" dirty="0">
                <a:latin typeface="Raleway"/>
              </a:rPr>
              <a:t>show to teachers how to work with students on </a:t>
            </a:r>
            <a:r>
              <a:rPr lang="en-US" dirty="0" smtClean="0">
                <a:latin typeface="Raleway"/>
              </a:rPr>
              <a:t>the </a:t>
            </a:r>
            <a:r>
              <a:rPr lang="en-US" dirty="0">
                <a:latin typeface="Raleway"/>
              </a:rPr>
              <a:t>collaborative construction of a </a:t>
            </a:r>
            <a:r>
              <a:rPr lang="en-US" dirty="0" smtClean="0">
                <a:latin typeface="Raleway"/>
              </a:rPr>
              <a:t>multimedia artifact, developing some of the Up2U core competencies</a:t>
            </a:r>
            <a:endParaRPr lang="it-IT" dirty="0">
              <a:latin typeface="Raleway"/>
            </a:endParaRPr>
          </a:p>
        </p:txBody>
      </p:sp>
      <p:cxnSp>
        <p:nvCxnSpPr>
          <p:cNvPr id="8" name="Connettore 2 7"/>
          <p:cNvCxnSpPr/>
          <p:nvPr/>
        </p:nvCxnSpPr>
        <p:spPr>
          <a:xfrm>
            <a:off x="7756702" y="4640386"/>
            <a:ext cx="1304014" cy="0"/>
          </a:xfrm>
          <a:prstGeom prst="straightConnector1">
            <a:avLst/>
          </a:prstGeom>
          <a:ln w="25400">
            <a:solidFill>
              <a:srgbClr val="FF9999"/>
            </a:solidFill>
            <a:tailEnd type="triangle"/>
          </a:ln>
        </p:spPr>
        <p:style>
          <a:lnRef idx="1">
            <a:schemeClr val="accent1"/>
          </a:lnRef>
          <a:fillRef idx="0">
            <a:schemeClr val="accent1"/>
          </a:fillRef>
          <a:effectRef idx="0">
            <a:schemeClr val="accent1"/>
          </a:effectRef>
          <a:fontRef idx="minor">
            <a:schemeClr val="tx1"/>
          </a:fontRef>
        </p:style>
      </p:cxnSp>
      <p:pic>
        <p:nvPicPr>
          <p:cNvPr id="10" name="Immagin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0851" y="3841506"/>
            <a:ext cx="1522800" cy="1522800"/>
          </a:xfrm>
          <a:prstGeom prst="rect">
            <a:avLst/>
          </a:prstGeom>
        </p:spPr>
      </p:pic>
    </p:spTree>
    <p:extLst>
      <p:ext uri="{BB962C8B-B14F-4D97-AF65-F5344CB8AC3E}">
        <p14:creationId xmlns:p14="http://schemas.microsoft.com/office/powerpoint/2010/main" val="28089755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Pilot activities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35</a:t>
            </a:fld>
            <a:endParaRPr lang="pt-BR"/>
          </a:p>
        </p:txBody>
      </p:sp>
      <p:sp>
        <p:nvSpPr>
          <p:cNvPr id="24" name="Content Placeholder 2">
            <a:extLst>
              <a:ext uri="{FF2B5EF4-FFF2-40B4-BE49-F238E27FC236}">
                <a16:creationId xmlns:a16="http://schemas.microsoft.com/office/drawing/2014/main" id="{CAE58C11-C7B2-804C-BFC0-1B36F87AA635}"/>
              </a:ext>
            </a:extLst>
          </p:cNvPr>
          <p:cNvSpPr txBox="1">
            <a:spLocks/>
          </p:cNvSpPr>
          <p:nvPr/>
        </p:nvSpPr>
        <p:spPr>
          <a:xfrm>
            <a:off x="847627" y="1739816"/>
            <a:ext cx="5235122" cy="581163"/>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Training for teachers / CPD</a:t>
            </a:r>
            <a:endParaRPr lang="en-US" sz="2400" dirty="0" smtClean="0"/>
          </a:p>
          <a:p>
            <a:pPr marL="0" indent="0">
              <a:buFontTx/>
              <a:buNone/>
            </a:pPr>
            <a:endParaRPr lang="en-GB" dirty="0"/>
          </a:p>
        </p:txBody>
      </p:sp>
      <p:cxnSp>
        <p:nvCxnSpPr>
          <p:cNvPr id="8" name="Connettore 2 7"/>
          <p:cNvCxnSpPr/>
          <p:nvPr/>
        </p:nvCxnSpPr>
        <p:spPr>
          <a:xfrm>
            <a:off x="2017992" y="3299131"/>
            <a:ext cx="1304014" cy="0"/>
          </a:xfrm>
          <a:prstGeom prst="straightConnector1">
            <a:avLst/>
          </a:prstGeom>
          <a:ln w="25400">
            <a:solidFill>
              <a:srgbClr val="FF9999"/>
            </a:solidFill>
            <a:tailEnd type="triangle"/>
          </a:ln>
        </p:spPr>
        <p:style>
          <a:lnRef idx="1">
            <a:schemeClr val="accent1"/>
          </a:lnRef>
          <a:fillRef idx="0">
            <a:schemeClr val="accent1"/>
          </a:fillRef>
          <a:effectRef idx="0">
            <a:schemeClr val="accent1"/>
          </a:effectRef>
          <a:fontRef idx="minor">
            <a:schemeClr val="tx1"/>
          </a:fontRef>
        </p:style>
      </p:cxnSp>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212" y="2693154"/>
            <a:ext cx="1163001" cy="1163001"/>
          </a:xfrm>
          <a:prstGeom prst="rect">
            <a:avLst/>
          </a:prstGeom>
        </p:spPr>
      </p:pic>
      <p:sp>
        <p:nvSpPr>
          <p:cNvPr id="17" name="CasellaDiTesto 16"/>
          <p:cNvSpPr txBox="1"/>
          <p:nvPr/>
        </p:nvSpPr>
        <p:spPr>
          <a:xfrm>
            <a:off x="3570108" y="3114465"/>
            <a:ext cx="3594809" cy="369332"/>
          </a:xfrm>
          <a:prstGeom prst="rect">
            <a:avLst/>
          </a:prstGeom>
          <a:solidFill>
            <a:srgbClr val="FF9999"/>
          </a:solidFill>
          <a:ln>
            <a:solidFill>
              <a:schemeClr val="bg2">
                <a:lumMod val="75000"/>
              </a:schemeClr>
            </a:solidFill>
          </a:ln>
          <a:effectLst>
            <a:outerShdw blurRad="50800" dist="38100" dir="2700000" algn="tl" rotWithShape="0">
              <a:prstClr val="black">
                <a:alpha val="40000"/>
              </a:prstClr>
            </a:outerShdw>
          </a:effectLst>
        </p:spPr>
        <p:txBody>
          <a:bodyPr wrap="square" rtlCol="0">
            <a:spAutoFit/>
          </a:bodyPr>
          <a:lstStyle/>
          <a:p>
            <a:r>
              <a:rPr lang="en-US" dirty="0" smtClean="0">
                <a:latin typeface="Raleway"/>
              </a:rPr>
              <a:t>According to a </a:t>
            </a:r>
            <a:r>
              <a:rPr lang="en-US" b="1" dirty="0" smtClean="0">
                <a:solidFill>
                  <a:schemeClr val="bg1"/>
                </a:solidFill>
                <a:latin typeface="Raleway"/>
              </a:rPr>
              <a:t>5 steps template</a:t>
            </a:r>
            <a:endParaRPr lang="it-IT" b="1" dirty="0">
              <a:solidFill>
                <a:schemeClr val="bg1"/>
              </a:solidFill>
              <a:latin typeface="Raleway"/>
            </a:endParaRPr>
          </a:p>
        </p:txBody>
      </p:sp>
      <p:graphicFrame>
        <p:nvGraphicFramePr>
          <p:cNvPr id="18" name="Tabella 17"/>
          <p:cNvGraphicFramePr>
            <a:graphicFrameLocks noGrp="1"/>
          </p:cNvGraphicFramePr>
          <p:nvPr>
            <p:extLst/>
          </p:nvPr>
        </p:nvGraphicFramePr>
        <p:xfrm>
          <a:off x="3570108" y="3592279"/>
          <a:ext cx="3594808" cy="1699500"/>
        </p:xfrm>
        <a:graphic>
          <a:graphicData uri="http://schemas.openxmlformats.org/drawingml/2006/table">
            <a:tbl>
              <a:tblPr firstRow="1" bandRow="1">
                <a:tableStyleId>{8799B23B-EC83-4686-B30A-512413B5E67A}</a:tableStyleId>
              </a:tblPr>
              <a:tblGrid>
                <a:gridCol w="577686">
                  <a:extLst>
                    <a:ext uri="{9D8B030D-6E8A-4147-A177-3AD203B41FA5}">
                      <a16:colId xmlns:a16="http://schemas.microsoft.com/office/drawing/2014/main" val="4236014585"/>
                    </a:ext>
                  </a:extLst>
                </a:gridCol>
                <a:gridCol w="3017122">
                  <a:extLst>
                    <a:ext uri="{9D8B030D-6E8A-4147-A177-3AD203B41FA5}">
                      <a16:colId xmlns:a16="http://schemas.microsoft.com/office/drawing/2014/main" val="3566083206"/>
                    </a:ext>
                  </a:extLst>
                </a:gridCol>
              </a:tblGrid>
              <a:tr h="339900">
                <a:tc>
                  <a:txBody>
                    <a:bodyPr/>
                    <a:lstStyle/>
                    <a:p>
                      <a:r>
                        <a:rPr lang="it-IT" sz="1400" b="0" dirty="0" smtClean="0">
                          <a:latin typeface="Raleway"/>
                        </a:rPr>
                        <a:t>1</a:t>
                      </a:r>
                      <a:endParaRPr lang="it-IT" sz="1400" b="0" dirty="0">
                        <a:latin typeface="Raleway"/>
                      </a:endParaRPr>
                    </a:p>
                  </a:txBody>
                  <a:tcPr/>
                </a:tc>
                <a:tc>
                  <a:txBody>
                    <a:bodyPr/>
                    <a:lstStyle/>
                    <a:p>
                      <a:r>
                        <a:rPr lang="it-IT" sz="1400" b="0" dirty="0" err="1" smtClean="0">
                          <a:latin typeface="Raleway"/>
                        </a:rPr>
                        <a:t>Materials</a:t>
                      </a:r>
                      <a:r>
                        <a:rPr lang="it-IT" sz="1400" b="0" dirty="0" smtClean="0">
                          <a:latin typeface="Raleway"/>
                        </a:rPr>
                        <a:t> </a:t>
                      </a:r>
                      <a:r>
                        <a:rPr lang="it-IT" sz="1400" b="0" dirty="0" err="1" smtClean="0">
                          <a:latin typeface="Raleway"/>
                        </a:rPr>
                        <a:t>research</a:t>
                      </a:r>
                      <a:r>
                        <a:rPr lang="it-IT" sz="1400" b="0" dirty="0" smtClean="0">
                          <a:latin typeface="Raleway"/>
                        </a:rPr>
                        <a:t> and </a:t>
                      </a:r>
                      <a:r>
                        <a:rPr lang="it-IT" sz="1400" b="0" dirty="0" err="1" smtClean="0">
                          <a:latin typeface="Raleway"/>
                        </a:rPr>
                        <a:t>selection</a:t>
                      </a:r>
                      <a:endParaRPr lang="it-IT" sz="1400" b="0" dirty="0">
                        <a:latin typeface="Raleway"/>
                      </a:endParaRPr>
                    </a:p>
                  </a:txBody>
                  <a:tcPr/>
                </a:tc>
                <a:extLst>
                  <a:ext uri="{0D108BD9-81ED-4DB2-BD59-A6C34878D82A}">
                    <a16:rowId xmlns:a16="http://schemas.microsoft.com/office/drawing/2014/main" val="1872501771"/>
                  </a:ext>
                </a:extLst>
              </a:tr>
              <a:tr h="339900">
                <a:tc>
                  <a:txBody>
                    <a:bodyPr/>
                    <a:lstStyle/>
                    <a:p>
                      <a:r>
                        <a:rPr lang="it-IT" sz="1400" dirty="0" smtClean="0">
                          <a:latin typeface="Raleway"/>
                        </a:rPr>
                        <a:t>2</a:t>
                      </a:r>
                      <a:endParaRPr lang="it-IT" sz="1400" dirty="0">
                        <a:latin typeface="Raleway"/>
                      </a:endParaRPr>
                    </a:p>
                  </a:txBody>
                  <a:tcPr/>
                </a:tc>
                <a:tc>
                  <a:txBody>
                    <a:bodyPr/>
                    <a:lstStyle/>
                    <a:p>
                      <a:r>
                        <a:rPr lang="it-IT" sz="1400" dirty="0" smtClean="0">
                          <a:latin typeface="Raleway"/>
                        </a:rPr>
                        <a:t>Design of the video</a:t>
                      </a:r>
                      <a:endParaRPr lang="it-IT" sz="1400" dirty="0">
                        <a:latin typeface="Raleway"/>
                      </a:endParaRPr>
                    </a:p>
                  </a:txBody>
                  <a:tcPr/>
                </a:tc>
                <a:extLst>
                  <a:ext uri="{0D108BD9-81ED-4DB2-BD59-A6C34878D82A}">
                    <a16:rowId xmlns:a16="http://schemas.microsoft.com/office/drawing/2014/main" val="2911298804"/>
                  </a:ext>
                </a:extLst>
              </a:tr>
              <a:tr h="339900">
                <a:tc>
                  <a:txBody>
                    <a:bodyPr/>
                    <a:lstStyle/>
                    <a:p>
                      <a:r>
                        <a:rPr lang="it-IT" sz="1400" dirty="0" smtClean="0">
                          <a:latin typeface="Raleway"/>
                        </a:rPr>
                        <a:t>3</a:t>
                      </a:r>
                      <a:endParaRPr lang="it-IT" sz="1400" dirty="0">
                        <a:latin typeface="Raleway"/>
                      </a:endParaRPr>
                    </a:p>
                  </a:txBody>
                  <a:tcPr/>
                </a:tc>
                <a:tc>
                  <a:txBody>
                    <a:bodyPr/>
                    <a:lstStyle/>
                    <a:p>
                      <a:r>
                        <a:rPr lang="it-IT" sz="1400" dirty="0" smtClean="0">
                          <a:latin typeface="Raleway"/>
                        </a:rPr>
                        <a:t>Video editing</a:t>
                      </a:r>
                      <a:endParaRPr lang="it-IT" sz="1400" dirty="0">
                        <a:latin typeface="Raleway"/>
                      </a:endParaRPr>
                    </a:p>
                  </a:txBody>
                  <a:tcPr/>
                </a:tc>
                <a:extLst>
                  <a:ext uri="{0D108BD9-81ED-4DB2-BD59-A6C34878D82A}">
                    <a16:rowId xmlns:a16="http://schemas.microsoft.com/office/drawing/2014/main" val="3660654231"/>
                  </a:ext>
                </a:extLst>
              </a:tr>
              <a:tr h="339900">
                <a:tc>
                  <a:txBody>
                    <a:bodyPr/>
                    <a:lstStyle/>
                    <a:p>
                      <a:r>
                        <a:rPr lang="it-IT" sz="1400" dirty="0" smtClean="0">
                          <a:latin typeface="Raleway"/>
                        </a:rPr>
                        <a:t>4</a:t>
                      </a:r>
                      <a:endParaRPr lang="it-IT" sz="1400" dirty="0">
                        <a:latin typeface="Raleway"/>
                      </a:endParaRPr>
                    </a:p>
                  </a:txBody>
                  <a:tcPr/>
                </a:tc>
                <a:tc>
                  <a:txBody>
                    <a:bodyPr/>
                    <a:lstStyle/>
                    <a:p>
                      <a:r>
                        <a:rPr lang="it-IT" sz="1400" dirty="0" err="1" smtClean="0">
                          <a:latin typeface="Raleway"/>
                        </a:rPr>
                        <a:t>Products</a:t>
                      </a:r>
                      <a:r>
                        <a:rPr lang="it-IT" sz="1400" dirty="0" smtClean="0">
                          <a:latin typeface="Raleway"/>
                        </a:rPr>
                        <a:t> </a:t>
                      </a:r>
                      <a:r>
                        <a:rPr lang="it-IT" sz="1400" dirty="0" err="1" smtClean="0">
                          <a:latin typeface="Raleway"/>
                        </a:rPr>
                        <a:t>improvement</a:t>
                      </a:r>
                      <a:endParaRPr lang="it-IT" sz="1400" dirty="0">
                        <a:latin typeface="Raleway"/>
                      </a:endParaRPr>
                    </a:p>
                  </a:txBody>
                  <a:tcPr/>
                </a:tc>
                <a:extLst>
                  <a:ext uri="{0D108BD9-81ED-4DB2-BD59-A6C34878D82A}">
                    <a16:rowId xmlns:a16="http://schemas.microsoft.com/office/drawing/2014/main" val="2710847315"/>
                  </a:ext>
                </a:extLst>
              </a:tr>
              <a:tr h="339900">
                <a:tc>
                  <a:txBody>
                    <a:bodyPr/>
                    <a:lstStyle/>
                    <a:p>
                      <a:r>
                        <a:rPr lang="it-IT" sz="1400" dirty="0" smtClean="0">
                          <a:latin typeface="Raleway"/>
                        </a:rPr>
                        <a:t>5</a:t>
                      </a:r>
                      <a:endParaRPr lang="it-IT" sz="1400" dirty="0">
                        <a:latin typeface="Raleway"/>
                      </a:endParaRPr>
                    </a:p>
                  </a:txBody>
                  <a:tcPr/>
                </a:tc>
                <a:tc>
                  <a:txBody>
                    <a:bodyPr/>
                    <a:lstStyle/>
                    <a:p>
                      <a:r>
                        <a:rPr lang="it-IT" sz="1400" dirty="0" smtClean="0">
                          <a:latin typeface="Raleway"/>
                        </a:rPr>
                        <a:t>Contest</a:t>
                      </a:r>
                      <a:endParaRPr lang="it-IT" sz="1400" dirty="0">
                        <a:latin typeface="Raleway"/>
                      </a:endParaRPr>
                    </a:p>
                  </a:txBody>
                  <a:tcPr/>
                </a:tc>
                <a:extLst>
                  <a:ext uri="{0D108BD9-81ED-4DB2-BD59-A6C34878D82A}">
                    <a16:rowId xmlns:a16="http://schemas.microsoft.com/office/drawing/2014/main" val="209925092"/>
                  </a:ext>
                </a:extLst>
              </a:tr>
            </a:tbl>
          </a:graphicData>
        </a:graphic>
      </p:graphicFrame>
      <p:grpSp>
        <p:nvGrpSpPr>
          <p:cNvPr id="15" name="Gruppo 14"/>
          <p:cNvGrpSpPr/>
          <p:nvPr/>
        </p:nvGrpSpPr>
        <p:grpSpPr>
          <a:xfrm>
            <a:off x="7993930" y="3808431"/>
            <a:ext cx="980388" cy="1108392"/>
            <a:chOff x="7993930" y="3987389"/>
            <a:chExt cx="758147" cy="872871"/>
          </a:xfrm>
        </p:grpSpPr>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3930" y="3987389"/>
              <a:ext cx="634712" cy="348941"/>
            </a:xfrm>
            <a:prstGeom prst="rect">
              <a:avLst/>
            </a:prstGeom>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1108" y="4299291"/>
              <a:ext cx="560969" cy="560969"/>
            </a:xfrm>
            <a:prstGeom prst="rect">
              <a:avLst/>
            </a:prstGeom>
          </p:spPr>
        </p:pic>
      </p:grpSp>
      <p:cxnSp>
        <p:nvCxnSpPr>
          <p:cNvPr id="19" name="Connettore 2 18"/>
          <p:cNvCxnSpPr/>
          <p:nvPr/>
        </p:nvCxnSpPr>
        <p:spPr>
          <a:xfrm>
            <a:off x="7231801" y="4442029"/>
            <a:ext cx="677288" cy="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2" name="Gruppo 41"/>
          <p:cNvGrpSpPr/>
          <p:nvPr/>
        </p:nvGrpSpPr>
        <p:grpSpPr>
          <a:xfrm>
            <a:off x="8814700" y="2104557"/>
            <a:ext cx="3241675" cy="4170262"/>
            <a:chOff x="8814700" y="2104557"/>
            <a:chExt cx="3241675" cy="4170262"/>
          </a:xfrm>
        </p:grpSpPr>
        <p:pic>
          <p:nvPicPr>
            <p:cNvPr id="20" name="Immagin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53427" y="2104557"/>
              <a:ext cx="1025658" cy="1025658"/>
            </a:xfrm>
            <a:prstGeom prst="rect">
              <a:avLst/>
            </a:prstGeom>
          </p:spPr>
        </p:pic>
        <p:pic>
          <p:nvPicPr>
            <p:cNvPr id="21" name="Immagine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90007" y="3009530"/>
              <a:ext cx="654514" cy="654514"/>
            </a:xfrm>
            <a:prstGeom prst="rect">
              <a:avLst/>
            </a:prstGeom>
          </p:spPr>
        </p:pic>
        <p:pic>
          <p:nvPicPr>
            <p:cNvPr id="22" name="Immagin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14700" y="5344605"/>
              <a:ext cx="2790643" cy="930214"/>
            </a:xfrm>
            <a:prstGeom prst="rect">
              <a:avLst/>
            </a:prstGeom>
          </p:spPr>
        </p:pic>
        <p:pic>
          <p:nvPicPr>
            <p:cNvPr id="23" name="Immagine 2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715608" y="4717835"/>
              <a:ext cx="2340767" cy="780256"/>
            </a:xfrm>
            <a:prstGeom prst="rect">
              <a:avLst/>
            </a:prstGeom>
          </p:spPr>
        </p:pic>
        <p:pic>
          <p:nvPicPr>
            <p:cNvPr id="25" name="Immagine 2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96000" y="3912863"/>
              <a:ext cx="723442" cy="723442"/>
            </a:xfrm>
            <a:prstGeom prst="rect">
              <a:avLst/>
            </a:prstGeom>
          </p:spPr>
        </p:pic>
        <p:cxnSp>
          <p:nvCxnSpPr>
            <p:cNvPr id="26" name="Connettore 2 25"/>
            <p:cNvCxnSpPr/>
            <p:nvPr/>
          </p:nvCxnSpPr>
          <p:spPr>
            <a:xfrm flipV="1">
              <a:off x="8974318" y="2983111"/>
              <a:ext cx="416765" cy="948608"/>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flipV="1">
              <a:off x="9012026" y="3483797"/>
              <a:ext cx="1145299" cy="483182"/>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9012026" y="4040438"/>
              <a:ext cx="1524356" cy="0"/>
            </a:xfrm>
            <a:prstGeom prst="straightConnector1">
              <a:avLst/>
            </a:prstGeom>
            <a:ln w="34925" cap="sq" cmpd="dbl">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a:off x="9012026" y="4126849"/>
              <a:ext cx="1366885" cy="823813"/>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ttore 2 38"/>
            <p:cNvCxnSpPr/>
            <p:nvPr/>
          </p:nvCxnSpPr>
          <p:spPr>
            <a:xfrm>
              <a:off x="8974318" y="4204491"/>
              <a:ext cx="781881" cy="129360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312855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Pilot activities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36</a:t>
            </a:fld>
            <a:endParaRPr lang="pt-BR"/>
          </a:p>
        </p:txBody>
      </p:sp>
      <p:sp>
        <p:nvSpPr>
          <p:cNvPr id="7" name="Content Placeholder 2">
            <a:extLst>
              <a:ext uri="{FF2B5EF4-FFF2-40B4-BE49-F238E27FC236}">
                <a16:creationId xmlns:a16="http://schemas.microsoft.com/office/drawing/2014/main" id="{CAE58C11-C7B2-804C-BFC0-1B36F87AA635}"/>
              </a:ext>
            </a:extLst>
          </p:cNvPr>
          <p:cNvSpPr txBox="1">
            <a:spLocks/>
          </p:cNvSpPr>
          <p:nvPr/>
        </p:nvSpPr>
        <p:spPr>
          <a:xfrm>
            <a:off x="742512" y="1758043"/>
            <a:ext cx="4982428" cy="581163"/>
          </a:xfrm>
          <a:prstGeom prst="rect">
            <a:avLst/>
          </a:prstGeom>
          <a:solidFill>
            <a:srgbClr val="00B05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Pilot (teachers + students)</a:t>
            </a:r>
            <a:endParaRPr lang="en-US" sz="2400" dirty="0" smtClean="0"/>
          </a:p>
          <a:p>
            <a:pPr marL="0" indent="0">
              <a:buFontTx/>
              <a:buNone/>
            </a:pPr>
            <a:endParaRPr lang="en-GB" dirty="0"/>
          </a:p>
        </p:txBody>
      </p:sp>
      <p:grpSp>
        <p:nvGrpSpPr>
          <p:cNvPr id="8" name="Gruppo 7"/>
          <p:cNvGrpSpPr/>
          <p:nvPr/>
        </p:nvGrpSpPr>
        <p:grpSpPr>
          <a:xfrm>
            <a:off x="651620" y="2510509"/>
            <a:ext cx="9330580" cy="843235"/>
            <a:chOff x="733085" y="4009368"/>
            <a:chExt cx="9330580" cy="843235"/>
          </a:xfrm>
        </p:grpSpPr>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2043" y="4203411"/>
              <a:ext cx="649192" cy="649192"/>
            </a:xfrm>
            <a:prstGeom prst="rect">
              <a:avLst/>
            </a:prstGeom>
          </p:spPr>
        </p:pic>
        <p:sp>
          <p:nvSpPr>
            <p:cNvPr id="11" name="Content Placeholder 2">
              <a:extLst>
                <a:ext uri="{FF2B5EF4-FFF2-40B4-BE49-F238E27FC236}">
                  <a16:creationId xmlns:a16="http://schemas.microsoft.com/office/drawing/2014/main" id="{CAE58C11-C7B2-804C-BFC0-1B36F87AA635}"/>
                </a:ext>
              </a:extLst>
            </p:cNvPr>
            <p:cNvSpPr txBox="1">
              <a:spLocks/>
            </p:cNvSpPr>
            <p:nvPr/>
          </p:nvSpPr>
          <p:spPr>
            <a:xfrm>
              <a:off x="733085" y="4271439"/>
              <a:ext cx="5611153" cy="581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600" dirty="0" smtClean="0"/>
                <a:t>79 students working with 6</a:t>
              </a:r>
            </a:p>
            <a:p>
              <a:pPr marL="914400" lvl="2" indent="0">
                <a:buFontTx/>
                <a:buNone/>
              </a:pPr>
              <a:endParaRPr lang="en-US" sz="3600" dirty="0" smtClean="0"/>
            </a:p>
            <a:p>
              <a:pPr marL="0" indent="0">
                <a:buFontTx/>
                <a:buNone/>
              </a:pPr>
              <a:endParaRPr lang="en-GB" sz="3600" dirty="0"/>
            </a:p>
          </p:txBody>
        </p:sp>
        <p:sp>
          <p:nvSpPr>
            <p:cNvPr id="12" name="Content Placeholder 2">
              <a:extLst>
                <a:ext uri="{FF2B5EF4-FFF2-40B4-BE49-F238E27FC236}">
                  <a16:creationId xmlns:a16="http://schemas.microsoft.com/office/drawing/2014/main" id="{CAE58C11-C7B2-804C-BFC0-1B36F87AA635}"/>
                </a:ext>
              </a:extLst>
            </p:cNvPr>
            <p:cNvSpPr txBox="1">
              <a:spLocks/>
            </p:cNvSpPr>
            <p:nvPr/>
          </p:nvSpPr>
          <p:spPr>
            <a:xfrm>
              <a:off x="7012914" y="4412846"/>
              <a:ext cx="1367515" cy="439756"/>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5100" dirty="0"/>
                <a:t>f</a:t>
              </a:r>
              <a:r>
                <a:rPr lang="en-US" sz="5100" dirty="0" smtClean="0"/>
                <a:t>rom 6</a:t>
              </a:r>
            </a:p>
            <a:p>
              <a:pPr marL="914400" lvl="2" indent="0">
                <a:buFontTx/>
                <a:buNone/>
              </a:pPr>
              <a:endParaRPr lang="en-US" sz="2400" dirty="0" smtClean="0"/>
            </a:p>
            <a:p>
              <a:pPr marL="0" indent="0">
                <a:buFontTx/>
                <a:buNone/>
              </a:pPr>
              <a:endParaRPr lang="en-GB" dirty="0"/>
            </a:p>
          </p:txBody>
        </p:sp>
        <p:pic>
          <p:nvPicPr>
            <p:cNvPr id="13" name="Immagin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9885" y="4009369"/>
              <a:ext cx="843233" cy="843233"/>
            </a:xfrm>
            <a:prstGeom prst="rect">
              <a:avLst/>
            </a:prstGeom>
          </p:spPr>
        </p:pic>
        <p:pic>
          <p:nvPicPr>
            <p:cNvPr id="14" name="Immagine 13"/>
            <p:cNvPicPr>
              <a:picLocks noChangeAspect="1"/>
            </p:cNvPicPr>
            <p:nvPr/>
          </p:nvPicPr>
          <p:blipFill>
            <a:blip r:embed="rId5">
              <a:extLst>
                <a:ext uri="{BEBA8EAE-BF5A-486C-A8C5-ECC9F3942E4B}">
                  <a14:imgProps xmlns:a14="http://schemas.microsoft.com/office/drawing/2010/main">
                    <a14:imgLayer r:embed="rId6">
                      <a14:imgEffect>
                        <a14:artisticLightScreen/>
                      </a14:imgEffect>
                    </a14:imgLayer>
                  </a14:imgProps>
                </a:ext>
                <a:ext uri="{28A0092B-C50C-407E-A947-70E740481C1C}">
                  <a14:useLocalDpi xmlns:a14="http://schemas.microsoft.com/office/drawing/2010/main" val="0"/>
                </a:ext>
              </a:extLst>
            </a:blip>
            <a:stretch>
              <a:fillRect/>
            </a:stretch>
          </p:blipFill>
          <p:spPr>
            <a:xfrm>
              <a:off x="9220432" y="4009368"/>
              <a:ext cx="843233" cy="843233"/>
            </a:xfrm>
            <a:prstGeom prst="rect">
              <a:avLst/>
            </a:prstGeom>
          </p:spPr>
        </p:pic>
      </p:grpSp>
      <p:cxnSp>
        <p:nvCxnSpPr>
          <p:cNvPr id="15" name="Connettore 2 14"/>
          <p:cNvCxnSpPr/>
          <p:nvPr/>
        </p:nvCxnSpPr>
        <p:spPr>
          <a:xfrm>
            <a:off x="1772758" y="4030053"/>
            <a:ext cx="1404469" cy="0"/>
          </a:xfrm>
          <a:prstGeom prst="straightConnector1">
            <a:avLst/>
          </a:prstGeom>
          <a:ln w="25400">
            <a:solidFill>
              <a:srgbClr val="FF9999"/>
            </a:solidFill>
            <a:tailEnd type="triangle"/>
          </a:ln>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2512" y="3560728"/>
            <a:ext cx="954314" cy="954314"/>
          </a:xfrm>
          <a:prstGeom prst="rect">
            <a:avLst/>
          </a:prstGeom>
        </p:spPr>
      </p:pic>
      <p:sp>
        <p:nvSpPr>
          <p:cNvPr id="17" name="CasellaDiTesto 16"/>
          <p:cNvSpPr txBox="1"/>
          <p:nvPr/>
        </p:nvSpPr>
        <p:spPr>
          <a:xfrm>
            <a:off x="3253159" y="3822470"/>
            <a:ext cx="3871736" cy="369332"/>
          </a:xfrm>
          <a:prstGeom prst="rect">
            <a:avLst/>
          </a:prstGeom>
          <a:solidFill>
            <a:srgbClr val="FF9999"/>
          </a:solidFill>
          <a:ln>
            <a:solidFill>
              <a:schemeClr val="bg2">
                <a:lumMod val="75000"/>
              </a:schemeClr>
            </a:solidFill>
          </a:ln>
          <a:effectLst>
            <a:outerShdw blurRad="50800" dist="38100" dir="2700000" algn="tl" rotWithShape="0">
              <a:prstClr val="black">
                <a:alpha val="40000"/>
              </a:prstClr>
            </a:outerShdw>
          </a:effectLst>
        </p:spPr>
        <p:txBody>
          <a:bodyPr wrap="square" rtlCol="0">
            <a:spAutoFit/>
          </a:bodyPr>
          <a:lstStyle/>
          <a:p>
            <a:r>
              <a:rPr lang="en-US" dirty="0" smtClean="0">
                <a:latin typeface="Raleway"/>
              </a:rPr>
              <a:t>According to a </a:t>
            </a:r>
            <a:r>
              <a:rPr lang="en-US" b="1" dirty="0" smtClean="0">
                <a:solidFill>
                  <a:schemeClr val="bg1"/>
                </a:solidFill>
                <a:latin typeface="Raleway"/>
              </a:rPr>
              <a:t>5 steps template</a:t>
            </a:r>
            <a:endParaRPr lang="it-IT" b="1" dirty="0">
              <a:solidFill>
                <a:schemeClr val="bg1"/>
              </a:solidFill>
              <a:latin typeface="Raleway"/>
            </a:endParaRPr>
          </a:p>
        </p:txBody>
      </p:sp>
      <p:graphicFrame>
        <p:nvGraphicFramePr>
          <p:cNvPr id="18" name="Tabella 17"/>
          <p:cNvGraphicFramePr>
            <a:graphicFrameLocks noGrp="1"/>
          </p:cNvGraphicFramePr>
          <p:nvPr>
            <p:extLst/>
          </p:nvPr>
        </p:nvGraphicFramePr>
        <p:xfrm>
          <a:off x="3253159" y="4284595"/>
          <a:ext cx="3871735" cy="1524000"/>
        </p:xfrm>
        <a:graphic>
          <a:graphicData uri="http://schemas.openxmlformats.org/drawingml/2006/table">
            <a:tbl>
              <a:tblPr firstRow="1" bandRow="1">
                <a:tableStyleId>{8799B23B-EC83-4686-B30A-512413B5E67A}</a:tableStyleId>
              </a:tblPr>
              <a:tblGrid>
                <a:gridCol w="622188">
                  <a:extLst>
                    <a:ext uri="{9D8B030D-6E8A-4147-A177-3AD203B41FA5}">
                      <a16:colId xmlns:a16="http://schemas.microsoft.com/office/drawing/2014/main" val="4236014585"/>
                    </a:ext>
                  </a:extLst>
                </a:gridCol>
                <a:gridCol w="3249547">
                  <a:extLst>
                    <a:ext uri="{9D8B030D-6E8A-4147-A177-3AD203B41FA5}">
                      <a16:colId xmlns:a16="http://schemas.microsoft.com/office/drawing/2014/main" val="3566083206"/>
                    </a:ext>
                  </a:extLst>
                </a:gridCol>
              </a:tblGrid>
              <a:tr h="190274">
                <a:tc>
                  <a:txBody>
                    <a:bodyPr/>
                    <a:lstStyle/>
                    <a:p>
                      <a:r>
                        <a:rPr lang="it-IT" sz="1400" b="0" dirty="0" smtClean="0">
                          <a:latin typeface="Raleway"/>
                        </a:rPr>
                        <a:t>1</a:t>
                      </a:r>
                      <a:endParaRPr lang="it-IT" sz="1400" b="0" dirty="0">
                        <a:latin typeface="Raleway"/>
                      </a:endParaRPr>
                    </a:p>
                  </a:txBody>
                  <a:tcPr/>
                </a:tc>
                <a:tc>
                  <a:txBody>
                    <a:bodyPr/>
                    <a:lstStyle/>
                    <a:p>
                      <a:r>
                        <a:rPr lang="it-IT" sz="1400" b="0" dirty="0" err="1" smtClean="0">
                          <a:latin typeface="Raleway"/>
                        </a:rPr>
                        <a:t>Materials</a:t>
                      </a:r>
                      <a:r>
                        <a:rPr lang="it-IT" sz="1400" b="0" dirty="0" smtClean="0">
                          <a:latin typeface="Raleway"/>
                        </a:rPr>
                        <a:t> </a:t>
                      </a:r>
                      <a:r>
                        <a:rPr lang="it-IT" sz="1400" b="0" dirty="0" err="1" smtClean="0">
                          <a:latin typeface="Raleway"/>
                        </a:rPr>
                        <a:t>research</a:t>
                      </a:r>
                      <a:r>
                        <a:rPr lang="it-IT" sz="1400" b="0" dirty="0" smtClean="0">
                          <a:latin typeface="Raleway"/>
                        </a:rPr>
                        <a:t> and </a:t>
                      </a:r>
                      <a:r>
                        <a:rPr lang="it-IT" sz="1400" b="0" dirty="0" err="1" smtClean="0">
                          <a:latin typeface="Raleway"/>
                        </a:rPr>
                        <a:t>selection</a:t>
                      </a:r>
                      <a:endParaRPr lang="it-IT" sz="1400" b="0" dirty="0">
                        <a:latin typeface="Raleway"/>
                      </a:endParaRPr>
                    </a:p>
                  </a:txBody>
                  <a:tcPr/>
                </a:tc>
                <a:extLst>
                  <a:ext uri="{0D108BD9-81ED-4DB2-BD59-A6C34878D82A}">
                    <a16:rowId xmlns:a16="http://schemas.microsoft.com/office/drawing/2014/main" val="1872501771"/>
                  </a:ext>
                </a:extLst>
              </a:tr>
              <a:tr h="190274">
                <a:tc>
                  <a:txBody>
                    <a:bodyPr/>
                    <a:lstStyle/>
                    <a:p>
                      <a:r>
                        <a:rPr lang="it-IT" sz="1400" dirty="0" smtClean="0">
                          <a:latin typeface="Raleway"/>
                        </a:rPr>
                        <a:t>2</a:t>
                      </a:r>
                      <a:endParaRPr lang="it-IT" sz="1400" dirty="0">
                        <a:latin typeface="Raleway"/>
                      </a:endParaRPr>
                    </a:p>
                  </a:txBody>
                  <a:tcPr/>
                </a:tc>
                <a:tc>
                  <a:txBody>
                    <a:bodyPr/>
                    <a:lstStyle/>
                    <a:p>
                      <a:r>
                        <a:rPr lang="it-IT" sz="1400" dirty="0" smtClean="0">
                          <a:latin typeface="Raleway"/>
                        </a:rPr>
                        <a:t>Design of the video</a:t>
                      </a:r>
                      <a:endParaRPr lang="it-IT" sz="1400" dirty="0">
                        <a:latin typeface="Raleway"/>
                      </a:endParaRPr>
                    </a:p>
                  </a:txBody>
                  <a:tcPr/>
                </a:tc>
                <a:extLst>
                  <a:ext uri="{0D108BD9-81ED-4DB2-BD59-A6C34878D82A}">
                    <a16:rowId xmlns:a16="http://schemas.microsoft.com/office/drawing/2014/main" val="2911298804"/>
                  </a:ext>
                </a:extLst>
              </a:tr>
              <a:tr h="190274">
                <a:tc>
                  <a:txBody>
                    <a:bodyPr/>
                    <a:lstStyle/>
                    <a:p>
                      <a:r>
                        <a:rPr lang="it-IT" sz="1400" dirty="0" smtClean="0">
                          <a:latin typeface="Raleway"/>
                        </a:rPr>
                        <a:t>3</a:t>
                      </a:r>
                      <a:endParaRPr lang="it-IT" sz="1400" dirty="0">
                        <a:latin typeface="Raleway"/>
                      </a:endParaRPr>
                    </a:p>
                  </a:txBody>
                  <a:tcPr/>
                </a:tc>
                <a:tc>
                  <a:txBody>
                    <a:bodyPr/>
                    <a:lstStyle/>
                    <a:p>
                      <a:r>
                        <a:rPr lang="it-IT" sz="1400" dirty="0" smtClean="0">
                          <a:latin typeface="Raleway"/>
                        </a:rPr>
                        <a:t>Video editing</a:t>
                      </a:r>
                      <a:endParaRPr lang="it-IT" sz="1400" dirty="0">
                        <a:latin typeface="Raleway"/>
                      </a:endParaRPr>
                    </a:p>
                  </a:txBody>
                  <a:tcPr/>
                </a:tc>
                <a:extLst>
                  <a:ext uri="{0D108BD9-81ED-4DB2-BD59-A6C34878D82A}">
                    <a16:rowId xmlns:a16="http://schemas.microsoft.com/office/drawing/2014/main" val="3660654231"/>
                  </a:ext>
                </a:extLst>
              </a:tr>
              <a:tr h="190274">
                <a:tc>
                  <a:txBody>
                    <a:bodyPr/>
                    <a:lstStyle/>
                    <a:p>
                      <a:r>
                        <a:rPr lang="it-IT" sz="1400" dirty="0" smtClean="0">
                          <a:latin typeface="Raleway"/>
                        </a:rPr>
                        <a:t>4</a:t>
                      </a:r>
                      <a:endParaRPr lang="it-IT" sz="1400" dirty="0">
                        <a:latin typeface="Raleway"/>
                      </a:endParaRPr>
                    </a:p>
                  </a:txBody>
                  <a:tcPr/>
                </a:tc>
                <a:tc>
                  <a:txBody>
                    <a:bodyPr/>
                    <a:lstStyle/>
                    <a:p>
                      <a:r>
                        <a:rPr lang="it-IT" sz="1400" dirty="0" err="1" smtClean="0">
                          <a:latin typeface="Raleway"/>
                        </a:rPr>
                        <a:t>Products</a:t>
                      </a:r>
                      <a:r>
                        <a:rPr lang="it-IT" sz="1400" dirty="0" smtClean="0">
                          <a:latin typeface="Raleway"/>
                        </a:rPr>
                        <a:t> </a:t>
                      </a:r>
                      <a:r>
                        <a:rPr lang="it-IT" sz="1400" dirty="0" err="1" smtClean="0">
                          <a:latin typeface="Raleway"/>
                        </a:rPr>
                        <a:t>improvement</a:t>
                      </a:r>
                      <a:endParaRPr lang="it-IT" sz="1400" dirty="0">
                        <a:latin typeface="Raleway"/>
                      </a:endParaRPr>
                    </a:p>
                  </a:txBody>
                  <a:tcPr/>
                </a:tc>
                <a:extLst>
                  <a:ext uri="{0D108BD9-81ED-4DB2-BD59-A6C34878D82A}">
                    <a16:rowId xmlns:a16="http://schemas.microsoft.com/office/drawing/2014/main" val="2710847315"/>
                  </a:ext>
                </a:extLst>
              </a:tr>
              <a:tr h="190274">
                <a:tc>
                  <a:txBody>
                    <a:bodyPr/>
                    <a:lstStyle/>
                    <a:p>
                      <a:r>
                        <a:rPr lang="it-IT" sz="1400" dirty="0" smtClean="0">
                          <a:latin typeface="Raleway"/>
                        </a:rPr>
                        <a:t>5</a:t>
                      </a:r>
                      <a:endParaRPr lang="it-IT" sz="1400" dirty="0">
                        <a:latin typeface="Raleway"/>
                      </a:endParaRPr>
                    </a:p>
                  </a:txBody>
                  <a:tcPr/>
                </a:tc>
                <a:tc>
                  <a:txBody>
                    <a:bodyPr/>
                    <a:lstStyle/>
                    <a:p>
                      <a:r>
                        <a:rPr lang="it-IT" sz="1400" dirty="0" smtClean="0">
                          <a:latin typeface="Raleway"/>
                        </a:rPr>
                        <a:t>Contest</a:t>
                      </a:r>
                      <a:endParaRPr lang="it-IT" sz="1400" dirty="0">
                        <a:latin typeface="Raleway"/>
                      </a:endParaRPr>
                    </a:p>
                  </a:txBody>
                  <a:tcPr/>
                </a:tc>
                <a:extLst>
                  <a:ext uri="{0D108BD9-81ED-4DB2-BD59-A6C34878D82A}">
                    <a16:rowId xmlns:a16="http://schemas.microsoft.com/office/drawing/2014/main" val="209925092"/>
                  </a:ext>
                </a:extLst>
              </a:tr>
            </a:tbl>
          </a:graphicData>
        </a:graphic>
      </p:graphicFrame>
      <p:grpSp>
        <p:nvGrpSpPr>
          <p:cNvPr id="19" name="Gruppo 18"/>
          <p:cNvGrpSpPr/>
          <p:nvPr/>
        </p:nvGrpSpPr>
        <p:grpSpPr>
          <a:xfrm>
            <a:off x="8010325" y="4731349"/>
            <a:ext cx="676952" cy="620472"/>
            <a:chOff x="7993930" y="3987389"/>
            <a:chExt cx="758147" cy="872871"/>
          </a:xfrm>
        </p:grpSpPr>
        <p:pic>
          <p:nvPicPr>
            <p:cNvPr id="20" name="Im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93930" y="3987389"/>
              <a:ext cx="634712" cy="348941"/>
            </a:xfrm>
            <a:prstGeom prst="rect">
              <a:avLst/>
            </a:prstGeom>
          </p:spPr>
        </p:pic>
        <p:pic>
          <p:nvPicPr>
            <p:cNvPr id="21" name="Immagin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91108" y="4299291"/>
              <a:ext cx="560969" cy="560969"/>
            </a:xfrm>
            <a:prstGeom prst="rect">
              <a:avLst/>
            </a:prstGeom>
          </p:spPr>
        </p:pic>
      </p:grpSp>
      <p:cxnSp>
        <p:nvCxnSpPr>
          <p:cNvPr id="22" name="Connettore 2 21"/>
          <p:cNvCxnSpPr/>
          <p:nvPr/>
        </p:nvCxnSpPr>
        <p:spPr>
          <a:xfrm>
            <a:off x="7202878" y="5034803"/>
            <a:ext cx="729463" cy="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3" name="Gruppo 22"/>
          <p:cNvGrpSpPr/>
          <p:nvPr/>
        </p:nvGrpSpPr>
        <p:grpSpPr>
          <a:xfrm>
            <a:off x="8723741" y="3609279"/>
            <a:ext cx="2743200" cy="2795622"/>
            <a:chOff x="8814700" y="2104557"/>
            <a:chExt cx="3241675" cy="4170262"/>
          </a:xfrm>
        </p:grpSpPr>
        <p:pic>
          <p:nvPicPr>
            <p:cNvPr id="24" name="Immagine 2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53427" y="2104557"/>
              <a:ext cx="1025658" cy="1025658"/>
            </a:xfrm>
            <a:prstGeom prst="rect">
              <a:avLst/>
            </a:prstGeom>
          </p:spPr>
        </p:pic>
        <p:pic>
          <p:nvPicPr>
            <p:cNvPr id="25" name="Immagine 2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290007" y="3009530"/>
              <a:ext cx="654514" cy="654514"/>
            </a:xfrm>
            <a:prstGeom prst="rect">
              <a:avLst/>
            </a:prstGeom>
          </p:spPr>
        </p:pic>
        <p:pic>
          <p:nvPicPr>
            <p:cNvPr id="26" name="Immagine 2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814700" y="5344605"/>
              <a:ext cx="2790643" cy="930214"/>
            </a:xfrm>
            <a:prstGeom prst="rect">
              <a:avLst/>
            </a:prstGeom>
          </p:spPr>
        </p:pic>
        <p:pic>
          <p:nvPicPr>
            <p:cNvPr id="27" name="Immagine 2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715608" y="4717835"/>
              <a:ext cx="2340767" cy="780256"/>
            </a:xfrm>
            <a:prstGeom prst="rect">
              <a:avLst/>
            </a:prstGeom>
          </p:spPr>
        </p:pic>
        <p:pic>
          <p:nvPicPr>
            <p:cNvPr id="28" name="Immagine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696000" y="3912863"/>
              <a:ext cx="723442" cy="723442"/>
            </a:xfrm>
            <a:prstGeom prst="rect">
              <a:avLst/>
            </a:prstGeom>
          </p:spPr>
        </p:pic>
        <p:cxnSp>
          <p:nvCxnSpPr>
            <p:cNvPr id="29" name="Connettore 2 28"/>
            <p:cNvCxnSpPr/>
            <p:nvPr/>
          </p:nvCxnSpPr>
          <p:spPr>
            <a:xfrm flipV="1">
              <a:off x="8974318" y="2983111"/>
              <a:ext cx="416765" cy="948608"/>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flipV="1">
              <a:off x="9012026" y="3483797"/>
              <a:ext cx="1145299" cy="483182"/>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a:off x="9012026" y="4040438"/>
              <a:ext cx="1524356" cy="0"/>
            </a:xfrm>
            <a:prstGeom prst="straightConnector1">
              <a:avLst/>
            </a:prstGeom>
            <a:ln w="34925" cap="sq" cmpd="dbl">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9012026" y="4126849"/>
              <a:ext cx="1366885" cy="823813"/>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8974318" y="4204491"/>
              <a:ext cx="781881" cy="129360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688412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Pilot activities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37</a:t>
            </a:fld>
            <a:endParaRPr lang="pt-BR"/>
          </a:p>
        </p:txBody>
      </p:sp>
      <p:sp>
        <p:nvSpPr>
          <p:cNvPr id="7" name="Content Placeholder 2">
            <a:extLst>
              <a:ext uri="{FF2B5EF4-FFF2-40B4-BE49-F238E27FC236}">
                <a16:creationId xmlns:a16="http://schemas.microsoft.com/office/drawing/2014/main" id="{CAE58C11-C7B2-804C-BFC0-1B36F87AA635}"/>
              </a:ext>
            </a:extLst>
          </p:cNvPr>
          <p:cNvSpPr txBox="1">
            <a:spLocks/>
          </p:cNvSpPr>
          <p:nvPr/>
        </p:nvSpPr>
        <p:spPr>
          <a:xfrm>
            <a:off x="742512" y="1758043"/>
            <a:ext cx="4982428" cy="581163"/>
          </a:xfrm>
          <a:prstGeom prst="rect">
            <a:avLst/>
          </a:prstGeom>
          <a:solidFill>
            <a:srgbClr val="00B05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Pilot (teachers + students)</a:t>
            </a:r>
            <a:endParaRPr lang="en-US" sz="2400" dirty="0" smtClean="0"/>
          </a:p>
          <a:p>
            <a:pPr marL="0" indent="0">
              <a:buFontTx/>
              <a:buNone/>
            </a:pPr>
            <a:endParaRPr lang="en-GB" dirty="0"/>
          </a:p>
        </p:txBody>
      </p:sp>
      <p:cxnSp>
        <p:nvCxnSpPr>
          <p:cNvPr id="15" name="Connettore 2 14"/>
          <p:cNvCxnSpPr/>
          <p:nvPr/>
        </p:nvCxnSpPr>
        <p:spPr>
          <a:xfrm>
            <a:off x="1526268" y="3910788"/>
            <a:ext cx="1404469" cy="0"/>
          </a:xfrm>
          <a:prstGeom prst="straightConnector1">
            <a:avLst/>
          </a:prstGeom>
          <a:ln w="25400">
            <a:solidFill>
              <a:srgbClr val="FF9999"/>
            </a:solidFill>
            <a:tailEnd type="triangle"/>
          </a:ln>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925" y="3408176"/>
            <a:ext cx="954314" cy="954314"/>
          </a:xfrm>
          <a:prstGeom prst="rect">
            <a:avLst/>
          </a:prstGeom>
        </p:spPr>
      </p:pic>
      <p:grpSp>
        <p:nvGrpSpPr>
          <p:cNvPr id="19" name="Gruppo 18"/>
          <p:cNvGrpSpPr/>
          <p:nvPr/>
        </p:nvGrpSpPr>
        <p:grpSpPr>
          <a:xfrm>
            <a:off x="2990765" y="3721210"/>
            <a:ext cx="772583" cy="768092"/>
            <a:chOff x="7993930" y="3987389"/>
            <a:chExt cx="758147" cy="872871"/>
          </a:xfrm>
        </p:grpSpPr>
        <p:pic>
          <p:nvPicPr>
            <p:cNvPr id="20" name="Immagin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3930" y="3987389"/>
              <a:ext cx="634712" cy="348941"/>
            </a:xfrm>
            <a:prstGeom prst="rect">
              <a:avLst/>
            </a:prstGeom>
          </p:spPr>
        </p:pic>
        <p:pic>
          <p:nvPicPr>
            <p:cNvPr id="21" name="Immagin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1108" y="4299291"/>
              <a:ext cx="560969" cy="560969"/>
            </a:xfrm>
            <a:prstGeom prst="rect">
              <a:avLst/>
            </a:prstGeom>
          </p:spPr>
        </p:pic>
      </p:grpSp>
      <p:cxnSp>
        <p:nvCxnSpPr>
          <p:cNvPr id="22" name="Connettore 2 21"/>
          <p:cNvCxnSpPr/>
          <p:nvPr/>
        </p:nvCxnSpPr>
        <p:spPr>
          <a:xfrm>
            <a:off x="6313241" y="3910788"/>
            <a:ext cx="729463" cy="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3" name="Gruppo 22"/>
          <p:cNvGrpSpPr/>
          <p:nvPr/>
        </p:nvGrpSpPr>
        <p:grpSpPr>
          <a:xfrm>
            <a:off x="3751888" y="2512612"/>
            <a:ext cx="2966962" cy="3029770"/>
            <a:chOff x="8814700" y="2104557"/>
            <a:chExt cx="3241675" cy="4170262"/>
          </a:xfrm>
        </p:grpSpPr>
        <p:pic>
          <p:nvPicPr>
            <p:cNvPr id="24" name="Immagine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53427" y="2104557"/>
              <a:ext cx="1025658" cy="1025658"/>
            </a:xfrm>
            <a:prstGeom prst="rect">
              <a:avLst/>
            </a:prstGeom>
          </p:spPr>
        </p:pic>
        <p:pic>
          <p:nvPicPr>
            <p:cNvPr id="25" name="Immagin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90007" y="3009530"/>
              <a:ext cx="654514" cy="654514"/>
            </a:xfrm>
            <a:prstGeom prst="rect">
              <a:avLst/>
            </a:prstGeom>
          </p:spPr>
        </p:pic>
        <p:pic>
          <p:nvPicPr>
            <p:cNvPr id="26" name="Immagine 2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14700" y="5344605"/>
              <a:ext cx="2790643" cy="930214"/>
            </a:xfrm>
            <a:prstGeom prst="rect">
              <a:avLst/>
            </a:prstGeom>
          </p:spPr>
        </p:pic>
        <p:pic>
          <p:nvPicPr>
            <p:cNvPr id="27" name="Immagine 2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715608" y="4717835"/>
              <a:ext cx="2340767" cy="780256"/>
            </a:xfrm>
            <a:prstGeom prst="rect">
              <a:avLst/>
            </a:prstGeom>
          </p:spPr>
        </p:pic>
        <p:pic>
          <p:nvPicPr>
            <p:cNvPr id="28" name="Immagine 2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96000" y="3912863"/>
              <a:ext cx="723442" cy="723442"/>
            </a:xfrm>
            <a:prstGeom prst="rect">
              <a:avLst/>
            </a:prstGeom>
          </p:spPr>
        </p:pic>
        <p:cxnSp>
          <p:nvCxnSpPr>
            <p:cNvPr id="29" name="Connettore 2 28"/>
            <p:cNvCxnSpPr/>
            <p:nvPr/>
          </p:nvCxnSpPr>
          <p:spPr>
            <a:xfrm flipV="1">
              <a:off x="8974318" y="2983111"/>
              <a:ext cx="416765" cy="948608"/>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flipV="1">
              <a:off x="9012026" y="3483797"/>
              <a:ext cx="1145299" cy="483182"/>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a:off x="9012026" y="4040438"/>
              <a:ext cx="1524356" cy="0"/>
            </a:xfrm>
            <a:prstGeom prst="straightConnector1">
              <a:avLst/>
            </a:prstGeom>
            <a:ln w="34925" cap="sq" cmpd="dbl">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9012026" y="4126849"/>
              <a:ext cx="1366885" cy="823813"/>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8974318" y="4204491"/>
              <a:ext cx="781881" cy="129360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3" name="CasellaDiTesto 2"/>
          <p:cNvSpPr txBox="1"/>
          <p:nvPr/>
        </p:nvSpPr>
        <p:spPr>
          <a:xfrm>
            <a:off x="7177872" y="2926148"/>
            <a:ext cx="4669567" cy="584775"/>
          </a:xfrm>
          <a:prstGeom prst="rect">
            <a:avLst/>
          </a:prstGeom>
          <a:solidFill>
            <a:srgbClr val="FFC000"/>
          </a:solidFill>
          <a:effectLst>
            <a:outerShdw blurRad="50800" dist="38100" dir="8100000" algn="tr" rotWithShape="0">
              <a:prstClr val="black">
                <a:alpha val="40000"/>
              </a:prstClr>
            </a:outerShdw>
          </a:effectLst>
        </p:spPr>
        <p:txBody>
          <a:bodyPr wrap="square" rtlCol="0">
            <a:spAutoFit/>
          </a:bodyPr>
          <a:lstStyle/>
          <a:p>
            <a:r>
              <a:rPr lang="en-US" sz="1600" dirty="0">
                <a:latin typeface="Raleway"/>
              </a:rPr>
              <a:t>Critical </a:t>
            </a:r>
            <a:r>
              <a:rPr lang="en-US" sz="1600" dirty="0" smtClean="0">
                <a:latin typeface="Raleway"/>
              </a:rPr>
              <a:t>thinking</a:t>
            </a:r>
            <a:r>
              <a:rPr lang="en-US" sz="1600" dirty="0">
                <a:latin typeface="Raleway"/>
              </a:rPr>
              <a:t>, Problem-Solving </a:t>
            </a:r>
            <a:r>
              <a:rPr lang="en-US" sz="1600" dirty="0" smtClean="0">
                <a:latin typeface="Raleway"/>
              </a:rPr>
              <a:t>and Information</a:t>
            </a:r>
            <a:r>
              <a:rPr lang="en-US" sz="1600" dirty="0">
                <a:latin typeface="Raleway"/>
              </a:rPr>
              <a:t>, Media and Technology Literacy</a:t>
            </a:r>
            <a:endParaRPr lang="it-IT" sz="1600" dirty="0">
              <a:latin typeface="Raleway"/>
            </a:endParaRPr>
          </a:p>
        </p:txBody>
      </p:sp>
      <p:sp>
        <p:nvSpPr>
          <p:cNvPr id="34" name="CasellaDiTesto 33"/>
          <p:cNvSpPr txBox="1"/>
          <p:nvPr/>
        </p:nvSpPr>
        <p:spPr>
          <a:xfrm>
            <a:off x="7177872" y="3627749"/>
            <a:ext cx="4669567" cy="338554"/>
          </a:xfrm>
          <a:prstGeom prst="rect">
            <a:avLst/>
          </a:prstGeom>
          <a:solidFill>
            <a:srgbClr val="92D050"/>
          </a:solidFill>
          <a:effectLst>
            <a:outerShdw blurRad="50800" dist="38100" dir="8100000" algn="tr" rotWithShape="0">
              <a:prstClr val="black">
                <a:alpha val="40000"/>
              </a:prstClr>
            </a:outerShdw>
          </a:effectLst>
        </p:spPr>
        <p:txBody>
          <a:bodyPr wrap="square" rtlCol="0">
            <a:spAutoFit/>
          </a:bodyPr>
          <a:lstStyle/>
          <a:p>
            <a:r>
              <a:rPr lang="en-US" sz="1600" dirty="0">
                <a:latin typeface="Raleway"/>
              </a:rPr>
              <a:t>Self-directed or self-regulated learning</a:t>
            </a:r>
            <a:endParaRPr lang="it-IT" sz="1600" dirty="0">
              <a:latin typeface="Raleway"/>
            </a:endParaRPr>
          </a:p>
        </p:txBody>
      </p:sp>
      <p:sp>
        <p:nvSpPr>
          <p:cNvPr id="6" name="Rettangolo 5"/>
          <p:cNvSpPr/>
          <p:nvPr/>
        </p:nvSpPr>
        <p:spPr>
          <a:xfrm>
            <a:off x="7177872" y="4083129"/>
            <a:ext cx="1673022" cy="369332"/>
          </a:xfrm>
          <a:prstGeom prst="rect">
            <a:avLst/>
          </a:prstGeom>
          <a:solidFill>
            <a:srgbClr val="00B0F0"/>
          </a:solidFill>
          <a:effectLst>
            <a:outerShdw blurRad="50800" dist="38100" dir="8100000" algn="tr" rotWithShape="0">
              <a:prstClr val="black">
                <a:alpha val="40000"/>
              </a:prstClr>
            </a:outerShdw>
          </a:effectLst>
        </p:spPr>
        <p:txBody>
          <a:bodyPr wrap="none">
            <a:spAutoFit/>
          </a:bodyPr>
          <a:lstStyle/>
          <a:p>
            <a:r>
              <a:rPr lang="it-IT" dirty="0" err="1"/>
              <a:t>Communication</a:t>
            </a:r>
            <a:endParaRPr lang="it-IT" dirty="0"/>
          </a:p>
        </p:txBody>
      </p:sp>
      <p:sp>
        <p:nvSpPr>
          <p:cNvPr id="9" name="Rettangolo 8"/>
          <p:cNvSpPr/>
          <p:nvPr/>
        </p:nvSpPr>
        <p:spPr>
          <a:xfrm>
            <a:off x="7177872" y="4569286"/>
            <a:ext cx="2238626" cy="369332"/>
          </a:xfrm>
          <a:prstGeom prst="rect">
            <a:avLst/>
          </a:prstGeom>
          <a:solidFill>
            <a:srgbClr val="A86DFF"/>
          </a:solidFill>
          <a:effectLst>
            <a:outerShdw blurRad="50800" dist="38100" dir="8100000" algn="tr" rotWithShape="0">
              <a:prstClr val="black">
                <a:alpha val="40000"/>
              </a:prstClr>
            </a:outerShdw>
          </a:effectLst>
        </p:spPr>
        <p:txBody>
          <a:bodyPr wrap="none">
            <a:spAutoFit/>
          </a:bodyPr>
          <a:lstStyle/>
          <a:p>
            <a:r>
              <a:rPr lang="it-IT" dirty="0"/>
              <a:t>Collaborative </a:t>
            </a:r>
            <a:r>
              <a:rPr lang="it-IT" dirty="0" err="1"/>
              <a:t>learning</a:t>
            </a:r>
            <a:endParaRPr lang="it-IT" dirty="0"/>
          </a:p>
        </p:txBody>
      </p:sp>
    </p:spTree>
    <p:extLst>
      <p:ext uri="{BB962C8B-B14F-4D97-AF65-F5344CB8AC3E}">
        <p14:creationId xmlns:p14="http://schemas.microsoft.com/office/powerpoint/2010/main" val="2484564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Points of weakness</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41526"/>
            <a:ext cx="10515600" cy="2947290"/>
          </a:xfrm>
        </p:spPr>
        <p:txBody>
          <a:bodyPr>
            <a:normAutofit fontScale="92500"/>
          </a:bodyPr>
          <a:lstStyle/>
          <a:p>
            <a:r>
              <a:rPr lang="en-US" sz="3500" dirty="0" smtClean="0"/>
              <a:t>Low participation of teachers</a:t>
            </a:r>
          </a:p>
          <a:p>
            <a:r>
              <a:rPr lang="en-US" sz="3500" dirty="0" smtClean="0"/>
              <a:t>Tools learning for teachers is too much time-spending</a:t>
            </a:r>
          </a:p>
          <a:p>
            <a:r>
              <a:rPr lang="en-US" sz="3500" dirty="0"/>
              <a:t>“Student role” </a:t>
            </a:r>
            <a:r>
              <a:rPr lang="en-US" sz="3500" dirty="0" smtClean="0"/>
              <a:t>privileges considered too restrictive by teachers</a:t>
            </a:r>
          </a:p>
          <a:p>
            <a:r>
              <a:rPr lang="en-US" sz="3500" dirty="0" smtClean="0"/>
              <a:t>GDPR issues</a:t>
            </a:r>
          </a:p>
          <a:p>
            <a:pPr marL="914400" lvl="2" indent="0">
              <a:buNone/>
            </a:pPr>
            <a:endParaRPr lang="en-US" sz="2400" dirty="0" smtClean="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38</a:t>
            </a:fld>
            <a:endParaRPr lang="pt-BR"/>
          </a:p>
        </p:txBody>
      </p:sp>
    </p:spTree>
    <p:extLst>
      <p:ext uri="{BB962C8B-B14F-4D97-AF65-F5344CB8AC3E}">
        <p14:creationId xmlns:p14="http://schemas.microsoft.com/office/powerpoint/2010/main" val="11066903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Points of </a:t>
            </a:r>
            <a:r>
              <a:rPr lang="en-GB" dirty="0" err="1" smtClean="0"/>
              <a:t>strengt</a:t>
            </a:r>
            <a:r>
              <a:rPr lang="pl-PL" dirty="0" smtClean="0"/>
              <a:t>h</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41526"/>
            <a:ext cx="10515600" cy="4034488"/>
          </a:xfrm>
        </p:spPr>
        <p:txBody>
          <a:bodyPr>
            <a:normAutofit/>
          </a:bodyPr>
          <a:lstStyle/>
          <a:p>
            <a:r>
              <a:rPr lang="en-US" sz="3200" dirty="0"/>
              <a:t>Teachers can regulate their learning process </a:t>
            </a:r>
            <a:r>
              <a:rPr lang="en-US" sz="3200" dirty="0" smtClean="0"/>
              <a:t>autonomously</a:t>
            </a:r>
          </a:p>
          <a:p>
            <a:r>
              <a:rPr lang="en-US" sz="3200" dirty="0"/>
              <a:t>Pilot activity has a clear process made of well defined steps </a:t>
            </a:r>
            <a:endParaRPr lang="en-US" sz="3200" dirty="0" smtClean="0"/>
          </a:p>
          <a:p>
            <a:r>
              <a:rPr lang="en-US" sz="3200" dirty="0"/>
              <a:t>Continuous support provided to the teachers, both technological and methodological </a:t>
            </a:r>
            <a:endParaRPr lang="en-US" sz="3200" dirty="0" smtClean="0"/>
          </a:p>
          <a:p>
            <a:r>
              <a:rPr lang="en-US" sz="3200" dirty="0" smtClean="0"/>
              <a:t>Use of webinars to reach users</a:t>
            </a:r>
            <a:endParaRPr lang="en-US" sz="3200"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39</a:t>
            </a:fld>
            <a:endParaRPr lang="pt-BR"/>
          </a:p>
        </p:txBody>
      </p:sp>
    </p:spTree>
    <p:extLst>
      <p:ext uri="{BB962C8B-B14F-4D97-AF65-F5344CB8AC3E}">
        <p14:creationId xmlns:p14="http://schemas.microsoft.com/office/powerpoint/2010/main" val="1850652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99139" y="330626"/>
            <a:ext cx="2960999" cy="6051123"/>
          </a:xfrm>
          <a:prstGeom prst="rect">
            <a:avLst/>
          </a:prstGeom>
          <a:solidFill>
            <a:srgbClr val="AAD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4</a:t>
            </a:fld>
            <a:endParaRPr lang="pt-BR"/>
          </a:p>
        </p:txBody>
      </p:sp>
      <p:pic>
        <p:nvPicPr>
          <p:cNvPr id="8" name="Picture 7">
            <a:extLst>
              <a:ext uri="{FF2B5EF4-FFF2-40B4-BE49-F238E27FC236}">
                <a16:creationId xmlns:a16="http://schemas.microsoft.com/office/drawing/2014/main" id="{15500660-A03B-D44E-AD6E-D6EA9F484728}"/>
              </a:ext>
            </a:extLst>
          </p:cNvPr>
          <p:cNvPicPr>
            <a:picLocks noChangeAspect="1"/>
          </p:cNvPicPr>
          <p:nvPr/>
        </p:nvPicPr>
        <p:blipFill>
          <a:blip r:embed="rId3"/>
          <a:stretch>
            <a:fillRect/>
          </a:stretch>
        </p:blipFill>
        <p:spPr>
          <a:xfrm>
            <a:off x="615460" y="329531"/>
            <a:ext cx="9653465" cy="6062431"/>
          </a:xfrm>
          <a:prstGeom prst="rect">
            <a:avLst/>
          </a:prstGeom>
        </p:spPr>
      </p:pic>
      <p:sp>
        <p:nvSpPr>
          <p:cNvPr id="6" name="Title 1">
            <a:extLst>
              <a:ext uri="{FF2B5EF4-FFF2-40B4-BE49-F238E27FC236}">
                <a16:creationId xmlns:a16="http://schemas.microsoft.com/office/drawing/2014/main" id="{5B55F0C2-BE89-0842-808C-B09F6480265E}"/>
              </a:ext>
            </a:extLst>
          </p:cNvPr>
          <p:cNvSpPr txBox="1">
            <a:spLocks/>
          </p:cNvSpPr>
          <p:nvPr/>
        </p:nvSpPr>
        <p:spPr>
          <a:xfrm>
            <a:off x="370788" y="2950609"/>
            <a:ext cx="3667812" cy="7857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Raleway" charset="0"/>
                <a:ea typeface="Raleway" charset="0"/>
                <a:cs typeface="Raleway" charset="0"/>
              </a:defRPr>
            </a:lvl1pPr>
          </a:lstStyle>
          <a:p>
            <a:r>
              <a:rPr lang="en-US" dirty="0"/>
              <a:t>Pilot Countries</a:t>
            </a:r>
          </a:p>
        </p:txBody>
      </p:sp>
    </p:spTree>
    <p:extLst>
      <p:ext uri="{BB962C8B-B14F-4D97-AF65-F5344CB8AC3E}">
        <p14:creationId xmlns:p14="http://schemas.microsoft.com/office/powerpoint/2010/main" val="21735669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Lesson learned</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40</a:t>
            </a:fld>
            <a:endParaRPr lang="pt-BR"/>
          </a:p>
        </p:txBody>
      </p:sp>
      <p:sp>
        <p:nvSpPr>
          <p:cNvPr id="7"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41526"/>
            <a:ext cx="10515600" cy="4229336"/>
          </a:xfrm>
        </p:spPr>
        <p:txBody>
          <a:bodyPr>
            <a:normAutofit/>
          </a:bodyPr>
          <a:lstStyle/>
          <a:p>
            <a:r>
              <a:rPr lang="en-US" sz="3200" dirty="0" smtClean="0"/>
              <a:t>Involve teachers and schools is very hard and demanding</a:t>
            </a:r>
          </a:p>
          <a:p>
            <a:r>
              <a:rPr lang="en-US" sz="3200" dirty="0" smtClean="0"/>
              <a:t>New tools and technology is not enough</a:t>
            </a:r>
          </a:p>
          <a:p>
            <a:r>
              <a:rPr lang="en-US" sz="3200" dirty="0" smtClean="0"/>
              <a:t>Teachers are interested in using technology at school and want to be trained</a:t>
            </a:r>
          </a:p>
          <a:p>
            <a:r>
              <a:rPr lang="en-US" sz="3200" dirty="0" smtClean="0"/>
              <a:t>When it comes using technology with students… it’s different</a:t>
            </a:r>
            <a:endParaRPr lang="en-US" sz="3200" dirty="0"/>
          </a:p>
          <a:p>
            <a:pPr marL="0" indent="0">
              <a:buNone/>
            </a:pPr>
            <a:endParaRPr lang="en-GB" dirty="0"/>
          </a:p>
        </p:txBody>
      </p:sp>
    </p:spTree>
    <p:extLst>
      <p:ext uri="{BB962C8B-B14F-4D97-AF65-F5344CB8AC3E}">
        <p14:creationId xmlns:p14="http://schemas.microsoft.com/office/powerpoint/2010/main" val="17723867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199" y="365125"/>
            <a:ext cx="9315617" cy="1325563"/>
          </a:xfrm>
        </p:spPr>
        <p:txBody>
          <a:bodyPr/>
          <a:lstStyle/>
          <a:p>
            <a:r>
              <a:rPr lang="en-US" dirty="0" smtClean="0"/>
              <a:t>Image credits</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566407"/>
            <a:ext cx="10515600" cy="4691270"/>
          </a:xfrm>
        </p:spPr>
        <p:txBody>
          <a:bodyPr>
            <a:normAutofit fontScale="92500" lnSpcReduction="10000"/>
          </a:bodyPr>
          <a:lstStyle/>
          <a:p>
            <a:r>
              <a:rPr lang="en-US" sz="1600" dirty="0" smtClean="0"/>
              <a:t>Megaphone: kisspng.com</a:t>
            </a:r>
          </a:p>
          <a:p>
            <a:r>
              <a:rPr lang="en-US" sz="1600" dirty="0"/>
              <a:t>Launch: </a:t>
            </a:r>
            <a:r>
              <a:rPr lang="en-US" sz="1600" dirty="0" smtClean="0"/>
              <a:t>freeicons.io</a:t>
            </a:r>
          </a:p>
          <a:p>
            <a:r>
              <a:rPr lang="en-US" sz="1600" dirty="0" smtClean="0"/>
              <a:t>Teacher: commons.wikimedia.org</a:t>
            </a:r>
          </a:p>
          <a:p>
            <a:r>
              <a:rPr lang="en-US" sz="1600" dirty="0"/>
              <a:t>Student: </a:t>
            </a:r>
            <a:r>
              <a:rPr lang="en-US" sz="1600" dirty="0" smtClean="0"/>
              <a:t>pngrepo.com</a:t>
            </a:r>
          </a:p>
          <a:p>
            <a:r>
              <a:rPr lang="en-US" sz="1600" dirty="0"/>
              <a:t>Award: </a:t>
            </a:r>
            <a:r>
              <a:rPr lang="en-US" sz="1600" dirty="0" smtClean="0"/>
              <a:t>cmdpdh.org</a:t>
            </a:r>
          </a:p>
          <a:p>
            <a:r>
              <a:rPr lang="en-US" sz="1600" dirty="0"/>
              <a:t>Mail: </a:t>
            </a:r>
            <a:r>
              <a:rPr lang="en-US" sz="1600" dirty="0" smtClean="0"/>
              <a:t>i-love-png.com</a:t>
            </a:r>
          </a:p>
          <a:p>
            <a:r>
              <a:rPr lang="en-US" sz="1600" dirty="0"/>
              <a:t>School: </a:t>
            </a:r>
            <a:r>
              <a:rPr lang="en-US" sz="1600" dirty="0" smtClean="0"/>
              <a:t>pngimage.net</a:t>
            </a:r>
          </a:p>
          <a:p>
            <a:r>
              <a:rPr lang="en-US" sz="1600" dirty="0"/>
              <a:t>Meeting: </a:t>
            </a:r>
            <a:r>
              <a:rPr lang="en-US" sz="1600" dirty="0" smtClean="0"/>
              <a:t>littlestarslearning.blogspot.com</a:t>
            </a:r>
          </a:p>
          <a:p>
            <a:r>
              <a:rPr lang="en-US" sz="1600" dirty="0"/>
              <a:t>Webinar: med-iq.com</a:t>
            </a:r>
            <a:endParaRPr lang="en-US" sz="1600" dirty="0" smtClean="0"/>
          </a:p>
          <a:p>
            <a:r>
              <a:rPr lang="en-US" sz="1600" dirty="0" smtClean="0"/>
              <a:t>Goal</a:t>
            </a:r>
            <a:r>
              <a:rPr lang="en-US" sz="1600" dirty="0"/>
              <a:t>: </a:t>
            </a:r>
            <a:r>
              <a:rPr lang="en-US" sz="1600" dirty="0" smtClean="0"/>
              <a:t>pngrepo.com</a:t>
            </a:r>
            <a:endParaRPr lang="en-US" sz="1600" dirty="0"/>
          </a:p>
          <a:p>
            <a:r>
              <a:rPr lang="en-US" sz="1600" dirty="0"/>
              <a:t>Video: pixabay.com</a:t>
            </a:r>
          </a:p>
          <a:p>
            <a:r>
              <a:rPr lang="en-US" sz="1600" dirty="0" smtClean="0"/>
              <a:t>Tools: </a:t>
            </a:r>
            <a:r>
              <a:rPr lang="en-US" sz="1600" dirty="0"/>
              <a:t>freeiconspng.com</a:t>
            </a:r>
          </a:p>
          <a:p>
            <a:r>
              <a:rPr lang="en-US" sz="1600" dirty="0"/>
              <a:t>Moodle: icon-library.net</a:t>
            </a:r>
          </a:p>
          <a:p>
            <a:r>
              <a:rPr lang="en-US" sz="1600" dirty="0"/>
              <a:t>H5P: </a:t>
            </a:r>
            <a:r>
              <a:rPr lang="en-US" sz="1600" dirty="0" smtClean="0"/>
              <a:t>h5p.org</a:t>
            </a:r>
          </a:p>
          <a:p>
            <a:r>
              <a:rPr lang="en-GB" sz="1600" dirty="0" err="1" smtClean="0"/>
              <a:t>Filmora</a:t>
            </a:r>
            <a:r>
              <a:rPr lang="en-GB" sz="1600" dirty="0" smtClean="0"/>
              <a:t> Go: filmorago.it.aptoide.com</a:t>
            </a:r>
            <a:endParaRPr lang="en-GB" sz="1600"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41</a:t>
            </a:fld>
            <a:endParaRPr lang="pt-BR"/>
          </a:p>
        </p:txBody>
      </p:sp>
    </p:spTree>
    <p:extLst>
      <p:ext uri="{BB962C8B-B14F-4D97-AF65-F5344CB8AC3E}">
        <p14:creationId xmlns:p14="http://schemas.microsoft.com/office/powerpoint/2010/main" val="26597707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0857" y="0"/>
            <a:ext cx="7950285" cy="6750099"/>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524000" y="4700588"/>
            <a:ext cx="9144000" cy="1655762"/>
          </a:xfrm>
        </p:spPr>
        <p:txBody>
          <a:bodyPr/>
          <a:lstStyle/>
          <a:p>
            <a:r>
              <a:rPr lang="it-IT" b="1" u="sng" dirty="0" smtClean="0">
                <a:solidFill>
                  <a:schemeClr val="accent1">
                    <a:lumMod val="50000"/>
                  </a:schemeClr>
                </a:solidFill>
                <a:hlinkClick r:id="rId3"/>
              </a:rPr>
              <a:t>up2u</a:t>
            </a:r>
            <a:r>
              <a:rPr lang="en-GB" b="1" u="sng" dirty="0" smtClean="0">
                <a:solidFill>
                  <a:schemeClr val="accent1">
                    <a:lumMod val="50000"/>
                  </a:schemeClr>
                </a:solidFill>
                <a:hlinkClick r:id="rId3"/>
              </a:rPr>
              <a:t>@</a:t>
            </a:r>
            <a:r>
              <a:rPr lang="it-IT" b="1" u="sng" dirty="0" smtClean="0">
                <a:solidFill>
                  <a:schemeClr val="accent1">
                    <a:lumMod val="50000"/>
                  </a:schemeClr>
                </a:solidFill>
                <a:hlinkClick r:id="rId3"/>
              </a:rPr>
              <a:t>garr.it</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42</a:t>
            </a:fld>
            <a:endParaRPr lang="pt-BR"/>
          </a:p>
        </p:txBody>
      </p:sp>
    </p:spTree>
    <p:extLst>
      <p:ext uri="{BB962C8B-B14F-4D97-AF65-F5344CB8AC3E}">
        <p14:creationId xmlns:p14="http://schemas.microsoft.com/office/powerpoint/2010/main" val="2336249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0342999-ACDC-D84E-8E0B-4EA709BD5804}"/>
              </a:ext>
            </a:extLst>
          </p:cNvPr>
          <p:cNvSpPr>
            <a:spLocks noGrp="1"/>
          </p:cNvSpPr>
          <p:nvPr>
            <p:ph type="subTitle" idx="1"/>
          </p:nvPr>
        </p:nvSpPr>
        <p:spPr/>
        <p:txBody>
          <a:bodyPr/>
          <a:lstStyle/>
          <a:p>
            <a:r>
              <a:rPr lang="en-US" dirty="0"/>
              <a:t>Gytis Cibulskis, Kaunas University of Technology</a:t>
            </a:r>
          </a:p>
        </p:txBody>
      </p:sp>
      <p:sp>
        <p:nvSpPr>
          <p:cNvPr id="5" name="Título 1"/>
          <p:cNvSpPr txBox="1">
            <a:spLocks/>
          </p:cNvSpPr>
          <p:nvPr/>
        </p:nvSpPr>
        <p:spPr>
          <a:xfrm>
            <a:off x="1397876" y="1673462"/>
            <a:ext cx="9144000" cy="178533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a:lstStyle>
          <a:p>
            <a:r>
              <a:rPr lang="en-US" sz="5400" dirty="0" smtClean="0">
                <a:solidFill>
                  <a:schemeClr val="accent2"/>
                </a:solidFill>
              </a:rPr>
              <a:t>Pilot </a:t>
            </a:r>
            <a:r>
              <a:rPr lang="pl-PL" sz="5400" dirty="0" smtClean="0">
                <a:solidFill>
                  <a:schemeClr val="accent2"/>
                </a:solidFill>
              </a:rPr>
              <a:t>Case </a:t>
            </a:r>
            <a:r>
              <a:rPr lang="pl-PL" sz="5400" dirty="0" err="1" smtClean="0">
                <a:solidFill>
                  <a:schemeClr val="accent2"/>
                </a:solidFill>
              </a:rPr>
              <a:t>Study</a:t>
            </a:r>
            <a:r>
              <a:rPr lang="pl-PL" sz="5400" dirty="0" smtClean="0">
                <a:solidFill>
                  <a:schemeClr val="accent2"/>
                </a:solidFill>
              </a:rPr>
              <a:t/>
            </a:r>
            <a:br>
              <a:rPr lang="pl-PL" sz="5400" dirty="0" smtClean="0">
                <a:solidFill>
                  <a:schemeClr val="accent2"/>
                </a:solidFill>
              </a:rPr>
            </a:br>
            <a:r>
              <a:rPr lang="pl-PL" sz="5400" dirty="0" err="1" smtClean="0">
                <a:solidFill>
                  <a:schemeClr val="accent2"/>
                </a:solidFill>
              </a:rPr>
              <a:t>Lithuania</a:t>
            </a:r>
            <a:endParaRPr lang="pt-BR" sz="5400" dirty="0">
              <a:solidFill>
                <a:schemeClr val="accent2"/>
              </a:solidFill>
            </a:endParaRPr>
          </a:p>
        </p:txBody>
      </p:sp>
    </p:spTree>
    <p:extLst>
      <p:ext uri="{BB962C8B-B14F-4D97-AF65-F5344CB8AC3E}">
        <p14:creationId xmlns:p14="http://schemas.microsoft.com/office/powerpoint/2010/main" val="25404483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948BB-D755-BC49-B38F-F45E4B28F320}"/>
              </a:ext>
            </a:extLst>
          </p:cNvPr>
          <p:cNvSpPr>
            <a:spLocks noGrp="1"/>
          </p:cNvSpPr>
          <p:nvPr>
            <p:ph type="title"/>
          </p:nvPr>
        </p:nvSpPr>
        <p:spPr/>
        <p:txBody>
          <a:bodyPr/>
          <a:lstStyle/>
          <a:p>
            <a:r>
              <a:rPr lang="en-US" dirty="0"/>
              <a:t>Preparations for Piloting</a:t>
            </a:r>
          </a:p>
        </p:txBody>
      </p:sp>
      <p:sp>
        <p:nvSpPr>
          <p:cNvPr id="3" name="Content Placeholder 2">
            <a:extLst>
              <a:ext uri="{FF2B5EF4-FFF2-40B4-BE49-F238E27FC236}">
                <a16:creationId xmlns:a16="http://schemas.microsoft.com/office/drawing/2014/main" id="{86C43809-6AD6-E740-A0A8-239174E07A32}"/>
              </a:ext>
            </a:extLst>
          </p:cNvPr>
          <p:cNvSpPr>
            <a:spLocks noGrp="1"/>
          </p:cNvSpPr>
          <p:nvPr>
            <p:ph idx="1"/>
          </p:nvPr>
        </p:nvSpPr>
        <p:spPr>
          <a:xfrm>
            <a:off x="838199" y="1825625"/>
            <a:ext cx="10956403" cy="4351338"/>
          </a:xfrm>
        </p:spPr>
        <p:txBody>
          <a:bodyPr>
            <a:normAutofit fontScale="92500"/>
          </a:bodyPr>
          <a:lstStyle/>
          <a:p>
            <a:r>
              <a:rPr lang="en-US" dirty="0"/>
              <a:t>Setting up National Up2U infrastructure done 2018 May - September</a:t>
            </a:r>
          </a:p>
          <a:p>
            <a:r>
              <a:rPr lang="en-US" dirty="0"/>
              <a:t>CPD Module 1 in Lithuanian language is prepared and approved as official qualification development program</a:t>
            </a:r>
          </a:p>
          <a:p>
            <a:r>
              <a:rPr lang="en-US" dirty="0"/>
              <a:t>Dedicated VLE established at </a:t>
            </a:r>
            <a:r>
              <a:rPr lang="en-GB" u="sng" dirty="0">
                <a:hlinkClick r:id="rId2"/>
              </a:rPr>
              <a:t>https://mokymai.vma.lm.lt</a:t>
            </a:r>
            <a:r>
              <a:rPr lang="en-US" dirty="0"/>
              <a:t> </a:t>
            </a:r>
          </a:p>
          <a:p>
            <a:r>
              <a:rPr lang="en-US" dirty="0"/>
              <a:t>Face-to-face CPD Module 1 delivered in November-December 2018 with 15 selected teachers</a:t>
            </a:r>
          </a:p>
          <a:p>
            <a:r>
              <a:rPr lang="en-US" dirty="0"/>
              <a:t>Online CPD Module 1 is developed and delivered in 2 iterations this year:</a:t>
            </a:r>
          </a:p>
          <a:p>
            <a:pPr lvl="1"/>
            <a:r>
              <a:rPr lang="en-US" dirty="0"/>
              <a:t> January - February - 166 enrolled teachers</a:t>
            </a:r>
          </a:p>
          <a:p>
            <a:pPr lvl="1"/>
            <a:r>
              <a:rPr lang="en-US" dirty="0"/>
              <a:t> March– April - 352 enrolled teachers</a:t>
            </a:r>
          </a:p>
        </p:txBody>
      </p:sp>
      <p:sp>
        <p:nvSpPr>
          <p:cNvPr id="5" name="Slide Number Placeholder 4">
            <a:extLst>
              <a:ext uri="{FF2B5EF4-FFF2-40B4-BE49-F238E27FC236}">
                <a16:creationId xmlns:a16="http://schemas.microsoft.com/office/drawing/2014/main" id="{006ED2A6-618D-3C42-8D0F-7BB0CC4C7D94}"/>
              </a:ext>
            </a:extLst>
          </p:cNvPr>
          <p:cNvSpPr>
            <a:spLocks noGrp="1"/>
          </p:cNvSpPr>
          <p:nvPr>
            <p:ph type="sldNum" sz="quarter" idx="12"/>
          </p:nvPr>
        </p:nvSpPr>
        <p:spPr/>
        <p:txBody>
          <a:bodyPr/>
          <a:lstStyle/>
          <a:p>
            <a:fld id="{329E5F41-1819-CC4C-A361-86D446D94323}" type="slidenum">
              <a:rPr lang="pt-BR" smtClean="0"/>
              <a:pPr/>
              <a:t>44</a:t>
            </a:fld>
            <a:endParaRPr lang="pt-BR"/>
          </a:p>
        </p:txBody>
      </p:sp>
    </p:spTree>
    <p:extLst>
      <p:ext uri="{BB962C8B-B14F-4D97-AF65-F5344CB8AC3E}">
        <p14:creationId xmlns:p14="http://schemas.microsoft.com/office/powerpoint/2010/main" val="4447808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47FC2-DFFC-F147-9C62-6826159328C6}"/>
              </a:ext>
            </a:extLst>
          </p:cNvPr>
          <p:cNvSpPr>
            <a:spLocks noGrp="1"/>
          </p:cNvSpPr>
          <p:nvPr>
            <p:ph type="title"/>
          </p:nvPr>
        </p:nvSpPr>
        <p:spPr/>
        <p:txBody>
          <a:bodyPr/>
          <a:lstStyle/>
          <a:p>
            <a:r>
              <a:rPr lang="en-US" dirty="0"/>
              <a:t>Structure of CPD Module 1</a:t>
            </a:r>
          </a:p>
        </p:txBody>
      </p:sp>
      <p:sp>
        <p:nvSpPr>
          <p:cNvPr id="3" name="Content Placeholder 2">
            <a:extLst>
              <a:ext uri="{FF2B5EF4-FFF2-40B4-BE49-F238E27FC236}">
                <a16:creationId xmlns:a16="http://schemas.microsoft.com/office/drawing/2014/main" id="{1FD54668-F0A8-DB4B-A075-E5981876358A}"/>
              </a:ext>
            </a:extLst>
          </p:cNvPr>
          <p:cNvSpPr>
            <a:spLocks noGrp="1"/>
          </p:cNvSpPr>
          <p:nvPr>
            <p:ph idx="1"/>
          </p:nvPr>
        </p:nvSpPr>
        <p:spPr>
          <a:xfrm>
            <a:off x="838199" y="1825625"/>
            <a:ext cx="10984895" cy="4351338"/>
          </a:xfrm>
        </p:spPr>
        <p:txBody>
          <a:bodyPr/>
          <a:lstStyle/>
          <a:p>
            <a:r>
              <a:rPr lang="en-US" dirty="0"/>
              <a:t>30 hours, 5 weeks, program officially recognized for teachers’ qualification</a:t>
            </a:r>
          </a:p>
          <a:p>
            <a:r>
              <a:rPr lang="en-US" dirty="0"/>
              <a:t>Consists of:</a:t>
            </a:r>
          </a:p>
          <a:p>
            <a:pPr lvl="1"/>
            <a:r>
              <a:rPr lang="en-US" dirty="0"/>
              <a:t>Learning material </a:t>
            </a:r>
          </a:p>
          <a:p>
            <a:pPr lvl="1"/>
            <a:r>
              <a:rPr lang="en-US" dirty="0"/>
              <a:t>10 instructional webinars (twice per week)</a:t>
            </a:r>
          </a:p>
          <a:p>
            <a:pPr lvl="1"/>
            <a:r>
              <a:rPr lang="en-US" dirty="0"/>
              <a:t>Online collaboration (forums, wiki, glossary, data base, messages, etc.)</a:t>
            </a:r>
          </a:p>
          <a:p>
            <a:pPr lvl="1"/>
            <a:r>
              <a:rPr lang="en-US" dirty="0"/>
              <a:t>4 self-assessment tests</a:t>
            </a:r>
          </a:p>
          <a:p>
            <a:pPr lvl="1"/>
            <a:r>
              <a:rPr lang="en-US" dirty="0"/>
              <a:t>3 assignments (SELFIE/DigComEdu, Workshop, Practice course)</a:t>
            </a:r>
          </a:p>
          <a:p>
            <a:pPr lvl="1"/>
            <a:endParaRPr lang="en-US" dirty="0"/>
          </a:p>
          <a:p>
            <a:pPr lvl="1"/>
            <a:endParaRPr lang="en-US" dirty="0"/>
          </a:p>
        </p:txBody>
      </p:sp>
    </p:spTree>
    <p:extLst>
      <p:ext uri="{BB962C8B-B14F-4D97-AF65-F5344CB8AC3E}">
        <p14:creationId xmlns:p14="http://schemas.microsoft.com/office/powerpoint/2010/main" val="17282929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7EE33-16E1-2A47-A650-C020353790D4}"/>
              </a:ext>
            </a:extLst>
          </p:cNvPr>
          <p:cNvSpPr>
            <a:spLocks noGrp="1"/>
          </p:cNvSpPr>
          <p:nvPr>
            <p:ph type="title"/>
          </p:nvPr>
        </p:nvSpPr>
        <p:spPr>
          <a:xfrm>
            <a:off x="838200" y="365126"/>
            <a:ext cx="9220200" cy="832466"/>
          </a:xfrm>
        </p:spPr>
        <p:txBody>
          <a:bodyPr/>
          <a:lstStyle/>
          <a:p>
            <a:r>
              <a:rPr lang="en-US" dirty="0" err="1">
                <a:hlinkClick r:id="rId2"/>
              </a:rPr>
              <a:t>mokymai.vma.lm.lt</a:t>
            </a:r>
            <a:endParaRPr lang="en-US" dirty="0"/>
          </a:p>
        </p:txBody>
      </p:sp>
      <p:sp>
        <p:nvSpPr>
          <p:cNvPr id="4" name="Footer Placeholder 3">
            <a:extLst>
              <a:ext uri="{FF2B5EF4-FFF2-40B4-BE49-F238E27FC236}">
                <a16:creationId xmlns:a16="http://schemas.microsoft.com/office/drawing/2014/main" id="{A5D44C76-1192-1A47-A42A-694722413195}"/>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78A2E6EB-3679-5647-8D23-2C03D369AC25}"/>
              </a:ext>
            </a:extLst>
          </p:cNvPr>
          <p:cNvSpPr>
            <a:spLocks noGrp="1"/>
          </p:cNvSpPr>
          <p:nvPr>
            <p:ph type="sldNum" sz="quarter" idx="12"/>
          </p:nvPr>
        </p:nvSpPr>
        <p:spPr/>
        <p:txBody>
          <a:bodyPr/>
          <a:lstStyle/>
          <a:p>
            <a:fld id="{329E5F41-1819-CC4C-A361-86D446D94323}" type="slidenum">
              <a:rPr lang="pt-BR" smtClean="0"/>
              <a:pPr/>
              <a:t>46</a:t>
            </a:fld>
            <a:endParaRPr lang="pt-BR"/>
          </a:p>
        </p:txBody>
      </p:sp>
      <p:pic>
        <p:nvPicPr>
          <p:cNvPr id="6" name="Picture 5">
            <a:extLst>
              <a:ext uri="{FF2B5EF4-FFF2-40B4-BE49-F238E27FC236}">
                <a16:creationId xmlns:a16="http://schemas.microsoft.com/office/drawing/2014/main" id="{AC0F75AF-16F3-E945-B902-5E97A7F0EA04}"/>
              </a:ext>
            </a:extLst>
          </p:cNvPr>
          <p:cNvPicPr/>
          <p:nvPr/>
        </p:nvPicPr>
        <p:blipFill>
          <a:blip r:embed="rId3"/>
          <a:stretch>
            <a:fillRect/>
          </a:stretch>
        </p:blipFill>
        <p:spPr>
          <a:xfrm>
            <a:off x="624168" y="1047116"/>
            <a:ext cx="10362279" cy="5523884"/>
          </a:xfrm>
          <a:prstGeom prst="rect">
            <a:avLst/>
          </a:prstGeom>
        </p:spPr>
      </p:pic>
    </p:spTree>
    <p:extLst>
      <p:ext uri="{BB962C8B-B14F-4D97-AF65-F5344CB8AC3E}">
        <p14:creationId xmlns:p14="http://schemas.microsoft.com/office/powerpoint/2010/main" val="15277438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DDDD9-379D-D449-9D7B-EB10294CE214}"/>
              </a:ext>
            </a:extLst>
          </p:cNvPr>
          <p:cNvSpPr>
            <a:spLocks noGrp="1"/>
          </p:cNvSpPr>
          <p:nvPr>
            <p:ph type="title"/>
          </p:nvPr>
        </p:nvSpPr>
        <p:spPr/>
        <p:txBody>
          <a:bodyPr/>
          <a:lstStyle/>
          <a:p>
            <a:r>
              <a:rPr lang="en-US" dirty="0"/>
              <a:t>Badges and certificate</a:t>
            </a:r>
          </a:p>
        </p:txBody>
      </p:sp>
      <p:sp>
        <p:nvSpPr>
          <p:cNvPr id="3" name="Content Placeholder 2">
            <a:extLst>
              <a:ext uri="{FF2B5EF4-FFF2-40B4-BE49-F238E27FC236}">
                <a16:creationId xmlns:a16="http://schemas.microsoft.com/office/drawing/2014/main" id="{7A55F87A-0A07-8D48-903D-C2D3B762D014}"/>
              </a:ext>
            </a:extLst>
          </p:cNvPr>
          <p:cNvSpPr>
            <a:spLocks noGrp="1"/>
          </p:cNvSpPr>
          <p:nvPr>
            <p:ph idx="1"/>
          </p:nvPr>
        </p:nvSpPr>
        <p:spPr>
          <a:xfrm>
            <a:off x="838200" y="1825625"/>
            <a:ext cx="4266063" cy="4351338"/>
          </a:xfrm>
        </p:spPr>
        <p:txBody>
          <a:bodyPr>
            <a:normAutofit fontScale="92500" lnSpcReduction="20000"/>
          </a:bodyPr>
          <a:lstStyle/>
          <a:p>
            <a:r>
              <a:rPr lang="en-GB" dirty="0"/>
              <a:t>1</a:t>
            </a:r>
            <a:r>
              <a:rPr lang="en-GB" baseline="30000" dirty="0"/>
              <a:t>st</a:t>
            </a:r>
            <a:r>
              <a:rPr lang="en-GB" dirty="0"/>
              <a:t> badge is earned after self-introduction in the forum;</a:t>
            </a:r>
            <a:endParaRPr lang="en-US" dirty="0"/>
          </a:p>
          <a:p>
            <a:r>
              <a:rPr lang="en-GB" dirty="0"/>
              <a:t>2</a:t>
            </a:r>
            <a:r>
              <a:rPr lang="en-GB" baseline="30000" dirty="0"/>
              <a:t>nd</a:t>
            </a:r>
            <a:r>
              <a:rPr lang="en-GB" dirty="0"/>
              <a:t> – for active participation and filling in the survey;</a:t>
            </a:r>
            <a:endParaRPr lang="en-US" dirty="0"/>
          </a:p>
          <a:p>
            <a:r>
              <a:rPr lang="en-GB" dirty="0"/>
              <a:t>3</a:t>
            </a:r>
            <a:r>
              <a:rPr lang="en-GB" baseline="30000" dirty="0"/>
              <a:t>rd</a:t>
            </a:r>
            <a:r>
              <a:rPr lang="en-GB" dirty="0"/>
              <a:t> – for completion of all activities.</a:t>
            </a:r>
            <a:endParaRPr lang="en-US" dirty="0"/>
          </a:p>
          <a:p>
            <a:r>
              <a:rPr lang="en-US" dirty="0"/>
              <a:t>Certificate - </a:t>
            </a:r>
            <a:r>
              <a:rPr lang="en-GB" dirty="0"/>
              <a:t>after compulsory activities are completed and own practice course is created and peer reviewed</a:t>
            </a:r>
            <a:r>
              <a:rPr lang="en-US" dirty="0"/>
              <a:t> </a:t>
            </a:r>
          </a:p>
        </p:txBody>
      </p:sp>
      <p:sp>
        <p:nvSpPr>
          <p:cNvPr id="5" name="Slide Number Placeholder 4">
            <a:extLst>
              <a:ext uri="{FF2B5EF4-FFF2-40B4-BE49-F238E27FC236}">
                <a16:creationId xmlns:a16="http://schemas.microsoft.com/office/drawing/2014/main" id="{F9EBCFE5-ADD7-0B4B-BB54-BE9A5C510C20}"/>
              </a:ext>
            </a:extLst>
          </p:cNvPr>
          <p:cNvSpPr>
            <a:spLocks noGrp="1"/>
          </p:cNvSpPr>
          <p:nvPr>
            <p:ph type="sldNum" sz="quarter" idx="12"/>
          </p:nvPr>
        </p:nvSpPr>
        <p:spPr/>
        <p:txBody>
          <a:bodyPr/>
          <a:lstStyle/>
          <a:p>
            <a:fld id="{329E5F41-1819-CC4C-A361-86D446D94323}" type="slidenum">
              <a:rPr lang="pt-BR" smtClean="0"/>
              <a:pPr/>
              <a:t>47</a:t>
            </a:fld>
            <a:endParaRPr lang="pt-BR"/>
          </a:p>
        </p:txBody>
      </p:sp>
      <p:pic>
        <p:nvPicPr>
          <p:cNvPr id="6" name="Picture 5">
            <a:extLst>
              <a:ext uri="{FF2B5EF4-FFF2-40B4-BE49-F238E27FC236}">
                <a16:creationId xmlns:a16="http://schemas.microsoft.com/office/drawing/2014/main" id="{18514A08-F358-5F4E-86C5-A491C0C944ED}"/>
              </a:ext>
            </a:extLst>
          </p:cNvPr>
          <p:cNvPicPr>
            <a:picLocks noChangeAspect="1"/>
          </p:cNvPicPr>
          <p:nvPr/>
        </p:nvPicPr>
        <p:blipFill>
          <a:blip r:embed="rId2"/>
          <a:stretch>
            <a:fillRect/>
          </a:stretch>
        </p:blipFill>
        <p:spPr>
          <a:xfrm>
            <a:off x="5201606" y="1563919"/>
            <a:ext cx="6817987" cy="3993969"/>
          </a:xfrm>
          <a:prstGeom prst="rect">
            <a:avLst/>
          </a:prstGeom>
        </p:spPr>
      </p:pic>
    </p:spTree>
    <p:extLst>
      <p:ext uri="{BB962C8B-B14F-4D97-AF65-F5344CB8AC3E}">
        <p14:creationId xmlns:p14="http://schemas.microsoft.com/office/powerpoint/2010/main" val="18217475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C5F0F-3AE4-FA49-AC78-F64DFC0E77D4}"/>
              </a:ext>
            </a:extLst>
          </p:cNvPr>
          <p:cNvSpPr>
            <a:spLocks noGrp="1"/>
          </p:cNvSpPr>
          <p:nvPr>
            <p:ph type="title"/>
          </p:nvPr>
        </p:nvSpPr>
        <p:spPr/>
        <p:txBody>
          <a:bodyPr/>
          <a:lstStyle/>
          <a:p>
            <a:r>
              <a:rPr lang="en-US" dirty="0"/>
              <a:t>Numbers of participants in CPD Module 1</a:t>
            </a:r>
          </a:p>
        </p:txBody>
      </p:sp>
      <p:sp>
        <p:nvSpPr>
          <p:cNvPr id="3" name="Content Placeholder 2">
            <a:extLst>
              <a:ext uri="{FF2B5EF4-FFF2-40B4-BE49-F238E27FC236}">
                <a16:creationId xmlns:a16="http://schemas.microsoft.com/office/drawing/2014/main" id="{29B8DBDF-7964-064F-8491-B2C1B966FE05}"/>
              </a:ext>
            </a:extLst>
          </p:cNvPr>
          <p:cNvSpPr>
            <a:spLocks noGrp="1"/>
          </p:cNvSpPr>
          <p:nvPr>
            <p:ph idx="1"/>
          </p:nvPr>
        </p:nvSpPr>
        <p:spPr/>
        <p:txBody>
          <a:bodyPr/>
          <a:lstStyle/>
          <a:p>
            <a:pPr marL="0" indent="0">
              <a:buNone/>
            </a:pPr>
            <a:r>
              <a:rPr lang="en-US" dirty="0"/>
              <a:t>Successful graduates </a:t>
            </a:r>
          </a:p>
          <a:p>
            <a:r>
              <a:rPr lang="en-US" dirty="0"/>
              <a:t> Face-to-face – 14 out of 15</a:t>
            </a:r>
          </a:p>
          <a:p>
            <a:r>
              <a:rPr lang="en-US" dirty="0"/>
              <a:t> 1</a:t>
            </a:r>
            <a:r>
              <a:rPr lang="en-US" baseline="30000" dirty="0"/>
              <a:t>st</a:t>
            </a:r>
            <a:r>
              <a:rPr lang="en-US" dirty="0"/>
              <a:t> online iteration – 107 out of 166</a:t>
            </a:r>
          </a:p>
          <a:p>
            <a:r>
              <a:rPr lang="en-US" dirty="0"/>
              <a:t> 2</a:t>
            </a:r>
            <a:r>
              <a:rPr lang="en-US" baseline="30000" dirty="0"/>
              <a:t>nd</a:t>
            </a:r>
            <a:r>
              <a:rPr lang="en-US" dirty="0"/>
              <a:t> online iteration – 220 out of 352</a:t>
            </a:r>
          </a:p>
          <a:p>
            <a:endParaRPr lang="en-US" dirty="0"/>
          </a:p>
          <a:p>
            <a:pPr marL="0" indent="0">
              <a:buNone/>
            </a:pPr>
            <a:r>
              <a:rPr lang="en-US" dirty="0"/>
              <a:t>Overall success rate – 64%</a:t>
            </a:r>
          </a:p>
        </p:txBody>
      </p:sp>
      <p:sp>
        <p:nvSpPr>
          <p:cNvPr id="5" name="Slide Number Placeholder 4">
            <a:extLst>
              <a:ext uri="{FF2B5EF4-FFF2-40B4-BE49-F238E27FC236}">
                <a16:creationId xmlns:a16="http://schemas.microsoft.com/office/drawing/2014/main" id="{0B62836F-D558-494D-93C9-A1B87983848C}"/>
              </a:ext>
            </a:extLst>
          </p:cNvPr>
          <p:cNvSpPr>
            <a:spLocks noGrp="1"/>
          </p:cNvSpPr>
          <p:nvPr>
            <p:ph type="sldNum" sz="quarter" idx="12"/>
          </p:nvPr>
        </p:nvSpPr>
        <p:spPr/>
        <p:txBody>
          <a:bodyPr/>
          <a:lstStyle/>
          <a:p>
            <a:fld id="{329E5F41-1819-CC4C-A361-86D446D94323}" type="slidenum">
              <a:rPr lang="pt-BR" smtClean="0"/>
              <a:pPr/>
              <a:t>48</a:t>
            </a:fld>
            <a:endParaRPr lang="pt-BR"/>
          </a:p>
        </p:txBody>
      </p:sp>
      <p:pic>
        <p:nvPicPr>
          <p:cNvPr id="6" name="Picture 5">
            <a:extLst>
              <a:ext uri="{FF2B5EF4-FFF2-40B4-BE49-F238E27FC236}">
                <a16:creationId xmlns:a16="http://schemas.microsoft.com/office/drawing/2014/main" id="{B4B0EF03-F41D-9847-A34B-76B14CD748F0}"/>
              </a:ext>
            </a:extLst>
          </p:cNvPr>
          <p:cNvPicPr>
            <a:picLocks noChangeAspect="1"/>
          </p:cNvPicPr>
          <p:nvPr/>
        </p:nvPicPr>
        <p:blipFill>
          <a:blip r:embed="rId2"/>
          <a:stretch>
            <a:fillRect/>
          </a:stretch>
        </p:blipFill>
        <p:spPr>
          <a:xfrm>
            <a:off x="6499263" y="3848669"/>
            <a:ext cx="5083137" cy="2507681"/>
          </a:xfrm>
          <a:prstGeom prst="rect">
            <a:avLst/>
          </a:prstGeom>
        </p:spPr>
      </p:pic>
    </p:spTree>
    <p:extLst>
      <p:ext uri="{BB962C8B-B14F-4D97-AF65-F5344CB8AC3E}">
        <p14:creationId xmlns:p14="http://schemas.microsoft.com/office/powerpoint/2010/main" val="33092748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FB1B8-BD78-414B-B183-0EE7BF785872}"/>
              </a:ext>
            </a:extLst>
          </p:cNvPr>
          <p:cNvSpPr>
            <a:spLocks noGrp="1"/>
          </p:cNvSpPr>
          <p:nvPr>
            <p:ph type="title"/>
          </p:nvPr>
        </p:nvSpPr>
        <p:spPr/>
        <p:txBody>
          <a:bodyPr/>
          <a:lstStyle/>
          <a:p>
            <a:r>
              <a:rPr lang="en-US" b="0" dirty="0"/>
              <a:t>Number of schools participating</a:t>
            </a:r>
            <a:endParaRPr lang="en-US" dirty="0"/>
          </a:p>
        </p:txBody>
      </p:sp>
      <p:sp>
        <p:nvSpPr>
          <p:cNvPr id="3" name="Content Placeholder 2">
            <a:extLst>
              <a:ext uri="{FF2B5EF4-FFF2-40B4-BE49-F238E27FC236}">
                <a16:creationId xmlns:a16="http://schemas.microsoft.com/office/drawing/2014/main" id="{77B1101B-ECDD-4A49-A0E2-2C4D799A6029}"/>
              </a:ext>
            </a:extLst>
          </p:cNvPr>
          <p:cNvSpPr>
            <a:spLocks noGrp="1"/>
          </p:cNvSpPr>
          <p:nvPr>
            <p:ph idx="1"/>
          </p:nvPr>
        </p:nvSpPr>
        <p:spPr/>
        <p:txBody>
          <a:bodyPr>
            <a:normAutofit fontScale="85000" lnSpcReduction="20000"/>
          </a:bodyPr>
          <a:lstStyle/>
          <a:p>
            <a:pPr>
              <a:lnSpc>
                <a:spcPct val="120000"/>
              </a:lnSpc>
            </a:pPr>
            <a:r>
              <a:rPr lang="en-US" dirty="0"/>
              <a:t>Teachers from 277 schools enrolled to CPD Module 1</a:t>
            </a:r>
          </a:p>
          <a:p>
            <a:pPr>
              <a:lnSpc>
                <a:spcPct val="120000"/>
              </a:lnSpc>
            </a:pPr>
            <a:r>
              <a:rPr lang="en-US" dirty="0"/>
              <a:t>Teachers from 185 schools has completed CPD Module 1</a:t>
            </a:r>
          </a:p>
          <a:p>
            <a:pPr>
              <a:lnSpc>
                <a:spcPct val="120000"/>
              </a:lnSpc>
            </a:pPr>
            <a:r>
              <a:rPr lang="en-US" dirty="0"/>
              <a:t>133 schools activated Up2U </a:t>
            </a:r>
            <a:br>
              <a:rPr lang="en-US" dirty="0"/>
            </a:br>
            <a:r>
              <a:rPr lang="en-US" dirty="0"/>
              <a:t>VLE at </a:t>
            </a:r>
            <a:r>
              <a:rPr lang="en-US" dirty="0" err="1"/>
              <a:t>vma.lm.lt</a:t>
            </a:r>
            <a:endParaRPr lang="en-US" dirty="0"/>
          </a:p>
          <a:p>
            <a:pPr>
              <a:lnSpc>
                <a:spcPct val="120000"/>
              </a:lnSpc>
            </a:pPr>
            <a:r>
              <a:rPr lang="en-US" dirty="0"/>
              <a:t>~60 schools are using Moodle </a:t>
            </a:r>
            <a:br>
              <a:rPr lang="en-US" dirty="0"/>
            </a:br>
            <a:r>
              <a:rPr lang="en-US" dirty="0"/>
              <a:t>with their students</a:t>
            </a:r>
          </a:p>
          <a:p>
            <a:pPr>
              <a:lnSpc>
                <a:spcPct val="120000"/>
              </a:lnSpc>
            </a:pPr>
            <a:r>
              <a:rPr lang="en-US" dirty="0"/>
              <a:t> ~15000 registered users on the platform</a:t>
            </a:r>
          </a:p>
          <a:p>
            <a:pPr>
              <a:lnSpc>
                <a:spcPct val="120000"/>
              </a:lnSpc>
            </a:pPr>
            <a:r>
              <a:rPr lang="en-US" dirty="0"/>
              <a:t> ~100K visits </a:t>
            </a:r>
          </a:p>
          <a:p>
            <a:pPr>
              <a:lnSpc>
                <a:spcPct val="120000"/>
              </a:lnSpc>
            </a:pPr>
            <a:r>
              <a:rPr lang="en-US" dirty="0"/>
              <a:t> ~2,7 </a:t>
            </a:r>
            <a:r>
              <a:rPr lang="en-US" dirty="0" err="1"/>
              <a:t>Mln</a:t>
            </a:r>
            <a:r>
              <a:rPr lang="en-US" dirty="0"/>
              <a:t> page views during the 2018-2019 academic year</a:t>
            </a:r>
          </a:p>
          <a:p>
            <a:pPr marL="0" indent="0">
              <a:buNone/>
            </a:pPr>
            <a:endParaRPr lang="en-US" dirty="0"/>
          </a:p>
        </p:txBody>
      </p:sp>
      <p:pic>
        <p:nvPicPr>
          <p:cNvPr id="4" name="Picture 3">
            <a:extLst>
              <a:ext uri="{FF2B5EF4-FFF2-40B4-BE49-F238E27FC236}">
                <a16:creationId xmlns:a16="http://schemas.microsoft.com/office/drawing/2014/main" id="{18804B0B-CE77-1148-8085-62A866EF5F3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030770" y="2775341"/>
            <a:ext cx="4976036" cy="2794141"/>
          </a:xfrm>
          <a:prstGeom prst="rect">
            <a:avLst/>
          </a:prstGeom>
        </p:spPr>
      </p:pic>
    </p:spTree>
    <p:extLst>
      <p:ext uri="{BB962C8B-B14F-4D97-AF65-F5344CB8AC3E}">
        <p14:creationId xmlns:p14="http://schemas.microsoft.com/office/powerpoint/2010/main" val="2530501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KPI in the New </a:t>
            </a:r>
            <a:r>
              <a:rPr lang="en-US" dirty="0" err="1" smtClean="0"/>
              <a:t>Workplan</a:t>
            </a:r>
            <a:endParaRPr lang="en-US" dirty="0"/>
          </a:p>
        </p:txBody>
      </p:sp>
      <p:sp>
        <p:nvSpPr>
          <p:cNvPr id="3" name="Symbol zastępczy zawartości 2"/>
          <p:cNvSpPr>
            <a:spLocks noGrp="1"/>
          </p:cNvSpPr>
          <p:nvPr>
            <p:ph idx="1"/>
          </p:nvPr>
        </p:nvSpPr>
        <p:spPr/>
        <p:txBody>
          <a:bodyPr/>
          <a:lstStyle/>
          <a:p>
            <a:r>
              <a:rPr lang="en-US" dirty="0" smtClean="0"/>
              <a:t>The number of pilot schools</a:t>
            </a:r>
          </a:p>
          <a:p>
            <a:pPr lvl="1"/>
            <a:r>
              <a:rPr lang="en-US" dirty="0" smtClean="0"/>
              <a:t>Request to the EC for changing 1500 to 1000</a:t>
            </a:r>
          </a:p>
          <a:p>
            <a:pPr lvl="1"/>
            <a:endParaRPr lang="en-US" dirty="0" smtClean="0"/>
          </a:p>
          <a:p>
            <a:pPr lvl="1"/>
            <a:endParaRPr lang="en-US" dirty="0" smtClean="0"/>
          </a:p>
          <a:p>
            <a:r>
              <a:rPr lang="en-US" dirty="0" smtClean="0"/>
              <a:t>University enrolment rate – To be considered as irrelevant</a:t>
            </a:r>
          </a:p>
          <a:p>
            <a:pPr lvl="1"/>
            <a:r>
              <a:rPr lang="en-US" i="1" dirty="0" smtClean="0"/>
              <a:t>Success rate of student enrolments to university across the pilot schools in Europe: Year 1: baseline, Year 2: +15%, Year 3: +20%</a:t>
            </a:r>
            <a:endParaRPr lang="en-US" dirty="0" smtClean="0"/>
          </a:p>
          <a:p>
            <a:pPr lvl="1"/>
            <a:endParaRPr lang="en-US" dirty="0" smtClean="0"/>
          </a:p>
          <a:p>
            <a:pPr lvl="1"/>
            <a:r>
              <a:rPr lang="en-US" dirty="0" smtClean="0"/>
              <a:t>Weak correlation with the project’s impact</a:t>
            </a:r>
          </a:p>
          <a:p>
            <a:pPr lvl="1"/>
            <a:r>
              <a:rPr lang="en-US" dirty="0" smtClean="0"/>
              <a:t>Debatable feasibility to collect meaningful data</a:t>
            </a:r>
          </a:p>
          <a:p>
            <a:pPr lvl="1"/>
            <a:endParaRPr lang="en-US" dirty="0"/>
          </a:p>
        </p:txBody>
      </p:sp>
      <p:sp>
        <p:nvSpPr>
          <p:cNvPr id="4" name="Symbol zastępczy stopki 3"/>
          <p:cNvSpPr>
            <a:spLocks noGrp="1"/>
          </p:cNvSpPr>
          <p:nvPr>
            <p:ph type="ftr" sz="quarter" idx="11"/>
          </p:nvPr>
        </p:nvSpPr>
        <p:spPr/>
        <p:txBody>
          <a:bodyPr/>
          <a:lstStyle/>
          <a:p>
            <a:r>
              <a:rPr lang="en-US" dirty="0" smtClean="0"/>
              <a:t>www.up2university.eu</a:t>
            </a:r>
            <a:endParaRPr lang="en-US" dirty="0"/>
          </a:p>
        </p:txBody>
      </p:sp>
      <p:sp>
        <p:nvSpPr>
          <p:cNvPr id="5" name="Symbol zastępczy numeru slajdu 4"/>
          <p:cNvSpPr>
            <a:spLocks noGrp="1"/>
          </p:cNvSpPr>
          <p:nvPr>
            <p:ph type="sldNum" sz="quarter" idx="12"/>
          </p:nvPr>
        </p:nvSpPr>
        <p:spPr/>
        <p:txBody>
          <a:bodyPr/>
          <a:lstStyle/>
          <a:p>
            <a:fld id="{329E5F41-1819-CC4C-A361-86D446D94323}" type="slidenum">
              <a:rPr lang="en-US" smtClean="0"/>
              <a:pPr/>
              <a:t>5</a:t>
            </a:fld>
            <a:endParaRPr lang="en-US" dirty="0"/>
          </a:p>
        </p:txBody>
      </p:sp>
    </p:spTree>
    <p:extLst>
      <p:ext uri="{BB962C8B-B14F-4D97-AF65-F5344CB8AC3E}">
        <p14:creationId xmlns:p14="http://schemas.microsoft.com/office/powerpoint/2010/main" val="21936027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F7238-6F4D-1341-8333-C38DD2048AFC}"/>
              </a:ext>
            </a:extLst>
          </p:cNvPr>
          <p:cNvSpPr>
            <a:spLocks noGrp="1"/>
          </p:cNvSpPr>
          <p:nvPr>
            <p:ph type="title"/>
          </p:nvPr>
        </p:nvSpPr>
        <p:spPr/>
        <p:txBody>
          <a:bodyPr/>
          <a:lstStyle/>
          <a:p>
            <a:r>
              <a:rPr lang="en-US" dirty="0"/>
              <a:t>Up2U Tools in CPD</a:t>
            </a:r>
          </a:p>
        </p:txBody>
      </p:sp>
      <p:sp>
        <p:nvSpPr>
          <p:cNvPr id="3" name="Content Placeholder 2">
            <a:extLst>
              <a:ext uri="{FF2B5EF4-FFF2-40B4-BE49-F238E27FC236}">
                <a16:creationId xmlns:a16="http://schemas.microsoft.com/office/drawing/2014/main" id="{B6D8C52A-8CF9-494A-A6CF-017B308BFAB5}"/>
              </a:ext>
            </a:extLst>
          </p:cNvPr>
          <p:cNvSpPr>
            <a:spLocks noGrp="1"/>
          </p:cNvSpPr>
          <p:nvPr>
            <p:ph idx="1"/>
          </p:nvPr>
        </p:nvSpPr>
        <p:spPr/>
        <p:txBody>
          <a:bodyPr>
            <a:normAutofit/>
          </a:bodyPr>
          <a:lstStyle/>
          <a:p>
            <a:pPr marL="0" indent="0">
              <a:buNone/>
            </a:pPr>
            <a:r>
              <a:rPr lang="en-US" b="1" dirty="0"/>
              <a:t>Used actively:</a:t>
            </a:r>
          </a:p>
          <a:p>
            <a:pPr lvl="1"/>
            <a:r>
              <a:rPr lang="en-US" dirty="0"/>
              <a:t>Most of Moodle native tools</a:t>
            </a:r>
          </a:p>
          <a:p>
            <a:pPr lvl="1"/>
            <a:r>
              <a:rPr lang="en-US" dirty="0"/>
              <a:t>H5P</a:t>
            </a:r>
          </a:p>
          <a:p>
            <a:pPr lvl="1"/>
            <a:r>
              <a:rPr lang="en-US" dirty="0"/>
              <a:t>KnockPlop</a:t>
            </a:r>
          </a:p>
          <a:p>
            <a:pPr lvl="1"/>
            <a:r>
              <a:rPr lang="en-US" dirty="0"/>
              <a:t>EduOER</a:t>
            </a:r>
          </a:p>
          <a:p>
            <a:pPr lvl="1"/>
            <a:r>
              <a:rPr lang="en-US" dirty="0"/>
              <a:t>Personal Recorder/</a:t>
            </a:r>
            <a:r>
              <a:rPr lang="en-US"/>
              <a:t>Poddium</a:t>
            </a:r>
            <a:endParaRPr lang="en-US" dirty="0"/>
          </a:p>
          <a:p>
            <a:pPr marL="0" indent="0">
              <a:buNone/>
            </a:pPr>
            <a:r>
              <a:rPr lang="en-US" b="1" dirty="0"/>
              <a:t>Introduced without practical use:</a:t>
            </a:r>
          </a:p>
          <a:p>
            <a:pPr lvl="1"/>
            <a:r>
              <a:rPr lang="en-US" dirty="0"/>
              <a:t>Swan/</a:t>
            </a:r>
            <a:r>
              <a:rPr lang="en-US" dirty="0" err="1"/>
              <a:t>Jupyter</a:t>
            </a:r>
            <a:r>
              <a:rPr lang="en-US" dirty="0"/>
              <a:t> notebooks</a:t>
            </a:r>
          </a:p>
          <a:p>
            <a:pPr lvl="1"/>
            <a:r>
              <a:rPr lang="en-US" dirty="0" err="1"/>
              <a:t>Dspace</a:t>
            </a:r>
            <a:endParaRPr lang="en-US" dirty="0"/>
          </a:p>
          <a:p>
            <a:endParaRPr lang="en-US" dirty="0"/>
          </a:p>
        </p:txBody>
      </p:sp>
    </p:spTree>
    <p:extLst>
      <p:ext uri="{BB962C8B-B14F-4D97-AF65-F5344CB8AC3E}">
        <p14:creationId xmlns:p14="http://schemas.microsoft.com/office/powerpoint/2010/main" val="31067542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FDE15-83F2-471E-8995-2960065AEB24}"/>
              </a:ext>
            </a:extLst>
          </p:cNvPr>
          <p:cNvSpPr>
            <a:spLocks noGrp="1"/>
          </p:cNvSpPr>
          <p:nvPr>
            <p:ph type="ctrTitle"/>
          </p:nvPr>
        </p:nvSpPr>
        <p:spPr/>
        <p:txBody>
          <a:bodyPr>
            <a:normAutofit/>
          </a:bodyPr>
          <a:lstStyle/>
          <a:p>
            <a:r>
              <a:rPr lang="en-US" dirty="0"/>
              <a:t>Feedback from CPD Participants</a:t>
            </a:r>
            <a:br>
              <a:rPr lang="en-US" dirty="0"/>
            </a:br>
            <a:endParaRPr lang="en-US" dirty="0"/>
          </a:p>
        </p:txBody>
      </p:sp>
      <p:sp>
        <p:nvSpPr>
          <p:cNvPr id="3" name="Subtitle 2">
            <a:extLst>
              <a:ext uri="{FF2B5EF4-FFF2-40B4-BE49-F238E27FC236}">
                <a16:creationId xmlns:a16="http://schemas.microsoft.com/office/drawing/2014/main" id="{922705CE-2F09-A146-BDDB-9A7953D21D4B}"/>
              </a:ext>
            </a:extLst>
          </p:cNvPr>
          <p:cNvSpPr>
            <a:spLocks noGrp="1"/>
          </p:cNvSpPr>
          <p:nvPr>
            <p:ph type="subTitle" idx="1"/>
          </p:nvPr>
        </p:nvSpPr>
        <p:spPr/>
        <p:txBody>
          <a:bodyPr/>
          <a:lstStyle/>
          <a:p>
            <a:r>
              <a:rPr lang="en-US" dirty="0"/>
              <a:t>Data from all 3 CPD iterations is available at </a:t>
            </a:r>
            <a:r>
              <a:rPr lang="en-US" dirty="0">
                <a:hlinkClick r:id="rId2"/>
              </a:rPr>
              <a:t>http://bit.ly/2Z8C7tk</a:t>
            </a:r>
            <a:r>
              <a:rPr lang="en-US" dirty="0"/>
              <a:t> </a:t>
            </a:r>
          </a:p>
        </p:txBody>
      </p:sp>
    </p:spTree>
    <p:extLst>
      <p:ext uri="{BB962C8B-B14F-4D97-AF65-F5344CB8AC3E}">
        <p14:creationId xmlns:p14="http://schemas.microsoft.com/office/powerpoint/2010/main" val="20079352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F87B52-6B50-4C78-9034-BD0E8D541CB5}"/>
              </a:ext>
            </a:extLst>
          </p:cNvPr>
          <p:cNvSpPr>
            <a:spLocks noGrp="1"/>
          </p:cNvSpPr>
          <p:nvPr>
            <p:ph type="title"/>
          </p:nvPr>
        </p:nvSpPr>
        <p:spPr/>
        <p:txBody>
          <a:bodyPr/>
          <a:lstStyle/>
          <a:p>
            <a:r>
              <a:rPr lang="en-US" dirty="0"/>
              <a:t>Teachers’ background </a:t>
            </a:r>
          </a:p>
        </p:txBody>
      </p:sp>
      <p:sp>
        <p:nvSpPr>
          <p:cNvPr id="8" name="Content Placeholder 7">
            <a:extLst>
              <a:ext uri="{FF2B5EF4-FFF2-40B4-BE49-F238E27FC236}">
                <a16:creationId xmlns:a16="http://schemas.microsoft.com/office/drawing/2014/main" id="{4E61B31D-3B25-4B02-B8C4-1281EAF95E4B}"/>
              </a:ext>
            </a:extLst>
          </p:cNvPr>
          <p:cNvSpPr>
            <a:spLocks noGrp="1"/>
          </p:cNvSpPr>
          <p:nvPr>
            <p:ph sz="half" idx="2"/>
          </p:nvPr>
        </p:nvSpPr>
        <p:spPr>
          <a:xfrm>
            <a:off x="609600" y="1982787"/>
            <a:ext cx="4714875" cy="4351338"/>
          </a:xfrm>
        </p:spPr>
        <p:txBody>
          <a:bodyPr>
            <a:normAutofit fontScale="92500" lnSpcReduction="10000"/>
          </a:bodyPr>
          <a:lstStyle/>
          <a:p>
            <a:r>
              <a:rPr lang="en-US" sz="2400" dirty="0"/>
              <a:t>Female – 89%, Male – 11%</a:t>
            </a:r>
          </a:p>
          <a:p>
            <a:r>
              <a:rPr lang="en-US" sz="2400" dirty="0"/>
              <a:t>The average age of the group was 47 years (from 22 to 66 years old)</a:t>
            </a:r>
          </a:p>
          <a:p>
            <a:r>
              <a:rPr lang="en-US" sz="2400" dirty="0"/>
              <a:t>The average  training experience of the group was 21.7 years</a:t>
            </a:r>
          </a:p>
          <a:p>
            <a:r>
              <a:rPr lang="en-US" sz="2400" dirty="0"/>
              <a:t>Regarding previous professional development, participating teachers reported that they attended a number of training courses with a pedagogical focus (about 9.2 in average) which doubles those on ICT (about 3.3 in average) </a:t>
            </a:r>
          </a:p>
          <a:p>
            <a:endParaRPr lang="en-US" dirty="0"/>
          </a:p>
        </p:txBody>
      </p:sp>
      <p:pic>
        <p:nvPicPr>
          <p:cNvPr id="2" name="Picture 1">
            <a:extLst>
              <a:ext uri="{FF2B5EF4-FFF2-40B4-BE49-F238E27FC236}">
                <a16:creationId xmlns:a16="http://schemas.microsoft.com/office/drawing/2014/main" id="{3097DC27-7B1C-42F6-B4C0-4EB34E78ED16}"/>
              </a:ext>
            </a:extLst>
          </p:cNvPr>
          <p:cNvPicPr>
            <a:picLocks noChangeAspect="1"/>
          </p:cNvPicPr>
          <p:nvPr/>
        </p:nvPicPr>
        <p:blipFill>
          <a:blip r:embed="rId2"/>
          <a:stretch>
            <a:fillRect/>
          </a:stretch>
        </p:blipFill>
        <p:spPr>
          <a:xfrm>
            <a:off x="5775941" y="1982787"/>
            <a:ext cx="5972219" cy="3786930"/>
          </a:xfrm>
          <a:prstGeom prst="rect">
            <a:avLst/>
          </a:prstGeom>
        </p:spPr>
      </p:pic>
    </p:spTree>
    <p:extLst>
      <p:ext uri="{BB962C8B-B14F-4D97-AF65-F5344CB8AC3E}">
        <p14:creationId xmlns:p14="http://schemas.microsoft.com/office/powerpoint/2010/main" val="132340764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80067-B84E-490C-971D-90268A5A60EB}"/>
              </a:ext>
            </a:extLst>
          </p:cNvPr>
          <p:cNvSpPr>
            <a:spLocks noGrp="1"/>
          </p:cNvSpPr>
          <p:nvPr>
            <p:ph type="title"/>
          </p:nvPr>
        </p:nvSpPr>
        <p:spPr/>
        <p:txBody>
          <a:bodyPr/>
          <a:lstStyle/>
          <a:p>
            <a:r>
              <a:rPr lang="en-US" dirty="0"/>
              <a:t>Would you recommend the course? </a:t>
            </a:r>
          </a:p>
        </p:txBody>
      </p:sp>
      <p:graphicFrame>
        <p:nvGraphicFramePr>
          <p:cNvPr id="4" name="Content Placeholder 3">
            <a:extLst>
              <a:ext uri="{FF2B5EF4-FFF2-40B4-BE49-F238E27FC236}">
                <a16:creationId xmlns:a16="http://schemas.microsoft.com/office/drawing/2014/main" id="{DB708AE4-7A94-4642-A0E7-F2A7E6017094}"/>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59563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FC3EB54-1B50-734E-827D-2559D83C6335}"/>
              </a:ext>
            </a:extLst>
          </p:cNvPr>
          <p:cNvSpPr>
            <a:spLocks noGrp="1"/>
          </p:cNvSpPr>
          <p:nvPr>
            <p:ph type="title"/>
          </p:nvPr>
        </p:nvSpPr>
        <p:spPr/>
        <p:txBody>
          <a:bodyPr/>
          <a:lstStyle/>
          <a:p>
            <a:r>
              <a:rPr lang="en-US" dirty="0"/>
              <a:t>Learning Analytics and Monitoring</a:t>
            </a:r>
          </a:p>
        </p:txBody>
      </p:sp>
      <p:sp>
        <p:nvSpPr>
          <p:cNvPr id="6" name="Content Placeholder 5">
            <a:extLst>
              <a:ext uri="{FF2B5EF4-FFF2-40B4-BE49-F238E27FC236}">
                <a16:creationId xmlns:a16="http://schemas.microsoft.com/office/drawing/2014/main" id="{F648AC3F-450D-094D-9422-029514005811}"/>
              </a:ext>
            </a:extLst>
          </p:cNvPr>
          <p:cNvSpPr>
            <a:spLocks noGrp="1"/>
          </p:cNvSpPr>
          <p:nvPr>
            <p:ph idx="1"/>
          </p:nvPr>
        </p:nvSpPr>
        <p:spPr/>
        <p:txBody>
          <a:bodyPr/>
          <a:lstStyle/>
          <a:p>
            <a:r>
              <a:rPr lang="en-US" dirty="0"/>
              <a:t>Internal Moodle statistics</a:t>
            </a:r>
          </a:p>
          <a:p>
            <a:r>
              <a:rPr lang="en-US" dirty="0"/>
              <a:t>Extended Moodle statistics for monitoring and analysis of teachers and students activities</a:t>
            </a:r>
          </a:p>
          <a:p>
            <a:r>
              <a:rPr lang="en-US" dirty="0"/>
              <a:t>Google Analytics</a:t>
            </a:r>
          </a:p>
          <a:p>
            <a:r>
              <a:rPr lang="en-US" dirty="0" err="1"/>
              <a:t>Matomo</a:t>
            </a:r>
            <a:endParaRPr lang="en-US" dirty="0"/>
          </a:p>
          <a:p>
            <a:r>
              <a:rPr lang="en-US" dirty="0"/>
              <a:t>Learning Locker LRS</a:t>
            </a:r>
          </a:p>
          <a:p>
            <a:endParaRPr lang="en-US" dirty="0"/>
          </a:p>
        </p:txBody>
      </p:sp>
    </p:spTree>
    <p:extLst>
      <p:ext uri="{BB962C8B-B14F-4D97-AF65-F5344CB8AC3E}">
        <p14:creationId xmlns:p14="http://schemas.microsoft.com/office/powerpoint/2010/main" val="57551067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6E017-0029-6647-81A0-126762362BCE}"/>
              </a:ext>
            </a:extLst>
          </p:cNvPr>
          <p:cNvSpPr>
            <a:spLocks noGrp="1"/>
          </p:cNvSpPr>
          <p:nvPr>
            <p:ph type="title"/>
          </p:nvPr>
        </p:nvSpPr>
        <p:spPr/>
        <p:txBody>
          <a:bodyPr/>
          <a:lstStyle/>
          <a:p>
            <a:r>
              <a:rPr lang="en-US" dirty="0"/>
              <a:t>Internal Moodle statistics</a:t>
            </a:r>
          </a:p>
        </p:txBody>
      </p:sp>
      <p:pic>
        <p:nvPicPr>
          <p:cNvPr id="4" name="Picture 3">
            <a:extLst>
              <a:ext uri="{FF2B5EF4-FFF2-40B4-BE49-F238E27FC236}">
                <a16:creationId xmlns:a16="http://schemas.microsoft.com/office/drawing/2014/main" id="{8142A1A7-308F-0049-AF54-460613FEA68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75699" y="1447902"/>
            <a:ext cx="9497002" cy="5410098"/>
          </a:xfrm>
          <a:prstGeom prst="rect">
            <a:avLst/>
          </a:prstGeom>
        </p:spPr>
      </p:pic>
    </p:spTree>
    <p:extLst>
      <p:ext uri="{BB962C8B-B14F-4D97-AF65-F5344CB8AC3E}">
        <p14:creationId xmlns:p14="http://schemas.microsoft.com/office/powerpoint/2010/main" val="193541092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288D7-5D78-6046-8438-A7465B200B25}"/>
              </a:ext>
            </a:extLst>
          </p:cNvPr>
          <p:cNvSpPr>
            <a:spLocks noGrp="1"/>
          </p:cNvSpPr>
          <p:nvPr>
            <p:ph type="title"/>
          </p:nvPr>
        </p:nvSpPr>
        <p:spPr/>
        <p:txBody>
          <a:bodyPr/>
          <a:lstStyle/>
          <a:p>
            <a:r>
              <a:rPr lang="en-US" dirty="0"/>
              <a:t>Extended Moodle statistics</a:t>
            </a:r>
          </a:p>
        </p:txBody>
      </p:sp>
      <p:sp>
        <p:nvSpPr>
          <p:cNvPr id="3" name="Content Placeholder 2">
            <a:extLst>
              <a:ext uri="{FF2B5EF4-FFF2-40B4-BE49-F238E27FC236}">
                <a16:creationId xmlns:a16="http://schemas.microsoft.com/office/drawing/2014/main" id="{AA9B4B60-0DE0-8A4C-9DE3-52737D0F2601}"/>
              </a:ext>
            </a:extLst>
          </p:cNvPr>
          <p:cNvSpPr>
            <a:spLocks noGrp="1"/>
          </p:cNvSpPr>
          <p:nvPr>
            <p:ph idx="1"/>
          </p:nvPr>
        </p:nvSpPr>
        <p:spPr/>
        <p:txBody>
          <a:bodyPr/>
          <a:lstStyle/>
          <a:p>
            <a:r>
              <a:rPr lang="en-US" dirty="0"/>
              <a:t>Special Moodle plugin was developed that allows to monitor:</a:t>
            </a:r>
          </a:p>
          <a:p>
            <a:pPr lvl="1"/>
            <a:r>
              <a:rPr lang="en-US" dirty="0"/>
              <a:t>Numbers of active users per course</a:t>
            </a:r>
          </a:p>
          <a:p>
            <a:pPr lvl="1"/>
            <a:r>
              <a:rPr lang="en-US" dirty="0"/>
              <a:t>Number of resources and activities created by teacher per course</a:t>
            </a:r>
          </a:p>
          <a:p>
            <a:pPr lvl="1"/>
            <a:r>
              <a:rPr lang="en-US" dirty="0"/>
              <a:t>Number of artefacts (forum posts, data base records, assignment files uploaded, etc.) created by students per course</a:t>
            </a:r>
          </a:p>
          <a:p>
            <a:r>
              <a:rPr lang="en-US" dirty="0"/>
              <a:t>Analysis and visualization can be done with Excel or can be implemented with other data analytics tool</a:t>
            </a:r>
          </a:p>
          <a:p>
            <a:r>
              <a:rPr lang="en-US" dirty="0"/>
              <a:t>In Lithuania we use MS </a:t>
            </a:r>
            <a:r>
              <a:rPr lang="en-US" dirty="0" err="1"/>
              <a:t>PowerBI</a:t>
            </a:r>
            <a:r>
              <a:rPr lang="en-US" dirty="0"/>
              <a:t> (</a:t>
            </a:r>
            <a:r>
              <a:rPr lang="en-US" dirty="0">
                <a:hlinkClick r:id="rId2"/>
              </a:rPr>
              <a:t>http://bit.ly/2JAAZdg</a:t>
            </a:r>
            <a:r>
              <a:rPr lang="en-US" dirty="0"/>
              <a:t>) </a:t>
            </a:r>
          </a:p>
        </p:txBody>
      </p:sp>
    </p:spTree>
    <p:extLst>
      <p:ext uri="{BB962C8B-B14F-4D97-AF65-F5344CB8AC3E}">
        <p14:creationId xmlns:p14="http://schemas.microsoft.com/office/powerpoint/2010/main" val="346809749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EDD1AD7-049B-D043-B591-DEB84CD92595}"/>
              </a:ext>
            </a:extLst>
          </p:cNvPr>
          <p:cNvPicPr>
            <a:picLocks noChangeAspect="1"/>
          </p:cNvPicPr>
          <p:nvPr/>
        </p:nvPicPr>
        <p:blipFill>
          <a:blip r:embed="rId2"/>
          <a:stretch>
            <a:fillRect/>
          </a:stretch>
        </p:blipFill>
        <p:spPr>
          <a:xfrm>
            <a:off x="486137" y="1215135"/>
            <a:ext cx="9688011" cy="5642865"/>
          </a:xfrm>
          <a:prstGeom prst="rect">
            <a:avLst/>
          </a:prstGeom>
        </p:spPr>
      </p:pic>
      <p:pic>
        <p:nvPicPr>
          <p:cNvPr id="7" name="Picture 6">
            <a:extLst>
              <a:ext uri="{FF2B5EF4-FFF2-40B4-BE49-F238E27FC236}">
                <a16:creationId xmlns:a16="http://schemas.microsoft.com/office/drawing/2014/main" id="{EC41CF0C-5E36-BA40-8F0E-ED9B8BFC7D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34409"/>
            <a:ext cx="5139158" cy="1653982"/>
          </a:xfrm>
          <a:prstGeom prst="rect">
            <a:avLst/>
          </a:prstGeom>
        </p:spPr>
      </p:pic>
    </p:spTree>
    <p:extLst>
      <p:ext uri="{BB962C8B-B14F-4D97-AF65-F5344CB8AC3E}">
        <p14:creationId xmlns:p14="http://schemas.microsoft.com/office/powerpoint/2010/main" val="93660473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25067A5-B8A9-C042-90AD-4697C5CC3D8D}"/>
              </a:ext>
            </a:extLst>
          </p:cNvPr>
          <p:cNvSpPr>
            <a:spLocks noGrp="1"/>
          </p:cNvSpPr>
          <p:nvPr>
            <p:ph type="sldNum" sz="quarter" idx="12"/>
          </p:nvPr>
        </p:nvSpPr>
        <p:spPr/>
        <p:txBody>
          <a:bodyPr/>
          <a:lstStyle/>
          <a:p>
            <a:fld id="{329E5F41-1819-CC4C-A361-86D446D94323}" type="slidenum">
              <a:rPr lang="pt-BR" smtClean="0"/>
              <a:pPr/>
              <a:t>58</a:t>
            </a:fld>
            <a:endParaRPr lang="pt-BR"/>
          </a:p>
        </p:txBody>
      </p:sp>
      <p:pic>
        <p:nvPicPr>
          <p:cNvPr id="8" name="Picture 7">
            <a:extLst>
              <a:ext uri="{FF2B5EF4-FFF2-40B4-BE49-F238E27FC236}">
                <a16:creationId xmlns:a16="http://schemas.microsoft.com/office/drawing/2014/main" id="{7EAAF65A-98A7-3944-8655-FBF04F6CEA9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7159" y="368520"/>
            <a:ext cx="4409955" cy="787079"/>
          </a:xfrm>
          <a:prstGeom prst="rect">
            <a:avLst/>
          </a:prstGeom>
        </p:spPr>
      </p:pic>
      <p:pic>
        <p:nvPicPr>
          <p:cNvPr id="9" name="Picture 8">
            <a:extLst>
              <a:ext uri="{FF2B5EF4-FFF2-40B4-BE49-F238E27FC236}">
                <a16:creationId xmlns:a16="http://schemas.microsoft.com/office/drawing/2014/main" id="{E0746ABE-C0F1-844D-B66B-0BCDF58BC192}"/>
              </a:ext>
            </a:extLst>
          </p:cNvPr>
          <p:cNvPicPr>
            <a:picLocks noChangeAspect="1"/>
          </p:cNvPicPr>
          <p:nvPr/>
        </p:nvPicPr>
        <p:blipFill>
          <a:blip r:embed="rId3"/>
          <a:stretch>
            <a:fillRect/>
          </a:stretch>
        </p:blipFill>
        <p:spPr>
          <a:xfrm>
            <a:off x="392414" y="1596975"/>
            <a:ext cx="4584700" cy="2159000"/>
          </a:xfrm>
          <a:prstGeom prst="rect">
            <a:avLst/>
          </a:prstGeom>
        </p:spPr>
      </p:pic>
      <p:pic>
        <p:nvPicPr>
          <p:cNvPr id="10" name="Picture 9">
            <a:extLst>
              <a:ext uri="{FF2B5EF4-FFF2-40B4-BE49-F238E27FC236}">
                <a16:creationId xmlns:a16="http://schemas.microsoft.com/office/drawing/2014/main" id="{58EBF1C0-89C5-3947-B42A-1B87742F1E06}"/>
              </a:ext>
            </a:extLst>
          </p:cNvPr>
          <p:cNvPicPr>
            <a:picLocks noChangeAspect="1"/>
          </p:cNvPicPr>
          <p:nvPr/>
        </p:nvPicPr>
        <p:blipFill>
          <a:blip r:embed="rId4"/>
          <a:stretch>
            <a:fillRect/>
          </a:stretch>
        </p:blipFill>
        <p:spPr>
          <a:xfrm>
            <a:off x="640567" y="3848401"/>
            <a:ext cx="4336547" cy="2845503"/>
          </a:xfrm>
          <a:prstGeom prst="rect">
            <a:avLst/>
          </a:prstGeom>
        </p:spPr>
      </p:pic>
      <p:pic>
        <p:nvPicPr>
          <p:cNvPr id="11" name="Picture 10">
            <a:extLst>
              <a:ext uri="{FF2B5EF4-FFF2-40B4-BE49-F238E27FC236}">
                <a16:creationId xmlns:a16="http://schemas.microsoft.com/office/drawing/2014/main" id="{CAD46907-B69C-1043-BE0A-700341865000}"/>
              </a:ext>
            </a:extLst>
          </p:cNvPr>
          <p:cNvPicPr>
            <a:picLocks noChangeAspect="1"/>
          </p:cNvPicPr>
          <p:nvPr/>
        </p:nvPicPr>
        <p:blipFill>
          <a:blip r:embed="rId5"/>
          <a:stretch>
            <a:fillRect/>
          </a:stretch>
        </p:blipFill>
        <p:spPr>
          <a:xfrm>
            <a:off x="5425734" y="368520"/>
            <a:ext cx="4336547" cy="6464983"/>
          </a:xfrm>
          <a:prstGeom prst="rect">
            <a:avLst/>
          </a:prstGeom>
        </p:spPr>
      </p:pic>
    </p:spTree>
    <p:extLst>
      <p:ext uri="{BB962C8B-B14F-4D97-AF65-F5344CB8AC3E}">
        <p14:creationId xmlns:p14="http://schemas.microsoft.com/office/powerpoint/2010/main" val="112797689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30294-9041-B643-8E49-19A8FFA7B547}"/>
              </a:ext>
            </a:extLst>
          </p:cNvPr>
          <p:cNvSpPr>
            <a:spLocks noGrp="1"/>
          </p:cNvSpPr>
          <p:nvPr>
            <p:ph type="title"/>
          </p:nvPr>
        </p:nvSpPr>
        <p:spPr/>
        <p:txBody>
          <a:bodyPr/>
          <a:lstStyle/>
          <a:p>
            <a:r>
              <a:rPr lang="en-US" dirty="0"/>
              <a:t>Use of a shared LRS</a:t>
            </a:r>
          </a:p>
        </p:txBody>
      </p:sp>
      <p:sp>
        <p:nvSpPr>
          <p:cNvPr id="3" name="Content Placeholder 2">
            <a:extLst>
              <a:ext uri="{FF2B5EF4-FFF2-40B4-BE49-F238E27FC236}">
                <a16:creationId xmlns:a16="http://schemas.microsoft.com/office/drawing/2014/main" id="{C82D367A-70EE-8348-9A77-03763EB51976}"/>
              </a:ext>
            </a:extLst>
          </p:cNvPr>
          <p:cNvSpPr>
            <a:spLocks noGrp="1"/>
          </p:cNvSpPr>
          <p:nvPr>
            <p:ph idx="1"/>
          </p:nvPr>
        </p:nvSpPr>
        <p:spPr/>
        <p:txBody>
          <a:bodyPr/>
          <a:lstStyle/>
          <a:p>
            <a:r>
              <a:rPr lang="en-US" dirty="0"/>
              <a:t>Records are provided to shared LRS from all instances of National Up2U Moodle </a:t>
            </a:r>
          </a:p>
          <a:p>
            <a:r>
              <a:rPr lang="en-US" dirty="0"/>
              <a:t>Only CPD instance is configured to provide records with e-mail instead of Moodle user ID,  this could allow to correlate with data from other tools in the future</a:t>
            </a:r>
          </a:p>
          <a:p>
            <a:pPr marL="0" indent="0">
              <a:buNone/>
            </a:pPr>
            <a:endParaRPr lang="en-US" dirty="0"/>
          </a:p>
        </p:txBody>
      </p:sp>
    </p:spTree>
    <p:extLst>
      <p:ext uri="{BB962C8B-B14F-4D97-AF65-F5344CB8AC3E}">
        <p14:creationId xmlns:p14="http://schemas.microsoft.com/office/powerpoint/2010/main" val="20659346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Pilot – Definition</a:t>
            </a:r>
            <a:endParaRPr lang="pl-PL" dirty="0"/>
          </a:p>
        </p:txBody>
      </p:sp>
      <p:sp>
        <p:nvSpPr>
          <p:cNvPr id="3" name="Symbol zastępczy zawartości 2"/>
          <p:cNvSpPr>
            <a:spLocks noGrp="1"/>
          </p:cNvSpPr>
          <p:nvPr>
            <p:ph idx="1"/>
          </p:nvPr>
        </p:nvSpPr>
        <p:spPr/>
        <p:txBody>
          <a:bodyPr/>
          <a:lstStyle/>
          <a:p>
            <a:pPr marL="0" indent="0" algn="ctr">
              <a:buNone/>
            </a:pPr>
            <a:endParaRPr lang="pl-PL" b="1" dirty="0" smtClean="0"/>
          </a:p>
          <a:p>
            <a:pPr marL="0" indent="0" algn="ctr">
              <a:buNone/>
            </a:pPr>
            <a:endParaRPr lang="pl-PL" b="1" dirty="0" smtClean="0"/>
          </a:p>
          <a:p>
            <a:pPr marL="0" indent="0" algn="ctr">
              <a:buNone/>
            </a:pPr>
            <a:r>
              <a:rPr lang="pl-PL" b="1" dirty="0" err="1" smtClean="0"/>
              <a:t>Students</a:t>
            </a:r>
            <a:r>
              <a:rPr lang="pl-PL" b="1" dirty="0" smtClean="0"/>
              <a:t> </a:t>
            </a:r>
            <a:r>
              <a:rPr lang="pl-PL" dirty="0" err="1" smtClean="0"/>
              <a:t>using</a:t>
            </a:r>
            <a:r>
              <a:rPr lang="pl-PL" dirty="0" smtClean="0"/>
              <a:t> the Up2U Application </a:t>
            </a:r>
            <a:r>
              <a:rPr lang="pl-PL" dirty="0" err="1" smtClean="0"/>
              <a:t>Toolbox</a:t>
            </a:r>
            <a:endParaRPr lang="pl-PL" dirty="0" smtClean="0"/>
          </a:p>
          <a:p>
            <a:pPr marL="0" indent="0" algn="ctr">
              <a:buNone/>
            </a:pPr>
            <a:r>
              <a:rPr lang="pl-PL" dirty="0" smtClean="0"/>
              <a:t>to </a:t>
            </a:r>
            <a:r>
              <a:rPr lang="pl-PL" dirty="0" err="1" smtClean="0"/>
              <a:t>bridge</a:t>
            </a:r>
            <a:r>
              <a:rPr lang="pl-PL" dirty="0" smtClean="0"/>
              <a:t> the gap </a:t>
            </a:r>
            <a:r>
              <a:rPr lang="pl-PL" dirty="0" err="1" smtClean="0"/>
              <a:t>between</a:t>
            </a:r>
            <a:r>
              <a:rPr lang="pl-PL" dirty="0" smtClean="0"/>
              <a:t> </a:t>
            </a:r>
            <a:r>
              <a:rPr lang="pl-PL" dirty="0" err="1" smtClean="0"/>
              <a:t>secondary</a:t>
            </a:r>
            <a:r>
              <a:rPr lang="pl-PL" dirty="0" smtClean="0"/>
              <a:t> and </a:t>
            </a:r>
            <a:r>
              <a:rPr lang="pl-PL" dirty="0" err="1" smtClean="0"/>
              <a:t>higher</a:t>
            </a:r>
            <a:r>
              <a:rPr lang="pl-PL" dirty="0" smtClean="0"/>
              <a:t> </a:t>
            </a:r>
            <a:r>
              <a:rPr lang="pl-PL" dirty="0" err="1" smtClean="0"/>
              <a:t>education</a:t>
            </a:r>
            <a:r>
              <a:rPr lang="pl-PL" dirty="0" smtClean="0"/>
              <a:t>,</a:t>
            </a:r>
          </a:p>
          <a:p>
            <a:pPr marL="0" indent="0" algn="ctr">
              <a:buNone/>
            </a:pPr>
            <a:r>
              <a:rPr lang="pl-PL" dirty="0" smtClean="0"/>
              <a:t>i.e. </a:t>
            </a:r>
            <a:r>
              <a:rPr lang="pl-PL" b="1" dirty="0" err="1" smtClean="0"/>
              <a:t>practice</a:t>
            </a:r>
            <a:r>
              <a:rPr lang="pl-PL" b="1" dirty="0" smtClean="0"/>
              <a:t> the </a:t>
            </a:r>
            <a:r>
              <a:rPr lang="pl-PL" b="1" dirty="0" err="1" smtClean="0"/>
              <a:t>key</a:t>
            </a:r>
            <a:r>
              <a:rPr lang="pl-PL" b="1" dirty="0" smtClean="0"/>
              <a:t> </a:t>
            </a:r>
            <a:r>
              <a:rPr lang="pl-PL" b="1" dirty="0" err="1" smtClean="0"/>
              <a:t>competences</a:t>
            </a:r>
            <a:r>
              <a:rPr lang="pl-PL" dirty="0" smtClean="0"/>
              <a:t> </a:t>
            </a:r>
            <a:r>
              <a:rPr lang="pl-PL" dirty="0" err="1" smtClean="0"/>
              <a:t>identified</a:t>
            </a:r>
            <a:r>
              <a:rPr lang="pl-PL" dirty="0" smtClean="0"/>
              <a:t> by WP5.</a:t>
            </a:r>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a:t>
            </a:fld>
            <a:endParaRPr lang="pt-BR"/>
          </a:p>
        </p:txBody>
      </p:sp>
    </p:spTree>
    <p:extLst>
      <p:ext uri="{BB962C8B-B14F-4D97-AF65-F5344CB8AC3E}">
        <p14:creationId xmlns:p14="http://schemas.microsoft.com/office/powerpoint/2010/main" val="621260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4A5AC-2450-1B4D-8D32-5ACD0C977388}"/>
              </a:ext>
            </a:extLst>
          </p:cNvPr>
          <p:cNvSpPr>
            <a:spLocks noGrp="1"/>
          </p:cNvSpPr>
          <p:nvPr>
            <p:ph type="title"/>
          </p:nvPr>
        </p:nvSpPr>
        <p:spPr/>
        <p:txBody>
          <a:bodyPr/>
          <a:lstStyle/>
          <a:p>
            <a:r>
              <a:rPr lang="en-US" dirty="0"/>
              <a:t>Strengths 				Weakness</a:t>
            </a:r>
          </a:p>
        </p:txBody>
      </p:sp>
      <p:sp>
        <p:nvSpPr>
          <p:cNvPr id="3" name="Content Placeholder 2">
            <a:extLst>
              <a:ext uri="{FF2B5EF4-FFF2-40B4-BE49-F238E27FC236}">
                <a16:creationId xmlns:a16="http://schemas.microsoft.com/office/drawing/2014/main" id="{6D4D348C-139D-8844-8453-1ADDF6201CE5}"/>
              </a:ext>
            </a:extLst>
          </p:cNvPr>
          <p:cNvSpPr>
            <a:spLocks noGrp="1"/>
          </p:cNvSpPr>
          <p:nvPr>
            <p:ph sz="half" idx="1"/>
          </p:nvPr>
        </p:nvSpPr>
        <p:spPr/>
        <p:txBody>
          <a:bodyPr>
            <a:normAutofit lnSpcReduction="10000"/>
          </a:bodyPr>
          <a:lstStyle/>
          <a:p>
            <a:r>
              <a:rPr lang="en-US" dirty="0"/>
              <a:t>Good political support from the Ministry</a:t>
            </a:r>
          </a:p>
          <a:p>
            <a:r>
              <a:rPr lang="en-US" dirty="0"/>
              <a:t>High interest from schools to use VLE</a:t>
            </a:r>
          </a:p>
          <a:p>
            <a:r>
              <a:rPr lang="en-US" dirty="0"/>
              <a:t>Good motivation of the teachers</a:t>
            </a:r>
          </a:p>
          <a:p>
            <a:r>
              <a:rPr lang="en-US" dirty="0"/>
              <a:t>Good feedback from CPD participants</a:t>
            </a:r>
          </a:p>
          <a:p>
            <a:r>
              <a:rPr lang="en-US" dirty="0" smtClean="0"/>
              <a:t>Good learners support </a:t>
            </a:r>
            <a:endParaRPr lang="en-US" dirty="0"/>
          </a:p>
          <a:p>
            <a:endParaRPr lang="en-US" dirty="0"/>
          </a:p>
        </p:txBody>
      </p:sp>
      <p:sp>
        <p:nvSpPr>
          <p:cNvPr id="4" name="Content Placeholder 3">
            <a:extLst>
              <a:ext uri="{FF2B5EF4-FFF2-40B4-BE49-F238E27FC236}">
                <a16:creationId xmlns:a16="http://schemas.microsoft.com/office/drawing/2014/main" id="{C9B90EB6-74E4-2C45-A92A-FEAB34233220}"/>
              </a:ext>
            </a:extLst>
          </p:cNvPr>
          <p:cNvSpPr>
            <a:spLocks noGrp="1"/>
          </p:cNvSpPr>
          <p:nvPr>
            <p:ph sz="half" idx="2"/>
          </p:nvPr>
        </p:nvSpPr>
        <p:spPr/>
        <p:txBody>
          <a:bodyPr>
            <a:normAutofit lnSpcReduction="10000"/>
          </a:bodyPr>
          <a:lstStyle/>
          <a:p>
            <a:r>
              <a:rPr lang="en-US" dirty="0"/>
              <a:t>Not clear sustainability perspective for other Up2U tools</a:t>
            </a:r>
          </a:p>
          <a:p>
            <a:r>
              <a:rPr lang="en-US" dirty="0"/>
              <a:t>Dependency on another project for national </a:t>
            </a:r>
            <a:r>
              <a:rPr lang="en-US" dirty="0" err="1"/>
              <a:t>IdP</a:t>
            </a:r>
            <a:r>
              <a:rPr lang="en-US" dirty="0"/>
              <a:t> service for schools that is delay with implementation</a:t>
            </a:r>
          </a:p>
          <a:p>
            <a:r>
              <a:rPr lang="en-US" dirty="0"/>
              <a:t>GDPR is quite big obstacle and it is not clear how to implement data collection and monitoring yet</a:t>
            </a:r>
          </a:p>
          <a:p>
            <a:endParaRPr lang="en-US" dirty="0"/>
          </a:p>
        </p:txBody>
      </p:sp>
    </p:spTree>
    <p:extLst>
      <p:ext uri="{BB962C8B-B14F-4D97-AF65-F5344CB8AC3E}">
        <p14:creationId xmlns:p14="http://schemas.microsoft.com/office/powerpoint/2010/main" val="34828382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AC5B9-B878-8A44-901E-1D81D63D889C}"/>
              </a:ext>
            </a:extLst>
          </p:cNvPr>
          <p:cNvSpPr>
            <a:spLocks noGrp="1"/>
          </p:cNvSpPr>
          <p:nvPr>
            <p:ph type="title"/>
          </p:nvPr>
        </p:nvSpPr>
        <p:spPr/>
        <p:txBody>
          <a:bodyPr/>
          <a:lstStyle/>
          <a:p>
            <a:r>
              <a:rPr lang="en-US" dirty="0"/>
              <a:t>Lessons learnt</a:t>
            </a:r>
          </a:p>
        </p:txBody>
      </p:sp>
      <p:sp>
        <p:nvSpPr>
          <p:cNvPr id="3" name="Content Placeholder 2">
            <a:extLst>
              <a:ext uri="{FF2B5EF4-FFF2-40B4-BE49-F238E27FC236}">
                <a16:creationId xmlns:a16="http://schemas.microsoft.com/office/drawing/2014/main" id="{E1D34C1D-A554-EC49-B2A9-93DD1C294513}"/>
              </a:ext>
            </a:extLst>
          </p:cNvPr>
          <p:cNvSpPr>
            <a:spLocks noGrp="1"/>
          </p:cNvSpPr>
          <p:nvPr>
            <p:ph idx="1"/>
          </p:nvPr>
        </p:nvSpPr>
        <p:spPr/>
        <p:txBody>
          <a:bodyPr/>
          <a:lstStyle/>
          <a:p>
            <a:pPr marL="0" indent="0">
              <a:buNone/>
            </a:pPr>
            <a:r>
              <a:rPr lang="en-GB" dirty="0"/>
              <a:t>Success factors of high completion rates:</a:t>
            </a:r>
          </a:p>
          <a:p>
            <a:r>
              <a:rPr lang="en-US" dirty="0"/>
              <a:t>right motivation for teachers</a:t>
            </a:r>
          </a:p>
          <a:p>
            <a:r>
              <a:rPr lang="en-US" dirty="0"/>
              <a:t>effective organization of the learning process </a:t>
            </a:r>
          </a:p>
          <a:p>
            <a:r>
              <a:rPr lang="en-US" dirty="0"/>
              <a:t>good learners support</a:t>
            </a:r>
          </a:p>
          <a:p>
            <a:r>
              <a:rPr lang="en-US" dirty="0"/>
              <a:t>completion tracking and conditional access is a good way to stimulate learners interest in finishing activities</a:t>
            </a:r>
          </a:p>
          <a:p>
            <a:pPr marL="0" indent="0">
              <a:buNone/>
            </a:pPr>
            <a:endParaRPr lang="en-US" dirty="0"/>
          </a:p>
        </p:txBody>
      </p:sp>
    </p:spTree>
    <p:extLst>
      <p:ext uri="{BB962C8B-B14F-4D97-AF65-F5344CB8AC3E}">
        <p14:creationId xmlns:p14="http://schemas.microsoft.com/office/powerpoint/2010/main" val="138197949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r>
              <a:rPr lang="pl-PL" sz="5400" dirty="0" smtClean="0">
                <a:solidFill>
                  <a:schemeClr val="accent2"/>
                </a:solidFill>
              </a:rPr>
              <a:t>Pilot Case </a:t>
            </a:r>
            <a:r>
              <a:rPr lang="pl-PL" sz="5400" dirty="0" err="1" smtClean="0">
                <a:solidFill>
                  <a:schemeClr val="accent2"/>
                </a:solidFill>
              </a:rPr>
              <a:t>Study</a:t>
            </a:r>
            <a:r>
              <a:rPr lang="pl-PL" sz="5400" dirty="0" smtClean="0">
                <a:solidFill>
                  <a:schemeClr val="accent2"/>
                </a:solidFill>
              </a:rPr>
              <a:t/>
            </a:r>
            <a:br>
              <a:rPr lang="pl-PL" sz="5400" dirty="0" smtClean="0">
                <a:solidFill>
                  <a:schemeClr val="accent2"/>
                </a:solidFill>
              </a:rPr>
            </a:br>
            <a:r>
              <a:rPr lang="pl-PL" sz="5400" dirty="0" smtClean="0">
                <a:solidFill>
                  <a:schemeClr val="accent2"/>
                </a:solidFill>
              </a:rPr>
              <a:t>Poland</a:t>
            </a:r>
            <a:endParaRPr lang="pt-BR" sz="540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pl-PL" sz="3600" i="1" dirty="0" smtClean="0"/>
              <a:t>Michał Zimniewicz</a:t>
            </a:r>
            <a:endParaRPr lang="pt-BR" sz="3600" i="1" dirty="0"/>
          </a:p>
          <a:p>
            <a:pPr algn="l"/>
            <a:r>
              <a:rPr lang="pl-PL" sz="3600" dirty="0" smtClean="0"/>
              <a:t>PSNC</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en-US" dirty="0"/>
              <a:t>5th Up2U General Assembly, Poznan, Poland</a:t>
            </a:r>
            <a:br>
              <a:rPr lang="en-US" dirty="0"/>
            </a:br>
            <a:r>
              <a:rPr lang="pl-PL" dirty="0"/>
              <a:t>11th </a:t>
            </a:r>
            <a:r>
              <a:rPr lang="pl-PL" dirty="0" err="1"/>
              <a:t>September</a:t>
            </a:r>
            <a:r>
              <a:rPr lang="pl-PL" dirty="0"/>
              <a:t> 2019</a:t>
            </a:r>
            <a:endParaRPr lang="en-US" dirty="0"/>
          </a:p>
        </p:txBody>
      </p:sp>
    </p:spTree>
    <p:extLst>
      <p:ext uri="{BB962C8B-B14F-4D97-AF65-F5344CB8AC3E}">
        <p14:creationId xmlns:p14="http://schemas.microsoft.com/office/powerpoint/2010/main" val="46732024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smtClean="0"/>
              <a:t>Agenda</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US" sz="3200" dirty="0"/>
              <a:t>Air </a:t>
            </a:r>
            <a:r>
              <a:rPr lang="en-US" sz="3200" dirty="0" smtClean="0"/>
              <a:t>pollution </a:t>
            </a:r>
            <a:r>
              <a:rPr lang="en-US" sz="3200" dirty="0"/>
              <a:t>– </a:t>
            </a:r>
            <a:r>
              <a:rPr lang="pl-PL" sz="3200" dirty="0"/>
              <a:t>S</a:t>
            </a:r>
            <a:r>
              <a:rPr lang="en-US" sz="3200" dirty="0" err="1"/>
              <a:t>pring</a:t>
            </a:r>
            <a:r>
              <a:rPr lang="en-US" sz="3200" dirty="0"/>
              <a:t> 2019</a:t>
            </a:r>
            <a:endParaRPr lang="pl-PL" sz="3200" dirty="0"/>
          </a:p>
          <a:p>
            <a:endParaRPr lang="en-US" sz="3200" dirty="0"/>
          </a:p>
          <a:p>
            <a:r>
              <a:rPr lang="en-US" sz="3200" dirty="0" err="1"/>
              <a:t>Artifical</a:t>
            </a:r>
            <a:r>
              <a:rPr lang="en-US" sz="3200" dirty="0"/>
              <a:t> </a:t>
            </a:r>
            <a:r>
              <a:rPr lang="en-US" sz="3200" dirty="0" smtClean="0"/>
              <a:t>intelligence</a:t>
            </a:r>
            <a:r>
              <a:rPr lang="pl-PL" sz="3200" dirty="0" smtClean="0"/>
              <a:t> </a:t>
            </a:r>
            <a:r>
              <a:rPr lang="en-US" sz="3200" dirty="0" smtClean="0"/>
              <a:t>– </a:t>
            </a:r>
            <a:r>
              <a:rPr lang="pl-PL" sz="3200" dirty="0"/>
              <a:t>May-</a:t>
            </a:r>
            <a:r>
              <a:rPr lang="pl-PL" sz="3200" dirty="0" err="1"/>
              <a:t>September</a:t>
            </a:r>
            <a:r>
              <a:rPr lang="pl-PL" sz="3200" dirty="0"/>
              <a:t> </a:t>
            </a:r>
            <a:r>
              <a:rPr lang="pl-PL" sz="3200" dirty="0" smtClean="0"/>
              <a:t>2019</a:t>
            </a:r>
          </a:p>
          <a:p>
            <a:endParaRPr lang="pl-PL" sz="3200" dirty="0"/>
          </a:p>
          <a:p>
            <a:r>
              <a:rPr lang="pl-PL" sz="3200" dirty="0" err="1" smtClean="0"/>
              <a:t>Lessons</a:t>
            </a:r>
            <a:r>
              <a:rPr lang="pl-PL" sz="3200" dirty="0" smtClean="0"/>
              <a:t> </a:t>
            </a:r>
            <a:r>
              <a:rPr lang="pl-PL" sz="3200" dirty="0" err="1" smtClean="0"/>
              <a:t>learned</a:t>
            </a:r>
            <a:endParaRPr lang="pl-PL" sz="3200" dirty="0" smtClean="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63</a:t>
            </a:fld>
            <a:endParaRPr lang="pt-BR"/>
          </a:p>
        </p:txBody>
      </p:sp>
    </p:spTree>
    <p:extLst>
      <p:ext uri="{BB962C8B-B14F-4D97-AF65-F5344CB8AC3E}">
        <p14:creationId xmlns:p14="http://schemas.microsoft.com/office/powerpoint/2010/main" val="399447613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Scenario</a:t>
            </a:r>
            <a:r>
              <a:rPr lang="pl-PL" dirty="0"/>
              <a:t> </a:t>
            </a:r>
            <a:r>
              <a:rPr lang="pl-PL" dirty="0" smtClean="0"/>
              <a:t>on </a:t>
            </a:r>
            <a:r>
              <a:rPr lang="pl-PL" dirty="0" err="1" smtClean="0"/>
              <a:t>Air</a:t>
            </a:r>
            <a:r>
              <a:rPr lang="pl-PL" dirty="0" smtClean="0"/>
              <a:t> </a:t>
            </a:r>
            <a:r>
              <a:rPr lang="pl-PL" dirty="0" err="1" smtClean="0"/>
              <a:t>Pollution</a:t>
            </a:r>
            <a:endParaRPr lang="pl-PL" dirty="0"/>
          </a:p>
        </p:txBody>
      </p:sp>
      <p:sp>
        <p:nvSpPr>
          <p:cNvPr id="3" name="Symbol zastępczy zawartości 2"/>
          <p:cNvSpPr>
            <a:spLocks noGrp="1"/>
          </p:cNvSpPr>
          <p:nvPr>
            <p:ph idx="1"/>
          </p:nvPr>
        </p:nvSpPr>
        <p:spPr>
          <a:xfrm>
            <a:off x="838200" y="1825625"/>
            <a:ext cx="11049000" cy="4351338"/>
          </a:xfrm>
        </p:spPr>
        <p:txBody>
          <a:bodyPr/>
          <a:lstStyle/>
          <a:p>
            <a:r>
              <a:rPr lang="pl-PL" dirty="0" smtClean="0"/>
              <a:t>March – May 2019</a:t>
            </a:r>
          </a:p>
          <a:p>
            <a:r>
              <a:rPr lang="pl-PL" dirty="0" smtClean="0"/>
              <a:t>Face-to-face kick-off </a:t>
            </a:r>
            <a:r>
              <a:rPr lang="pl-PL" dirty="0" err="1" smtClean="0"/>
              <a:t>meetings</a:t>
            </a:r>
            <a:r>
              <a:rPr lang="pl-PL" dirty="0" smtClean="0"/>
              <a:t> with </a:t>
            </a:r>
            <a:r>
              <a:rPr lang="pl-PL" dirty="0" err="1" smtClean="0"/>
              <a:t>introductory</a:t>
            </a:r>
            <a:r>
              <a:rPr lang="pl-PL" dirty="0" smtClean="0"/>
              <a:t> </a:t>
            </a:r>
            <a:r>
              <a:rPr lang="pl-PL" dirty="0" err="1" smtClean="0"/>
              <a:t>lessons</a:t>
            </a:r>
            <a:r>
              <a:rPr lang="pl-PL" dirty="0" smtClean="0"/>
              <a:t> </a:t>
            </a:r>
            <a:r>
              <a:rPr lang="pl-PL" b="1" dirty="0" err="1" smtClean="0"/>
              <a:t>at</a:t>
            </a:r>
            <a:r>
              <a:rPr lang="pl-PL" b="1" dirty="0" smtClean="0"/>
              <a:t> PSNC</a:t>
            </a:r>
          </a:p>
          <a:p>
            <a:r>
              <a:rPr lang="pl-PL" dirty="0"/>
              <a:t>A</a:t>
            </a:r>
            <a:r>
              <a:rPr lang="en-US" dirty="0"/>
              <a:t> learning scenario focus</a:t>
            </a:r>
            <a:r>
              <a:rPr lang="pl-PL" dirty="0" err="1"/>
              <a:t>ed</a:t>
            </a:r>
            <a:r>
              <a:rPr lang="en-US" dirty="0"/>
              <a:t> on smog and air pollution</a:t>
            </a:r>
            <a:endParaRPr lang="pl-PL" dirty="0"/>
          </a:p>
          <a:p>
            <a:r>
              <a:rPr lang="pl-PL" dirty="0"/>
              <a:t>3-4 </a:t>
            </a:r>
            <a:r>
              <a:rPr lang="pl-PL" dirty="0" err="1"/>
              <a:t>hours</a:t>
            </a:r>
            <a:endParaRPr lang="pl-PL" dirty="0"/>
          </a:p>
          <a:p>
            <a:r>
              <a:rPr lang="pl-PL" dirty="0" err="1"/>
              <a:t>Assignments</a:t>
            </a:r>
            <a:r>
              <a:rPr lang="pl-PL" dirty="0"/>
              <a:t> and </a:t>
            </a:r>
            <a:r>
              <a:rPr lang="pl-PL" dirty="0" err="1"/>
              <a:t>tools</a:t>
            </a:r>
            <a:endParaRPr lang="pl-PL" dirty="0"/>
          </a:p>
          <a:p>
            <a:pPr lvl="1"/>
            <a:r>
              <a:rPr lang="pl-PL" dirty="0" err="1"/>
              <a:t>CERNBox</a:t>
            </a:r>
            <a:r>
              <a:rPr lang="pl-PL" dirty="0"/>
              <a:t> – </a:t>
            </a:r>
            <a:r>
              <a:rPr lang="pl-PL" dirty="0" err="1"/>
              <a:t>sharing</a:t>
            </a:r>
            <a:r>
              <a:rPr lang="pl-PL" dirty="0"/>
              <a:t> data</a:t>
            </a:r>
          </a:p>
          <a:p>
            <a:pPr lvl="1"/>
            <a:r>
              <a:rPr lang="pl-PL" dirty="0"/>
              <a:t>SWAN – </a:t>
            </a:r>
            <a:r>
              <a:rPr lang="pl-PL" dirty="0" err="1"/>
              <a:t>analyze</a:t>
            </a:r>
            <a:r>
              <a:rPr lang="pl-PL" dirty="0"/>
              <a:t> data</a:t>
            </a:r>
          </a:p>
          <a:p>
            <a:pPr lvl="1"/>
            <a:r>
              <a:rPr lang="pl-PL" dirty="0" err="1"/>
              <a:t>Knockplop</a:t>
            </a:r>
            <a:r>
              <a:rPr lang="pl-PL" dirty="0"/>
              <a:t>, MM – </a:t>
            </a:r>
            <a:r>
              <a:rPr lang="pl-PL" dirty="0" err="1"/>
              <a:t>connect</a:t>
            </a:r>
            <a:r>
              <a:rPr lang="pl-PL" dirty="0"/>
              <a:t> </a:t>
            </a:r>
            <a:r>
              <a:rPr lang="pl-PL" dirty="0" smtClean="0"/>
              <a:t>with </a:t>
            </a:r>
            <a:r>
              <a:rPr lang="pl-PL" dirty="0" err="1" smtClean="0"/>
              <a:t>an</a:t>
            </a:r>
            <a:r>
              <a:rPr lang="pl-PL" dirty="0" smtClean="0"/>
              <a:t> </a:t>
            </a:r>
            <a:r>
              <a:rPr lang="pl-PL" dirty="0" err="1" smtClean="0"/>
              <a:t>expert</a:t>
            </a:r>
            <a:r>
              <a:rPr lang="pl-PL" dirty="0" smtClean="0"/>
              <a:t> to </a:t>
            </a:r>
            <a:r>
              <a:rPr lang="pl-PL" dirty="0" err="1" smtClean="0"/>
              <a:t>get</a:t>
            </a:r>
            <a:r>
              <a:rPr lang="pl-PL" dirty="0" smtClean="0"/>
              <a:t> </a:t>
            </a:r>
            <a:r>
              <a:rPr lang="pl-PL" dirty="0" err="1" smtClean="0"/>
              <a:t>next</a:t>
            </a:r>
            <a:r>
              <a:rPr lang="pl-PL" dirty="0" smtClean="0"/>
              <a:t> </a:t>
            </a:r>
            <a:r>
              <a:rPr lang="pl-PL" dirty="0" err="1" smtClean="0"/>
              <a:t>assignments</a:t>
            </a: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64</a:t>
            </a:fld>
            <a:endParaRPr lang="pt-BR"/>
          </a:p>
        </p:txBody>
      </p:sp>
    </p:spTree>
    <p:extLst>
      <p:ext uri="{BB962C8B-B14F-4D97-AF65-F5344CB8AC3E}">
        <p14:creationId xmlns:p14="http://schemas.microsoft.com/office/powerpoint/2010/main" val="120829109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65</a:t>
            </a:fld>
            <a:endParaRPr lang="pt-BR"/>
          </a:p>
        </p:txBody>
      </p:sp>
      <p:pic>
        <p:nvPicPr>
          <p:cNvPr id="8" name="Obraz 7"/>
          <p:cNvPicPr>
            <a:picLocks noChangeAspect="1"/>
          </p:cNvPicPr>
          <p:nvPr/>
        </p:nvPicPr>
        <p:blipFill>
          <a:blip r:embed="rId2"/>
          <a:stretch>
            <a:fillRect/>
          </a:stretch>
        </p:blipFill>
        <p:spPr>
          <a:xfrm>
            <a:off x="188257" y="1428997"/>
            <a:ext cx="11859745" cy="4501155"/>
          </a:xfrm>
          <a:prstGeom prst="rect">
            <a:avLst/>
          </a:prstGeom>
        </p:spPr>
      </p:pic>
    </p:spTree>
    <p:extLst>
      <p:ext uri="{BB962C8B-B14F-4D97-AF65-F5344CB8AC3E}">
        <p14:creationId xmlns:p14="http://schemas.microsoft.com/office/powerpoint/2010/main" val="67597597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Scenario</a:t>
            </a:r>
            <a:r>
              <a:rPr lang="pl-PL" dirty="0"/>
              <a:t> </a:t>
            </a:r>
            <a:r>
              <a:rPr lang="pl-PL" dirty="0" smtClean="0"/>
              <a:t>on </a:t>
            </a:r>
            <a:r>
              <a:rPr lang="pl-PL" dirty="0" err="1" smtClean="0"/>
              <a:t>Air</a:t>
            </a:r>
            <a:r>
              <a:rPr lang="pl-PL" dirty="0" smtClean="0"/>
              <a:t> </a:t>
            </a:r>
            <a:r>
              <a:rPr lang="pl-PL" dirty="0" err="1" smtClean="0"/>
              <a:t>Pollution</a:t>
            </a:r>
            <a:endParaRPr lang="pl-PL" dirty="0"/>
          </a:p>
        </p:txBody>
      </p:sp>
      <p:sp>
        <p:nvSpPr>
          <p:cNvPr id="3" name="Symbol zastępczy zawartości 2"/>
          <p:cNvSpPr>
            <a:spLocks noGrp="1"/>
          </p:cNvSpPr>
          <p:nvPr>
            <p:ph idx="1"/>
          </p:nvPr>
        </p:nvSpPr>
        <p:spPr/>
        <p:txBody>
          <a:bodyPr/>
          <a:lstStyle/>
          <a:p>
            <a:r>
              <a:rPr lang="pl-PL" dirty="0" smtClean="0"/>
              <a:t>March – 5 </a:t>
            </a:r>
            <a:r>
              <a:rPr lang="pl-PL" dirty="0" err="1" smtClean="0"/>
              <a:t>classes</a:t>
            </a:r>
            <a:r>
              <a:rPr lang="pl-PL" dirty="0" smtClean="0"/>
              <a:t> from 5 </a:t>
            </a:r>
            <a:r>
              <a:rPr lang="pl-PL" dirty="0" err="1" smtClean="0"/>
              <a:t>different</a:t>
            </a:r>
            <a:r>
              <a:rPr lang="pl-PL" dirty="0" smtClean="0"/>
              <a:t> </a:t>
            </a:r>
            <a:r>
              <a:rPr lang="pl-PL" dirty="0" err="1" smtClean="0"/>
              <a:t>schools</a:t>
            </a:r>
            <a:endParaRPr lang="pl-PL" dirty="0" smtClean="0"/>
          </a:p>
          <a:p>
            <a:r>
              <a:rPr lang="pl-PL" dirty="0" err="1" smtClean="0"/>
              <a:t>April</a:t>
            </a:r>
            <a:r>
              <a:rPr lang="pl-PL" dirty="0" smtClean="0"/>
              <a:t> – 10 </a:t>
            </a:r>
            <a:r>
              <a:rPr lang="pl-PL" dirty="0" err="1" smtClean="0"/>
              <a:t>classes</a:t>
            </a:r>
            <a:r>
              <a:rPr lang="pl-PL" dirty="0" smtClean="0"/>
              <a:t> </a:t>
            </a:r>
            <a:r>
              <a:rPr lang="pl-PL" dirty="0" err="1" smtClean="0"/>
              <a:t>planned</a:t>
            </a:r>
            <a:r>
              <a:rPr lang="pl-PL" dirty="0" smtClean="0"/>
              <a:t> but </a:t>
            </a:r>
            <a:r>
              <a:rPr lang="pl-PL" dirty="0" err="1" smtClean="0"/>
              <a:t>all</a:t>
            </a:r>
            <a:r>
              <a:rPr lang="pl-PL" dirty="0" smtClean="0"/>
              <a:t> </a:t>
            </a:r>
            <a:r>
              <a:rPr lang="pl-PL" dirty="0" err="1" smtClean="0"/>
              <a:t>cancelled</a:t>
            </a:r>
            <a:endParaRPr lang="pl-PL" dirty="0" smtClean="0"/>
          </a:p>
          <a:p>
            <a:r>
              <a:rPr lang="pl-PL" dirty="0" smtClean="0"/>
              <a:t>May – 2 </a:t>
            </a:r>
            <a:r>
              <a:rPr lang="pl-PL" dirty="0" err="1" smtClean="0"/>
              <a:t>classes</a:t>
            </a:r>
            <a:r>
              <a:rPr lang="pl-PL" dirty="0" smtClean="0"/>
              <a:t> from 2 </a:t>
            </a:r>
            <a:r>
              <a:rPr lang="pl-PL" dirty="0" err="1" smtClean="0"/>
              <a:t>different</a:t>
            </a:r>
            <a:r>
              <a:rPr lang="pl-PL" dirty="0" smtClean="0"/>
              <a:t> </a:t>
            </a:r>
            <a:r>
              <a:rPr lang="pl-PL" dirty="0" err="1" smtClean="0"/>
              <a:t>schools</a:t>
            </a:r>
            <a:endParaRPr lang="pl-PL" dirty="0" smtClean="0"/>
          </a:p>
          <a:p>
            <a:endParaRPr lang="pl-PL" dirty="0" smtClean="0"/>
          </a:p>
          <a:p>
            <a:endParaRPr lang="pl-PL" dirty="0"/>
          </a:p>
          <a:p>
            <a:r>
              <a:rPr lang="pl-PL" dirty="0" err="1"/>
              <a:t>Follow-ups</a:t>
            </a:r>
            <a:r>
              <a:rPr lang="pl-PL" dirty="0"/>
              <a:t> </a:t>
            </a:r>
            <a:r>
              <a:rPr lang="pl-PL" dirty="0" err="1"/>
              <a:t>planned</a:t>
            </a:r>
            <a:r>
              <a:rPr lang="pl-PL" dirty="0"/>
              <a:t> in </a:t>
            </a:r>
            <a:r>
              <a:rPr lang="pl-PL" dirty="0" err="1"/>
              <a:t>classrooms</a:t>
            </a:r>
            <a:r>
              <a:rPr lang="pl-PL" dirty="0"/>
              <a:t> but </a:t>
            </a:r>
            <a:r>
              <a:rPr lang="pl-PL" dirty="0" err="1"/>
              <a:t>never</a:t>
            </a:r>
            <a:r>
              <a:rPr lang="pl-PL" dirty="0"/>
              <a:t> </a:t>
            </a:r>
            <a:r>
              <a:rPr lang="pl-PL" dirty="0" err="1"/>
              <a:t>happened</a:t>
            </a:r>
            <a:r>
              <a:rPr lang="pl-PL" dirty="0"/>
              <a:t>. GDPR</a:t>
            </a:r>
            <a:r>
              <a:rPr lang="pl-PL" dirty="0" smtClean="0"/>
              <a:t>.</a:t>
            </a:r>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66</a:t>
            </a:fld>
            <a:endParaRPr lang="pt-BR"/>
          </a:p>
        </p:txBody>
      </p:sp>
    </p:spTree>
    <p:extLst>
      <p:ext uri="{BB962C8B-B14F-4D97-AF65-F5344CB8AC3E}">
        <p14:creationId xmlns:p14="http://schemas.microsoft.com/office/powerpoint/2010/main" val="252737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Artifical</a:t>
            </a:r>
            <a:r>
              <a:rPr lang="pl-PL" dirty="0" smtClean="0"/>
              <a:t> </a:t>
            </a:r>
            <a:r>
              <a:rPr lang="pl-PL" dirty="0" err="1"/>
              <a:t>I</a:t>
            </a:r>
            <a:r>
              <a:rPr lang="pl-PL" dirty="0" err="1" smtClean="0"/>
              <a:t>ntelligence</a:t>
            </a:r>
            <a:endParaRPr lang="pl-PL" dirty="0"/>
          </a:p>
        </p:txBody>
      </p:sp>
      <p:sp>
        <p:nvSpPr>
          <p:cNvPr id="3" name="Symbol zastępczy zawartości 2"/>
          <p:cNvSpPr>
            <a:spLocks noGrp="1"/>
          </p:cNvSpPr>
          <p:nvPr>
            <p:ph idx="1"/>
          </p:nvPr>
        </p:nvSpPr>
        <p:spPr>
          <a:xfrm>
            <a:off x="838199" y="1825625"/>
            <a:ext cx="10918371" cy="4351338"/>
          </a:xfrm>
        </p:spPr>
        <p:txBody>
          <a:bodyPr>
            <a:normAutofit/>
          </a:bodyPr>
          <a:lstStyle/>
          <a:p>
            <a:r>
              <a:rPr lang="pl-PL" dirty="0" err="1"/>
              <a:t>Artifical</a:t>
            </a:r>
            <a:r>
              <a:rPr lang="pl-PL" dirty="0"/>
              <a:t> </a:t>
            </a:r>
            <a:r>
              <a:rPr lang="pl-PL" dirty="0" err="1" smtClean="0"/>
              <a:t>intelligence</a:t>
            </a:r>
            <a:r>
              <a:rPr lang="pl-PL" dirty="0" smtClean="0"/>
              <a:t> </a:t>
            </a:r>
            <a:r>
              <a:rPr lang="pl-PL" dirty="0" err="1" smtClean="0"/>
              <a:t>course</a:t>
            </a:r>
            <a:r>
              <a:rPr lang="pl-PL" dirty="0" smtClean="0"/>
              <a:t> from Intel for high </a:t>
            </a:r>
            <a:r>
              <a:rPr lang="pl-PL" dirty="0" err="1" smtClean="0"/>
              <a:t>schools</a:t>
            </a:r>
            <a:endParaRPr lang="pl-PL" dirty="0" smtClean="0"/>
          </a:p>
          <a:p>
            <a:r>
              <a:rPr lang="pl-PL" dirty="0" err="1"/>
              <a:t>Curricular</a:t>
            </a:r>
            <a:r>
              <a:rPr lang="pl-PL" dirty="0"/>
              <a:t> </a:t>
            </a:r>
            <a:r>
              <a:rPr lang="pl-PL" dirty="0" err="1"/>
              <a:t>subjects</a:t>
            </a:r>
            <a:endParaRPr lang="pl-PL" dirty="0"/>
          </a:p>
          <a:p>
            <a:pPr lvl="1"/>
            <a:r>
              <a:rPr lang="pl-PL" dirty="0"/>
              <a:t>NLP</a:t>
            </a:r>
          </a:p>
          <a:p>
            <a:pPr lvl="1"/>
            <a:r>
              <a:rPr lang="pl-PL" dirty="0"/>
              <a:t>Image </a:t>
            </a:r>
            <a:r>
              <a:rPr lang="pl-PL" dirty="0" err="1"/>
              <a:t>recognition</a:t>
            </a:r>
            <a:endParaRPr lang="pl-PL" dirty="0"/>
          </a:p>
          <a:p>
            <a:pPr lvl="1"/>
            <a:r>
              <a:rPr lang="pl-PL" dirty="0" err="1"/>
              <a:t>Classification</a:t>
            </a:r>
            <a:endParaRPr lang="pl-PL" dirty="0" smtClean="0"/>
          </a:p>
          <a:p>
            <a:endParaRPr lang="pl-PL" dirty="0" smtClean="0"/>
          </a:p>
          <a:p>
            <a:r>
              <a:rPr lang="pl-PL" dirty="0" err="1" smtClean="0"/>
              <a:t>They</a:t>
            </a:r>
            <a:r>
              <a:rPr lang="pl-PL" dirty="0" smtClean="0"/>
              <a:t> </a:t>
            </a:r>
            <a:r>
              <a:rPr lang="pl-PL" dirty="0" err="1" smtClean="0"/>
              <a:t>wanted</a:t>
            </a:r>
            <a:r>
              <a:rPr lang="pl-PL" dirty="0" smtClean="0"/>
              <a:t> to do </a:t>
            </a:r>
            <a:r>
              <a:rPr lang="pl-PL" dirty="0" err="1" smtClean="0"/>
              <a:t>it</a:t>
            </a:r>
            <a:r>
              <a:rPr lang="pl-PL" dirty="0" smtClean="0"/>
              <a:t> off-</a:t>
            </a:r>
            <a:r>
              <a:rPr lang="pl-PL" dirty="0" err="1" smtClean="0"/>
              <a:t>line</a:t>
            </a:r>
            <a:r>
              <a:rPr lang="pl-PL" dirty="0" smtClean="0"/>
              <a:t>…</a:t>
            </a:r>
            <a:endParaRPr lang="pl-PL" dirty="0"/>
          </a:p>
          <a:p>
            <a:r>
              <a:rPr lang="pl-PL" dirty="0" smtClean="0"/>
              <a:t>But </a:t>
            </a:r>
            <a:r>
              <a:rPr lang="pl-PL" dirty="0" err="1" smtClean="0"/>
              <a:t>finally</a:t>
            </a:r>
            <a:r>
              <a:rPr lang="pl-PL" dirty="0" smtClean="0"/>
              <a:t>, </a:t>
            </a:r>
            <a:r>
              <a:rPr lang="pl-PL" dirty="0" err="1" smtClean="0"/>
              <a:t>it</a:t>
            </a:r>
            <a:r>
              <a:rPr lang="pl-PL" dirty="0" smtClean="0"/>
              <a:t> </a:t>
            </a:r>
            <a:r>
              <a:rPr lang="pl-PL" dirty="0" err="1" smtClean="0"/>
              <a:t>is</a:t>
            </a:r>
            <a:r>
              <a:rPr lang="pl-PL" dirty="0" smtClean="0"/>
              <a:t> run </a:t>
            </a:r>
            <a:r>
              <a:rPr lang="pl-PL" dirty="0" err="1" smtClean="0"/>
              <a:t>using</a:t>
            </a:r>
            <a:r>
              <a:rPr lang="pl-PL" dirty="0" smtClean="0"/>
              <a:t> Up2U </a:t>
            </a:r>
            <a:r>
              <a:rPr lang="pl-PL" dirty="0" err="1" smtClean="0"/>
              <a:t>tools</a:t>
            </a:r>
            <a:endParaRPr lang="pl-PL" dirty="0" smtClean="0"/>
          </a:p>
          <a:p>
            <a:endParaRPr lang="pl-PL" dirty="0" smtClean="0"/>
          </a:p>
          <a:p>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67</a:t>
            </a:fld>
            <a:endParaRPr lang="pt-BR"/>
          </a:p>
        </p:txBody>
      </p:sp>
    </p:spTree>
    <p:extLst>
      <p:ext uri="{BB962C8B-B14F-4D97-AF65-F5344CB8AC3E}">
        <p14:creationId xmlns:p14="http://schemas.microsoft.com/office/powerpoint/2010/main" val="172267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7" end="7"/>
                                            </p:txEl>
                                          </p:spTgt>
                                        </p:tgtEl>
                                        <p:attrNameLst>
                                          <p:attrName>style.visibility</p:attrName>
                                        </p:attrNameLst>
                                      </p:cBhvr>
                                      <p:to>
                                        <p:strVal val="visible"/>
                                      </p:to>
                                    </p:set>
                                    <p:animEffect transition="in" filter="fade">
                                      <p:cBhvr>
                                        <p:cTn id="14" dur="1000"/>
                                        <p:tgtEl>
                                          <p:spTgt spid="3">
                                            <p:txEl>
                                              <p:pRg st="7" end="7"/>
                                            </p:txEl>
                                          </p:spTgt>
                                        </p:tgtEl>
                                      </p:cBhvr>
                                    </p:animEffect>
                                    <p:anim calcmode="lin" valueType="num">
                                      <p:cBhvr>
                                        <p:cTn id="1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Artifical</a:t>
            </a:r>
            <a:r>
              <a:rPr lang="pl-PL" dirty="0" smtClean="0"/>
              <a:t> </a:t>
            </a:r>
            <a:r>
              <a:rPr lang="pl-PL" dirty="0" err="1"/>
              <a:t>I</a:t>
            </a:r>
            <a:r>
              <a:rPr lang="pl-PL" dirty="0" err="1" smtClean="0"/>
              <a:t>ntelligence</a:t>
            </a:r>
            <a:endParaRPr lang="pl-PL" dirty="0"/>
          </a:p>
        </p:txBody>
      </p:sp>
      <p:sp>
        <p:nvSpPr>
          <p:cNvPr id="3" name="Symbol zastępczy zawartości 2"/>
          <p:cNvSpPr>
            <a:spLocks noGrp="1"/>
          </p:cNvSpPr>
          <p:nvPr>
            <p:ph idx="1"/>
          </p:nvPr>
        </p:nvSpPr>
        <p:spPr/>
        <p:txBody>
          <a:bodyPr/>
          <a:lstStyle/>
          <a:p>
            <a:r>
              <a:rPr lang="pl-PL" dirty="0" err="1" smtClean="0"/>
              <a:t>About</a:t>
            </a:r>
            <a:r>
              <a:rPr lang="pl-PL" dirty="0" smtClean="0"/>
              <a:t> 100 </a:t>
            </a:r>
            <a:r>
              <a:rPr lang="pl-PL" dirty="0" err="1" smtClean="0"/>
              <a:t>work</a:t>
            </a:r>
            <a:r>
              <a:rPr lang="pl-PL" dirty="0" smtClean="0"/>
              <a:t> </a:t>
            </a:r>
            <a:r>
              <a:rPr lang="pl-PL" dirty="0" err="1" smtClean="0"/>
              <a:t>hours</a:t>
            </a:r>
            <a:r>
              <a:rPr lang="pl-PL" dirty="0" smtClean="0"/>
              <a:t> for </a:t>
            </a:r>
            <a:r>
              <a:rPr lang="pl-PL" dirty="0" err="1" smtClean="0"/>
              <a:t>students</a:t>
            </a:r>
            <a:endParaRPr lang="pl-PL" dirty="0" smtClean="0"/>
          </a:p>
          <a:p>
            <a:r>
              <a:rPr lang="pl-PL" dirty="0" smtClean="0"/>
              <a:t>Ca. 30 </a:t>
            </a:r>
            <a:r>
              <a:rPr lang="pl-PL" dirty="0" err="1" smtClean="0"/>
              <a:t>Jupyter</a:t>
            </a:r>
            <a:r>
              <a:rPr lang="pl-PL" dirty="0" smtClean="0"/>
              <a:t> </a:t>
            </a:r>
            <a:r>
              <a:rPr lang="pl-PL" dirty="0" err="1" smtClean="0"/>
              <a:t>notebooks</a:t>
            </a:r>
            <a:endParaRPr lang="pl-PL" dirty="0" smtClean="0"/>
          </a:p>
          <a:p>
            <a:r>
              <a:rPr lang="pl-PL" dirty="0" smtClean="0"/>
              <a:t>May </a:t>
            </a:r>
            <a:r>
              <a:rPr lang="pl-PL" dirty="0"/>
              <a:t>– </a:t>
            </a:r>
            <a:r>
              <a:rPr lang="pl-PL" dirty="0" err="1"/>
              <a:t>September</a:t>
            </a:r>
            <a:r>
              <a:rPr lang="pl-PL" dirty="0"/>
              <a:t> 2019</a:t>
            </a:r>
          </a:p>
          <a:p>
            <a:pPr marL="0" indent="0">
              <a:buNone/>
            </a:pPr>
            <a:endParaRPr lang="pl-PL" dirty="0" smtClean="0"/>
          </a:p>
          <a:p>
            <a:r>
              <a:rPr lang="pl-PL" dirty="0" smtClean="0"/>
              <a:t>2 </a:t>
            </a:r>
            <a:r>
              <a:rPr lang="pl-PL" dirty="0" err="1" smtClean="0"/>
              <a:t>schools</a:t>
            </a:r>
            <a:r>
              <a:rPr lang="pl-PL" dirty="0" smtClean="0"/>
              <a:t> from </a:t>
            </a:r>
            <a:r>
              <a:rPr lang="pl-PL" dirty="0" err="1" smtClean="0"/>
              <a:t>Gdansk</a:t>
            </a:r>
            <a:r>
              <a:rPr lang="pl-PL" dirty="0" smtClean="0"/>
              <a:t>, 3 </a:t>
            </a:r>
            <a:r>
              <a:rPr lang="pl-PL" dirty="0" err="1" smtClean="0"/>
              <a:t>schools</a:t>
            </a:r>
            <a:r>
              <a:rPr lang="pl-PL" dirty="0" smtClean="0"/>
              <a:t> from </a:t>
            </a:r>
            <a:r>
              <a:rPr lang="pl-PL" dirty="0" err="1" smtClean="0"/>
              <a:t>Poznan</a:t>
            </a:r>
            <a:endParaRPr lang="pl-PL" dirty="0" smtClean="0"/>
          </a:p>
          <a:p>
            <a:r>
              <a:rPr lang="pl-PL" dirty="0" smtClean="0"/>
              <a:t>120 </a:t>
            </a:r>
            <a:r>
              <a:rPr lang="pl-PL" dirty="0" err="1" smtClean="0"/>
              <a:t>students</a:t>
            </a:r>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68</a:t>
            </a:fld>
            <a:endParaRPr lang="pt-BR"/>
          </a:p>
        </p:txBody>
      </p:sp>
    </p:spTree>
    <p:extLst>
      <p:ext uri="{BB962C8B-B14F-4D97-AF65-F5344CB8AC3E}">
        <p14:creationId xmlns:p14="http://schemas.microsoft.com/office/powerpoint/2010/main" val="101237272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Artifical</a:t>
            </a:r>
            <a:r>
              <a:rPr lang="pl-PL" dirty="0" smtClean="0"/>
              <a:t> </a:t>
            </a:r>
            <a:r>
              <a:rPr lang="pl-PL" dirty="0" err="1" smtClean="0"/>
              <a:t>Intelligence</a:t>
            </a:r>
            <a:endParaRPr lang="pl-PL" dirty="0"/>
          </a:p>
        </p:txBody>
      </p:sp>
      <p:sp>
        <p:nvSpPr>
          <p:cNvPr id="3" name="Symbol zastępczy zawartości 2"/>
          <p:cNvSpPr>
            <a:spLocks noGrp="1"/>
          </p:cNvSpPr>
          <p:nvPr>
            <p:ph idx="1"/>
          </p:nvPr>
        </p:nvSpPr>
        <p:spPr/>
        <p:txBody>
          <a:bodyPr/>
          <a:lstStyle/>
          <a:p>
            <a:r>
              <a:rPr lang="pl-PL" dirty="0" err="1" smtClean="0"/>
              <a:t>Introduction</a:t>
            </a:r>
            <a:endParaRPr lang="pl-PL" dirty="0" smtClean="0"/>
          </a:p>
          <a:p>
            <a:pPr lvl="1"/>
            <a:r>
              <a:rPr lang="pl-PL" dirty="0" err="1" smtClean="0"/>
              <a:t>Poznan</a:t>
            </a:r>
            <a:r>
              <a:rPr lang="pl-PL" dirty="0" smtClean="0"/>
              <a:t> – </a:t>
            </a:r>
            <a:r>
              <a:rPr lang="pl-PL" dirty="0" err="1" smtClean="0"/>
              <a:t>introductory</a:t>
            </a:r>
            <a:r>
              <a:rPr lang="pl-PL" dirty="0" smtClean="0"/>
              <a:t> </a:t>
            </a:r>
            <a:r>
              <a:rPr lang="pl-PL" dirty="0" err="1" smtClean="0"/>
              <a:t>lessons</a:t>
            </a:r>
            <a:r>
              <a:rPr lang="pl-PL" dirty="0" smtClean="0"/>
              <a:t> </a:t>
            </a:r>
            <a:r>
              <a:rPr lang="pl-PL" dirty="0" err="1" smtClean="0"/>
              <a:t>at</a:t>
            </a:r>
            <a:r>
              <a:rPr lang="pl-PL" dirty="0" smtClean="0"/>
              <a:t> </a:t>
            </a:r>
            <a:r>
              <a:rPr lang="pl-PL" dirty="0" err="1" smtClean="0"/>
              <a:t>schools</a:t>
            </a:r>
            <a:r>
              <a:rPr lang="pl-PL" dirty="0" smtClean="0"/>
              <a:t> (</a:t>
            </a:r>
            <a:r>
              <a:rPr lang="pl-PL" dirty="0" err="1" smtClean="0"/>
              <a:t>teachers</a:t>
            </a:r>
            <a:r>
              <a:rPr lang="pl-PL" dirty="0" smtClean="0"/>
              <a:t> + </a:t>
            </a:r>
            <a:r>
              <a:rPr lang="pl-PL" dirty="0" err="1" smtClean="0"/>
              <a:t>students</a:t>
            </a:r>
            <a:r>
              <a:rPr lang="pl-PL" dirty="0" smtClean="0"/>
              <a:t>)</a:t>
            </a:r>
          </a:p>
          <a:p>
            <a:pPr lvl="1"/>
            <a:r>
              <a:rPr lang="pl-PL" dirty="0" err="1" smtClean="0"/>
              <a:t>Gdansk</a:t>
            </a:r>
            <a:r>
              <a:rPr lang="pl-PL" dirty="0" smtClean="0"/>
              <a:t> – </a:t>
            </a:r>
            <a:r>
              <a:rPr lang="pl-PL" dirty="0" err="1" smtClean="0"/>
              <a:t>two-day</a:t>
            </a:r>
            <a:r>
              <a:rPr lang="pl-PL" dirty="0" smtClean="0"/>
              <a:t> </a:t>
            </a:r>
            <a:r>
              <a:rPr lang="pl-PL" dirty="0" err="1" smtClean="0"/>
              <a:t>training</a:t>
            </a:r>
            <a:r>
              <a:rPr lang="pl-PL" dirty="0" smtClean="0"/>
              <a:t> for 13 </a:t>
            </a:r>
            <a:r>
              <a:rPr lang="pl-PL" dirty="0" err="1" smtClean="0"/>
              <a:t>teachers</a:t>
            </a:r>
            <a:endParaRPr lang="pl-PL" dirty="0" smtClean="0"/>
          </a:p>
          <a:p>
            <a:r>
              <a:rPr lang="pl-PL" dirty="0" smtClean="0"/>
              <a:t>Online </a:t>
            </a:r>
            <a:r>
              <a:rPr lang="pl-PL" dirty="0" err="1" smtClean="0"/>
              <a:t>support</a:t>
            </a:r>
            <a:r>
              <a:rPr lang="pl-PL" dirty="0" smtClean="0"/>
              <a:t> for </a:t>
            </a:r>
            <a:r>
              <a:rPr lang="pl-PL" dirty="0" err="1" smtClean="0"/>
              <a:t>teachers</a:t>
            </a:r>
            <a:r>
              <a:rPr lang="pl-PL" dirty="0" smtClean="0"/>
              <a:t> – </a:t>
            </a:r>
            <a:r>
              <a:rPr lang="pl-PL" dirty="0" err="1" smtClean="0"/>
              <a:t>Knockplop</a:t>
            </a:r>
            <a:r>
              <a:rPr lang="pl-PL" dirty="0" smtClean="0"/>
              <a:t>/MM… and </a:t>
            </a:r>
            <a:r>
              <a:rPr lang="pl-PL" dirty="0" err="1" smtClean="0"/>
              <a:t>Slack</a:t>
            </a:r>
            <a:endParaRPr lang="pl-PL" dirty="0" smtClean="0"/>
          </a:p>
          <a:p>
            <a:r>
              <a:rPr lang="pl-PL" dirty="0" err="1" smtClean="0"/>
              <a:t>Students</a:t>
            </a:r>
            <a:r>
              <a:rPr lang="pl-PL" dirty="0" smtClean="0"/>
              <a:t> </a:t>
            </a:r>
            <a:r>
              <a:rPr lang="pl-PL" dirty="0" err="1" smtClean="0"/>
              <a:t>working</a:t>
            </a:r>
            <a:r>
              <a:rPr lang="pl-PL" dirty="0" smtClean="0"/>
              <a:t> in </a:t>
            </a:r>
            <a:r>
              <a:rPr lang="pl-PL" dirty="0" err="1" smtClean="0"/>
              <a:t>classes</a:t>
            </a:r>
            <a:r>
              <a:rPr lang="pl-PL" dirty="0" smtClean="0"/>
              <a:t> and </a:t>
            </a:r>
            <a:r>
              <a:rPr lang="pl-PL" dirty="0" err="1" smtClean="0"/>
              <a:t>at</a:t>
            </a:r>
            <a:r>
              <a:rPr lang="pl-PL" dirty="0" smtClean="0"/>
              <a:t> </a:t>
            </a:r>
            <a:r>
              <a:rPr lang="pl-PL" dirty="0" err="1" smtClean="0"/>
              <a:t>home</a:t>
            </a: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69</a:t>
            </a:fld>
            <a:endParaRPr lang="pt-BR"/>
          </a:p>
        </p:txBody>
      </p:sp>
    </p:spTree>
    <p:extLst>
      <p:ext uri="{BB962C8B-B14F-4D97-AF65-F5344CB8AC3E}">
        <p14:creationId xmlns:p14="http://schemas.microsoft.com/office/powerpoint/2010/main" val="323512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Pilot Evaluation by WP5</a:t>
            </a:r>
            <a:endParaRPr lang="pl-PL" dirty="0"/>
          </a:p>
        </p:txBody>
      </p:sp>
      <p:sp>
        <p:nvSpPr>
          <p:cNvPr id="3" name="Symbol zastępczy zawartości 2"/>
          <p:cNvSpPr>
            <a:spLocks noGrp="1"/>
          </p:cNvSpPr>
          <p:nvPr>
            <p:ph idx="1"/>
          </p:nvPr>
        </p:nvSpPr>
        <p:spPr/>
        <p:txBody>
          <a:bodyPr/>
          <a:lstStyle/>
          <a:p>
            <a:pPr marL="514350" indent="-514350">
              <a:buFont typeface="+mj-lt"/>
              <a:buAutoNum type="arabicPeriod"/>
            </a:pPr>
            <a:r>
              <a:rPr lang="pl-PL" dirty="0" err="1" smtClean="0"/>
              <a:t>Collect</a:t>
            </a:r>
            <a:r>
              <a:rPr lang="pl-PL" dirty="0" smtClean="0"/>
              <a:t> web and learning </a:t>
            </a:r>
            <a:r>
              <a:rPr lang="pl-PL" dirty="0" err="1" smtClean="0"/>
              <a:t>analytics</a:t>
            </a:r>
            <a:r>
              <a:rPr lang="pl-PL" dirty="0" smtClean="0"/>
              <a:t> data on </a:t>
            </a:r>
            <a:r>
              <a:rPr lang="pl-PL" dirty="0" err="1" smtClean="0"/>
              <a:t>each</a:t>
            </a:r>
            <a:r>
              <a:rPr lang="pl-PL" dirty="0" smtClean="0"/>
              <a:t> </a:t>
            </a:r>
            <a:r>
              <a:rPr lang="pl-PL" dirty="0" err="1" smtClean="0"/>
              <a:t>school</a:t>
            </a:r>
            <a:endParaRPr lang="pl-PL" dirty="0" smtClean="0"/>
          </a:p>
          <a:p>
            <a:pPr marL="514350" indent="-514350">
              <a:buFont typeface="+mj-lt"/>
              <a:buAutoNum type="arabicPeriod"/>
            </a:pPr>
            <a:r>
              <a:rPr lang="pl-PL" dirty="0" err="1" smtClean="0"/>
              <a:t>Implement</a:t>
            </a:r>
            <a:r>
              <a:rPr lang="pl-PL" dirty="0" smtClean="0"/>
              <a:t> uniform </a:t>
            </a:r>
            <a:r>
              <a:rPr lang="pl-PL" dirty="0" err="1" smtClean="0"/>
              <a:t>pre</a:t>
            </a:r>
            <a:r>
              <a:rPr lang="pl-PL" dirty="0" smtClean="0"/>
              <a:t>- and post- </a:t>
            </a:r>
            <a:r>
              <a:rPr lang="pl-PL" dirty="0" err="1" smtClean="0"/>
              <a:t>surveys</a:t>
            </a:r>
            <a:r>
              <a:rPr lang="pl-PL" dirty="0" smtClean="0"/>
              <a:t> </a:t>
            </a:r>
            <a:br>
              <a:rPr lang="pl-PL" dirty="0" smtClean="0"/>
            </a:br>
            <a:r>
              <a:rPr lang="pl-PL" dirty="0" smtClean="0"/>
              <a:t>for </a:t>
            </a:r>
            <a:r>
              <a:rPr lang="pl-PL" dirty="0" err="1" smtClean="0"/>
              <a:t>teachers</a:t>
            </a:r>
            <a:r>
              <a:rPr lang="pl-PL" dirty="0" smtClean="0"/>
              <a:t> and </a:t>
            </a:r>
            <a:r>
              <a:rPr lang="pl-PL" dirty="0" err="1" smtClean="0"/>
              <a:t>students</a:t>
            </a:r>
            <a:r>
              <a:rPr lang="pl-PL" dirty="0" smtClean="0"/>
              <a:t> in </a:t>
            </a:r>
            <a:r>
              <a:rPr lang="pl-PL" dirty="0" err="1" smtClean="0"/>
              <a:t>each</a:t>
            </a:r>
            <a:r>
              <a:rPr lang="pl-PL" dirty="0" smtClean="0"/>
              <a:t> </a:t>
            </a:r>
            <a:r>
              <a:rPr lang="pl-PL" dirty="0" err="1" smtClean="0"/>
              <a:t>school</a:t>
            </a:r>
            <a:endParaRPr lang="pl-PL" dirty="0" smtClean="0"/>
          </a:p>
          <a:p>
            <a:pPr marL="514350" indent="-514350">
              <a:buFont typeface="+mj-lt"/>
              <a:buAutoNum type="arabicPeriod"/>
            </a:pPr>
            <a:r>
              <a:rPr lang="pl-PL" dirty="0" err="1" smtClean="0"/>
              <a:t>Ask</a:t>
            </a:r>
            <a:r>
              <a:rPr lang="pl-PL" dirty="0" smtClean="0"/>
              <a:t> </a:t>
            </a:r>
            <a:r>
              <a:rPr lang="pl-PL" dirty="0" err="1" smtClean="0"/>
              <a:t>at</a:t>
            </a:r>
            <a:r>
              <a:rPr lang="pl-PL" dirty="0" smtClean="0"/>
              <a:t> </a:t>
            </a:r>
            <a:r>
              <a:rPr lang="pl-PL" dirty="0" err="1" smtClean="0"/>
              <a:t>least</a:t>
            </a:r>
            <a:r>
              <a:rPr lang="pl-PL" dirty="0" smtClean="0"/>
              <a:t> one </a:t>
            </a:r>
            <a:r>
              <a:rPr lang="pl-PL" dirty="0" err="1" smtClean="0"/>
              <a:t>teacher</a:t>
            </a:r>
            <a:r>
              <a:rPr lang="pl-PL" dirty="0" smtClean="0"/>
              <a:t> in </a:t>
            </a:r>
            <a:r>
              <a:rPr lang="pl-PL" dirty="0" err="1" smtClean="0"/>
              <a:t>each</a:t>
            </a:r>
            <a:r>
              <a:rPr lang="pl-PL" dirty="0" smtClean="0"/>
              <a:t> </a:t>
            </a:r>
            <a:r>
              <a:rPr lang="pl-PL" dirty="0" err="1" smtClean="0"/>
              <a:t>school</a:t>
            </a:r>
            <a:r>
              <a:rPr lang="pl-PL" dirty="0" smtClean="0"/>
              <a:t> </a:t>
            </a:r>
            <a:br>
              <a:rPr lang="pl-PL" dirty="0" smtClean="0"/>
            </a:br>
            <a:r>
              <a:rPr lang="pl-PL" dirty="0" smtClean="0"/>
              <a:t>to </a:t>
            </a:r>
            <a:r>
              <a:rPr lang="pl-PL" dirty="0" err="1" smtClean="0"/>
              <a:t>define</a:t>
            </a:r>
            <a:r>
              <a:rPr lang="pl-PL" dirty="0" smtClean="0"/>
              <a:t> a </a:t>
            </a:r>
            <a:r>
              <a:rPr lang="pl-PL" dirty="0" err="1" smtClean="0"/>
              <a:t>collaborative</a:t>
            </a:r>
            <a:r>
              <a:rPr lang="pl-PL" dirty="0" smtClean="0"/>
              <a:t> </a:t>
            </a:r>
            <a:r>
              <a:rPr lang="pl-PL" dirty="0" err="1" smtClean="0"/>
              <a:t>assignment</a:t>
            </a:r>
            <a:r>
              <a:rPr lang="pl-PL" dirty="0" smtClean="0"/>
              <a:t> for </a:t>
            </a:r>
            <a:r>
              <a:rPr lang="pl-PL" dirty="0" err="1" smtClean="0"/>
              <a:t>students</a:t>
            </a:r>
            <a:r>
              <a:rPr lang="pl-PL" dirty="0"/>
              <a:t/>
            </a:r>
            <a:br>
              <a:rPr lang="pl-PL" dirty="0"/>
            </a:br>
            <a:r>
              <a:rPr lang="pl-PL" dirty="0" smtClean="0"/>
              <a:t>and </a:t>
            </a:r>
            <a:r>
              <a:rPr lang="pl-PL" dirty="0" err="1" smtClean="0"/>
              <a:t>then</a:t>
            </a:r>
            <a:r>
              <a:rPr lang="pl-PL" dirty="0" smtClean="0"/>
              <a:t> </a:t>
            </a:r>
            <a:r>
              <a:rPr lang="pl-PL" dirty="0" err="1" smtClean="0"/>
              <a:t>send</a:t>
            </a:r>
            <a:r>
              <a:rPr lang="pl-PL" dirty="0" smtClean="0"/>
              <a:t> </a:t>
            </a:r>
            <a:r>
              <a:rPr lang="pl-PL" dirty="0" err="1" smtClean="0"/>
              <a:t>statistical</a:t>
            </a:r>
            <a:r>
              <a:rPr lang="pl-PL" dirty="0" smtClean="0"/>
              <a:t> </a:t>
            </a:r>
            <a:r>
              <a:rPr lang="pl-PL" dirty="0" err="1" smtClean="0"/>
              <a:t>assessment</a:t>
            </a:r>
            <a:r>
              <a:rPr lang="pl-PL" dirty="0" smtClean="0"/>
              <a:t> data </a:t>
            </a:r>
            <a:r>
              <a:rPr lang="pl-PL" dirty="0" err="1" smtClean="0"/>
              <a:t>back</a:t>
            </a:r>
            <a:r>
              <a:rPr lang="pl-PL" dirty="0" smtClean="0"/>
              <a:t> to </a:t>
            </a:r>
            <a:r>
              <a:rPr lang="pl-PL" dirty="0" err="1" smtClean="0"/>
              <a:t>us</a:t>
            </a:r>
            <a:endParaRPr lang="pl-PL" dirty="0" smtClean="0"/>
          </a:p>
          <a:p>
            <a:pPr marL="514350" indent="-514350">
              <a:buFont typeface="+mj-lt"/>
              <a:buAutoNum type="arabicPeriod"/>
            </a:pPr>
            <a:endParaRPr lang="pl-PL" dirty="0" smtClean="0"/>
          </a:p>
          <a:p>
            <a:pPr marL="514350" indent="-514350">
              <a:buFont typeface="+mj-lt"/>
              <a:buAutoNum type="arabicPeriod"/>
            </a:pPr>
            <a:r>
              <a:rPr lang="pl-PL" dirty="0" smtClean="0"/>
              <a:t>And </a:t>
            </a:r>
            <a:r>
              <a:rPr lang="pl-PL" dirty="0" err="1" smtClean="0"/>
              <a:t>other</a:t>
            </a:r>
            <a:r>
              <a:rPr lang="pl-PL" dirty="0" smtClean="0"/>
              <a:t> </a:t>
            </a:r>
            <a:r>
              <a:rPr lang="pl-PL" dirty="0" err="1" smtClean="0"/>
              <a:t>optional</a:t>
            </a:r>
            <a:r>
              <a:rPr lang="pl-PL" dirty="0" smtClean="0"/>
              <a:t> </a:t>
            </a:r>
            <a:r>
              <a:rPr lang="pl-PL" dirty="0" err="1" smtClean="0"/>
              <a:t>means</a:t>
            </a:r>
            <a:endParaRPr lang="pl-PL" dirty="0" smtClean="0"/>
          </a:p>
          <a:p>
            <a:pPr marL="514350" indent="-514350">
              <a:buFont typeface="+mj-lt"/>
              <a:buAutoNum type="arabicPeriod"/>
            </a:pPr>
            <a:endParaRPr lang="pl-PL" dirty="0" smtClean="0"/>
          </a:p>
          <a:p>
            <a:pPr marL="514350" indent="-514350">
              <a:buFont typeface="+mj-lt"/>
              <a:buAutoNum type="arabicPeriod"/>
            </a:pPr>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a:t>
            </a:fld>
            <a:endParaRPr lang="pt-BR"/>
          </a:p>
        </p:txBody>
      </p:sp>
    </p:spTree>
    <p:extLst>
      <p:ext uri="{BB962C8B-B14F-4D97-AF65-F5344CB8AC3E}">
        <p14:creationId xmlns:p14="http://schemas.microsoft.com/office/powerpoint/2010/main" val="2954015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70</a:t>
            </a:fld>
            <a:endParaRPr lang="pt-BR"/>
          </a:p>
        </p:txBody>
      </p:sp>
      <p:pic>
        <p:nvPicPr>
          <p:cNvPr id="2" name="Obraz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2093" y="-136525"/>
            <a:ext cx="9148545" cy="6858000"/>
          </a:xfrm>
          <a:prstGeom prst="rect">
            <a:avLst/>
          </a:prstGeom>
        </p:spPr>
      </p:pic>
    </p:spTree>
    <p:extLst>
      <p:ext uri="{BB962C8B-B14F-4D97-AF65-F5344CB8AC3E}">
        <p14:creationId xmlns:p14="http://schemas.microsoft.com/office/powerpoint/2010/main" val="50472367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71</a:t>
            </a:fld>
            <a:endParaRPr lang="pt-BR"/>
          </a:p>
        </p:txBody>
      </p:sp>
      <p:pic>
        <p:nvPicPr>
          <p:cNvPr id="2" name="Obraz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967" y="0"/>
            <a:ext cx="9148545" cy="6858000"/>
          </a:xfrm>
          <a:prstGeom prst="rect">
            <a:avLst/>
          </a:prstGeom>
        </p:spPr>
      </p:pic>
    </p:spTree>
    <p:extLst>
      <p:ext uri="{BB962C8B-B14F-4D97-AF65-F5344CB8AC3E}">
        <p14:creationId xmlns:p14="http://schemas.microsoft.com/office/powerpoint/2010/main" val="253100842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72</a:t>
            </a:fld>
            <a:endParaRPr lang="pt-BR"/>
          </a:p>
        </p:txBody>
      </p:sp>
      <p:pic>
        <p:nvPicPr>
          <p:cNvPr id="2" name="Obraz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967" y="0"/>
            <a:ext cx="9148545" cy="6858000"/>
          </a:xfrm>
          <a:prstGeom prst="rect">
            <a:avLst/>
          </a:prstGeom>
        </p:spPr>
      </p:pic>
    </p:spTree>
    <p:extLst>
      <p:ext uri="{BB962C8B-B14F-4D97-AF65-F5344CB8AC3E}">
        <p14:creationId xmlns:p14="http://schemas.microsoft.com/office/powerpoint/2010/main" val="19396346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73</a:t>
            </a:fld>
            <a:endParaRPr lang="pt-BR"/>
          </a:p>
        </p:txBody>
      </p:sp>
      <p:pic>
        <p:nvPicPr>
          <p:cNvPr id="2" name="Obraz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2904" y="0"/>
            <a:ext cx="9148545" cy="6858000"/>
          </a:xfrm>
          <a:prstGeom prst="rect">
            <a:avLst/>
          </a:prstGeom>
        </p:spPr>
      </p:pic>
    </p:spTree>
    <p:extLst>
      <p:ext uri="{BB962C8B-B14F-4D97-AF65-F5344CB8AC3E}">
        <p14:creationId xmlns:p14="http://schemas.microsoft.com/office/powerpoint/2010/main" val="284892809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Points</a:t>
            </a:r>
            <a:r>
              <a:rPr lang="pl-PL" dirty="0" smtClean="0"/>
              <a:t> of </a:t>
            </a:r>
            <a:r>
              <a:rPr lang="pl-PL" dirty="0" err="1" smtClean="0"/>
              <a:t>Weakness</a:t>
            </a:r>
            <a:endParaRPr lang="pl-PL" dirty="0"/>
          </a:p>
        </p:txBody>
      </p:sp>
      <p:sp>
        <p:nvSpPr>
          <p:cNvPr id="3" name="Symbol zastępczy zawartości 2"/>
          <p:cNvSpPr>
            <a:spLocks noGrp="1"/>
          </p:cNvSpPr>
          <p:nvPr>
            <p:ph idx="1"/>
          </p:nvPr>
        </p:nvSpPr>
        <p:spPr/>
        <p:txBody>
          <a:bodyPr/>
          <a:lstStyle/>
          <a:p>
            <a:r>
              <a:rPr lang="pl-PL" dirty="0" smtClean="0"/>
              <a:t>GDPR</a:t>
            </a:r>
          </a:p>
          <a:p>
            <a:r>
              <a:rPr lang="pl-PL" dirty="0" smtClean="0"/>
              <a:t>Tools</a:t>
            </a:r>
          </a:p>
          <a:p>
            <a:pPr lvl="1"/>
            <a:r>
              <a:rPr lang="pl-PL" dirty="0" err="1" smtClean="0"/>
              <a:t>Weak</a:t>
            </a:r>
            <a:r>
              <a:rPr lang="pl-PL" dirty="0" smtClean="0"/>
              <a:t> </a:t>
            </a:r>
            <a:r>
              <a:rPr lang="pl-PL" dirty="0" err="1" smtClean="0"/>
              <a:t>user</a:t>
            </a:r>
            <a:r>
              <a:rPr lang="pl-PL" dirty="0" smtClean="0"/>
              <a:t> </a:t>
            </a:r>
            <a:r>
              <a:rPr lang="pl-PL" dirty="0" err="1" smtClean="0"/>
              <a:t>experience</a:t>
            </a:r>
            <a:r>
              <a:rPr lang="pl-PL" dirty="0" smtClean="0"/>
              <a:t>, </a:t>
            </a:r>
            <a:r>
              <a:rPr lang="pl-PL" dirty="0" err="1" smtClean="0"/>
              <a:t>too</a:t>
            </a:r>
            <a:r>
              <a:rPr lang="pl-PL" dirty="0" smtClean="0"/>
              <a:t> </a:t>
            </a:r>
            <a:r>
              <a:rPr lang="pl-PL" dirty="0" err="1" smtClean="0"/>
              <a:t>many</a:t>
            </a:r>
            <a:r>
              <a:rPr lang="pl-PL" dirty="0" smtClean="0"/>
              <a:t> </a:t>
            </a:r>
            <a:r>
              <a:rPr lang="pl-PL" dirty="0" err="1" smtClean="0"/>
              <a:t>options</a:t>
            </a:r>
            <a:r>
              <a:rPr lang="pl-PL" dirty="0" smtClean="0"/>
              <a:t>, </a:t>
            </a:r>
            <a:r>
              <a:rPr lang="pl-PL" dirty="0"/>
              <a:t>not </a:t>
            </a:r>
            <a:r>
              <a:rPr lang="pl-PL" dirty="0" err="1"/>
              <a:t>sure</a:t>
            </a:r>
            <a:r>
              <a:rPr lang="pl-PL" dirty="0"/>
              <a:t> </a:t>
            </a:r>
            <a:r>
              <a:rPr lang="pl-PL" dirty="0" err="1"/>
              <a:t>what</a:t>
            </a:r>
            <a:r>
              <a:rPr lang="pl-PL" dirty="0"/>
              <a:t> to </a:t>
            </a:r>
            <a:r>
              <a:rPr lang="pl-PL" dirty="0" err="1"/>
              <a:t>click</a:t>
            </a:r>
            <a:endParaRPr lang="pl-PL" dirty="0"/>
          </a:p>
          <a:p>
            <a:pPr lvl="1"/>
            <a:r>
              <a:rPr lang="pl-PL" dirty="0" err="1" smtClean="0"/>
              <a:t>Some</a:t>
            </a:r>
            <a:r>
              <a:rPr lang="pl-PL" dirty="0" smtClean="0"/>
              <a:t> </a:t>
            </a:r>
            <a:r>
              <a:rPr lang="pl-PL" dirty="0" err="1" smtClean="0"/>
              <a:t>schools</a:t>
            </a:r>
            <a:r>
              <a:rPr lang="pl-PL" dirty="0" smtClean="0"/>
              <a:t> </a:t>
            </a:r>
            <a:r>
              <a:rPr lang="pl-PL" dirty="0" err="1" smtClean="0"/>
              <a:t>already</a:t>
            </a:r>
            <a:r>
              <a:rPr lang="pl-PL" dirty="0" smtClean="0"/>
              <a:t> </a:t>
            </a:r>
            <a:r>
              <a:rPr lang="pl-PL" dirty="0" err="1" smtClean="0"/>
              <a:t>have</a:t>
            </a:r>
            <a:r>
              <a:rPr lang="pl-PL" dirty="0" smtClean="0"/>
              <a:t> </a:t>
            </a:r>
            <a:r>
              <a:rPr lang="pl-PL" dirty="0" err="1" smtClean="0"/>
              <a:t>Moodle</a:t>
            </a:r>
            <a:endParaRPr lang="pl-PL" dirty="0" smtClean="0"/>
          </a:p>
          <a:p>
            <a:pPr lvl="1"/>
            <a:r>
              <a:rPr lang="pl-PL" dirty="0" smtClean="0"/>
              <a:t>Missing </a:t>
            </a:r>
            <a:r>
              <a:rPr lang="pl-PL" dirty="0" err="1" smtClean="0"/>
              <a:t>translations</a:t>
            </a:r>
            <a:endParaRPr lang="pl-PL" dirty="0" smtClean="0"/>
          </a:p>
          <a:p>
            <a:pPr lvl="1"/>
            <a:r>
              <a:rPr lang="pl-PL" dirty="0" smtClean="0"/>
              <a:t>The </a:t>
            </a:r>
            <a:r>
              <a:rPr lang="pl-PL" dirty="0" err="1" smtClean="0"/>
              <a:t>integration</a:t>
            </a:r>
            <a:r>
              <a:rPr lang="pl-PL" dirty="0" smtClean="0"/>
              <a:t> of </a:t>
            </a:r>
            <a:r>
              <a:rPr lang="pl-PL" dirty="0" err="1" smtClean="0"/>
              <a:t>tools</a:t>
            </a:r>
            <a:r>
              <a:rPr lang="pl-PL" dirty="0" smtClean="0"/>
              <a:t> </a:t>
            </a:r>
            <a:r>
              <a:rPr lang="pl-PL" dirty="0" err="1" smtClean="0"/>
              <a:t>is</a:t>
            </a:r>
            <a:r>
              <a:rPr lang="pl-PL" dirty="0" smtClean="0"/>
              <a:t> not </a:t>
            </a:r>
            <a:r>
              <a:rPr lang="pl-PL" dirty="0" err="1" smtClean="0"/>
              <a:t>visible</a:t>
            </a:r>
            <a:r>
              <a:rPr lang="pl-PL" dirty="0" smtClean="0"/>
              <a:t> in UI</a:t>
            </a:r>
          </a:p>
          <a:p>
            <a:pPr lvl="1"/>
            <a:r>
              <a:rPr lang="pl-PL" dirty="0" err="1" smtClean="0"/>
              <a:t>Cannot</a:t>
            </a:r>
            <a:r>
              <a:rPr lang="pl-PL" dirty="0" smtClean="0"/>
              <a:t> </a:t>
            </a:r>
            <a:r>
              <a:rPr lang="pl-PL" dirty="0" err="1" smtClean="0"/>
              <a:t>clearly</a:t>
            </a:r>
            <a:r>
              <a:rPr lang="pl-PL" dirty="0" smtClean="0"/>
              <a:t> </a:t>
            </a:r>
            <a:r>
              <a:rPr lang="pl-PL" dirty="0" err="1" smtClean="0"/>
              <a:t>see</a:t>
            </a:r>
            <a:r>
              <a:rPr lang="pl-PL" dirty="0" smtClean="0"/>
              <a:t> </a:t>
            </a:r>
            <a:r>
              <a:rPr lang="pl-PL" dirty="0" err="1" smtClean="0"/>
              <a:t>our</a:t>
            </a:r>
            <a:r>
              <a:rPr lang="pl-PL" dirty="0" smtClean="0"/>
              <a:t> </a:t>
            </a:r>
            <a:r>
              <a:rPr lang="pl-PL" dirty="0" err="1" smtClean="0"/>
              <a:t>advantage</a:t>
            </a:r>
            <a:r>
              <a:rPr lang="pl-PL" dirty="0" smtClean="0"/>
              <a:t> </a:t>
            </a:r>
            <a:r>
              <a:rPr lang="pl-PL" dirty="0" err="1" smtClean="0"/>
              <a:t>against</a:t>
            </a:r>
            <a:r>
              <a:rPr lang="pl-PL" dirty="0" smtClean="0"/>
              <a:t> the </a:t>
            </a:r>
            <a:r>
              <a:rPr lang="pl-PL" dirty="0" err="1" smtClean="0"/>
              <a:t>competition</a:t>
            </a:r>
            <a:endParaRPr lang="pl-PL" dirty="0" smtClean="0"/>
          </a:p>
          <a:p>
            <a:pPr lvl="1"/>
            <a:r>
              <a:rPr lang="pl-PL" dirty="0" smtClean="0"/>
              <a:t>No </a:t>
            </a:r>
            <a:r>
              <a:rPr lang="pl-PL" dirty="0" err="1" smtClean="0"/>
              <a:t>group</a:t>
            </a:r>
            <a:r>
              <a:rPr lang="pl-PL" dirty="0" smtClean="0"/>
              <a:t> management</a:t>
            </a:r>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74</a:t>
            </a:fld>
            <a:endParaRPr lang="pt-BR"/>
          </a:p>
        </p:txBody>
      </p:sp>
    </p:spTree>
    <p:extLst>
      <p:ext uri="{BB962C8B-B14F-4D97-AF65-F5344CB8AC3E}">
        <p14:creationId xmlns:p14="http://schemas.microsoft.com/office/powerpoint/2010/main" val="51915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Points</a:t>
            </a:r>
            <a:r>
              <a:rPr lang="pl-PL" dirty="0" smtClean="0"/>
              <a:t> of </a:t>
            </a:r>
            <a:r>
              <a:rPr lang="pl-PL" dirty="0" err="1" smtClean="0"/>
              <a:t>Weakness</a:t>
            </a:r>
            <a:endParaRPr lang="pl-PL" dirty="0"/>
          </a:p>
        </p:txBody>
      </p:sp>
      <p:sp>
        <p:nvSpPr>
          <p:cNvPr id="3" name="Symbol zastępczy zawartości 2"/>
          <p:cNvSpPr>
            <a:spLocks noGrp="1"/>
          </p:cNvSpPr>
          <p:nvPr>
            <p:ph idx="1"/>
          </p:nvPr>
        </p:nvSpPr>
        <p:spPr/>
        <p:txBody>
          <a:bodyPr/>
          <a:lstStyle/>
          <a:p>
            <a:r>
              <a:rPr lang="pl-PL" dirty="0" err="1" smtClean="0"/>
              <a:t>Teachers</a:t>
            </a:r>
            <a:endParaRPr lang="pl-PL" dirty="0" smtClean="0"/>
          </a:p>
          <a:p>
            <a:pPr lvl="1"/>
            <a:r>
              <a:rPr lang="pl-PL" dirty="0" smtClean="0"/>
              <a:t>No </a:t>
            </a:r>
            <a:r>
              <a:rPr lang="pl-PL" dirty="0" err="1" smtClean="0"/>
              <a:t>time</a:t>
            </a:r>
            <a:r>
              <a:rPr lang="pl-PL" dirty="0" smtClean="0"/>
              <a:t> and not </a:t>
            </a:r>
            <a:r>
              <a:rPr lang="pl-PL" dirty="0" err="1" smtClean="0"/>
              <a:t>willing</a:t>
            </a:r>
            <a:r>
              <a:rPr lang="pl-PL" dirty="0" smtClean="0"/>
              <a:t> to </a:t>
            </a:r>
            <a:r>
              <a:rPr lang="pl-PL" dirty="0" err="1" smtClean="0"/>
              <a:t>create</a:t>
            </a:r>
            <a:r>
              <a:rPr lang="pl-PL" dirty="0" smtClean="0"/>
              <a:t> </a:t>
            </a:r>
            <a:r>
              <a:rPr lang="pl-PL" dirty="0" err="1" smtClean="0"/>
              <a:t>new</a:t>
            </a:r>
            <a:r>
              <a:rPr lang="pl-PL" dirty="0" smtClean="0"/>
              <a:t> materials</a:t>
            </a:r>
          </a:p>
          <a:p>
            <a:pPr lvl="1"/>
            <a:r>
              <a:rPr lang="pl-PL" dirty="0" smtClean="0"/>
              <a:t>Not </a:t>
            </a:r>
            <a:r>
              <a:rPr lang="pl-PL" dirty="0" err="1" smtClean="0"/>
              <a:t>willing</a:t>
            </a:r>
            <a:r>
              <a:rPr lang="pl-PL" dirty="0" smtClean="0"/>
              <a:t> to be </a:t>
            </a:r>
            <a:r>
              <a:rPr lang="pl-PL" dirty="0" err="1" smtClean="0"/>
              <a:t>assessed</a:t>
            </a:r>
            <a:endParaRPr lang="pl-PL" dirty="0" smtClean="0"/>
          </a:p>
          <a:p>
            <a:pPr lvl="1"/>
            <a:r>
              <a:rPr lang="pl-PL" dirty="0" smtClean="0"/>
              <a:t>Not </a:t>
            </a:r>
            <a:r>
              <a:rPr lang="pl-PL" dirty="0" err="1" smtClean="0"/>
              <a:t>easy</a:t>
            </a:r>
            <a:r>
              <a:rPr lang="pl-PL" dirty="0" smtClean="0"/>
              <a:t> to </a:t>
            </a:r>
            <a:r>
              <a:rPr lang="pl-PL" dirty="0" err="1" smtClean="0"/>
              <a:t>coordinate</a:t>
            </a:r>
            <a:r>
              <a:rPr lang="pl-PL" dirty="0" smtClean="0"/>
              <a:t> </a:t>
            </a:r>
            <a:r>
              <a:rPr lang="pl-PL" dirty="0" err="1" smtClean="0"/>
              <a:t>teachers</a:t>
            </a:r>
            <a:r>
              <a:rPr lang="pl-PL" dirty="0" smtClean="0"/>
              <a:t>’ </a:t>
            </a:r>
            <a:r>
              <a:rPr lang="pl-PL" dirty="0" err="1" smtClean="0"/>
              <a:t>schedules</a:t>
            </a:r>
            <a:endParaRPr lang="pl-PL" dirty="0" smtClean="0"/>
          </a:p>
          <a:p>
            <a:pPr lvl="1"/>
            <a:r>
              <a:rPr lang="pl-PL" dirty="0" err="1" smtClean="0"/>
              <a:t>They</a:t>
            </a:r>
            <a:r>
              <a:rPr lang="pl-PL" dirty="0" smtClean="0"/>
              <a:t> </a:t>
            </a:r>
            <a:r>
              <a:rPr lang="pl-PL" dirty="0" err="1" smtClean="0"/>
              <a:t>like</a:t>
            </a:r>
            <a:r>
              <a:rPr lang="pl-PL" dirty="0" smtClean="0"/>
              <a:t> </a:t>
            </a:r>
            <a:r>
              <a:rPr lang="pl-PL" dirty="0" err="1" smtClean="0"/>
              <a:t>dedicated</a:t>
            </a:r>
            <a:r>
              <a:rPr lang="pl-PL" dirty="0" smtClean="0"/>
              <a:t> </a:t>
            </a:r>
            <a:r>
              <a:rPr lang="pl-PL" dirty="0" err="1" smtClean="0"/>
              <a:t>tools</a:t>
            </a:r>
            <a:r>
              <a:rPr lang="pl-PL" dirty="0" smtClean="0"/>
              <a:t> for </a:t>
            </a:r>
            <a:r>
              <a:rPr lang="pl-PL" dirty="0" err="1" smtClean="0"/>
              <a:t>specific</a:t>
            </a:r>
            <a:r>
              <a:rPr lang="pl-PL" dirty="0" smtClean="0"/>
              <a:t> </a:t>
            </a:r>
            <a:r>
              <a:rPr lang="pl-PL" dirty="0" err="1" smtClean="0"/>
              <a:t>tasks</a:t>
            </a:r>
            <a:r>
              <a:rPr lang="pl-PL" dirty="0" smtClean="0"/>
              <a:t> </a:t>
            </a:r>
            <a:r>
              <a:rPr lang="pl-PL" dirty="0" err="1" smtClean="0"/>
              <a:t>rather</a:t>
            </a:r>
            <a:r>
              <a:rPr lang="pl-PL" dirty="0" smtClean="0"/>
              <a:t> </a:t>
            </a:r>
            <a:r>
              <a:rPr lang="pl-PL" dirty="0" err="1" smtClean="0"/>
              <a:t>than</a:t>
            </a:r>
            <a:r>
              <a:rPr lang="pl-PL" dirty="0" smtClean="0"/>
              <a:t> LMS</a:t>
            </a:r>
          </a:p>
          <a:p>
            <a:endParaRPr lang="pl-PL" dirty="0" smtClean="0"/>
          </a:p>
          <a:p>
            <a:r>
              <a:rPr lang="en-GB" dirty="0"/>
              <a:t>Miscellaneous</a:t>
            </a:r>
            <a:endParaRPr lang="pl-PL" dirty="0" smtClean="0"/>
          </a:p>
          <a:p>
            <a:pPr lvl="1"/>
            <a:r>
              <a:rPr lang="pl-PL" dirty="0" err="1" smtClean="0"/>
              <a:t>Weak</a:t>
            </a:r>
            <a:r>
              <a:rPr lang="pl-PL" dirty="0" smtClean="0"/>
              <a:t> </a:t>
            </a:r>
            <a:r>
              <a:rPr lang="pl-PL" dirty="0" err="1"/>
              <a:t>internet</a:t>
            </a:r>
            <a:r>
              <a:rPr lang="pl-PL" dirty="0"/>
              <a:t> </a:t>
            </a:r>
            <a:r>
              <a:rPr lang="pl-PL" dirty="0" err="1"/>
              <a:t>connection</a:t>
            </a:r>
            <a:r>
              <a:rPr lang="pl-PL" dirty="0"/>
              <a:t> </a:t>
            </a:r>
            <a:r>
              <a:rPr lang="pl-PL" dirty="0" err="1"/>
              <a:t>at</a:t>
            </a:r>
            <a:r>
              <a:rPr lang="pl-PL" dirty="0"/>
              <a:t> </a:t>
            </a:r>
            <a:r>
              <a:rPr lang="pl-PL" dirty="0" err="1"/>
              <a:t>schools</a:t>
            </a:r>
            <a:r>
              <a:rPr lang="pl-PL" dirty="0"/>
              <a:t> in </a:t>
            </a:r>
            <a:r>
              <a:rPr lang="pl-PL" dirty="0" err="1"/>
              <a:t>some</a:t>
            </a:r>
            <a:r>
              <a:rPr lang="pl-PL" dirty="0"/>
              <a:t> </a:t>
            </a:r>
            <a:r>
              <a:rPr lang="pl-PL" dirty="0" err="1"/>
              <a:t>cases</a:t>
            </a:r>
            <a:endParaRPr lang="pl-PL" dirty="0"/>
          </a:p>
          <a:p>
            <a:pPr lvl="1"/>
            <a:r>
              <a:rPr lang="pl-PL" dirty="0"/>
              <a:t>Not </a:t>
            </a:r>
            <a:r>
              <a:rPr lang="pl-PL" dirty="0" err="1"/>
              <a:t>sure</a:t>
            </a:r>
            <a:r>
              <a:rPr lang="pl-PL" dirty="0"/>
              <a:t> </a:t>
            </a:r>
            <a:r>
              <a:rPr lang="pl-PL" dirty="0" err="1"/>
              <a:t>how</a:t>
            </a:r>
            <a:r>
              <a:rPr lang="pl-PL" dirty="0"/>
              <a:t> to </a:t>
            </a:r>
            <a:r>
              <a:rPr lang="pl-PL" dirty="0" err="1"/>
              <a:t>track</a:t>
            </a:r>
            <a:r>
              <a:rPr lang="pl-PL" dirty="0"/>
              <a:t> </a:t>
            </a:r>
            <a:r>
              <a:rPr lang="pl-PL" dirty="0" err="1"/>
              <a:t>progress</a:t>
            </a:r>
            <a:r>
              <a:rPr lang="pl-PL" dirty="0"/>
              <a:t> in </a:t>
            </a:r>
            <a:r>
              <a:rPr lang="pl-PL" dirty="0" err="1"/>
              <a:t>Jupyter</a:t>
            </a:r>
            <a:r>
              <a:rPr lang="pl-PL" dirty="0"/>
              <a:t> </a:t>
            </a:r>
            <a:r>
              <a:rPr lang="pl-PL" dirty="0" err="1"/>
              <a:t>notebooks</a:t>
            </a:r>
            <a:endParaRPr lang="pl-PL" dirty="0"/>
          </a:p>
          <a:p>
            <a:pPr marL="0" indent="0">
              <a:buNone/>
            </a:pP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75</a:t>
            </a:fld>
            <a:endParaRPr lang="pt-BR"/>
          </a:p>
        </p:txBody>
      </p:sp>
    </p:spTree>
    <p:extLst>
      <p:ext uri="{BB962C8B-B14F-4D97-AF65-F5344CB8AC3E}">
        <p14:creationId xmlns:p14="http://schemas.microsoft.com/office/powerpoint/2010/main" val="3332465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fade">
                                      <p:cBhvr>
                                        <p:cTn id="12" dur="1000"/>
                                        <p:tgtEl>
                                          <p:spTgt spid="3">
                                            <p:txEl>
                                              <p:pRg st="7" end="7"/>
                                            </p:txEl>
                                          </p:spTgt>
                                        </p:tgtEl>
                                      </p:cBhvr>
                                    </p:animEffect>
                                    <p:anim calcmode="lin" valueType="num">
                                      <p:cBhvr>
                                        <p:cTn id="1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1000"/>
                                        <p:tgtEl>
                                          <p:spTgt spid="3">
                                            <p:txEl>
                                              <p:pRg st="8" end="8"/>
                                            </p:txEl>
                                          </p:spTgt>
                                        </p:tgtEl>
                                      </p:cBhvr>
                                    </p:animEffect>
                                    <p:anim calcmode="lin" valueType="num">
                                      <p:cBhvr>
                                        <p:cTn id="1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Points</a:t>
            </a:r>
            <a:r>
              <a:rPr lang="pl-PL" dirty="0" smtClean="0"/>
              <a:t> of </a:t>
            </a:r>
            <a:r>
              <a:rPr lang="pl-PL" dirty="0" err="1" smtClean="0"/>
              <a:t>Strength</a:t>
            </a:r>
            <a:endParaRPr lang="pl-PL" dirty="0"/>
          </a:p>
        </p:txBody>
      </p:sp>
      <p:sp>
        <p:nvSpPr>
          <p:cNvPr id="3" name="Symbol zastępczy zawartości 2"/>
          <p:cNvSpPr>
            <a:spLocks noGrp="1"/>
          </p:cNvSpPr>
          <p:nvPr>
            <p:ph idx="1"/>
          </p:nvPr>
        </p:nvSpPr>
        <p:spPr/>
        <p:txBody>
          <a:bodyPr>
            <a:normAutofit/>
          </a:bodyPr>
          <a:lstStyle/>
          <a:p>
            <a:r>
              <a:rPr lang="pl-PL" dirty="0" smtClean="0"/>
              <a:t>In </a:t>
            </a:r>
            <a:r>
              <a:rPr lang="pl-PL" dirty="0" err="1" smtClean="0"/>
              <a:t>general</a:t>
            </a:r>
            <a:r>
              <a:rPr lang="pl-PL" dirty="0" smtClean="0"/>
              <a:t>, </a:t>
            </a:r>
            <a:r>
              <a:rPr lang="pl-PL" dirty="0" err="1" smtClean="0"/>
              <a:t>our</a:t>
            </a:r>
            <a:r>
              <a:rPr lang="pl-PL" dirty="0" smtClean="0"/>
              <a:t> </a:t>
            </a:r>
            <a:r>
              <a:rPr lang="pl-PL" dirty="0" err="1" smtClean="0"/>
              <a:t>selection</a:t>
            </a:r>
            <a:r>
              <a:rPr lang="pl-PL" dirty="0" smtClean="0"/>
              <a:t> of </a:t>
            </a:r>
            <a:r>
              <a:rPr lang="pl-PL" dirty="0" err="1" smtClean="0"/>
              <a:t>tools</a:t>
            </a:r>
            <a:r>
              <a:rPr lang="pl-PL" dirty="0" smtClean="0"/>
              <a:t> </a:t>
            </a:r>
            <a:r>
              <a:rPr lang="pl-PL" dirty="0" err="1" smtClean="0"/>
              <a:t>is</a:t>
            </a:r>
            <a:r>
              <a:rPr lang="pl-PL" dirty="0" smtClean="0"/>
              <a:t> </a:t>
            </a:r>
            <a:r>
              <a:rPr lang="pl-PL" dirty="0" err="1" smtClean="0"/>
              <a:t>good</a:t>
            </a:r>
            <a:endParaRPr lang="pl-PL" dirty="0" smtClean="0"/>
          </a:p>
          <a:p>
            <a:pPr lvl="1"/>
            <a:r>
              <a:rPr lang="pl-PL" dirty="0" smtClean="0"/>
              <a:t>But </a:t>
            </a:r>
            <a:r>
              <a:rPr lang="pl-PL" dirty="0" err="1" smtClean="0"/>
              <a:t>see</a:t>
            </a:r>
            <a:r>
              <a:rPr lang="pl-PL" dirty="0" smtClean="0"/>
              <a:t> the </a:t>
            </a:r>
            <a:r>
              <a:rPr lang="pl-PL" dirty="0" err="1" smtClean="0"/>
              <a:t>suggestions</a:t>
            </a:r>
            <a:r>
              <a:rPr lang="pl-PL" dirty="0" smtClean="0"/>
              <a:t> </a:t>
            </a:r>
            <a:r>
              <a:rPr lang="pl-PL" dirty="0" err="1" smtClean="0"/>
              <a:t>about</a:t>
            </a:r>
            <a:r>
              <a:rPr lang="pl-PL" dirty="0" smtClean="0"/>
              <a:t> missing </a:t>
            </a:r>
            <a:r>
              <a:rPr lang="pl-PL" dirty="0" err="1" smtClean="0"/>
              <a:t>tools</a:t>
            </a:r>
            <a:endParaRPr lang="pl-PL" dirty="0" smtClean="0"/>
          </a:p>
          <a:p>
            <a:pPr marL="457200" lvl="1" indent="0">
              <a:buNone/>
            </a:pPr>
            <a:endParaRPr lang="pl-PL" dirty="0" smtClean="0"/>
          </a:p>
          <a:p>
            <a:r>
              <a:rPr lang="pl-PL" dirty="0" err="1" smtClean="0"/>
              <a:t>When</a:t>
            </a:r>
            <a:r>
              <a:rPr lang="pl-PL" dirty="0" smtClean="0"/>
              <a:t> </a:t>
            </a:r>
            <a:r>
              <a:rPr lang="pl-PL" dirty="0" err="1" smtClean="0"/>
              <a:t>users</a:t>
            </a:r>
            <a:r>
              <a:rPr lang="pl-PL" dirty="0" smtClean="0"/>
              <a:t> </a:t>
            </a:r>
            <a:r>
              <a:rPr lang="pl-PL" dirty="0" err="1" smtClean="0"/>
              <a:t>learn</a:t>
            </a:r>
            <a:r>
              <a:rPr lang="pl-PL" dirty="0" smtClean="0"/>
              <a:t> </a:t>
            </a:r>
            <a:r>
              <a:rPr lang="pl-PL" dirty="0" err="1" smtClean="0"/>
              <a:t>how</a:t>
            </a:r>
            <a:r>
              <a:rPr lang="pl-PL" dirty="0" smtClean="0"/>
              <a:t> to do </a:t>
            </a:r>
            <a:r>
              <a:rPr lang="pl-PL" dirty="0" err="1" smtClean="0"/>
              <a:t>things</a:t>
            </a:r>
            <a:r>
              <a:rPr lang="pl-PL" dirty="0" smtClean="0"/>
              <a:t> with the </a:t>
            </a:r>
            <a:r>
              <a:rPr lang="pl-PL" dirty="0" err="1" smtClean="0"/>
              <a:t>tools</a:t>
            </a:r>
            <a:r>
              <a:rPr lang="pl-PL" dirty="0" smtClean="0"/>
              <a:t>, </a:t>
            </a:r>
            <a:br>
              <a:rPr lang="pl-PL" dirty="0" smtClean="0"/>
            </a:br>
            <a:r>
              <a:rPr lang="pl-PL" dirty="0" smtClean="0"/>
              <a:t>the </a:t>
            </a:r>
            <a:r>
              <a:rPr lang="pl-PL" dirty="0" err="1" smtClean="0"/>
              <a:t>work</a:t>
            </a:r>
            <a:r>
              <a:rPr lang="pl-PL" dirty="0" smtClean="0"/>
              <a:t> </a:t>
            </a:r>
            <a:r>
              <a:rPr lang="pl-PL" dirty="0" err="1" smtClean="0"/>
              <a:t>gets</a:t>
            </a:r>
            <a:r>
              <a:rPr lang="pl-PL" dirty="0" smtClean="0"/>
              <a:t> </a:t>
            </a:r>
            <a:r>
              <a:rPr lang="pl-PL" dirty="0" err="1" smtClean="0"/>
              <a:t>smooth</a:t>
            </a:r>
            <a:r>
              <a:rPr lang="pl-PL" dirty="0" smtClean="0"/>
              <a:t> and </a:t>
            </a:r>
            <a:r>
              <a:rPr lang="pl-PL" dirty="0" err="1" smtClean="0"/>
              <a:t>easier</a:t>
            </a:r>
            <a:endParaRPr lang="pl-PL" dirty="0" smtClean="0"/>
          </a:p>
          <a:p>
            <a:endParaRPr lang="pl-PL" dirty="0" smtClean="0"/>
          </a:p>
          <a:p>
            <a:r>
              <a:rPr lang="pl-PL" dirty="0" smtClean="0"/>
              <a:t>We </a:t>
            </a:r>
            <a:r>
              <a:rPr lang="pl-PL" dirty="0" err="1" smtClean="0"/>
              <a:t>can</a:t>
            </a:r>
            <a:r>
              <a:rPr lang="pl-PL" dirty="0" smtClean="0"/>
              <a:t> </a:t>
            </a:r>
            <a:r>
              <a:rPr lang="pl-PL" dirty="0" err="1" smtClean="0"/>
              <a:t>easier</a:t>
            </a:r>
            <a:r>
              <a:rPr lang="pl-PL" dirty="0" smtClean="0"/>
              <a:t> </a:t>
            </a:r>
            <a:r>
              <a:rPr lang="pl-PL" dirty="0" err="1" smtClean="0"/>
              <a:t>offer</a:t>
            </a:r>
            <a:r>
              <a:rPr lang="pl-PL" dirty="0" smtClean="0"/>
              <a:t> hosting </a:t>
            </a:r>
            <a:r>
              <a:rPr lang="pl-PL" dirty="0" err="1" smtClean="0"/>
              <a:t>tools</a:t>
            </a:r>
            <a:r>
              <a:rPr lang="pl-PL" dirty="0" smtClean="0"/>
              <a:t> and a </a:t>
            </a:r>
            <a:r>
              <a:rPr lang="pl-PL" dirty="0" err="1" smtClean="0"/>
              <a:t>limited</a:t>
            </a:r>
            <a:r>
              <a:rPr lang="pl-PL" dirty="0" smtClean="0"/>
              <a:t> </a:t>
            </a:r>
            <a:r>
              <a:rPr lang="pl-PL" dirty="0" err="1" smtClean="0"/>
              <a:t>support</a:t>
            </a:r>
            <a:r>
              <a:rPr lang="pl-PL" dirty="0" smtClean="0"/>
              <a:t> </a:t>
            </a:r>
            <a:br>
              <a:rPr lang="pl-PL" dirty="0" smtClean="0"/>
            </a:br>
            <a:r>
              <a:rPr lang="pl-PL" dirty="0" smtClean="0"/>
              <a:t>for </a:t>
            </a:r>
            <a:r>
              <a:rPr lang="pl-PL" dirty="0" err="1" smtClean="0"/>
              <a:t>Polish</a:t>
            </a:r>
            <a:r>
              <a:rPr lang="pl-PL" dirty="0" smtClean="0"/>
              <a:t> </a:t>
            </a:r>
            <a:r>
              <a:rPr lang="pl-PL" dirty="0" err="1" smtClean="0"/>
              <a:t>teachers</a:t>
            </a:r>
            <a:r>
              <a:rPr lang="pl-PL" dirty="0" smtClean="0"/>
              <a:t> </a:t>
            </a:r>
            <a:r>
              <a:rPr lang="pl-PL" dirty="0" err="1" smtClean="0"/>
              <a:t>after</a:t>
            </a:r>
            <a:r>
              <a:rPr lang="pl-PL" dirty="0" smtClean="0"/>
              <a:t> the end of the </a:t>
            </a:r>
            <a:r>
              <a:rPr lang="pl-PL" dirty="0" err="1" smtClean="0"/>
              <a:t>project</a:t>
            </a: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76</a:t>
            </a:fld>
            <a:endParaRPr lang="pt-BR"/>
          </a:p>
        </p:txBody>
      </p:sp>
    </p:spTree>
    <p:extLst>
      <p:ext uri="{BB962C8B-B14F-4D97-AF65-F5344CB8AC3E}">
        <p14:creationId xmlns:p14="http://schemas.microsoft.com/office/powerpoint/2010/main" val="286266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Points</a:t>
            </a:r>
            <a:r>
              <a:rPr lang="pl-PL" dirty="0" smtClean="0"/>
              <a:t> of </a:t>
            </a:r>
            <a:r>
              <a:rPr lang="pl-PL" dirty="0" err="1" smtClean="0"/>
              <a:t>Strength</a:t>
            </a:r>
            <a:endParaRPr lang="pl-PL" dirty="0"/>
          </a:p>
        </p:txBody>
      </p:sp>
      <p:sp>
        <p:nvSpPr>
          <p:cNvPr id="3" name="Symbol zastępczy zawartości 2"/>
          <p:cNvSpPr>
            <a:spLocks noGrp="1"/>
          </p:cNvSpPr>
          <p:nvPr>
            <p:ph idx="1"/>
          </p:nvPr>
        </p:nvSpPr>
        <p:spPr/>
        <p:txBody>
          <a:bodyPr>
            <a:normAutofit/>
          </a:bodyPr>
          <a:lstStyle/>
          <a:p>
            <a:r>
              <a:rPr lang="pl-PL" dirty="0" smtClean="0"/>
              <a:t>Good </a:t>
            </a:r>
            <a:r>
              <a:rPr lang="pl-PL" dirty="0" err="1" smtClean="0"/>
              <a:t>contents</a:t>
            </a:r>
            <a:r>
              <a:rPr lang="pl-PL" dirty="0" smtClean="0"/>
              <a:t> </a:t>
            </a:r>
            <a:r>
              <a:rPr lang="pl-PL" dirty="0" err="1" smtClean="0"/>
              <a:t>or</a:t>
            </a:r>
            <a:r>
              <a:rPr lang="pl-PL" dirty="0" smtClean="0"/>
              <a:t> </a:t>
            </a:r>
            <a:r>
              <a:rPr lang="pl-PL" dirty="0" err="1" smtClean="0"/>
              <a:t>interesting</a:t>
            </a:r>
            <a:r>
              <a:rPr lang="pl-PL" dirty="0" smtClean="0"/>
              <a:t> </a:t>
            </a:r>
            <a:r>
              <a:rPr lang="pl-PL" dirty="0" err="1" smtClean="0"/>
              <a:t>subject</a:t>
            </a:r>
            <a:r>
              <a:rPr lang="pl-PL" dirty="0" smtClean="0"/>
              <a:t> </a:t>
            </a:r>
            <a:r>
              <a:rPr lang="pl-PL" dirty="0" err="1" smtClean="0"/>
              <a:t>bring</a:t>
            </a:r>
            <a:r>
              <a:rPr lang="pl-PL" dirty="0" smtClean="0"/>
              <a:t> </a:t>
            </a:r>
            <a:r>
              <a:rPr lang="pl-PL" dirty="0" err="1" smtClean="0"/>
              <a:t>more</a:t>
            </a:r>
            <a:r>
              <a:rPr lang="pl-PL" dirty="0" smtClean="0"/>
              <a:t> </a:t>
            </a:r>
            <a:r>
              <a:rPr lang="pl-PL" dirty="0" err="1" smtClean="0"/>
              <a:t>users</a:t>
            </a:r>
            <a:endParaRPr lang="pl-PL" dirty="0" smtClean="0"/>
          </a:p>
          <a:p>
            <a:endParaRPr lang="pl-PL" dirty="0" smtClean="0"/>
          </a:p>
          <a:p>
            <a:r>
              <a:rPr lang="pl-PL" dirty="0" err="1" smtClean="0"/>
              <a:t>Introductory</a:t>
            </a:r>
            <a:r>
              <a:rPr lang="pl-PL" dirty="0" smtClean="0"/>
              <a:t> </a:t>
            </a:r>
            <a:r>
              <a:rPr lang="pl-PL" dirty="0" err="1" smtClean="0"/>
              <a:t>lessons</a:t>
            </a:r>
            <a:r>
              <a:rPr lang="pl-PL" dirty="0" smtClean="0"/>
              <a:t> for </a:t>
            </a:r>
            <a:r>
              <a:rPr lang="pl-PL" dirty="0" err="1" smtClean="0"/>
              <a:t>teachers</a:t>
            </a:r>
            <a:r>
              <a:rPr lang="pl-PL" dirty="0" smtClean="0"/>
              <a:t> and </a:t>
            </a:r>
            <a:r>
              <a:rPr lang="pl-PL" dirty="0" err="1" smtClean="0"/>
              <a:t>students</a:t>
            </a:r>
            <a:r>
              <a:rPr lang="pl-PL" dirty="0" smtClean="0"/>
              <a:t> </a:t>
            </a:r>
            <a:r>
              <a:rPr lang="pl-PL" dirty="0" err="1" smtClean="0"/>
              <a:t>make</a:t>
            </a:r>
            <a:r>
              <a:rPr lang="pl-PL" dirty="0" smtClean="0"/>
              <a:t> </a:t>
            </a:r>
            <a:r>
              <a:rPr lang="pl-PL" dirty="0" err="1" smtClean="0"/>
              <a:t>teachers</a:t>
            </a:r>
            <a:r>
              <a:rPr lang="pl-PL" dirty="0" smtClean="0"/>
              <a:t> </a:t>
            </a:r>
            <a:r>
              <a:rPr lang="pl-PL" dirty="0" err="1" smtClean="0"/>
              <a:t>more</a:t>
            </a:r>
            <a:r>
              <a:rPr lang="pl-PL" dirty="0" smtClean="0"/>
              <a:t> </a:t>
            </a:r>
            <a:r>
              <a:rPr lang="pl-PL" dirty="0" err="1" smtClean="0"/>
              <a:t>confident</a:t>
            </a:r>
            <a:r>
              <a:rPr lang="pl-PL" dirty="0" smtClean="0"/>
              <a:t> </a:t>
            </a:r>
            <a:r>
              <a:rPr lang="pl-PL" dirty="0" err="1" smtClean="0"/>
              <a:t>about</a:t>
            </a:r>
            <a:r>
              <a:rPr lang="pl-PL" dirty="0" smtClean="0"/>
              <a:t> the </a:t>
            </a:r>
            <a:r>
              <a:rPr lang="pl-PL" dirty="0" err="1" smtClean="0"/>
              <a:t>tools</a:t>
            </a: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77</a:t>
            </a:fld>
            <a:endParaRPr lang="pt-BR"/>
          </a:p>
        </p:txBody>
      </p:sp>
    </p:spTree>
    <p:extLst>
      <p:ext uri="{BB962C8B-B14F-4D97-AF65-F5344CB8AC3E}">
        <p14:creationId xmlns:p14="http://schemas.microsoft.com/office/powerpoint/2010/main" val="2333565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78</a:t>
            </a:fld>
            <a:endParaRPr lang="pt-BR"/>
          </a:p>
        </p:txBody>
      </p:sp>
    </p:spTree>
    <p:extLst>
      <p:ext uri="{BB962C8B-B14F-4D97-AF65-F5344CB8AC3E}">
        <p14:creationId xmlns:p14="http://schemas.microsoft.com/office/powerpoint/2010/main" val="157028959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smtClean="0">
                <a:solidFill>
                  <a:schemeClr val="accent2"/>
                </a:solidFill>
              </a:rPr>
              <a:t>Greece</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r>
              <a:rPr lang="en-US" sz="2700" dirty="0"/>
              <a:t>Mary </a:t>
            </a:r>
            <a:r>
              <a:rPr lang="en-US" sz="2700" dirty="0" err="1"/>
              <a:t>Grammatikou</a:t>
            </a:r>
            <a:r>
              <a:rPr lang="en-US" sz="2700" dirty="0"/>
              <a:t> &amp; Dimitris </a:t>
            </a:r>
            <a:r>
              <a:rPr lang="en-US" sz="2700" dirty="0" err="1"/>
              <a:t>Pantazatos</a:t>
            </a:r>
            <a:endParaRPr lang="en-US" sz="2700" dirty="0"/>
          </a:p>
          <a:p>
            <a:r>
              <a:rPr lang="pt-BR" sz="2700" dirty="0"/>
              <a:t>NTUA</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9505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3000"/>
              </a:spcBef>
            </a:pPr>
            <a:r>
              <a:rPr lang="pt-BR" sz="1800" dirty="0"/>
              <a:t>5th Up2U General Assembly, Poznan, </a:t>
            </a:r>
            <a:r>
              <a:rPr lang="pt-BR" sz="1800" dirty="0" err="1"/>
              <a:t>Poland</a:t>
            </a:r>
            <a:r>
              <a:rPr lang="pt-BR" sz="1800" dirty="0"/>
              <a:t/>
            </a:r>
            <a:br>
              <a:rPr lang="pt-BR" sz="1800" dirty="0"/>
            </a:br>
            <a:endParaRPr lang="pt-BR" sz="1800" dirty="0"/>
          </a:p>
        </p:txBody>
      </p:sp>
    </p:spTree>
    <p:extLst>
      <p:ext uri="{BB962C8B-B14F-4D97-AF65-F5344CB8AC3E}">
        <p14:creationId xmlns:p14="http://schemas.microsoft.com/office/powerpoint/2010/main" val="2680412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Evaluation </a:t>
            </a:r>
            <a:r>
              <a:rPr lang="pl-PL" dirty="0" err="1" smtClean="0"/>
              <a:t>across</a:t>
            </a:r>
            <a:r>
              <a:rPr lang="pl-PL" dirty="0" smtClean="0"/>
              <a:t> </a:t>
            </a:r>
            <a:br>
              <a:rPr lang="pl-PL" dirty="0" smtClean="0"/>
            </a:br>
            <a:r>
              <a:rPr lang="pl-PL" dirty="0" smtClean="0"/>
              <a:t>Application </a:t>
            </a:r>
            <a:r>
              <a:rPr lang="pl-PL" dirty="0" err="1" smtClean="0"/>
              <a:t>Toolbox</a:t>
            </a:r>
            <a:r>
              <a:rPr lang="pl-PL" dirty="0" smtClean="0"/>
              <a:t> </a:t>
            </a:r>
            <a:r>
              <a:rPr lang="pl-PL" dirty="0" err="1"/>
              <a:t>I</a:t>
            </a:r>
            <a:r>
              <a:rPr lang="pl-PL" dirty="0" err="1" smtClean="0"/>
              <a:t>nstances</a:t>
            </a:r>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8</a:t>
            </a:fld>
            <a:endParaRPr lang="pt-BR"/>
          </a:p>
        </p:txBody>
      </p:sp>
      <p:pic>
        <p:nvPicPr>
          <p:cNvPr id="10" name="Obraz 9"/>
          <p:cNvPicPr>
            <a:picLocks noChangeAspect="1"/>
          </p:cNvPicPr>
          <p:nvPr/>
        </p:nvPicPr>
        <p:blipFill>
          <a:blip r:embed="rId3"/>
          <a:stretch>
            <a:fillRect/>
          </a:stretch>
        </p:blipFill>
        <p:spPr>
          <a:xfrm>
            <a:off x="465542" y="1598412"/>
            <a:ext cx="11458729" cy="5123063"/>
          </a:xfrm>
          <a:prstGeom prst="rect">
            <a:avLst/>
          </a:prstGeom>
        </p:spPr>
      </p:pic>
    </p:spTree>
    <p:extLst>
      <p:ext uri="{BB962C8B-B14F-4D97-AF65-F5344CB8AC3E}">
        <p14:creationId xmlns:p14="http://schemas.microsoft.com/office/powerpoint/2010/main" val="566527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Participating schools</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80</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321056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502228">
                  <a:extLst>
                    <a:ext uri="{9D8B030D-6E8A-4147-A177-3AD203B41FA5}">
                      <a16:colId xmlns:a16="http://schemas.microsoft.com/office/drawing/2014/main" val="571369279"/>
                    </a:ext>
                  </a:extLst>
                </a:gridCol>
                <a:gridCol w="1606732">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dirty="0"/>
                        <a:t>Season</a:t>
                      </a:r>
                    </a:p>
                  </a:txBody>
                  <a:tcPr anchor="ctr"/>
                </a:tc>
                <a:tc gridSpan="2">
                  <a:txBody>
                    <a:bodyPr/>
                    <a:lstStyle/>
                    <a:p>
                      <a:pPr algn="ctr"/>
                      <a:r>
                        <a:rPr lang="en-GB" sz="1600" b="0" noProof="0" dirty="0"/>
                        <a:t>Activities with teachers only</a:t>
                      </a:r>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dirty="0"/>
                        <a:t>Activities with students</a:t>
                      </a:r>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a:p>
                  </a:txBody>
                  <a:tcPr/>
                </a:tc>
                <a:tc>
                  <a:txBody>
                    <a:bodyPr/>
                    <a:lstStyle/>
                    <a:p>
                      <a:pPr algn="ctr"/>
                      <a:r>
                        <a:rPr lang="en-GB" sz="1600" b="0" noProof="0" dirty="0"/>
                        <a:t>No. of schools</a:t>
                      </a:r>
                    </a:p>
                  </a:txBody>
                  <a:tcPr anchor="ctr">
                    <a:solidFill>
                      <a:schemeClr val="bg1">
                        <a:lumMod val="85000"/>
                      </a:schemeClr>
                    </a:solidFill>
                  </a:tcPr>
                </a:tc>
                <a:tc>
                  <a:txBody>
                    <a:bodyPr/>
                    <a:lstStyle/>
                    <a:p>
                      <a:pPr algn="ctr"/>
                      <a:r>
                        <a:rPr lang="en-GB" sz="1600" b="0" noProof="0" dirty="0"/>
                        <a:t>No. of teachers</a:t>
                      </a:r>
                    </a:p>
                  </a:txBody>
                  <a:tcPr anchor="ctr">
                    <a:solidFill>
                      <a:schemeClr val="bg1">
                        <a:lumMod val="85000"/>
                      </a:schemeClr>
                    </a:solidFill>
                  </a:tcPr>
                </a:tc>
                <a:tc>
                  <a:txBody>
                    <a:bodyPr/>
                    <a:lstStyle/>
                    <a:p>
                      <a:pPr algn="ctr"/>
                      <a:r>
                        <a:rPr lang="en-GB" sz="1600" b="1" noProof="0" dirty="0"/>
                        <a:t>No. of schools</a:t>
                      </a:r>
                    </a:p>
                  </a:txBody>
                  <a:tcPr anchor="ctr">
                    <a:solidFill>
                      <a:srgbClr val="92D050"/>
                    </a:solidFill>
                  </a:tcPr>
                </a:tc>
                <a:tc>
                  <a:txBody>
                    <a:bodyPr/>
                    <a:lstStyle/>
                    <a:p>
                      <a:pPr algn="ctr"/>
                      <a:r>
                        <a:rPr lang="en-GB" sz="1600" b="1" noProof="0" dirty="0"/>
                        <a:t>No. of students</a:t>
                      </a:r>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a:t>Sep ’18 – Jun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txBody>
                  <a:tcPr/>
                </a:tc>
                <a:tc>
                  <a:txBody>
                    <a:bodyPr/>
                    <a:lstStyle/>
                    <a:p>
                      <a:r>
                        <a:rPr lang="en-GB" sz="1600" noProof="0" dirty="0"/>
                        <a:t>10</a:t>
                      </a:r>
                    </a:p>
                  </a:txBody>
                  <a:tcPr>
                    <a:solidFill>
                      <a:schemeClr val="bg1">
                        <a:lumMod val="85000"/>
                      </a:schemeClr>
                    </a:solidFill>
                  </a:tcPr>
                </a:tc>
                <a:tc>
                  <a:txBody>
                    <a:bodyPr/>
                    <a:lstStyle/>
                    <a:p>
                      <a:r>
                        <a:rPr lang="en-GB" sz="1600" noProof="0" dirty="0"/>
                        <a:t>80</a:t>
                      </a:r>
                    </a:p>
                  </a:txBody>
                  <a:tcPr>
                    <a:solidFill>
                      <a:schemeClr val="bg1">
                        <a:lumMod val="85000"/>
                      </a:schemeClr>
                    </a:solidFill>
                  </a:tcPr>
                </a:tc>
                <a:tc>
                  <a:txBody>
                    <a:bodyPr/>
                    <a:lstStyle/>
                    <a:p>
                      <a:r>
                        <a:rPr lang="en-GB" sz="1600" noProof="0" dirty="0"/>
                        <a:t>8</a:t>
                      </a:r>
                    </a:p>
                  </a:txBody>
                  <a:tcPr/>
                </a:tc>
                <a:tc>
                  <a:txBody>
                    <a:bodyPr/>
                    <a:lstStyle/>
                    <a:p>
                      <a:r>
                        <a:rPr lang="en-GB" sz="1600" noProof="0" dirty="0"/>
                        <a:t>50</a:t>
                      </a:r>
                    </a:p>
                  </a:txBody>
                  <a:tcP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a:t>Sep ’19 – Dec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txBody>
                  <a:tcPr/>
                </a:tc>
                <a:tc>
                  <a:txBody>
                    <a:bodyPr/>
                    <a:lstStyle/>
                    <a:p>
                      <a:r>
                        <a:rPr lang="en-GB" sz="1600" noProof="0" dirty="0"/>
                        <a:t>79</a:t>
                      </a:r>
                    </a:p>
                  </a:txBody>
                  <a:tcPr>
                    <a:solidFill>
                      <a:schemeClr val="bg1">
                        <a:lumMod val="85000"/>
                      </a:schemeClr>
                    </a:solidFill>
                  </a:tcPr>
                </a:tc>
                <a:tc>
                  <a:txBody>
                    <a:bodyPr/>
                    <a:lstStyle/>
                    <a:p>
                      <a:r>
                        <a:rPr lang="en-GB" sz="1600" noProof="0" dirty="0"/>
                        <a:t>140</a:t>
                      </a:r>
                    </a:p>
                  </a:txBody>
                  <a:tcPr>
                    <a:solidFill>
                      <a:schemeClr val="bg1">
                        <a:lumMod val="85000"/>
                      </a:schemeClr>
                    </a:solidFill>
                  </a:tcPr>
                </a:tc>
                <a:tc>
                  <a:txBody>
                    <a:bodyPr/>
                    <a:lstStyle/>
                    <a:p>
                      <a:r>
                        <a:rPr lang="el-GR" sz="1600" noProof="0" dirty="0">
                          <a:solidFill>
                            <a:srgbClr val="FF0000"/>
                          </a:solidFill>
                        </a:rPr>
                        <a:t>50</a:t>
                      </a:r>
                      <a:endParaRPr lang="en-GB" sz="1600" noProof="0" dirty="0">
                        <a:solidFill>
                          <a:srgbClr val="FF0000"/>
                        </a:solidFill>
                      </a:endParaRPr>
                    </a:p>
                  </a:txBody>
                  <a:tcPr/>
                </a:tc>
                <a:tc>
                  <a:txBody>
                    <a:bodyPr/>
                    <a:lstStyle/>
                    <a:p>
                      <a:r>
                        <a:rPr lang="en-GB" sz="1600" noProof="0" dirty="0">
                          <a:solidFill>
                            <a:srgbClr val="FF0000"/>
                          </a:solidFill>
                        </a:rPr>
                        <a:t>800</a:t>
                      </a:r>
                    </a:p>
                  </a:txBody>
                  <a:tcP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a:t>Jan ’20 – Mar ’20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txBody>
                  <a:tcPr/>
                </a:tc>
                <a:tc>
                  <a:txBody>
                    <a:bodyPr/>
                    <a:lstStyle/>
                    <a:p>
                      <a:r>
                        <a:rPr lang="en-GB" sz="1600" noProof="0" dirty="0">
                          <a:solidFill>
                            <a:srgbClr val="FF0000"/>
                          </a:solidFill>
                        </a:rPr>
                        <a:t>30</a:t>
                      </a:r>
                    </a:p>
                  </a:txBody>
                  <a:tcPr>
                    <a:solidFill>
                      <a:schemeClr val="bg1">
                        <a:lumMod val="85000"/>
                      </a:schemeClr>
                    </a:solidFill>
                  </a:tcPr>
                </a:tc>
                <a:tc>
                  <a:txBody>
                    <a:bodyPr/>
                    <a:lstStyle/>
                    <a:p>
                      <a:r>
                        <a:rPr lang="en-GB" sz="1600" noProof="0" dirty="0">
                          <a:solidFill>
                            <a:srgbClr val="FF0000"/>
                          </a:solidFill>
                        </a:rPr>
                        <a:t>90</a:t>
                      </a:r>
                    </a:p>
                  </a:txBody>
                  <a:tcPr>
                    <a:solidFill>
                      <a:schemeClr val="bg1">
                        <a:lumMod val="85000"/>
                      </a:schemeClr>
                    </a:solidFill>
                  </a:tcPr>
                </a:tc>
                <a:tc>
                  <a:txBody>
                    <a:bodyPr/>
                    <a:lstStyle/>
                    <a:p>
                      <a:r>
                        <a:rPr lang="el-GR" sz="1600" noProof="0" dirty="0">
                          <a:solidFill>
                            <a:srgbClr val="FF0000"/>
                          </a:solidFill>
                        </a:rPr>
                        <a:t>15</a:t>
                      </a:r>
                      <a:endParaRPr lang="en-GB" sz="1600" noProof="0" dirty="0">
                        <a:solidFill>
                          <a:srgbClr val="FF0000"/>
                        </a:solidFill>
                      </a:endParaRPr>
                    </a:p>
                  </a:txBody>
                  <a:tcPr/>
                </a:tc>
                <a:tc>
                  <a:txBody>
                    <a:bodyPr/>
                    <a:lstStyle/>
                    <a:p>
                      <a:r>
                        <a:rPr lang="en-GB" sz="1600" noProof="0" dirty="0">
                          <a:solidFill>
                            <a:srgbClr val="FF0000"/>
                          </a:solidFill>
                        </a:rPr>
                        <a:t>240</a:t>
                      </a:r>
                    </a:p>
                  </a:txBody>
                  <a:tcP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280814940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pl-PL" dirty="0"/>
              <a:t>Schools with students active so far: </a:t>
            </a:r>
            <a:r>
              <a:rPr lang="en-US" dirty="0">
                <a:solidFill>
                  <a:srgbClr val="FF0000"/>
                </a:solidFill>
              </a:rPr>
              <a:t>8</a:t>
            </a:r>
            <a:endParaRPr lang="pl-PL" dirty="0">
              <a:solidFill>
                <a:srgbClr val="FF0000"/>
              </a:solidFill>
            </a:endParaRPr>
          </a:p>
          <a:p>
            <a:r>
              <a:rPr lang="en-GB" dirty="0"/>
              <a:t>Planned total number of schools</a:t>
            </a:r>
            <a:r>
              <a:rPr lang="pl-PL" dirty="0"/>
              <a:t> with </a:t>
            </a:r>
            <a:r>
              <a:rPr lang="pl-PL" dirty="0" err="1"/>
              <a:t>students</a:t>
            </a:r>
            <a:r>
              <a:rPr lang="pl-PL" dirty="0"/>
              <a:t> </a:t>
            </a:r>
            <a:r>
              <a:rPr lang="pl-PL" dirty="0" err="1"/>
              <a:t>engaged</a:t>
            </a:r>
            <a:r>
              <a:rPr lang="en-GB" dirty="0"/>
              <a:t>: </a:t>
            </a:r>
            <a:r>
              <a:rPr lang="el-GR" dirty="0">
                <a:solidFill>
                  <a:srgbClr val="FF0000"/>
                </a:solidFill>
              </a:rPr>
              <a:t>70</a:t>
            </a:r>
            <a:endParaRPr lang="en-GB" dirty="0">
              <a:solidFill>
                <a:srgbClr val="FF0000"/>
              </a:solidFill>
            </a:endParaRPr>
          </a:p>
          <a:p>
            <a:pPr>
              <a:buBlip>
                <a:blip r:embed="rId2"/>
              </a:buBlip>
            </a:pPr>
            <a:endParaRPr lang="en-GB" dirty="0"/>
          </a:p>
          <a:p>
            <a:pPr>
              <a:buBlip>
                <a:blip r:embed="rId2"/>
              </a:buBlip>
            </a:pPr>
            <a:r>
              <a:rPr lang="en-GB" dirty="0"/>
              <a:t>What actions </a:t>
            </a:r>
            <a:r>
              <a:rPr lang="pl-PL" dirty="0" err="1"/>
              <a:t>are</a:t>
            </a:r>
            <a:r>
              <a:rPr lang="en-GB" dirty="0"/>
              <a:t> taken to engage </a:t>
            </a:r>
            <a:r>
              <a:rPr lang="pl-PL" dirty="0" err="1"/>
              <a:t>new</a:t>
            </a:r>
            <a:r>
              <a:rPr lang="en-GB" dirty="0"/>
              <a:t> schools?</a:t>
            </a:r>
            <a:r>
              <a:rPr lang="pl-PL" dirty="0"/>
              <a:t> </a:t>
            </a:r>
          </a:p>
          <a:p>
            <a:pPr lvl="1"/>
            <a:r>
              <a:rPr lang="en-US" dirty="0"/>
              <a:t>A meeting with the Ministry of Education has been scheduled</a:t>
            </a:r>
            <a:endParaRPr lang="el-GR" dirty="0"/>
          </a:p>
          <a:p>
            <a:pPr lvl="1"/>
            <a:r>
              <a:rPr lang="en-US" dirty="0"/>
              <a:t>An online course (with the material of the second iteration of the CPD), will be freely accessed by guest users</a:t>
            </a:r>
          </a:p>
          <a:p>
            <a:pPr lvl="1"/>
            <a:r>
              <a:rPr lang="en-US" dirty="0"/>
              <a:t>New invitation letter will be send. This invitation will be posted the websites of the Greek School Network, the Greek community of eTwinning, </a:t>
            </a:r>
            <a:r>
              <a:rPr lang="en-US" dirty="0" err="1"/>
              <a:t>Scientix</a:t>
            </a:r>
            <a:r>
              <a:rPr lang="en-US" dirty="0"/>
              <a:t> etc.</a:t>
            </a:r>
            <a:endParaRPr lang="en-GB" dirty="0"/>
          </a:p>
          <a:p>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81</a:t>
            </a:fld>
            <a:endParaRPr lang="pt-BR"/>
          </a:p>
        </p:txBody>
      </p:sp>
    </p:spTree>
    <p:extLst>
      <p:ext uri="{BB962C8B-B14F-4D97-AF65-F5344CB8AC3E}">
        <p14:creationId xmlns:p14="http://schemas.microsoft.com/office/powerpoint/2010/main" val="199439830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Greek soft CPD current status</a:t>
            </a:r>
          </a:p>
        </p:txBody>
      </p:sp>
      <p:sp>
        <p:nvSpPr>
          <p:cNvPr id="3" name="Content Placeholder 2"/>
          <p:cNvSpPr>
            <a:spLocks noGrp="1"/>
          </p:cNvSpPr>
          <p:nvPr>
            <p:ph idx="1"/>
          </p:nvPr>
        </p:nvSpPr>
        <p:spPr/>
        <p:txBody>
          <a:bodyPr/>
          <a:lstStyle/>
          <a:p>
            <a:r>
              <a:rPr lang="en-US" dirty="0"/>
              <a:t>The first webinar was implemented with success</a:t>
            </a:r>
          </a:p>
          <a:p>
            <a:r>
              <a:rPr lang="en-US" dirty="0"/>
              <a:t>Learning material is available on the Greek Up2U mini-site (</a:t>
            </a:r>
            <a:r>
              <a:rPr lang="en-US" dirty="0">
                <a:hlinkClick r:id="rId2"/>
              </a:rPr>
              <a:t>https://up2u.netmode.ntua.gr/?page_id=34</a:t>
            </a:r>
            <a:r>
              <a:rPr lang="en-US" dirty="0"/>
              <a:t>) and on the Up2U Learning platform (</a:t>
            </a:r>
            <a:r>
              <a:rPr lang="en-US" dirty="0">
                <a:hlinkClick r:id="rId3"/>
              </a:rPr>
              <a:t>https://learn.test.up2university.eu/course/view.php?id=99</a:t>
            </a:r>
            <a:r>
              <a:rPr lang="en-US" dirty="0"/>
              <a:t>)</a:t>
            </a:r>
          </a:p>
          <a:p>
            <a:r>
              <a:rPr lang="en-US" dirty="0"/>
              <a:t>The video of the first webinar (in Greek) is available at: </a:t>
            </a:r>
            <a:r>
              <a:rPr lang="en-US" dirty="0">
                <a:hlinkClick r:id="rId2"/>
              </a:rPr>
              <a:t>https://up2u.netmode.ntua.gr/?page_id=34</a:t>
            </a:r>
            <a:endParaRPr lang="en-US" dirty="0"/>
          </a:p>
          <a:p>
            <a:endParaRPr lang="en-US" dirty="0"/>
          </a:p>
        </p:txBody>
      </p:sp>
      <p:sp>
        <p:nvSpPr>
          <p:cNvPr id="4" name="Footer Placeholder 3"/>
          <p:cNvSpPr>
            <a:spLocks noGrp="1"/>
          </p:cNvSpPr>
          <p:nvPr>
            <p:ph type="ftr" sz="quarter" idx="11"/>
          </p:nvPr>
        </p:nvSpPr>
        <p:spPr/>
        <p:txBody>
          <a:bodyPr/>
          <a:lstStyle/>
          <a:p>
            <a:r>
              <a:rPr lang="pt-BR"/>
              <a:t>www.up2university.eu</a:t>
            </a:r>
            <a:endParaRPr lang="pt-BR" dirty="0"/>
          </a:p>
        </p:txBody>
      </p:sp>
      <p:sp>
        <p:nvSpPr>
          <p:cNvPr id="5" name="Slide Number Placeholder 4"/>
          <p:cNvSpPr>
            <a:spLocks noGrp="1"/>
          </p:cNvSpPr>
          <p:nvPr>
            <p:ph type="sldNum" sz="quarter" idx="12"/>
          </p:nvPr>
        </p:nvSpPr>
        <p:spPr/>
        <p:txBody>
          <a:bodyPr/>
          <a:lstStyle/>
          <a:p>
            <a:fld id="{329E5F41-1819-CC4C-A361-86D446D94323}" type="slidenum">
              <a:rPr lang="pt-BR" smtClean="0"/>
              <a:pPr/>
              <a:t>82</a:t>
            </a:fld>
            <a:endParaRPr lang="pt-BR"/>
          </a:p>
        </p:txBody>
      </p:sp>
    </p:spTree>
    <p:extLst>
      <p:ext uri="{BB962C8B-B14F-4D97-AF65-F5344CB8AC3E}">
        <p14:creationId xmlns:p14="http://schemas.microsoft.com/office/powerpoint/2010/main" val="141468616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Greek Soft CPD Structure</a:t>
            </a:r>
          </a:p>
        </p:txBody>
      </p:sp>
      <p:sp>
        <p:nvSpPr>
          <p:cNvPr id="3" name="Content Placeholder 2"/>
          <p:cNvSpPr>
            <a:spLocks noGrp="1"/>
          </p:cNvSpPr>
          <p:nvPr>
            <p:ph idx="1"/>
          </p:nvPr>
        </p:nvSpPr>
        <p:spPr/>
        <p:txBody>
          <a:bodyPr>
            <a:normAutofit fontScale="92500" lnSpcReduction="20000"/>
          </a:bodyPr>
          <a:lstStyle/>
          <a:p>
            <a:r>
              <a:rPr lang="en-US" dirty="0"/>
              <a:t>Five webinars based on these topics:</a:t>
            </a:r>
          </a:p>
          <a:p>
            <a:pPr lvl="1"/>
            <a:r>
              <a:rPr lang="en-US" dirty="0"/>
              <a:t>Introduction to Up2U</a:t>
            </a:r>
          </a:p>
          <a:p>
            <a:pPr lvl="2"/>
            <a:r>
              <a:rPr lang="en-US" dirty="0"/>
              <a:t>Introduction to pedagogical aspects of the Up2U platform</a:t>
            </a:r>
          </a:p>
          <a:p>
            <a:pPr lvl="1"/>
            <a:r>
              <a:rPr lang="en-US" dirty="0"/>
              <a:t>Best Learning practices and techniques on Up2U Learning Platform</a:t>
            </a:r>
          </a:p>
          <a:p>
            <a:pPr lvl="2"/>
            <a:r>
              <a:rPr lang="en-US" dirty="0"/>
              <a:t>Demonstration and Pedagogical aspects on: Authentication on the Up2U Learning Platform and Moodle best practices </a:t>
            </a:r>
          </a:p>
          <a:p>
            <a:pPr lvl="1"/>
            <a:r>
              <a:rPr lang="en-US" dirty="0"/>
              <a:t>Using and Storing OER material</a:t>
            </a:r>
          </a:p>
          <a:p>
            <a:pPr lvl="2"/>
            <a:r>
              <a:rPr lang="en-US" dirty="0"/>
              <a:t>Demonstration and Pedagogical aspects on : </a:t>
            </a:r>
            <a:r>
              <a:rPr lang="en-US" dirty="0" err="1"/>
              <a:t>eduOER</a:t>
            </a:r>
            <a:r>
              <a:rPr lang="en-US" dirty="0"/>
              <a:t>, </a:t>
            </a:r>
            <a:r>
              <a:rPr lang="en-US" dirty="0" err="1"/>
              <a:t>Dspace</a:t>
            </a:r>
            <a:r>
              <a:rPr lang="en-US" dirty="0"/>
              <a:t>, </a:t>
            </a:r>
            <a:r>
              <a:rPr lang="en-US" dirty="0" err="1"/>
              <a:t>CERNBox</a:t>
            </a:r>
            <a:endParaRPr lang="en-US" dirty="0"/>
          </a:p>
          <a:p>
            <a:pPr lvl="1"/>
            <a:r>
              <a:rPr lang="en-US" dirty="0"/>
              <a:t>Creating Interactive content based on Teachers’ Scenarios</a:t>
            </a:r>
          </a:p>
          <a:p>
            <a:pPr lvl="2"/>
            <a:r>
              <a:rPr lang="en-US" dirty="0"/>
              <a:t>Demonstration and Pedagogical aspects on : H5P, </a:t>
            </a:r>
            <a:r>
              <a:rPr lang="en-US" dirty="0" err="1"/>
              <a:t>KnockPlop</a:t>
            </a:r>
            <a:endParaRPr lang="en-US" dirty="0"/>
          </a:p>
          <a:p>
            <a:pPr lvl="1"/>
            <a:r>
              <a:rPr lang="en-US" dirty="0"/>
              <a:t>Creating Multimedia Content based on Teachers’ Scenarios</a:t>
            </a:r>
          </a:p>
          <a:p>
            <a:pPr lvl="2"/>
            <a:r>
              <a:rPr lang="en-US" dirty="0"/>
              <a:t>Demonstration and Pedagogical aspects on : </a:t>
            </a:r>
            <a:r>
              <a:rPr lang="en-US" dirty="0" err="1"/>
              <a:t>SeLCont</a:t>
            </a:r>
            <a:r>
              <a:rPr lang="en-US" dirty="0"/>
              <a:t>, PODDIUM</a:t>
            </a:r>
          </a:p>
          <a:p>
            <a:pPr lvl="2"/>
            <a:endParaRPr lang="en-US" dirty="0"/>
          </a:p>
          <a:p>
            <a:pPr marL="0" indent="0">
              <a:buNone/>
            </a:pPr>
            <a:r>
              <a:rPr lang="en-US" dirty="0"/>
              <a:t>Teachers during the Module 1, will create at least a Learning Scenario based on the Up2U Learning Platform</a:t>
            </a:r>
          </a:p>
          <a:p>
            <a:pPr marL="0" indent="0">
              <a:buNone/>
            </a:pPr>
            <a:endParaRPr lang="en-US" dirty="0"/>
          </a:p>
        </p:txBody>
      </p:sp>
      <p:sp>
        <p:nvSpPr>
          <p:cNvPr id="4" name="Footer Placeholder 3"/>
          <p:cNvSpPr>
            <a:spLocks noGrp="1"/>
          </p:cNvSpPr>
          <p:nvPr>
            <p:ph type="ftr" sz="quarter" idx="11"/>
          </p:nvPr>
        </p:nvSpPr>
        <p:spPr/>
        <p:txBody>
          <a:bodyPr/>
          <a:lstStyle/>
          <a:p>
            <a:r>
              <a:rPr lang="pt-BR"/>
              <a:t>www.up2university.eu</a:t>
            </a:r>
            <a:endParaRPr lang="pt-BR" dirty="0"/>
          </a:p>
        </p:txBody>
      </p:sp>
      <p:sp>
        <p:nvSpPr>
          <p:cNvPr id="5" name="Slide Number Placeholder 4"/>
          <p:cNvSpPr>
            <a:spLocks noGrp="1"/>
          </p:cNvSpPr>
          <p:nvPr>
            <p:ph type="sldNum" sz="quarter" idx="12"/>
          </p:nvPr>
        </p:nvSpPr>
        <p:spPr/>
        <p:txBody>
          <a:bodyPr/>
          <a:lstStyle/>
          <a:p>
            <a:fld id="{329E5F41-1819-CC4C-A361-86D446D94323}" type="slidenum">
              <a:rPr lang="pt-BR" smtClean="0"/>
              <a:pPr/>
              <a:t>83</a:t>
            </a:fld>
            <a:endParaRPr lang="pt-BR"/>
          </a:p>
        </p:txBody>
      </p:sp>
    </p:spTree>
    <p:extLst>
      <p:ext uri="{BB962C8B-B14F-4D97-AF65-F5344CB8AC3E}">
        <p14:creationId xmlns:p14="http://schemas.microsoft.com/office/powerpoint/2010/main" val="386778982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040800" y="5524817"/>
            <a:ext cx="7886700" cy="962480"/>
          </a:xfrm>
        </p:spPr>
        <p:txBody>
          <a:bodyPr>
            <a:normAutofit fontScale="47500" lnSpcReduction="20000"/>
          </a:bodyPr>
          <a:lstStyle/>
          <a:p>
            <a:pPr marL="0" indent="0">
              <a:buNone/>
            </a:pPr>
            <a:r>
              <a:rPr lang="pl-PL" dirty="0"/>
              <a:t>Risks:</a:t>
            </a:r>
            <a:r>
              <a:rPr lang="en-US" dirty="0"/>
              <a:t> </a:t>
            </a:r>
          </a:p>
          <a:p>
            <a:pPr>
              <a:buFont typeface="Arial" panose="020B0604020202020204" pitchFamily="34" charset="0"/>
              <a:buChar char="•"/>
            </a:pPr>
            <a:r>
              <a:rPr lang="en-US" dirty="0"/>
              <a:t>Low adaptation of the Up2U Learning Platform by the teachers. As a result, teachers will not use Up2U in their courses.</a:t>
            </a:r>
          </a:p>
          <a:p>
            <a:pPr>
              <a:buFont typeface="Arial" panose="020B0604020202020204" pitchFamily="34" charset="0"/>
              <a:buChar char="•"/>
            </a:pPr>
            <a:r>
              <a:rPr lang="en-US" dirty="0"/>
              <a:t>The estimations for the third iteration of the CPD may be optimistic.</a:t>
            </a:r>
          </a:p>
          <a:p>
            <a:pPr>
              <a:buFont typeface="Arial" panose="020B0604020202020204" pitchFamily="34" charset="0"/>
              <a:buChar char="•"/>
            </a:pPr>
            <a:endParaRPr lang="en-GB" dirty="0"/>
          </a:p>
        </p:txBody>
      </p:sp>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a:t>Timeline</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84</a:t>
            </a:fld>
            <a:endParaRPr lang="pt-BR"/>
          </a:p>
        </p:txBody>
      </p:sp>
      <p:graphicFrame>
        <p:nvGraphicFramePr>
          <p:cNvPr id="6" name="Tabela 5"/>
          <p:cNvGraphicFramePr>
            <a:graphicFrameLocks noGrp="1"/>
          </p:cNvGraphicFramePr>
          <p:nvPr>
            <p:extLst/>
          </p:nvPr>
        </p:nvGraphicFramePr>
        <p:xfrm>
          <a:off x="2040800" y="1501503"/>
          <a:ext cx="8110401" cy="4023314"/>
        </p:xfrm>
        <a:graphic>
          <a:graphicData uri="http://schemas.openxmlformats.org/drawingml/2006/table">
            <a:tbl>
              <a:tblPr firstRow="1" bandRow="1">
                <a:tableStyleId>{21E4AEA4-8DFA-4A89-87EB-49C32662AFE0}</a:tableStyleId>
              </a:tblPr>
              <a:tblGrid>
                <a:gridCol w="1934910">
                  <a:extLst>
                    <a:ext uri="{9D8B030D-6E8A-4147-A177-3AD203B41FA5}">
                      <a16:colId xmlns:a16="http://schemas.microsoft.com/office/drawing/2014/main" val="2679634396"/>
                    </a:ext>
                  </a:extLst>
                </a:gridCol>
                <a:gridCol w="6175491">
                  <a:extLst>
                    <a:ext uri="{9D8B030D-6E8A-4147-A177-3AD203B41FA5}">
                      <a16:colId xmlns:a16="http://schemas.microsoft.com/office/drawing/2014/main" val="430960505"/>
                    </a:ext>
                  </a:extLst>
                </a:gridCol>
              </a:tblGrid>
              <a:tr h="314280">
                <a:tc>
                  <a:txBody>
                    <a:bodyPr/>
                    <a:lstStyle/>
                    <a:p>
                      <a:r>
                        <a:rPr lang="pl-PL" dirty="0" err="1"/>
                        <a:t>Dates</a:t>
                      </a:r>
                      <a:endParaRPr lang="en-GB" dirty="0"/>
                    </a:p>
                  </a:txBody>
                  <a:tcPr/>
                </a:tc>
                <a:tc>
                  <a:txBody>
                    <a:bodyPr/>
                    <a:lstStyle/>
                    <a:p>
                      <a:r>
                        <a:rPr lang="pl-PL" dirty="0" err="1"/>
                        <a:t>Actions</a:t>
                      </a:r>
                      <a:r>
                        <a:rPr lang="pl-PL" dirty="0"/>
                        <a:t> / Status</a:t>
                      </a:r>
                      <a:endParaRPr lang="en-GB" dirty="0"/>
                    </a:p>
                  </a:txBody>
                  <a:tcPr/>
                </a:tc>
                <a:extLst>
                  <a:ext uri="{0D108BD9-81ED-4DB2-BD59-A6C34878D82A}">
                    <a16:rowId xmlns:a16="http://schemas.microsoft.com/office/drawing/2014/main" val="4097733025"/>
                  </a:ext>
                </a:extLst>
              </a:tr>
              <a:tr h="1005794">
                <a:tc>
                  <a:txBody>
                    <a:bodyPr/>
                    <a:lstStyle/>
                    <a:p>
                      <a:r>
                        <a:rPr lang="en-GB" dirty="0"/>
                        <a:t>September</a:t>
                      </a:r>
                      <a:r>
                        <a:rPr lang="en-GB" baseline="0" dirty="0"/>
                        <a:t> 2019-October 2019</a:t>
                      </a:r>
                      <a:endParaRPr lang="en-GB" dirty="0"/>
                    </a:p>
                  </a:txBody>
                  <a:tcPr/>
                </a:tc>
                <a:tc>
                  <a:txBody>
                    <a:bodyPr/>
                    <a:lstStyle/>
                    <a:p>
                      <a:pPr marL="285750" indent="-285750" rtl="0">
                        <a:buFont typeface="Arial" panose="020B0604020202020204" pitchFamily="34" charset="0"/>
                        <a:buChar char="•"/>
                      </a:pPr>
                      <a:r>
                        <a:rPr lang="en-GB" sz="1350" b="0" i="0" u="none" strike="noStrike" kern="1200" baseline="0" dirty="0">
                          <a:solidFill>
                            <a:schemeClr val="dk1"/>
                          </a:solidFill>
                          <a:latin typeface="+mn-lt"/>
                          <a:ea typeface="+mn-ea"/>
                          <a:cs typeface="+mn-cs"/>
                        </a:rPr>
                        <a:t>Second iteration of the CPD (Combined modules 1 and 2)</a:t>
                      </a:r>
                    </a:p>
                    <a:p>
                      <a:pPr marL="285750" indent="-285750" rtl="0">
                        <a:buFont typeface="Arial" panose="020B0604020202020204" pitchFamily="34" charset="0"/>
                        <a:buChar char="•"/>
                      </a:pPr>
                      <a:r>
                        <a:rPr lang="en-GB" sz="1350" b="0" i="0" u="none" strike="noStrike" kern="1200" baseline="0" dirty="0">
                          <a:solidFill>
                            <a:schemeClr val="dk1"/>
                          </a:solidFill>
                          <a:latin typeface="+mn-lt"/>
                          <a:ea typeface="+mn-ea"/>
                          <a:cs typeface="+mn-cs"/>
                        </a:rPr>
                        <a:t>140 teachers will participate from 70 schools</a:t>
                      </a:r>
                    </a:p>
                    <a:p>
                      <a:pPr marL="285750" indent="-285750" rtl="0">
                        <a:buFont typeface="Arial" panose="020B0604020202020204" pitchFamily="34" charset="0"/>
                        <a:buChar char="•"/>
                      </a:pPr>
                      <a:r>
                        <a:rPr lang="en-GB" sz="1350" b="0" i="0" u="none" strike="noStrike" kern="1200" baseline="0" dirty="0">
                          <a:solidFill>
                            <a:schemeClr val="dk1"/>
                          </a:solidFill>
                          <a:latin typeface="+mn-lt"/>
                          <a:ea typeface="+mn-ea"/>
                          <a:cs typeface="+mn-cs"/>
                        </a:rPr>
                        <a:t>New courses with students will start from October</a:t>
                      </a:r>
                    </a:p>
                  </a:txBody>
                  <a:tcPr/>
                </a:tc>
                <a:extLst>
                  <a:ext uri="{0D108BD9-81ED-4DB2-BD59-A6C34878D82A}">
                    <a16:rowId xmlns:a16="http://schemas.microsoft.com/office/drawing/2014/main" val="142229065"/>
                  </a:ext>
                </a:extLst>
              </a:tr>
              <a:tr h="1005794">
                <a:tc>
                  <a:txBody>
                    <a:bodyPr/>
                    <a:lstStyle/>
                    <a:p>
                      <a:r>
                        <a:rPr lang="en-GB" dirty="0"/>
                        <a:t>November 2019-December</a:t>
                      </a:r>
                      <a:r>
                        <a:rPr lang="en-GB" baseline="0" dirty="0"/>
                        <a:t> 2019</a:t>
                      </a:r>
                      <a:endParaRPr lang="en-GB" dirty="0"/>
                    </a:p>
                  </a:txBody>
                  <a:tcPr/>
                </a:tc>
                <a:tc>
                  <a:txBody>
                    <a:bodyPr/>
                    <a:lstStyle/>
                    <a:p>
                      <a:pPr marL="285750" lvl="0" indent="-285750">
                        <a:buFont typeface="Arial" panose="020B0604020202020204" pitchFamily="34" charset="0"/>
                        <a:buChar char="•"/>
                      </a:pPr>
                      <a:r>
                        <a:rPr lang="en-GB" dirty="0"/>
                        <a:t>First</a:t>
                      </a:r>
                      <a:r>
                        <a:rPr lang="en-GB" baseline="0" dirty="0"/>
                        <a:t> results from the second iteration of the CPD will be analysed</a:t>
                      </a:r>
                    </a:p>
                    <a:p>
                      <a:pPr marL="285750" lvl="0" indent="-285750">
                        <a:buFont typeface="Arial" panose="020B0604020202020204" pitchFamily="34" charset="0"/>
                        <a:buChar char="•"/>
                      </a:pPr>
                      <a:r>
                        <a:rPr lang="en-GB" baseline="0" dirty="0"/>
                        <a:t>Dissemination activities for contacting news schools and teachers</a:t>
                      </a:r>
                    </a:p>
                    <a:p>
                      <a:pPr marL="285750" lvl="0" indent="-285750">
                        <a:buFont typeface="Arial" panose="020B0604020202020204" pitchFamily="34" charset="0"/>
                        <a:buChar char="•"/>
                      </a:pPr>
                      <a:r>
                        <a:rPr lang="en-GB" baseline="0" dirty="0"/>
                        <a:t>Preparation of the third iteration of the CPD</a:t>
                      </a:r>
                    </a:p>
                  </a:txBody>
                  <a:tcPr/>
                </a:tc>
                <a:extLst>
                  <a:ext uri="{0D108BD9-81ED-4DB2-BD59-A6C34878D82A}">
                    <a16:rowId xmlns:a16="http://schemas.microsoft.com/office/drawing/2014/main" val="843192218"/>
                  </a:ext>
                </a:extLst>
              </a:tr>
              <a:tr h="1005794">
                <a:tc>
                  <a:txBody>
                    <a:bodyPr/>
                    <a:lstStyle/>
                    <a:p>
                      <a:r>
                        <a:rPr lang="en-GB" dirty="0"/>
                        <a:t>January 2020- March 2020</a:t>
                      </a:r>
                    </a:p>
                  </a:txBody>
                  <a:tcPr/>
                </a:tc>
                <a:tc>
                  <a:txBody>
                    <a:bodyPr/>
                    <a:lstStyle/>
                    <a:p>
                      <a:pPr marL="285750" lvl="0" indent="-285750">
                        <a:buFont typeface="Arial" panose="020B0604020202020204" pitchFamily="34" charset="0"/>
                        <a:buChar char="•"/>
                      </a:pPr>
                      <a:r>
                        <a:rPr lang="en-US" dirty="0"/>
                        <a:t>Third iteration of the CPD (Combined modules 1 and 2)</a:t>
                      </a:r>
                    </a:p>
                    <a:p>
                      <a:pPr marL="285750" lvl="0" indent="-285750">
                        <a:buFont typeface="Arial" panose="020B0604020202020204" pitchFamily="34" charset="0"/>
                        <a:buChar char="•"/>
                      </a:pPr>
                      <a:r>
                        <a:rPr lang="en-US" dirty="0"/>
                        <a:t>90 teachers will participate from 30 schools (estimation)</a:t>
                      </a:r>
                    </a:p>
                    <a:p>
                      <a:pPr marL="285750" lvl="0" indent="-285750">
                        <a:buFont typeface="Arial" panose="020B0604020202020204" pitchFamily="34" charset="0"/>
                        <a:buChar char="•"/>
                      </a:pPr>
                      <a:r>
                        <a:rPr lang="en-US" dirty="0"/>
                        <a:t>New courses with students will start from February</a:t>
                      </a:r>
                    </a:p>
                    <a:p>
                      <a:pPr lvl="1"/>
                      <a:endParaRPr lang="en-GB" dirty="0"/>
                    </a:p>
                  </a:txBody>
                  <a:tcPr/>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284435236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85</a:t>
            </a:fld>
            <a:endParaRPr lang="pt-BR"/>
          </a:p>
        </p:txBody>
      </p:sp>
    </p:spTree>
    <p:extLst>
      <p:ext uri="{BB962C8B-B14F-4D97-AF65-F5344CB8AC3E}">
        <p14:creationId xmlns:p14="http://schemas.microsoft.com/office/powerpoint/2010/main" val="348074205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t-BR"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hu-HU" sz="4050" dirty="0">
                <a:solidFill>
                  <a:schemeClr val="accent2"/>
                </a:solidFill>
              </a:rPr>
              <a:t>Hungary</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hu-HU" sz="2700" i="1" dirty="0"/>
              <a:t>Csilla Gödri</a:t>
            </a:r>
            <a:endParaRPr lang="pt-BR" sz="2700" i="1" dirty="0"/>
          </a:p>
          <a:p>
            <a:pPr algn="l"/>
            <a:r>
              <a:rPr lang="hu-HU" sz="2700" dirty="0"/>
              <a:t>KIFÜ</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r>
              <a:rPr lang="pt-BR" sz="1800" dirty="0"/>
              <a:t/>
            </a:r>
            <a:br>
              <a:rPr lang="pt-BR" sz="1800" dirty="0"/>
            </a:br>
            <a:endParaRPr lang="pt-BR" sz="1800" dirty="0"/>
          </a:p>
        </p:txBody>
      </p:sp>
    </p:spTree>
    <p:extLst>
      <p:ext uri="{BB962C8B-B14F-4D97-AF65-F5344CB8AC3E}">
        <p14:creationId xmlns:p14="http://schemas.microsoft.com/office/powerpoint/2010/main" val="89057042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Participating schools</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87</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321056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502228">
                  <a:extLst>
                    <a:ext uri="{9D8B030D-6E8A-4147-A177-3AD203B41FA5}">
                      <a16:colId xmlns:a16="http://schemas.microsoft.com/office/drawing/2014/main" val="571369279"/>
                    </a:ext>
                  </a:extLst>
                </a:gridCol>
                <a:gridCol w="1606732">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a:t>Season</a:t>
                      </a:r>
                    </a:p>
                  </a:txBody>
                  <a:tcPr anchor="ctr"/>
                </a:tc>
                <a:tc gridSpan="2">
                  <a:txBody>
                    <a:bodyPr/>
                    <a:lstStyle/>
                    <a:p>
                      <a:pPr algn="ctr"/>
                      <a:r>
                        <a:rPr lang="en-GB" sz="1600" b="0" noProof="0"/>
                        <a:t>Activities with teachers only</a:t>
                      </a:r>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a:t>Activities with students</a:t>
                      </a:r>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a:p>
                  </a:txBody>
                  <a:tcPr/>
                </a:tc>
                <a:tc>
                  <a:txBody>
                    <a:bodyPr/>
                    <a:lstStyle/>
                    <a:p>
                      <a:pPr algn="ctr"/>
                      <a:r>
                        <a:rPr lang="en-GB" sz="1600" b="0" noProof="0"/>
                        <a:t>No. of schools</a:t>
                      </a:r>
                    </a:p>
                  </a:txBody>
                  <a:tcPr anchor="ctr">
                    <a:solidFill>
                      <a:schemeClr val="bg1">
                        <a:lumMod val="85000"/>
                      </a:schemeClr>
                    </a:solidFill>
                  </a:tcPr>
                </a:tc>
                <a:tc>
                  <a:txBody>
                    <a:bodyPr/>
                    <a:lstStyle/>
                    <a:p>
                      <a:pPr algn="ctr"/>
                      <a:r>
                        <a:rPr lang="en-GB" sz="1600" b="0" noProof="0"/>
                        <a:t>No. of teachers</a:t>
                      </a:r>
                    </a:p>
                  </a:txBody>
                  <a:tcPr anchor="ctr">
                    <a:solidFill>
                      <a:schemeClr val="bg1">
                        <a:lumMod val="85000"/>
                      </a:schemeClr>
                    </a:solidFill>
                  </a:tcPr>
                </a:tc>
                <a:tc>
                  <a:txBody>
                    <a:bodyPr/>
                    <a:lstStyle/>
                    <a:p>
                      <a:pPr algn="ctr"/>
                      <a:r>
                        <a:rPr lang="en-GB" sz="1600" b="1" noProof="0"/>
                        <a:t>No. of schools</a:t>
                      </a:r>
                    </a:p>
                  </a:txBody>
                  <a:tcPr anchor="ctr">
                    <a:solidFill>
                      <a:srgbClr val="92D050"/>
                    </a:solidFill>
                  </a:tcPr>
                </a:tc>
                <a:tc>
                  <a:txBody>
                    <a:bodyPr/>
                    <a:lstStyle/>
                    <a:p>
                      <a:pPr algn="ctr"/>
                      <a:r>
                        <a:rPr lang="en-GB" sz="1600" b="1" noProof="0"/>
                        <a:t>No. of students</a:t>
                      </a:r>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a:t>Sep ’18 – Jun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txBody>
                  <a:tcPr/>
                </a:tc>
                <a:tc>
                  <a:txBody>
                    <a:bodyPr/>
                    <a:lstStyle/>
                    <a:p>
                      <a:pPr lvl="1" algn="ctr"/>
                      <a:r>
                        <a:rPr lang="en-GB" sz="1600" noProof="0"/>
                        <a:t>9 schools</a:t>
                      </a:r>
                    </a:p>
                  </a:txBody>
                  <a:tcPr anchor="ctr">
                    <a:solidFill>
                      <a:schemeClr val="bg1">
                        <a:lumMod val="85000"/>
                      </a:schemeClr>
                    </a:solidFill>
                  </a:tcPr>
                </a:tc>
                <a:tc>
                  <a:txBody>
                    <a:bodyPr/>
                    <a:lstStyle/>
                    <a:p>
                      <a:pPr lvl="1" algn="ctr"/>
                      <a:r>
                        <a:rPr lang="en-GB" sz="1600" noProof="0"/>
                        <a:t>78 teachers</a:t>
                      </a:r>
                    </a:p>
                  </a:txBody>
                  <a:tcPr anchor="ctr">
                    <a:solidFill>
                      <a:schemeClr val="bg1">
                        <a:lumMod val="85000"/>
                      </a:schemeClr>
                    </a:solidFill>
                  </a:tcPr>
                </a:tc>
                <a:tc>
                  <a:txBody>
                    <a:bodyPr/>
                    <a:lstStyle/>
                    <a:p>
                      <a:pPr algn="ctr"/>
                      <a:r>
                        <a:rPr lang="en-GB" sz="1600" noProof="0"/>
                        <a:t>3 schools</a:t>
                      </a:r>
                    </a:p>
                  </a:txBody>
                  <a:tcPr anchor="ctr"/>
                </a:tc>
                <a:tc>
                  <a:txBody>
                    <a:bodyPr/>
                    <a:lstStyle/>
                    <a:p>
                      <a:pPr algn="ctr"/>
                      <a:r>
                        <a:rPr lang="en-GB" sz="1600" noProof="0"/>
                        <a:t>42 students</a:t>
                      </a:r>
                    </a:p>
                  </a:txBody>
                  <a:tcPr anchor="ct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a:t>Sep ’19 – Dec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txBody>
                  <a:tcPr/>
                </a:tc>
                <a:tc>
                  <a:txBody>
                    <a:bodyPr/>
                    <a:lstStyle/>
                    <a:p>
                      <a:pPr algn="ctr"/>
                      <a:r>
                        <a:rPr lang="en-GB" sz="1600" noProof="0"/>
                        <a:t>24 schools</a:t>
                      </a:r>
                    </a:p>
                  </a:txBody>
                  <a:tcPr anchor="ctr">
                    <a:solidFill>
                      <a:schemeClr val="bg1">
                        <a:lumMod val="85000"/>
                      </a:schemeClr>
                    </a:solidFill>
                  </a:tcPr>
                </a:tc>
                <a:tc>
                  <a:txBody>
                    <a:bodyPr/>
                    <a:lstStyle/>
                    <a:p>
                      <a:pPr algn="ctr"/>
                      <a:r>
                        <a:rPr lang="en-GB" sz="1600" noProof="0"/>
                        <a:t>Approx. 24 teachers</a:t>
                      </a:r>
                    </a:p>
                  </a:txBody>
                  <a:tcPr anchor="ctr">
                    <a:solidFill>
                      <a:schemeClr val="bg1">
                        <a:lumMod val="85000"/>
                      </a:schemeClr>
                    </a:solidFill>
                  </a:tcPr>
                </a:tc>
                <a:tc>
                  <a:txBody>
                    <a:bodyPr/>
                    <a:lstStyle/>
                    <a:p>
                      <a:pPr algn="ctr"/>
                      <a:r>
                        <a:rPr lang="en-GB" sz="1600" noProof="0"/>
                        <a:t>20 schools</a:t>
                      </a:r>
                    </a:p>
                  </a:txBody>
                  <a:tcPr anchor="ctr"/>
                </a:tc>
                <a:tc>
                  <a:txBody>
                    <a:bodyPr/>
                    <a:lstStyle/>
                    <a:p>
                      <a:pPr algn="ctr"/>
                      <a:r>
                        <a:rPr lang="en-GB" sz="1600" noProof="0"/>
                        <a:t>Approx. 280 students</a:t>
                      </a:r>
                    </a:p>
                  </a:txBody>
                  <a:tcPr anchor="ct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a:t>Jan ’20 – Mar ’20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txBody>
                  <a:tcPr/>
                </a:tc>
                <a:tc>
                  <a:txBody>
                    <a:bodyPr/>
                    <a:lstStyle/>
                    <a:p>
                      <a:pPr algn="ctr"/>
                      <a:r>
                        <a:rPr lang="en-GB" sz="1600" noProof="0"/>
                        <a:t>17 schools</a:t>
                      </a:r>
                    </a:p>
                  </a:txBody>
                  <a:tcPr anchor="ctr">
                    <a:solidFill>
                      <a:schemeClr val="bg1">
                        <a:lumMod val="85000"/>
                      </a:schemeClr>
                    </a:solidFill>
                  </a:tcPr>
                </a:tc>
                <a:tc>
                  <a:txBody>
                    <a:bodyPr/>
                    <a:lstStyle/>
                    <a:p>
                      <a:pPr algn="ctr"/>
                      <a:r>
                        <a:rPr lang="en-GB" sz="1600" noProof="0"/>
                        <a:t>Approx. 17 teachers</a:t>
                      </a:r>
                    </a:p>
                  </a:txBody>
                  <a:tcPr anchor="ctr">
                    <a:solidFill>
                      <a:schemeClr val="bg1">
                        <a:lumMod val="85000"/>
                      </a:schemeClr>
                    </a:solidFill>
                  </a:tcPr>
                </a:tc>
                <a:tc>
                  <a:txBody>
                    <a:bodyPr/>
                    <a:lstStyle/>
                    <a:p>
                      <a:pPr algn="ctr"/>
                      <a:r>
                        <a:rPr lang="en-GB" sz="1600" baseline="0" noProof="0"/>
                        <a:t>27 schools</a:t>
                      </a:r>
                      <a:endParaRPr lang="en-GB" sz="1600" noProof="0"/>
                    </a:p>
                  </a:txBody>
                  <a:tcPr anchor="ctr"/>
                </a:tc>
                <a:tc>
                  <a:txBody>
                    <a:bodyPr/>
                    <a:lstStyle/>
                    <a:p>
                      <a:pPr algn="ctr"/>
                      <a:r>
                        <a:rPr lang="en-GB" sz="1600" noProof="0" dirty="0"/>
                        <a:t>Approx. 378 students</a:t>
                      </a:r>
                    </a:p>
                  </a:txBody>
                  <a:tcPr anchor="ct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233319662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fontScale="92500" lnSpcReduction="10000"/>
          </a:bodyPr>
          <a:lstStyle/>
          <a:p>
            <a:r>
              <a:rPr lang="en-GB" dirty="0"/>
              <a:t>Schools with students active so far: </a:t>
            </a:r>
            <a:r>
              <a:rPr lang="en-GB" b="1" dirty="0"/>
              <a:t>4</a:t>
            </a:r>
          </a:p>
          <a:p>
            <a:r>
              <a:rPr lang="en-GB" dirty="0"/>
              <a:t>Planned total number of schools with students engaged: </a:t>
            </a:r>
            <a:r>
              <a:rPr lang="en-GB" b="1" dirty="0"/>
              <a:t>50</a:t>
            </a:r>
          </a:p>
          <a:p>
            <a:pPr>
              <a:buBlip>
                <a:blip r:embed="rId2"/>
              </a:buBlip>
            </a:pPr>
            <a:endParaRPr lang="en-GB" dirty="0"/>
          </a:p>
          <a:p>
            <a:pPr>
              <a:buBlip>
                <a:blip r:embed="rId2"/>
              </a:buBlip>
            </a:pPr>
            <a:r>
              <a:rPr lang="en-GB" dirty="0"/>
              <a:t>What actions are taken to engage new schools? </a:t>
            </a:r>
          </a:p>
          <a:p>
            <a:pPr lvl="1"/>
            <a:r>
              <a:rPr lang="en-GB" dirty="0"/>
              <a:t>Invitations through school year greeting emails</a:t>
            </a:r>
          </a:p>
          <a:p>
            <a:pPr lvl="1"/>
            <a:r>
              <a:rPr lang="en-GB" dirty="0"/>
              <a:t>Invitations through Facebook posts</a:t>
            </a:r>
          </a:p>
          <a:p>
            <a:pPr lvl="1"/>
            <a:r>
              <a:rPr lang="en-GB" dirty="0"/>
              <a:t>Preparing CPD Modul 1 training for teachers in September 2019</a:t>
            </a:r>
          </a:p>
          <a:p>
            <a:pPr lvl="1"/>
            <a:r>
              <a:rPr lang="en-GB" dirty="0"/>
              <a:t>Creating a microsite </a:t>
            </a:r>
            <a:r>
              <a:rPr lang="en-GB" dirty="0">
                <a:hlinkClick r:id="rId3"/>
              </a:rPr>
              <a:t>https://up2u.kifu.hu/</a:t>
            </a:r>
            <a:r>
              <a:rPr lang="en-GB" dirty="0"/>
              <a:t> </a:t>
            </a:r>
          </a:p>
          <a:p>
            <a:pPr lvl="1"/>
            <a:r>
              <a:rPr lang="en-GB" dirty="0"/>
              <a:t>Preparing educational videos about application tools</a:t>
            </a:r>
          </a:p>
          <a:p>
            <a:pPr lvl="1"/>
            <a:r>
              <a:rPr lang="en-GB" dirty="0"/>
              <a:t>Participating on National Public Education Expert Conference 2019</a:t>
            </a:r>
          </a:p>
          <a:p>
            <a:pPr lvl="1"/>
            <a:r>
              <a:rPr lang="en-GB" dirty="0"/>
              <a:t>Organising f2f meetings with teachers and visiting potential new schools</a:t>
            </a:r>
          </a:p>
          <a:p>
            <a:pPr lvl="1"/>
            <a:endParaRPr lang="en-GB" dirty="0"/>
          </a:p>
          <a:p>
            <a:pPr lvl="1"/>
            <a:endParaRPr lang="en-GB" dirty="0"/>
          </a:p>
          <a:p>
            <a:pPr lvl="1"/>
            <a:endParaRPr lang="en-GB" dirty="0"/>
          </a:p>
          <a:p>
            <a:endParaRPr lang="en-GB" dirty="0"/>
          </a:p>
          <a:p>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88</a:t>
            </a:fld>
            <a:endParaRPr lang="pt-BR"/>
          </a:p>
        </p:txBody>
      </p:sp>
    </p:spTree>
    <p:extLst>
      <p:ext uri="{BB962C8B-B14F-4D97-AF65-F5344CB8AC3E}">
        <p14:creationId xmlns:p14="http://schemas.microsoft.com/office/powerpoint/2010/main" val="405272548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a:t>Timeline</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49" y="5489003"/>
            <a:ext cx="7886700" cy="867348"/>
          </a:xfrm>
        </p:spPr>
        <p:txBody>
          <a:bodyPr/>
          <a:lstStyle/>
          <a:p>
            <a:pPr marL="0" indent="0" algn="just">
              <a:buNone/>
            </a:pPr>
            <a:r>
              <a:rPr lang="en-GB" sz="1800" dirty="0"/>
              <a:t>Risks:</a:t>
            </a:r>
            <a:r>
              <a:rPr lang="en-GB" dirty="0"/>
              <a:t> </a:t>
            </a:r>
            <a:r>
              <a:rPr lang="en-GB" sz="1200" dirty="0"/>
              <a:t>Teachers are overloaded, it’s hard to convince them to join the program  and using new applications, difficulties with implementation at school level, teachers are enthusiastic at the beginning, but starting the pilot activities with students </a:t>
            </a:r>
            <a:r>
              <a:rPr lang="en-GB" sz="1200"/>
              <a:t>is demanding</a:t>
            </a:r>
            <a:endParaRPr lang="en-GB" sz="1200"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89</a:t>
            </a:fld>
            <a:endParaRPr lang="pt-BR"/>
          </a:p>
        </p:txBody>
      </p:sp>
      <p:graphicFrame>
        <p:nvGraphicFramePr>
          <p:cNvPr id="6" name="Tabela 5"/>
          <p:cNvGraphicFramePr>
            <a:graphicFrameLocks noGrp="1"/>
          </p:cNvGraphicFramePr>
          <p:nvPr>
            <p:extLst/>
          </p:nvPr>
        </p:nvGraphicFramePr>
        <p:xfrm>
          <a:off x="2040800" y="1323705"/>
          <a:ext cx="8110401" cy="4118553"/>
        </p:xfrm>
        <a:graphic>
          <a:graphicData uri="http://schemas.openxmlformats.org/drawingml/2006/table">
            <a:tbl>
              <a:tblPr firstRow="1" bandRow="1">
                <a:tableStyleId>{21E4AEA4-8DFA-4A89-87EB-49C32662AFE0}</a:tableStyleId>
              </a:tblPr>
              <a:tblGrid>
                <a:gridCol w="1934910">
                  <a:extLst>
                    <a:ext uri="{9D8B030D-6E8A-4147-A177-3AD203B41FA5}">
                      <a16:colId xmlns:a16="http://schemas.microsoft.com/office/drawing/2014/main" val="2679634396"/>
                    </a:ext>
                  </a:extLst>
                </a:gridCol>
                <a:gridCol w="6175491">
                  <a:extLst>
                    <a:ext uri="{9D8B030D-6E8A-4147-A177-3AD203B41FA5}">
                      <a16:colId xmlns:a16="http://schemas.microsoft.com/office/drawing/2014/main" val="430960505"/>
                    </a:ext>
                  </a:extLst>
                </a:gridCol>
              </a:tblGrid>
              <a:tr h="305400">
                <a:tc>
                  <a:txBody>
                    <a:bodyPr/>
                    <a:lstStyle/>
                    <a:p>
                      <a:r>
                        <a:rPr lang="en-GB" noProof="0">
                          <a:latin typeface="Raleway" panose="020B0503030101060003" pitchFamily="34" charset="77"/>
                        </a:rPr>
                        <a:t>Dates</a:t>
                      </a:r>
                    </a:p>
                  </a:txBody>
                  <a:tcPr/>
                </a:tc>
                <a:tc>
                  <a:txBody>
                    <a:bodyPr/>
                    <a:lstStyle/>
                    <a:p>
                      <a:r>
                        <a:rPr lang="en-GB" noProof="0">
                          <a:latin typeface="Raleway" panose="020B0503030101060003" pitchFamily="34" charset="77"/>
                        </a:rPr>
                        <a:t>Actions / Status</a:t>
                      </a:r>
                    </a:p>
                  </a:txBody>
                  <a:tcPr/>
                </a:tc>
                <a:extLst>
                  <a:ext uri="{0D108BD9-81ED-4DB2-BD59-A6C34878D82A}">
                    <a16:rowId xmlns:a16="http://schemas.microsoft.com/office/drawing/2014/main" val="4097733025"/>
                  </a:ext>
                </a:extLst>
              </a:tr>
              <a:tr h="1221603">
                <a:tc>
                  <a:txBody>
                    <a:bodyPr/>
                    <a:lstStyle/>
                    <a:p>
                      <a:r>
                        <a:rPr lang="en-GB" sz="1200" noProof="0">
                          <a:latin typeface="Raleway" panose="020B0503030101060003" pitchFamily="34" charset="77"/>
                        </a:rPr>
                        <a:t>September 2019</a:t>
                      </a:r>
                    </a:p>
                  </a:txBody>
                  <a:tcPr/>
                </a:tc>
                <a:tc>
                  <a:txBody>
                    <a:bodyPr/>
                    <a:lstStyle/>
                    <a:p>
                      <a:pPr rtl="0"/>
                      <a:r>
                        <a:rPr lang="en-GB" sz="1200" b="0" i="0" u="none" strike="noStrike" kern="1200" baseline="0" noProof="0" dirty="0">
                          <a:solidFill>
                            <a:schemeClr val="dk1"/>
                          </a:solidFill>
                          <a:latin typeface="Raleway" panose="020B0503030101060003" pitchFamily="34" charset="77"/>
                          <a:ea typeface="+mn-ea"/>
                          <a:cs typeface="+mn-cs"/>
                        </a:rPr>
                        <a:t>Numbers of schools invited </a:t>
                      </a:r>
                      <a:r>
                        <a:rPr lang="en-GB" sz="1200" b="1" i="0" u="none" strike="noStrike" kern="1200" baseline="0" noProof="0" dirty="0">
                          <a:solidFill>
                            <a:schemeClr val="dk1"/>
                          </a:solidFill>
                          <a:latin typeface="Raleway" panose="020B0503030101060003" pitchFamily="34" charset="77"/>
                          <a:ea typeface="+mn-ea"/>
                          <a:cs typeface="+mn-cs"/>
                        </a:rPr>
                        <a:t>: 358</a:t>
                      </a:r>
                    </a:p>
                    <a:p>
                      <a:pPr rtl="0"/>
                      <a:r>
                        <a:rPr lang="en-GB" sz="1200" b="0" i="0" u="none" strike="noStrike" kern="1200" baseline="0" noProof="0" dirty="0">
                          <a:solidFill>
                            <a:schemeClr val="dk1"/>
                          </a:solidFill>
                          <a:latin typeface="Raleway" panose="020B0503030101060003" pitchFamily="34" charset="77"/>
                          <a:ea typeface="+mn-ea"/>
                          <a:cs typeface="+mn-cs"/>
                        </a:rPr>
                        <a:t>Schools start with the pilots: during September</a:t>
                      </a:r>
                    </a:p>
                    <a:p>
                      <a:pPr rtl="0"/>
                      <a:r>
                        <a:rPr lang="en-GB" sz="1200" b="0" i="0" u="none" strike="noStrike" kern="1200" baseline="0" noProof="0" dirty="0">
                          <a:solidFill>
                            <a:schemeClr val="dk1"/>
                          </a:solidFill>
                          <a:latin typeface="Raleway" panose="020B0503030101060003" pitchFamily="34" charset="77"/>
                          <a:ea typeface="+mn-ea"/>
                          <a:cs typeface="+mn-cs"/>
                        </a:rPr>
                        <a:t>CPD iterations: CPD Modul 1</a:t>
                      </a:r>
                    </a:p>
                    <a:p>
                      <a:pPr rtl="0"/>
                      <a:r>
                        <a:rPr lang="en-GB" sz="1200" b="0" i="0" u="none" strike="noStrike" kern="1200" baseline="0" noProof="0" dirty="0">
                          <a:solidFill>
                            <a:schemeClr val="dk1"/>
                          </a:solidFill>
                          <a:latin typeface="Raleway" panose="020B0503030101060003" pitchFamily="34" charset="77"/>
                          <a:ea typeface="+mn-ea"/>
                          <a:cs typeface="+mn-cs"/>
                        </a:rPr>
                        <a:t>Invitation through Facebook posts</a:t>
                      </a:r>
                    </a:p>
                    <a:p>
                      <a:pPr rtl="0"/>
                      <a:r>
                        <a:rPr lang="en-GB" sz="1200" b="0" i="0" u="none" strike="noStrike" kern="1200" baseline="0" noProof="0" dirty="0">
                          <a:solidFill>
                            <a:schemeClr val="dk1"/>
                          </a:solidFill>
                          <a:latin typeface="Raleway" panose="020B0503030101060003" pitchFamily="34" charset="77"/>
                          <a:ea typeface="+mn-ea"/>
                          <a:cs typeface="+mn-cs"/>
                        </a:rPr>
                        <a:t>Creating educational videos about application tools</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noProof="0" dirty="0">
                          <a:latin typeface="Raleway" panose="020B0503030101060003" pitchFamily="34" charset="77"/>
                        </a:rPr>
                        <a:t>Visiting potential new schools</a:t>
                      </a:r>
                    </a:p>
                  </a:txBody>
                  <a:tcPr/>
                </a:tc>
                <a:extLst>
                  <a:ext uri="{0D108BD9-81ED-4DB2-BD59-A6C34878D82A}">
                    <a16:rowId xmlns:a16="http://schemas.microsoft.com/office/drawing/2014/main" val="142229065"/>
                  </a:ext>
                </a:extLst>
              </a:tr>
              <a:tr h="845725">
                <a:tc>
                  <a:txBody>
                    <a:bodyPr/>
                    <a:lstStyle/>
                    <a:p>
                      <a:r>
                        <a:rPr lang="en-GB" sz="1200" noProof="0">
                          <a:latin typeface="Raleway" panose="020B0503030101060003" pitchFamily="34" charset="77"/>
                        </a:rPr>
                        <a:t>October 2019</a:t>
                      </a:r>
                    </a:p>
                  </a:txBody>
                  <a:tcPr/>
                </a:tc>
                <a:tc>
                  <a:txBody>
                    <a:bodyPr/>
                    <a:lstStyle/>
                    <a:p>
                      <a:pPr rtl="0"/>
                      <a:r>
                        <a:rPr lang="en-GB" sz="1200" b="0" i="0" u="none" strike="noStrike" kern="1200" baseline="0" noProof="0" dirty="0">
                          <a:solidFill>
                            <a:schemeClr val="dk1"/>
                          </a:solidFill>
                          <a:latin typeface="Raleway" panose="020B0503030101060003" pitchFamily="34" charset="77"/>
                          <a:ea typeface="+mn-ea"/>
                          <a:cs typeface="+mn-cs"/>
                        </a:rPr>
                        <a:t>Numbers of schools invited : </a:t>
                      </a:r>
                      <a:r>
                        <a:rPr lang="en-GB" sz="1200" b="1" i="0" u="none" strike="noStrike" kern="1200" baseline="0" noProof="0" dirty="0">
                          <a:solidFill>
                            <a:schemeClr val="dk1"/>
                          </a:solidFill>
                          <a:latin typeface="Raleway" panose="020B0503030101060003" pitchFamily="34" charset="77"/>
                          <a:ea typeface="+mn-ea"/>
                          <a:cs typeface="+mn-cs"/>
                        </a:rPr>
                        <a:t>70</a:t>
                      </a:r>
                    </a:p>
                    <a:p>
                      <a:pPr rtl="0"/>
                      <a:r>
                        <a:rPr lang="en-GB" sz="1200" b="0" i="0" u="none" strike="noStrike" kern="1200" baseline="0" noProof="0" dirty="0">
                          <a:solidFill>
                            <a:schemeClr val="dk1"/>
                          </a:solidFill>
                          <a:latin typeface="Raleway" panose="020B0503030101060003" pitchFamily="34" charset="77"/>
                          <a:ea typeface="+mn-ea"/>
                          <a:cs typeface="+mn-cs"/>
                        </a:rPr>
                        <a:t>New schools start with the pilots: during October</a:t>
                      </a:r>
                    </a:p>
                    <a:p>
                      <a:pPr rtl="0"/>
                      <a:r>
                        <a:rPr lang="en-GB" sz="1200" b="0" i="0" u="none" strike="noStrike" kern="1200" baseline="0" noProof="0" dirty="0">
                          <a:solidFill>
                            <a:schemeClr val="dk1"/>
                          </a:solidFill>
                          <a:latin typeface="Raleway" panose="020B0503030101060003" pitchFamily="34" charset="77"/>
                          <a:ea typeface="+mn-ea"/>
                          <a:cs typeface="+mn-cs"/>
                        </a:rPr>
                        <a:t>Soft CPD:  planning webinar</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noProof="0" dirty="0">
                          <a:latin typeface="Raleway" panose="020B0503030101060003" pitchFamily="34" charset="77"/>
                        </a:rPr>
                        <a:t>Organising f2f meetings with teachers and visiting potential new schools</a:t>
                      </a:r>
                    </a:p>
                  </a:txBody>
                  <a:tcPr/>
                </a:tc>
                <a:extLst>
                  <a:ext uri="{0D108BD9-81ED-4DB2-BD59-A6C34878D82A}">
                    <a16:rowId xmlns:a16="http://schemas.microsoft.com/office/drawing/2014/main" val="843192218"/>
                  </a:ext>
                </a:extLst>
              </a:tr>
              <a:tr h="1033663">
                <a:tc>
                  <a:txBody>
                    <a:bodyPr/>
                    <a:lstStyle/>
                    <a:p>
                      <a:r>
                        <a:rPr lang="en-GB" sz="1200" noProof="0">
                          <a:latin typeface="Raleway" panose="020B0503030101060003" pitchFamily="34" charset="77"/>
                        </a:rPr>
                        <a:t>November 2019</a:t>
                      </a:r>
                    </a:p>
                  </a:txBody>
                  <a:tcPr/>
                </a:tc>
                <a:tc>
                  <a:txBody>
                    <a:bodyPr/>
                    <a:lstStyle/>
                    <a:p>
                      <a:pPr rtl="0"/>
                      <a:r>
                        <a:rPr lang="en-GB" sz="1200" b="0" i="0" u="none" strike="noStrike" kern="1200" baseline="0" noProof="0" dirty="0">
                          <a:solidFill>
                            <a:schemeClr val="dk1"/>
                          </a:solidFill>
                          <a:latin typeface="Raleway" panose="020B0503030101060003" pitchFamily="34" charset="77"/>
                          <a:ea typeface="+mn-ea"/>
                          <a:cs typeface="+mn-cs"/>
                        </a:rPr>
                        <a:t>Numbers of schools invited :  </a:t>
                      </a:r>
                      <a:r>
                        <a:rPr lang="en-GB" sz="1200" b="1" i="0" u="none" strike="noStrike" kern="1200" baseline="0" noProof="0" dirty="0">
                          <a:solidFill>
                            <a:schemeClr val="dk1"/>
                          </a:solidFill>
                          <a:latin typeface="Raleway" panose="020B0503030101060003" pitchFamily="34" charset="77"/>
                          <a:ea typeface="+mn-ea"/>
                          <a:cs typeface="+mn-cs"/>
                        </a:rPr>
                        <a:t>50</a:t>
                      </a:r>
                    </a:p>
                    <a:p>
                      <a:pPr rtl="0"/>
                      <a:r>
                        <a:rPr lang="en-GB" sz="1200" b="0" i="0" u="none" strike="noStrike" kern="1200" baseline="0" noProof="0" dirty="0">
                          <a:solidFill>
                            <a:schemeClr val="dk1"/>
                          </a:solidFill>
                          <a:latin typeface="Raleway" panose="020B0503030101060003" pitchFamily="34" charset="77"/>
                          <a:ea typeface="+mn-ea"/>
                          <a:cs typeface="+mn-cs"/>
                        </a:rPr>
                        <a:t>New schools start with the pilots: during November</a:t>
                      </a:r>
                    </a:p>
                    <a:p>
                      <a:pPr rtl="0"/>
                      <a:r>
                        <a:rPr lang="en-GB" sz="1200" b="0" i="0" u="none" strike="noStrike" kern="1200" baseline="0" noProof="0" dirty="0">
                          <a:solidFill>
                            <a:schemeClr val="dk1"/>
                          </a:solidFill>
                          <a:latin typeface="Raleway" panose="020B0503030101060003" pitchFamily="34" charset="77"/>
                          <a:ea typeface="+mn-ea"/>
                          <a:cs typeface="+mn-cs"/>
                        </a:rPr>
                        <a:t>Soft CPD:  planning webinar</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noProof="0" dirty="0">
                          <a:latin typeface="Raleway" panose="020B0503030101060003" pitchFamily="34" charset="77"/>
                        </a:rPr>
                        <a:t>Participating on National Public Education Expert Conference 5-7 November 2019</a:t>
                      </a:r>
                      <a:endParaRPr lang="en-GB" sz="1200" b="0" i="0" u="none" strike="noStrike" kern="1200" baseline="0" noProof="0" dirty="0">
                        <a:solidFill>
                          <a:schemeClr val="dk1"/>
                        </a:solidFill>
                        <a:latin typeface="Raleway" panose="020B0503030101060003" pitchFamily="34" charset="77"/>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noProof="0" dirty="0">
                          <a:latin typeface="Raleway" panose="020B0503030101060003" pitchFamily="34" charset="77"/>
                        </a:rPr>
                        <a:t>Organising f2f meetings with teachers and visiting potential new schools</a:t>
                      </a:r>
                    </a:p>
                  </a:txBody>
                  <a:tcPr/>
                </a:tc>
                <a:extLst>
                  <a:ext uri="{0D108BD9-81ED-4DB2-BD59-A6C34878D82A}">
                    <a16:rowId xmlns:a16="http://schemas.microsoft.com/office/drawing/2014/main" val="2938994114"/>
                  </a:ext>
                </a:extLst>
              </a:tr>
              <a:tr h="651802">
                <a:tc>
                  <a:txBody>
                    <a:bodyPr/>
                    <a:lstStyle/>
                    <a:p>
                      <a:pPr marL="0" algn="l" defTabSz="685800" rtl="0" eaLnBrk="1" latinLnBrk="0" hangingPunct="1"/>
                      <a:r>
                        <a:rPr lang="en-GB" sz="1200" kern="1200" noProof="0">
                          <a:solidFill>
                            <a:schemeClr val="dk1"/>
                          </a:solidFill>
                          <a:latin typeface="Raleway" panose="020B0503030101060003" pitchFamily="34" charset="77"/>
                          <a:ea typeface="+mn-ea"/>
                          <a:cs typeface="+mn-cs"/>
                        </a:rPr>
                        <a:t>December 2019</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0" i="0" u="none" strike="noStrike" kern="1200" baseline="0" noProof="0" dirty="0">
                          <a:solidFill>
                            <a:schemeClr val="dk1"/>
                          </a:solidFill>
                          <a:latin typeface="Raleway" panose="020B0503030101060003" pitchFamily="34" charset="77"/>
                          <a:ea typeface="+mn-ea"/>
                          <a:cs typeface="+mn-cs"/>
                        </a:rPr>
                        <a:t>Numbers of schools invited :  </a:t>
                      </a:r>
                      <a:r>
                        <a:rPr lang="en-GB" sz="1200" b="1" i="0" u="none" strike="noStrike" kern="1200" baseline="0" noProof="0" dirty="0">
                          <a:solidFill>
                            <a:schemeClr val="dk1"/>
                          </a:solidFill>
                          <a:latin typeface="Raleway" panose="020B0503030101060003" pitchFamily="34" charset="77"/>
                          <a:ea typeface="+mn-ea"/>
                          <a:cs typeface="+mn-cs"/>
                        </a:rPr>
                        <a:t>25</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Raleway" panose="020B0503030101060003" pitchFamily="34" charset="77"/>
                          <a:ea typeface="+mn-ea"/>
                          <a:cs typeface="+mn-cs"/>
                        </a:rPr>
                        <a:t>Coordination of school’s pilot activities</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Raleway" panose="020B0503030101060003" pitchFamily="34" charset="77"/>
                          <a:ea typeface="+mn-ea"/>
                          <a:cs typeface="+mn-cs"/>
                        </a:rPr>
                        <a:t>Evaluation of our results in Q4 2019</a:t>
                      </a:r>
                    </a:p>
                  </a:txBody>
                  <a:tcPr/>
                </a:tc>
                <a:extLst>
                  <a:ext uri="{0D108BD9-81ED-4DB2-BD59-A6C34878D82A}">
                    <a16:rowId xmlns:a16="http://schemas.microsoft.com/office/drawing/2014/main" val="3012660329"/>
                  </a:ext>
                </a:extLst>
              </a:tr>
            </a:tbl>
          </a:graphicData>
        </a:graphic>
      </p:graphicFrame>
    </p:spTree>
    <p:extLst>
      <p:ext uri="{BB962C8B-B14F-4D97-AF65-F5344CB8AC3E}">
        <p14:creationId xmlns:p14="http://schemas.microsoft.com/office/powerpoint/2010/main" val="4117925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Pilot </a:t>
            </a:r>
            <a:r>
              <a:rPr lang="pl-PL" dirty="0" err="1" smtClean="0"/>
              <a:t>Coordination</a:t>
            </a:r>
            <a:r>
              <a:rPr lang="pl-PL" dirty="0" smtClean="0"/>
              <a:t> – Past</a:t>
            </a:r>
            <a:endParaRPr lang="en-US" dirty="0"/>
          </a:p>
        </p:txBody>
      </p:sp>
      <p:sp>
        <p:nvSpPr>
          <p:cNvPr id="3" name="Symbol zastępczy zawartości 2"/>
          <p:cNvSpPr>
            <a:spLocks noGrp="1"/>
          </p:cNvSpPr>
          <p:nvPr>
            <p:ph idx="1"/>
          </p:nvPr>
        </p:nvSpPr>
        <p:spPr/>
        <p:txBody>
          <a:bodyPr/>
          <a:lstStyle/>
          <a:p>
            <a:r>
              <a:rPr lang="pl-PL" dirty="0" err="1" smtClean="0"/>
              <a:t>Monthly</a:t>
            </a:r>
            <a:r>
              <a:rPr lang="pl-PL" dirty="0" smtClean="0"/>
              <a:t> </a:t>
            </a:r>
            <a:r>
              <a:rPr lang="pl-PL" dirty="0" err="1" smtClean="0"/>
              <a:t>reports</a:t>
            </a:r>
            <a:r>
              <a:rPr lang="pl-PL" dirty="0" smtClean="0"/>
              <a:t> to EC from </a:t>
            </a:r>
            <a:r>
              <a:rPr lang="pl-PL" dirty="0" err="1" smtClean="0"/>
              <a:t>November</a:t>
            </a:r>
            <a:r>
              <a:rPr lang="pl-PL" dirty="0" smtClean="0"/>
              <a:t> 2018 to </a:t>
            </a:r>
            <a:r>
              <a:rPr lang="pl-PL" dirty="0" err="1" smtClean="0"/>
              <a:t>June</a:t>
            </a:r>
            <a:r>
              <a:rPr lang="pl-PL" dirty="0" smtClean="0"/>
              <a:t> 2019</a:t>
            </a:r>
          </a:p>
          <a:p>
            <a:endParaRPr lang="pl-PL" dirty="0" smtClean="0"/>
          </a:p>
          <a:p>
            <a:r>
              <a:rPr lang="pl-PL" dirty="0" smtClean="0"/>
              <a:t>The </a:t>
            </a:r>
            <a:r>
              <a:rPr lang="pl-PL" dirty="0" err="1" smtClean="0"/>
              <a:t>launch</a:t>
            </a:r>
            <a:r>
              <a:rPr lang="pl-PL" dirty="0" smtClean="0"/>
              <a:t> of </a:t>
            </a:r>
            <a:r>
              <a:rPr lang="pl-PL" dirty="0" err="1" smtClean="0"/>
              <a:t>pilots</a:t>
            </a:r>
            <a:r>
              <a:rPr lang="pl-PL" dirty="0" smtClean="0"/>
              <a:t>:</a:t>
            </a:r>
          </a:p>
          <a:p>
            <a:pPr lvl="1"/>
            <a:r>
              <a:rPr lang="pl-PL" dirty="0" err="1" smtClean="0"/>
              <a:t>Lithuania</a:t>
            </a:r>
            <a:r>
              <a:rPr lang="pl-PL" dirty="0" smtClean="0"/>
              <a:t> – </a:t>
            </a:r>
            <a:r>
              <a:rPr lang="pl-PL" dirty="0" err="1" smtClean="0"/>
              <a:t>October</a:t>
            </a:r>
            <a:r>
              <a:rPr lang="pl-PL" dirty="0" smtClean="0"/>
              <a:t> 2018</a:t>
            </a:r>
          </a:p>
          <a:p>
            <a:pPr lvl="1"/>
            <a:r>
              <a:rPr lang="pl-PL" dirty="0" smtClean="0"/>
              <a:t>Germany – </a:t>
            </a:r>
            <a:r>
              <a:rPr lang="pl-PL" dirty="0" err="1" smtClean="0"/>
              <a:t>still</a:t>
            </a:r>
            <a:r>
              <a:rPr lang="pl-PL" dirty="0" smtClean="0"/>
              <a:t> </a:t>
            </a:r>
            <a:r>
              <a:rPr lang="pl-PL" dirty="0" err="1" smtClean="0"/>
              <a:t>looking</a:t>
            </a:r>
            <a:r>
              <a:rPr lang="pl-PL" dirty="0" smtClean="0"/>
              <a:t> for </a:t>
            </a:r>
            <a:r>
              <a:rPr lang="pl-PL" dirty="0" err="1" smtClean="0"/>
              <a:t>opportunities</a:t>
            </a:r>
            <a:endParaRPr lang="pl-PL" dirty="0" smtClean="0"/>
          </a:p>
          <a:p>
            <a:pPr lvl="1"/>
            <a:r>
              <a:rPr lang="pl-PL" dirty="0" smtClean="0"/>
              <a:t>The 6 </a:t>
            </a:r>
            <a:r>
              <a:rPr lang="pl-PL" dirty="0" err="1" smtClean="0"/>
              <a:t>other</a:t>
            </a:r>
            <a:r>
              <a:rPr lang="pl-PL" dirty="0" smtClean="0"/>
              <a:t> </a:t>
            </a:r>
            <a:r>
              <a:rPr lang="pl-PL" dirty="0" err="1" smtClean="0"/>
              <a:t>countries</a:t>
            </a:r>
            <a:r>
              <a:rPr lang="pl-PL" dirty="0" smtClean="0"/>
              <a:t> – </a:t>
            </a:r>
            <a:r>
              <a:rPr lang="pl-PL" dirty="0" err="1" smtClean="0"/>
              <a:t>February</a:t>
            </a:r>
            <a:r>
              <a:rPr lang="pl-PL" dirty="0" smtClean="0"/>
              <a:t>/March 2019</a:t>
            </a:r>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9</a:t>
            </a:fld>
            <a:endParaRPr lang="pt-BR"/>
          </a:p>
        </p:txBody>
      </p:sp>
    </p:spTree>
    <p:extLst>
      <p:ext uri="{BB962C8B-B14F-4D97-AF65-F5344CB8AC3E}">
        <p14:creationId xmlns:p14="http://schemas.microsoft.com/office/powerpoint/2010/main" val="335124311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90</a:t>
            </a:fld>
            <a:endParaRPr lang="pt-BR"/>
          </a:p>
        </p:txBody>
      </p:sp>
    </p:spTree>
    <p:extLst>
      <p:ext uri="{BB962C8B-B14F-4D97-AF65-F5344CB8AC3E}">
        <p14:creationId xmlns:p14="http://schemas.microsoft.com/office/powerpoint/2010/main" val="199102092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a:t>
            </a:r>
            <a:r>
              <a:rPr lang="pt-BR" sz="4050" dirty="0">
                <a:solidFill>
                  <a:schemeClr val="accent2"/>
                </a:solidFill>
              </a:rPr>
              <a:t>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err="1">
                <a:solidFill>
                  <a:schemeClr val="accent2"/>
                </a:solidFill>
              </a:rPr>
              <a:t>Italy</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pt-BR" sz="2700" i="1" dirty="0"/>
              <a:t>Andrea Corleto</a:t>
            </a:r>
          </a:p>
          <a:p>
            <a:pPr algn="l"/>
            <a:r>
              <a:rPr lang="pt-BR" sz="2700" dirty="0"/>
              <a:t>GARR</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r>
              <a:rPr lang="pt-BR" sz="1800" dirty="0"/>
              <a:t/>
            </a:r>
            <a:br>
              <a:rPr lang="pt-BR" sz="1800" dirty="0"/>
            </a:br>
            <a:endParaRPr lang="pt-BR" sz="1800" dirty="0"/>
          </a:p>
        </p:txBody>
      </p:sp>
    </p:spTree>
    <p:extLst>
      <p:ext uri="{BB962C8B-B14F-4D97-AF65-F5344CB8AC3E}">
        <p14:creationId xmlns:p14="http://schemas.microsoft.com/office/powerpoint/2010/main" val="210914398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smtClean="0"/>
              <a:t>Participating schools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smtClean="0"/>
              <a:t>www.up2university.eu</a:t>
            </a:r>
            <a:endParaRPr lang="en-GB"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92</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296672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502228">
                  <a:extLst>
                    <a:ext uri="{9D8B030D-6E8A-4147-A177-3AD203B41FA5}">
                      <a16:colId xmlns:a16="http://schemas.microsoft.com/office/drawing/2014/main" val="571369279"/>
                    </a:ext>
                  </a:extLst>
                </a:gridCol>
                <a:gridCol w="1606732">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dirty="0" smtClean="0"/>
                        <a:t>Season</a:t>
                      </a:r>
                      <a:endParaRPr lang="en-GB" sz="1600" b="1" noProof="0" dirty="0"/>
                    </a:p>
                  </a:txBody>
                  <a:tcPr anchor="ctr"/>
                </a:tc>
                <a:tc gridSpan="2">
                  <a:txBody>
                    <a:bodyPr/>
                    <a:lstStyle/>
                    <a:p>
                      <a:pPr algn="ctr"/>
                      <a:r>
                        <a:rPr lang="en-GB" sz="1600" b="0" noProof="0" dirty="0" smtClean="0"/>
                        <a:t>Activities with teachers only</a:t>
                      </a:r>
                      <a:endParaRPr lang="en-GB" sz="1600" b="0" noProof="0" dirty="0"/>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dirty="0" smtClean="0"/>
                        <a:t>Activities with students</a:t>
                      </a:r>
                      <a:endParaRPr lang="en-GB" sz="1600" b="1" noProof="0" dirty="0"/>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smtClean="0"/>
                    </a:p>
                  </a:txBody>
                  <a:tcPr/>
                </a:tc>
                <a:tc>
                  <a:txBody>
                    <a:bodyPr/>
                    <a:lstStyle/>
                    <a:p>
                      <a:pPr algn="ctr"/>
                      <a:r>
                        <a:rPr lang="en-GB" sz="1600" b="0" noProof="0" dirty="0" smtClean="0"/>
                        <a:t>No. of schools</a:t>
                      </a:r>
                      <a:endParaRPr lang="en-GB" sz="1600" b="0" noProof="0" dirty="0"/>
                    </a:p>
                  </a:txBody>
                  <a:tcPr anchor="ctr">
                    <a:solidFill>
                      <a:schemeClr val="bg1">
                        <a:lumMod val="85000"/>
                      </a:schemeClr>
                    </a:solidFill>
                  </a:tcPr>
                </a:tc>
                <a:tc>
                  <a:txBody>
                    <a:bodyPr/>
                    <a:lstStyle/>
                    <a:p>
                      <a:pPr algn="ctr"/>
                      <a:r>
                        <a:rPr lang="en-GB" sz="1600" b="0" noProof="0" dirty="0" smtClean="0"/>
                        <a:t>No. of teachers</a:t>
                      </a:r>
                      <a:endParaRPr lang="en-GB" sz="1600" b="0" noProof="0" dirty="0"/>
                    </a:p>
                  </a:txBody>
                  <a:tcPr anchor="ctr">
                    <a:solidFill>
                      <a:schemeClr val="bg1">
                        <a:lumMod val="85000"/>
                      </a:schemeClr>
                    </a:solidFill>
                  </a:tcPr>
                </a:tc>
                <a:tc>
                  <a:txBody>
                    <a:bodyPr/>
                    <a:lstStyle/>
                    <a:p>
                      <a:pPr algn="ctr"/>
                      <a:r>
                        <a:rPr lang="en-GB" sz="1600" b="1" noProof="0" dirty="0" smtClean="0"/>
                        <a:t>No. of schools</a:t>
                      </a:r>
                      <a:endParaRPr lang="en-GB" sz="1600" b="1" noProof="0" dirty="0"/>
                    </a:p>
                  </a:txBody>
                  <a:tcPr anchor="ctr">
                    <a:solidFill>
                      <a:srgbClr val="92D050"/>
                    </a:solidFill>
                  </a:tcPr>
                </a:tc>
                <a:tc>
                  <a:txBody>
                    <a:bodyPr/>
                    <a:lstStyle/>
                    <a:p>
                      <a:pPr algn="ctr"/>
                      <a:r>
                        <a:rPr lang="en-GB" sz="1600" b="1" noProof="0" dirty="0" smtClean="0"/>
                        <a:t>No. of students</a:t>
                      </a:r>
                      <a:endParaRPr lang="en-GB" sz="1600" b="1" noProof="0" dirty="0"/>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Feb ’19 – Oct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endParaRPr lang="en-GB" sz="1600" noProof="0" dirty="0" smtClean="0"/>
                    </a:p>
                    <a:p>
                      <a:pPr algn="ctr"/>
                      <a:r>
                        <a:rPr lang="en-GB" sz="1600" noProof="0" dirty="0" smtClean="0"/>
                        <a:t>79</a:t>
                      </a:r>
                      <a:endParaRPr lang="en-GB" sz="1600" noProof="0" dirty="0"/>
                    </a:p>
                  </a:txBody>
                  <a:tcPr>
                    <a:solidFill>
                      <a:schemeClr val="bg1">
                        <a:lumMod val="85000"/>
                      </a:schemeClr>
                    </a:solidFill>
                  </a:tcPr>
                </a:tc>
                <a:tc>
                  <a:txBody>
                    <a:bodyPr/>
                    <a:lstStyle/>
                    <a:p>
                      <a:pPr algn="ctr"/>
                      <a:endParaRPr lang="en-GB" sz="1600" noProof="0" dirty="0" smtClean="0"/>
                    </a:p>
                    <a:p>
                      <a:pPr algn="ctr"/>
                      <a:r>
                        <a:rPr lang="en-GB" sz="1600" noProof="0" dirty="0" smtClean="0"/>
                        <a:t>100</a:t>
                      </a:r>
                      <a:endParaRPr lang="en-GB" sz="1600" noProof="0" dirty="0"/>
                    </a:p>
                  </a:txBody>
                  <a:tcPr>
                    <a:solidFill>
                      <a:schemeClr val="bg1">
                        <a:lumMod val="85000"/>
                      </a:schemeClr>
                    </a:solidFill>
                  </a:tcPr>
                </a:tc>
                <a:tc>
                  <a:txBody>
                    <a:bodyPr/>
                    <a:lstStyle/>
                    <a:p>
                      <a:pPr algn="ctr"/>
                      <a:endParaRPr lang="en-GB" sz="1600" noProof="0" dirty="0" smtClean="0"/>
                    </a:p>
                    <a:p>
                      <a:pPr algn="ctr"/>
                      <a:r>
                        <a:rPr lang="en-GB" sz="1600" noProof="0" dirty="0" smtClean="0"/>
                        <a:t>6</a:t>
                      </a:r>
                      <a:endParaRPr lang="en-GB" sz="1600" noProof="0" dirty="0"/>
                    </a:p>
                  </a:txBody>
                  <a:tcPr/>
                </a:tc>
                <a:tc>
                  <a:txBody>
                    <a:bodyPr/>
                    <a:lstStyle/>
                    <a:p>
                      <a:pPr algn="ctr"/>
                      <a:endParaRPr lang="en-GB" sz="1600" noProof="0" dirty="0" smtClean="0"/>
                    </a:p>
                    <a:p>
                      <a:pPr algn="ctr"/>
                      <a:r>
                        <a:rPr lang="en-GB" sz="1600" noProof="0" dirty="0" smtClean="0"/>
                        <a:t>79</a:t>
                      </a:r>
                      <a:endParaRPr lang="en-GB" sz="1600" noProof="0" dirty="0"/>
                    </a:p>
                  </a:txBody>
                  <a:tcP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’19 – Mar’20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endParaRPr lang="en-GB" sz="1600" noProof="0" dirty="0" smtClean="0"/>
                    </a:p>
                    <a:p>
                      <a:pPr algn="ctr"/>
                      <a:r>
                        <a:rPr lang="en-GB" sz="1600" noProof="0" dirty="0" smtClean="0"/>
                        <a:t>100</a:t>
                      </a:r>
                      <a:endParaRPr lang="en-GB" sz="1600" noProof="0" dirty="0"/>
                    </a:p>
                  </a:txBody>
                  <a:tcPr>
                    <a:solidFill>
                      <a:schemeClr val="bg1">
                        <a:lumMod val="85000"/>
                      </a:schemeClr>
                    </a:solidFill>
                  </a:tcPr>
                </a:tc>
                <a:tc>
                  <a:txBody>
                    <a:bodyPr/>
                    <a:lstStyle/>
                    <a:p>
                      <a:pPr algn="ctr"/>
                      <a:endParaRPr lang="en-GB" sz="1600" noProof="0" dirty="0" smtClean="0"/>
                    </a:p>
                    <a:p>
                      <a:pPr algn="ctr"/>
                      <a:r>
                        <a:rPr lang="en-GB" sz="1600" noProof="0" dirty="0" smtClean="0"/>
                        <a:t>100</a:t>
                      </a:r>
                      <a:endParaRPr lang="en-GB" sz="1600" noProof="0" dirty="0"/>
                    </a:p>
                  </a:txBody>
                  <a:tcPr>
                    <a:solidFill>
                      <a:schemeClr val="bg1">
                        <a:lumMod val="85000"/>
                      </a:schemeClr>
                    </a:solidFill>
                  </a:tcPr>
                </a:tc>
                <a:tc>
                  <a:txBody>
                    <a:bodyPr/>
                    <a:lstStyle/>
                    <a:p>
                      <a:pPr algn="ctr"/>
                      <a:endParaRPr lang="en-GB" sz="1600" noProof="0" dirty="0" smtClean="0"/>
                    </a:p>
                    <a:p>
                      <a:pPr algn="ctr"/>
                      <a:r>
                        <a:rPr lang="en-GB" sz="1600" noProof="0" dirty="0" smtClean="0"/>
                        <a:t>50</a:t>
                      </a:r>
                      <a:endParaRPr lang="en-GB" sz="1600" noProof="0" dirty="0"/>
                    </a:p>
                  </a:txBody>
                  <a:tcPr/>
                </a:tc>
                <a:tc>
                  <a:txBody>
                    <a:bodyPr/>
                    <a:lstStyle/>
                    <a:p>
                      <a:pPr algn="ctr"/>
                      <a:endParaRPr lang="en-GB" sz="1600" noProof="0" dirty="0" smtClean="0"/>
                    </a:p>
                    <a:p>
                      <a:pPr algn="ctr"/>
                      <a:r>
                        <a:rPr lang="en-GB" sz="1600" noProof="0" dirty="0" smtClean="0"/>
                        <a:t>500</a:t>
                      </a:r>
                      <a:endParaRPr lang="en-GB" sz="1600" noProof="0" dirty="0"/>
                    </a:p>
                  </a:txBody>
                  <a:tcP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endParaRPr lang="en-GB" sz="1600" noProof="0" dirty="0"/>
                    </a:p>
                  </a:txBody>
                  <a:tcPr>
                    <a:solidFill>
                      <a:schemeClr val="bg1">
                        <a:lumMod val="85000"/>
                      </a:schemeClr>
                    </a:solidFill>
                  </a:tcPr>
                </a:tc>
                <a:tc>
                  <a:txBody>
                    <a:bodyPr/>
                    <a:lstStyle/>
                    <a:p>
                      <a:pPr algn="ctr"/>
                      <a:endParaRPr lang="en-GB" sz="1600" noProof="0" dirty="0"/>
                    </a:p>
                  </a:txBody>
                  <a:tcPr>
                    <a:solidFill>
                      <a:schemeClr val="bg1">
                        <a:lumMod val="85000"/>
                      </a:schemeClr>
                    </a:solidFill>
                  </a:tcPr>
                </a:tc>
                <a:tc>
                  <a:txBody>
                    <a:bodyPr/>
                    <a:lstStyle/>
                    <a:p>
                      <a:pPr algn="ctr"/>
                      <a:endParaRPr lang="en-GB" sz="1600" noProof="0" dirty="0"/>
                    </a:p>
                  </a:txBody>
                  <a:tcPr/>
                </a:tc>
                <a:tc>
                  <a:txBody>
                    <a:bodyPr/>
                    <a:lstStyle/>
                    <a:p>
                      <a:pPr algn="ctr"/>
                      <a:endParaRPr lang="en-GB" sz="1600" noProof="0" dirty="0"/>
                    </a:p>
                  </a:txBody>
                  <a:tcP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111836911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50" y="1825626"/>
            <a:ext cx="7886700" cy="4079875"/>
          </a:xfrm>
        </p:spPr>
        <p:txBody>
          <a:bodyPr>
            <a:normAutofit lnSpcReduction="10000"/>
          </a:bodyPr>
          <a:lstStyle/>
          <a:p>
            <a:r>
              <a:rPr lang="pl-PL" dirty="0"/>
              <a:t>Schools with students active so far: </a:t>
            </a:r>
            <a:r>
              <a:rPr lang="it-IT" dirty="0"/>
              <a:t>6</a:t>
            </a:r>
            <a:endParaRPr lang="pl-PL" dirty="0"/>
          </a:p>
          <a:p>
            <a:r>
              <a:rPr lang="en-GB" dirty="0"/>
              <a:t>Planned total number of schools</a:t>
            </a:r>
            <a:r>
              <a:rPr lang="pl-PL" dirty="0"/>
              <a:t> with </a:t>
            </a:r>
            <a:r>
              <a:rPr lang="pl-PL" dirty="0" err="1"/>
              <a:t>students</a:t>
            </a:r>
            <a:r>
              <a:rPr lang="pl-PL" dirty="0"/>
              <a:t> </a:t>
            </a:r>
            <a:r>
              <a:rPr lang="pl-PL" dirty="0" err="1"/>
              <a:t>engaged</a:t>
            </a:r>
            <a:r>
              <a:rPr lang="en-GB" dirty="0"/>
              <a:t>: </a:t>
            </a:r>
            <a:r>
              <a:rPr lang="it-IT" dirty="0"/>
              <a:t>50</a:t>
            </a:r>
            <a:endParaRPr lang="en-GB" dirty="0"/>
          </a:p>
          <a:p>
            <a:pPr>
              <a:buBlip>
                <a:blip r:embed="rId2"/>
              </a:buBlip>
            </a:pPr>
            <a:endParaRPr lang="en-GB" dirty="0"/>
          </a:p>
          <a:p>
            <a:pPr>
              <a:buBlip>
                <a:blip r:embed="rId2"/>
              </a:buBlip>
            </a:pPr>
            <a:r>
              <a:rPr lang="it-IT" dirty="0" err="1"/>
              <a:t>Actions</a:t>
            </a:r>
            <a:r>
              <a:rPr lang="it-IT" dirty="0"/>
              <a:t> to </a:t>
            </a:r>
            <a:r>
              <a:rPr lang="it-IT" dirty="0" err="1"/>
              <a:t>engage</a:t>
            </a:r>
            <a:r>
              <a:rPr lang="it-IT" dirty="0"/>
              <a:t> new </a:t>
            </a:r>
            <a:r>
              <a:rPr lang="it-IT" dirty="0" err="1"/>
              <a:t>schools</a:t>
            </a:r>
            <a:r>
              <a:rPr lang="it-IT" dirty="0"/>
              <a:t>:</a:t>
            </a:r>
            <a:endParaRPr lang="pl-PL" dirty="0"/>
          </a:p>
          <a:p>
            <a:pPr lvl="1"/>
            <a:r>
              <a:rPr lang="it-IT" dirty="0" err="1">
                <a:latin typeface="Raleway"/>
              </a:rPr>
              <a:t>Dissemination</a:t>
            </a:r>
            <a:r>
              <a:rPr lang="it-IT" dirty="0">
                <a:latin typeface="Raleway"/>
              </a:rPr>
              <a:t> </a:t>
            </a:r>
            <a:r>
              <a:rPr lang="it-IT" dirty="0" err="1">
                <a:latin typeface="Raleway"/>
              </a:rPr>
              <a:t>through</a:t>
            </a:r>
            <a:r>
              <a:rPr lang="it-IT" dirty="0">
                <a:latin typeface="Raleway"/>
              </a:rPr>
              <a:t> GARR media </a:t>
            </a:r>
            <a:r>
              <a:rPr lang="it-IT" dirty="0" err="1">
                <a:latin typeface="Raleway"/>
              </a:rPr>
              <a:t>channels</a:t>
            </a:r>
            <a:endParaRPr lang="it-IT" dirty="0">
              <a:latin typeface="Raleway"/>
            </a:endParaRPr>
          </a:p>
          <a:p>
            <a:pPr lvl="1"/>
            <a:r>
              <a:rPr lang="it-IT" dirty="0"/>
              <a:t>Direct mail (</a:t>
            </a:r>
            <a:r>
              <a:rPr lang="it-IT" dirty="0" err="1"/>
              <a:t>not</a:t>
            </a:r>
            <a:r>
              <a:rPr lang="it-IT" dirty="0"/>
              <a:t> </a:t>
            </a:r>
            <a:r>
              <a:rPr lang="it-IT" dirty="0" err="1"/>
              <a:t>only</a:t>
            </a:r>
            <a:r>
              <a:rPr lang="it-IT" dirty="0"/>
              <a:t> to GARR </a:t>
            </a:r>
            <a:r>
              <a:rPr lang="it-IT" dirty="0" err="1"/>
              <a:t>schools</a:t>
            </a:r>
            <a:r>
              <a:rPr lang="it-IT" dirty="0"/>
              <a:t>) and mail to </a:t>
            </a:r>
            <a:r>
              <a:rPr lang="it-IT" dirty="0" err="1"/>
              <a:t>Regional</a:t>
            </a:r>
            <a:r>
              <a:rPr lang="it-IT" dirty="0"/>
              <a:t> </a:t>
            </a:r>
            <a:r>
              <a:rPr lang="it-IT" dirty="0" err="1"/>
              <a:t>Offices</a:t>
            </a:r>
            <a:r>
              <a:rPr lang="it-IT" dirty="0"/>
              <a:t> for Schools</a:t>
            </a:r>
          </a:p>
          <a:p>
            <a:pPr lvl="1"/>
            <a:r>
              <a:rPr lang="it-IT" dirty="0"/>
              <a:t>Online </a:t>
            </a:r>
            <a:r>
              <a:rPr lang="it-IT" dirty="0" err="1"/>
              <a:t>webinars</a:t>
            </a:r>
            <a:endParaRPr lang="it-IT" dirty="0"/>
          </a:p>
          <a:p>
            <a:pPr lvl="1"/>
            <a:r>
              <a:rPr lang="it-IT" dirty="0"/>
              <a:t> </a:t>
            </a:r>
            <a:r>
              <a:rPr lang="it-IT" dirty="0" err="1"/>
              <a:t>Didacta</a:t>
            </a:r>
            <a:r>
              <a:rPr lang="it-IT" dirty="0"/>
              <a:t>: 9-11th </a:t>
            </a:r>
            <a:r>
              <a:rPr lang="it-IT" dirty="0" err="1"/>
              <a:t>October</a:t>
            </a:r>
            <a:endParaRPr lang="en-GB" dirty="0"/>
          </a:p>
          <a:p>
            <a:pPr marL="0" indent="0">
              <a:buNone/>
            </a:pPr>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93</a:t>
            </a:fld>
            <a:endParaRPr lang="pt-BR"/>
          </a:p>
        </p:txBody>
      </p:sp>
    </p:spTree>
    <p:extLst>
      <p:ext uri="{BB962C8B-B14F-4D97-AF65-F5344CB8AC3E}">
        <p14:creationId xmlns:p14="http://schemas.microsoft.com/office/powerpoint/2010/main" val="318359459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040799" y="5115787"/>
            <a:ext cx="7886700" cy="1240565"/>
          </a:xfrm>
        </p:spPr>
        <p:txBody>
          <a:bodyPr>
            <a:normAutofit/>
          </a:bodyPr>
          <a:lstStyle/>
          <a:p>
            <a:pPr lvl="1"/>
            <a:r>
              <a:rPr lang="pl-PL" dirty="0"/>
              <a:t>Risks</a:t>
            </a:r>
            <a:r>
              <a:rPr lang="it-IT" dirty="0"/>
              <a:t>:</a:t>
            </a:r>
          </a:p>
          <a:p>
            <a:pPr lvl="2"/>
            <a:r>
              <a:rPr lang="it-IT" dirty="0" err="1"/>
              <a:t>Low</a:t>
            </a:r>
            <a:r>
              <a:rPr lang="it-IT" dirty="0"/>
              <a:t> </a:t>
            </a:r>
            <a:r>
              <a:rPr lang="it-IT" dirty="0" err="1"/>
              <a:t>number</a:t>
            </a:r>
            <a:r>
              <a:rPr lang="it-IT" dirty="0"/>
              <a:t> of </a:t>
            </a:r>
            <a:r>
              <a:rPr lang="it-IT" dirty="0" err="1"/>
              <a:t>schools</a:t>
            </a:r>
            <a:r>
              <a:rPr lang="it-IT" dirty="0"/>
              <a:t> </a:t>
            </a:r>
            <a:r>
              <a:rPr lang="it-IT" dirty="0" err="1"/>
              <a:t>really</a:t>
            </a:r>
            <a:r>
              <a:rPr lang="it-IT" dirty="0"/>
              <a:t> </a:t>
            </a:r>
            <a:r>
              <a:rPr lang="it-IT" dirty="0" err="1"/>
              <a:t>engaged</a:t>
            </a:r>
            <a:endParaRPr lang="en-GB" dirty="0"/>
          </a:p>
          <a:p>
            <a:pPr lvl="2"/>
            <a:r>
              <a:rPr lang="it-IT" dirty="0" err="1">
                <a:latin typeface="Raleway"/>
              </a:rPr>
              <a:t>Pilots</a:t>
            </a:r>
            <a:r>
              <a:rPr lang="it-IT" dirty="0">
                <a:latin typeface="Raleway"/>
              </a:rPr>
              <a:t> </a:t>
            </a:r>
            <a:r>
              <a:rPr lang="it-IT" dirty="0" err="1">
                <a:latin typeface="Raleway"/>
              </a:rPr>
              <a:t>not</a:t>
            </a:r>
            <a:r>
              <a:rPr lang="it-IT" dirty="0">
                <a:latin typeface="Raleway"/>
              </a:rPr>
              <a:t> </a:t>
            </a:r>
            <a:r>
              <a:rPr lang="it-IT" dirty="0" err="1">
                <a:latin typeface="Raleway"/>
              </a:rPr>
              <a:t>completed</a:t>
            </a:r>
            <a:endParaRPr lang="it-IT" dirty="0">
              <a:latin typeface="Raleway"/>
            </a:endParaRP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94</a:t>
            </a:fld>
            <a:endParaRPr lang="pt-BR"/>
          </a:p>
        </p:txBody>
      </p:sp>
      <p:graphicFrame>
        <p:nvGraphicFramePr>
          <p:cNvPr id="6" name="Tabela 5"/>
          <p:cNvGraphicFramePr>
            <a:graphicFrameLocks noGrp="1"/>
          </p:cNvGraphicFramePr>
          <p:nvPr>
            <p:extLst/>
          </p:nvPr>
        </p:nvGraphicFramePr>
        <p:xfrm>
          <a:off x="2040800" y="1501503"/>
          <a:ext cx="8110401" cy="3383142"/>
        </p:xfrm>
        <a:graphic>
          <a:graphicData uri="http://schemas.openxmlformats.org/drawingml/2006/table">
            <a:tbl>
              <a:tblPr firstRow="1" bandRow="1">
                <a:tableStyleId>{21E4AEA4-8DFA-4A89-87EB-49C32662AFE0}</a:tableStyleId>
              </a:tblPr>
              <a:tblGrid>
                <a:gridCol w="1934910">
                  <a:extLst>
                    <a:ext uri="{9D8B030D-6E8A-4147-A177-3AD203B41FA5}">
                      <a16:colId xmlns:a16="http://schemas.microsoft.com/office/drawing/2014/main" val="2679634396"/>
                    </a:ext>
                  </a:extLst>
                </a:gridCol>
                <a:gridCol w="6175491">
                  <a:extLst>
                    <a:ext uri="{9D8B030D-6E8A-4147-A177-3AD203B41FA5}">
                      <a16:colId xmlns:a16="http://schemas.microsoft.com/office/drawing/2014/main" val="430960505"/>
                    </a:ext>
                  </a:extLst>
                </a:gridCol>
              </a:tblGrid>
              <a:tr h="314280">
                <a:tc>
                  <a:txBody>
                    <a:bodyPr/>
                    <a:lstStyle/>
                    <a:p>
                      <a:r>
                        <a:rPr lang="pl-PL" dirty="0" err="1" smtClean="0"/>
                        <a:t>Dates</a:t>
                      </a:r>
                      <a:endParaRPr lang="en-GB" dirty="0"/>
                    </a:p>
                  </a:txBody>
                  <a:tcPr/>
                </a:tc>
                <a:tc>
                  <a:txBody>
                    <a:bodyPr/>
                    <a:lstStyle/>
                    <a:p>
                      <a:r>
                        <a:rPr lang="pl-PL" dirty="0" err="1" smtClean="0"/>
                        <a:t>Actions</a:t>
                      </a:r>
                      <a:r>
                        <a:rPr lang="pl-PL" dirty="0" smtClean="0"/>
                        <a:t> / Status</a:t>
                      </a:r>
                      <a:endParaRPr lang="en-GB" dirty="0"/>
                    </a:p>
                  </a:txBody>
                  <a:tcPr/>
                </a:tc>
                <a:extLst>
                  <a:ext uri="{0D108BD9-81ED-4DB2-BD59-A6C34878D82A}">
                    <a16:rowId xmlns:a16="http://schemas.microsoft.com/office/drawing/2014/main" val="4097733025"/>
                  </a:ext>
                </a:extLst>
              </a:tr>
              <a:tr h="1005794">
                <a:tc>
                  <a:txBody>
                    <a:bodyPr/>
                    <a:lstStyle/>
                    <a:p>
                      <a:pPr algn="ctr"/>
                      <a:endParaRPr lang="en-GB" dirty="0" smtClean="0"/>
                    </a:p>
                    <a:p>
                      <a:pPr algn="ctr"/>
                      <a:r>
                        <a:rPr lang="en-GB" sz="2400" b="1" dirty="0" smtClean="0">
                          <a:latin typeface="Raleway"/>
                        </a:rPr>
                        <a:t>Sep’ </a:t>
                      </a:r>
                      <a:r>
                        <a:rPr lang="en-GB" sz="2400" b="1" baseline="0" dirty="0" smtClean="0">
                          <a:latin typeface="Raleway"/>
                        </a:rPr>
                        <a:t>2019</a:t>
                      </a:r>
                      <a:endParaRPr lang="en-GB" sz="2400" b="1" dirty="0">
                        <a:latin typeface="Raleway"/>
                      </a:endParaRPr>
                    </a:p>
                  </a:txBody>
                  <a:tcPr/>
                </a:tc>
                <a:tc>
                  <a:txBody>
                    <a:bodyPr/>
                    <a:lstStyle/>
                    <a:p>
                      <a:pPr rtl="0"/>
                      <a:r>
                        <a:rPr lang="en-GB" sz="2400" b="0" i="0" u="none" strike="noStrike" kern="1200" baseline="0" dirty="0" smtClean="0">
                          <a:solidFill>
                            <a:schemeClr val="dk1"/>
                          </a:solidFill>
                          <a:latin typeface="Raleway"/>
                          <a:ea typeface="+mn-ea"/>
                          <a:cs typeface="+mn-cs"/>
                        </a:rPr>
                        <a:t>Schools invitation (more than 1.000) and    engagement</a:t>
                      </a:r>
                    </a:p>
                  </a:txBody>
                  <a:tcPr/>
                </a:tc>
                <a:extLst>
                  <a:ext uri="{0D108BD9-81ED-4DB2-BD59-A6C34878D82A}">
                    <a16:rowId xmlns:a16="http://schemas.microsoft.com/office/drawing/2014/main" val="142229065"/>
                  </a:ext>
                </a:extLst>
              </a:tr>
              <a:tr h="1005794">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en-GB" sz="1400" b="1" dirty="0" smtClean="0">
                        <a:latin typeface="Raleway"/>
                      </a:endParaRPr>
                    </a:p>
                    <a:p>
                      <a:pPr marL="0" marR="0" indent="0" algn="ctr" defTabSz="685800" rtl="0" eaLnBrk="1" fontAlgn="auto" latinLnBrk="0" hangingPunct="1">
                        <a:lnSpc>
                          <a:spcPct val="100000"/>
                        </a:lnSpc>
                        <a:spcBef>
                          <a:spcPts val="0"/>
                        </a:spcBef>
                        <a:spcAft>
                          <a:spcPts val="0"/>
                        </a:spcAft>
                        <a:buClrTx/>
                        <a:buSzTx/>
                        <a:buFontTx/>
                        <a:buNone/>
                        <a:tabLst/>
                        <a:defRPr/>
                      </a:pPr>
                      <a:r>
                        <a:rPr lang="en-GB" sz="1800" b="1" dirty="0" smtClean="0">
                          <a:latin typeface="Raleway"/>
                        </a:rPr>
                        <a:t>Oct’</a:t>
                      </a:r>
                      <a:r>
                        <a:rPr lang="en-GB" sz="1800" b="1" baseline="0" dirty="0" smtClean="0">
                          <a:latin typeface="Raleway"/>
                        </a:rPr>
                        <a:t>19 – Feb ‘20</a:t>
                      </a:r>
                      <a:endParaRPr lang="en-GB" sz="1800" b="1" dirty="0" smtClean="0">
                        <a:latin typeface="Raleway"/>
                      </a:endParaRPr>
                    </a:p>
                    <a:p>
                      <a:endParaRPr lang="en-GB"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2400" b="0" i="0" u="none" strike="noStrike" kern="1200" baseline="0" dirty="0" smtClean="0">
                          <a:solidFill>
                            <a:schemeClr val="dk1"/>
                          </a:solidFill>
                          <a:latin typeface="Raleway"/>
                          <a:ea typeface="+mn-ea"/>
                          <a:cs typeface="+mn-cs"/>
                        </a:rPr>
                        <a:t>Teachers training (CPD 1) and 2</a:t>
                      </a:r>
                      <a:r>
                        <a:rPr lang="en-GB" sz="2400" b="0" i="0" u="none" strike="noStrike" kern="1200" baseline="30000" dirty="0" smtClean="0">
                          <a:solidFill>
                            <a:schemeClr val="dk1"/>
                          </a:solidFill>
                          <a:latin typeface="Raleway"/>
                          <a:ea typeface="+mn-ea"/>
                          <a:cs typeface="+mn-cs"/>
                        </a:rPr>
                        <a:t>nd</a:t>
                      </a:r>
                      <a:r>
                        <a:rPr lang="en-GB" sz="2400" b="0" i="0" u="none" strike="noStrike" kern="1200" baseline="0" dirty="0" smtClean="0">
                          <a:solidFill>
                            <a:schemeClr val="dk1"/>
                          </a:solidFill>
                          <a:latin typeface="Raleway"/>
                          <a:ea typeface="+mn-ea"/>
                          <a:cs typeface="+mn-cs"/>
                        </a:rPr>
                        <a:t> Pilot</a:t>
                      </a:r>
                    </a:p>
                    <a:p>
                      <a:pPr lvl="1" algn="l"/>
                      <a:endParaRPr lang="en-GB" sz="2400" dirty="0" smtClean="0">
                        <a:latin typeface="Raleway"/>
                      </a:endParaRPr>
                    </a:p>
                  </a:txBody>
                  <a:tcPr/>
                </a:tc>
                <a:extLst>
                  <a:ext uri="{0D108BD9-81ED-4DB2-BD59-A6C34878D82A}">
                    <a16:rowId xmlns:a16="http://schemas.microsoft.com/office/drawing/2014/main" val="843192218"/>
                  </a:ext>
                </a:extLst>
              </a:tr>
              <a:tr h="1005794">
                <a:tc>
                  <a:txBody>
                    <a:bodyPr/>
                    <a:lstStyle/>
                    <a:p>
                      <a:pPr algn="ctr"/>
                      <a:endParaRPr lang="en-GB" sz="2000" b="1" dirty="0" smtClean="0">
                        <a:latin typeface="Raleway"/>
                      </a:endParaRPr>
                    </a:p>
                    <a:p>
                      <a:pPr algn="ctr"/>
                      <a:r>
                        <a:rPr lang="en-GB" sz="2000" b="1" dirty="0" smtClean="0">
                          <a:latin typeface="Raleway"/>
                        </a:rPr>
                        <a:t>Feb’ – Apr ‘20</a:t>
                      </a:r>
                      <a:endParaRPr lang="en-GB" sz="2000" b="1" dirty="0">
                        <a:latin typeface="Raleway"/>
                      </a:endParaRPr>
                    </a:p>
                  </a:txBody>
                  <a:tcPr/>
                </a:tc>
                <a:tc>
                  <a:txBody>
                    <a:bodyPr/>
                    <a:lstStyle/>
                    <a:p>
                      <a:pPr lvl="0"/>
                      <a:r>
                        <a:rPr lang="en-GB" sz="2400" dirty="0" smtClean="0">
                          <a:latin typeface="Raleway"/>
                        </a:rPr>
                        <a:t>Data analysis</a:t>
                      </a:r>
                    </a:p>
                  </a:txBody>
                  <a:tcPr/>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88022648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it-IT" b="1" u="sng" dirty="0">
                <a:solidFill>
                  <a:schemeClr val="accent1">
                    <a:lumMod val="50000"/>
                  </a:schemeClr>
                </a:solidFill>
                <a:hlinkClick r:id="rId3"/>
              </a:rPr>
              <a:t>u</a:t>
            </a:r>
            <a:r>
              <a:rPr lang="it-IT" b="1" u="sng" dirty="0" smtClean="0">
                <a:solidFill>
                  <a:schemeClr val="accent1">
                    <a:lumMod val="50000"/>
                  </a:schemeClr>
                </a:solidFill>
                <a:hlinkClick r:id="rId3"/>
              </a:rPr>
              <a:t>p2u@garr.it</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95</a:t>
            </a:fld>
            <a:endParaRPr lang="pt-BR"/>
          </a:p>
        </p:txBody>
      </p:sp>
    </p:spTree>
    <p:extLst>
      <p:ext uri="{BB962C8B-B14F-4D97-AF65-F5344CB8AC3E}">
        <p14:creationId xmlns:p14="http://schemas.microsoft.com/office/powerpoint/2010/main" val="361229995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lt-LT" sz="4050" dirty="0">
                <a:solidFill>
                  <a:schemeClr val="accent2"/>
                </a:solidFill>
              </a:rPr>
              <a:t>Lithuania</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lt-LT" sz="2700" i="1" dirty="0"/>
              <a:t>Gytis Cibulskis</a:t>
            </a:r>
            <a:endParaRPr lang="pt-BR" sz="2700" i="1" dirty="0"/>
          </a:p>
          <a:p>
            <a:pPr algn="l"/>
            <a:r>
              <a:rPr lang="lt-LT" sz="2700" dirty="0"/>
              <a:t>Kaunas University </a:t>
            </a:r>
            <a:r>
              <a:rPr lang="lt-LT" sz="2700" dirty="0" err="1"/>
              <a:t>of</a:t>
            </a:r>
            <a:r>
              <a:rPr lang="lt-LT" sz="2700" dirty="0"/>
              <a:t> </a:t>
            </a:r>
            <a:r>
              <a:rPr lang="lt-LT" sz="2700" dirty="0" err="1"/>
              <a:t>Technology</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r>
              <a:rPr lang="pt-BR" sz="1800" dirty="0"/>
              <a:t/>
            </a:r>
            <a:br>
              <a:rPr lang="pt-BR" sz="1800" dirty="0"/>
            </a:br>
            <a:endParaRPr lang="pt-BR" sz="1800" dirty="0"/>
          </a:p>
        </p:txBody>
      </p:sp>
    </p:spTree>
    <p:extLst>
      <p:ext uri="{BB962C8B-B14F-4D97-AF65-F5344CB8AC3E}">
        <p14:creationId xmlns:p14="http://schemas.microsoft.com/office/powerpoint/2010/main" val="84370763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smtClean="0"/>
              <a:t>Participating schools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smtClean="0"/>
              <a:t>www.up2university.eu</a:t>
            </a:r>
            <a:endParaRPr lang="en-GB"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97</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321056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494312">
                  <a:extLst>
                    <a:ext uri="{9D8B030D-6E8A-4147-A177-3AD203B41FA5}">
                      <a16:colId xmlns:a16="http://schemas.microsoft.com/office/drawing/2014/main" val="571369279"/>
                    </a:ext>
                  </a:extLst>
                </a:gridCol>
                <a:gridCol w="1614648">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dirty="0" smtClean="0"/>
                        <a:t>Season</a:t>
                      </a:r>
                      <a:endParaRPr lang="en-GB" sz="1600" b="1" noProof="0" dirty="0"/>
                    </a:p>
                  </a:txBody>
                  <a:tcPr anchor="ctr"/>
                </a:tc>
                <a:tc gridSpan="2">
                  <a:txBody>
                    <a:bodyPr/>
                    <a:lstStyle/>
                    <a:p>
                      <a:pPr algn="ctr"/>
                      <a:r>
                        <a:rPr lang="en-GB" sz="1600" b="0" noProof="0" dirty="0" smtClean="0"/>
                        <a:t>Activities with teachers only</a:t>
                      </a:r>
                      <a:endParaRPr lang="en-GB" sz="1600" b="0" noProof="0" dirty="0"/>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dirty="0" smtClean="0"/>
                        <a:t>Activities with students</a:t>
                      </a:r>
                      <a:endParaRPr lang="en-GB" sz="1600" b="1" noProof="0" dirty="0"/>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smtClean="0"/>
                    </a:p>
                  </a:txBody>
                  <a:tcPr/>
                </a:tc>
                <a:tc>
                  <a:txBody>
                    <a:bodyPr/>
                    <a:lstStyle/>
                    <a:p>
                      <a:pPr algn="ctr"/>
                      <a:r>
                        <a:rPr lang="en-GB" sz="1600" b="0" noProof="0" dirty="0" smtClean="0"/>
                        <a:t>No. of schools</a:t>
                      </a:r>
                      <a:endParaRPr lang="en-GB" sz="1600" b="0" noProof="0" dirty="0"/>
                    </a:p>
                  </a:txBody>
                  <a:tcPr anchor="ctr">
                    <a:solidFill>
                      <a:schemeClr val="bg1">
                        <a:lumMod val="85000"/>
                      </a:schemeClr>
                    </a:solidFill>
                  </a:tcPr>
                </a:tc>
                <a:tc>
                  <a:txBody>
                    <a:bodyPr/>
                    <a:lstStyle/>
                    <a:p>
                      <a:pPr algn="ctr"/>
                      <a:r>
                        <a:rPr lang="en-GB" sz="1600" b="0" noProof="0" dirty="0" smtClean="0"/>
                        <a:t>No. of teachers</a:t>
                      </a:r>
                      <a:endParaRPr lang="en-GB" sz="1600" b="0" noProof="0" dirty="0"/>
                    </a:p>
                  </a:txBody>
                  <a:tcPr anchor="ctr">
                    <a:solidFill>
                      <a:schemeClr val="bg1">
                        <a:lumMod val="85000"/>
                      </a:schemeClr>
                    </a:solidFill>
                  </a:tcPr>
                </a:tc>
                <a:tc>
                  <a:txBody>
                    <a:bodyPr/>
                    <a:lstStyle/>
                    <a:p>
                      <a:pPr algn="ctr"/>
                      <a:r>
                        <a:rPr lang="en-GB" sz="1600" b="1" noProof="0" dirty="0" smtClean="0"/>
                        <a:t>No. of schools</a:t>
                      </a:r>
                      <a:endParaRPr lang="en-GB" sz="1600" b="1" noProof="0" dirty="0"/>
                    </a:p>
                  </a:txBody>
                  <a:tcPr anchor="ctr">
                    <a:solidFill>
                      <a:srgbClr val="92D050"/>
                    </a:solidFill>
                  </a:tcPr>
                </a:tc>
                <a:tc>
                  <a:txBody>
                    <a:bodyPr/>
                    <a:lstStyle/>
                    <a:p>
                      <a:pPr algn="ctr"/>
                      <a:r>
                        <a:rPr lang="en-GB" sz="1600" b="1" noProof="0" dirty="0" smtClean="0"/>
                        <a:t>No. of students</a:t>
                      </a:r>
                      <a:endParaRPr lang="en-GB" sz="1600" b="1" noProof="0" dirty="0"/>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’18 – Jun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en-US" sz="1200" noProof="0" dirty="0" smtClean="0"/>
                        <a:t>277 –</a:t>
                      </a:r>
                      <a:r>
                        <a:rPr lang="en-US" sz="1200" baseline="0" noProof="0" dirty="0" smtClean="0"/>
                        <a:t> joined CPD</a:t>
                      </a:r>
                      <a:br>
                        <a:rPr lang="en-US" sz="1200" baseline="0" noProof="0" dirty="0" smtClean="0"/>
                      </a:br>
                      <a:r>
                        <a:rPr lang="en-US" sz="1200" noProof="0" dirty="0" smtClean="0"/>
                        <a:t>185 – graduated CPD</a:t>
                      </a:r>
                    </a:p>
                    <a:p>
                      <a:pPr algn="ctr"/>
                      <a:r>
                        <a:rPr lang="en-US" sz="1200" noProof="0" dirty="0" smtClean="0"/>
                        <a:t>130 – joined platform</a:t>
                      </a:r>
                      <a:endParaRPr lang="en-US" sz="1200" noProof="0" dirty="0"/>
                    </a:p>
                  </a:txBody>
                  <a:tcPr>
                    <a:solidFill>
                      <a:schemeClr val="bg1">
                        <a:lumMod val="85000"/>
                      </a:schemeClr>
                    </a:solidFill>
                  </a:tcPr>
                </a:tc>
                <a:tc>
                  <a:txBody>
                    <a:bodyPr/>
                    <a:lstStyle/>
                    <a:p>
                      <a:pPr algn="ctr"/>
                      <a:r>
                        <a:rPr lang="en-US" sz="1200" noProof="0" dirty="0" smtClean="0"/>
                        <a:t>533 – joined</a:t>
                      </a:r>
                      <a:r>
                        <a:rPr lang="en-US" sz="1200" baseline="0" noProof="0" dirty="0" smtClean="0"/>
                        <a:t> CPD</a:t>
                      </a:r>
                      <a:r>
                        <a:rPr lang="en-US" sz="1200" noProof="0" dirty="0" smtClean="0"/>
                        <a:t> </a:t>
                      </a:r>
                    </a:p>
                    <a:p>
                      <a:pPr algn="ctr"/>
                      <a:r>
                        <a:rPr lang="en-US" sz="1200" noProof="0" dirty="0" smtClean="0"/>
                        <a:t>341 – graduated CPD</a:t>
                      </a:r>
                      <a:endParaRPr lang="en-US" sz="1200" noProof="0" dirty="0"/>
                    </a:p>
                  </a:txBody>
                  <a:tcPr>
                    <a:solidFill>
                      <a:schemeClr val="bg1">
                        <a:lumMod val="85000"/>
                      </a:schemeClr>
                    </a:solidFill>
                  </a:tcPr>
                </a:tc>
                <a:tc>
                  <a:txBody>
                    <a:bodyPr/>
                    <a:lstStyle/>
                    <a:p>
                      <a:pPr algn="ctr"/>
                      <a:r>
                        <a:rPr lang="en-US" sz="1600" noProof="0" dirty="0" smtClean="0"/>
                        <a:t>~</a:t>
                      </a:r>
                      <a:r>
                        <a:rPr lang="lt-LT" sz="1600" noProof="0" dirty="0" smtClean="0"/>
                        <a:t>60</a:t>
                      </a:r>
                      <a:endParaRPr lang="en-GB" sz="1600" noProof="0" dirty="0"/>
                    </a:p>
                  </a:txBody>
                  <a:tcPr/>
                </a:tc>
                <a:tc>
                  <a:txBody>
                    <a:bodyPr/>
                    <a:lstStyle/>
                    <a:p>
                      <a:pPr algn="ctr"/>
                      <a:r>
                        <a:rPr lang="lt-LT" sz="1600" noProof="0" dirty="0" smtClean="0"/>
                        <a:t>~14000</a:t>
                      </a:r>
                      <a:endParaRPr lang="en-GB" sz="1600" noProof="0" dirty="0"/>
                    </a:p>
                  </a:txBody>
                  <a:tcP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’19 – Dec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lt-LT" sz="1600" noProof="0" dirty="0" smtClean="0"/>
                        <a:t>250</a:t>
                      </a:r>
                      <a:endParaRPr lang="en-GB" sz="1600" noProof="0" dirty="0"/>
                    </a:p>
                  </a:txBody>
                  <a:tcPr>
                    <a:solidFill>
                      <a:schemeClr val="bg1">
                        <a:lumMod val="85000"/>
                      </a:schemeClr>
                    </a:solidFill>
                  </a:tcPr>
                </a:tc>
                <a:tc>
                  <a:txBody>
                    <a:bodyPr/>
                    <a:lstStyle/>
                    <a:p>
                      <a:pPr algn="ctr"/>
                      <a:r>
                        <a:rPr lang="lt-LT" sz="1600" noProof="0" dirty="0" smtClean="0"/>
                        <a:t>500</a:t>
                      </a:r>
                      <a:endParaRPr lang="en-GB" sz="1600" noProof="0" dirty="0"/>
                    </a:p>
                  </a:txBody>
                  <a:tcPr>
                    <a:solidFill>
                      <a:schemeClr val="bg1">
                        <a:lumMod val="85000"/>
                      </a:schemeClr>
                    </a:solidFill>
                  </a:tcPr>
                </a:tc>
                <a:tc>
                  <a:txBody>
                    <a:bodyPr/>
                    <a:lstStyle/>
                    <a:p>
                      <a:pPr algn="ctr"/>
                      <a:r>
                        <a:rPr lang="en-GB" sz="1600" noProof="0" dirty="0" smtClean="0"/>
                        <a:t>150</a:t>
                      </a:r>
                      <a:endParaRPr lang="en-GB" sz="1600" noProof="0" dirty="0"/>
                    </a:p>
                  </a:txBody>
                  <a:tcPr/>
                </a:tc>
                <a:tc>
                  <a:txBody>
                    <a:bodyPr/>
                    <a:lstStyle/>
                    <a:p>
                      <a:pPr algn="ctr"/>
                      <a:r>
                        <a:rPr lang="en-GB" sz="1600" noProof="0" dirty="0" smtClean="0"/>
                        <a:t>20000</a:t>
                      </a:r>
                      <a:endParaRPr lang="en-GB" sz="1600" noProof="0" dirty="0"/>
                    </a:p>
                  </a:txBody>
                  <a:tcP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Jan ’20 – Mar ’20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en-GB" sz="1600" noProof="0" dirty="0" smtClean="0"/>
                        <a:t>300</a:t>
                      </a:r>
                      <a:endParaRPr lang="en-GB" sz="1600" noProof="0" dirty="0"/>
                    </a:p>
                  </a:txBody>
                  <a:tcPr>
                    <a:solidFill>
                      <a:schemeClr val="bg1">
                        <a:lumMod val="85000"/>
                      </a:schemeClr>
                    </a:solidFill>
                  </a:tcPr>
                </a:tc>
                <a:tc>
                  <a:txBody>
                    <a:bodyPr/>
                    <a:lstStyle/>
                    <a:p>
                      <a:pPr algn="ctr"/>
                      <a:r>
                        <a:rPr lang="en-GB" sz="1600" noProof="0" dirty="0" smtClean="0"/>
                        <a:t>700</a:t>
                      </a:r>
                      <a:endParaRPr lang="en-GB" sz="1600" noProof="0" dirty="0"/>
                    </a:p>
                  </a:txBody>
                  <a:tcPr>
                    <a:solidFill>
                      <a:schemeClr val="bg1">
                        <a:lumMod val="85000"/>
                      </a:schemeClr>
                    </a:solidFill>
                  </a:tcPr>
                </a:tc>
                <a:tc>
                  <a:txBody>
                    <a:bodyPr/>
                    <a:lstStyle/>
                    <a:p>
                      <a:pPr algn="ctr"/>
                      <a:r>
                        <a:rPr lang="en-GB" sz="1600" noProof="0" dirty="0" smtClean="0"/>
                        <a:t>200</a:t>
                      </a:r>
                      <a:endParaRPr lang="en-GB" sz="1600" noProof="0" dirty="0"/>
                    </a:p>
                  </a:txBody>
                  <a:tcPr/>
                </a:tc>
                <a:tc>
                  <a:txBody>
                    <a:bodyPr/>
                    <a:lstStyle/>
                    <a:p>
                      <a:pPr algn="ctr"/>
                      <a:r>
                        <a:rPr lang="en-GB" sz="1600" noProof="0" dirty="0" smtClean="0"/>
                        <a:t>25000</a:t>
                      </a:r>
                      <a:endParaRPr lang="en-GB" sz="1600" noProof="0" dirty="0"/>
                    </a:p>
                  </a:txBody>
                  <a:tcP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362798339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50" y="1825625"/>
            <a:ext cx="8315845" cy="4351338"/>
          </a:xfrm>
        </p:spPr>
        <p:txBody>
          <a:bodyPr>
            <a:normAutofit fontScale="85000" lnSpcReduction="10000"/>
          </a:bodyPr>
          <a:lstStyle/>
          <a:p>
            <a:r>
              <a:rPr lang="pl-PL" dirty="0" smtClean="0"/>
              <a:t>Schools with students active so far: </a:t>
            </a:r>
            <a:r>
              <a:rPr lang="en-US" dirty="0" smtClean="0"/>
              <a:t>~60</a:t>
            </a:r>
            <a:endParaRPr lang="pl-PL" dirty="0" smtClean="0"/>
          </a:p>
          <a:p>
            <a:r>
              <a:rPr lang="en-GB" dirty="0" smtClean="0"/>
              <a:t>Planned </a:t>
            </a:r>
            <a:r>
              <a:rPr lang="en-GB" dirty="0"/>
              <a:t>total number of </a:t>
            </a:r>
            <a:r>
              <a:rPr lang="en-GB" dirty="0" smtClean="0"/>
              <a:t>schools</a:t>
            </a:r>
            <a:r>
              <a:rPr lang="pl-PL" dirty="0" smtClean="0"/>
              <a:t> with </a:t>
            </a:r>
            <a:r>
              <a:rPr lang="pl-PL" dirty="0" err="1" smtClean="0"/>
              <a:t>students</a:t>
            </a:r>
            <a:r>
              <a:rPr lang="pl-PL" dirty="0" smtClean="0"/>
              <a:t> </a:t>
            </a:r>
            <a:r>
              <a:rPr lang="pl-PL" dirty="0" err="1" smtClean="0"/>
              <a:t>engaged</a:t>
            </a:r>
            <a:r>
              <a:rPr lang="en-GB" dirty="0" smtClean="0"/>
              <a:t>: </a:t>
            </a:r>
            <a:r>
              <a:rPr lang="en-US" dirty="0" smtClean="0"/>
              <a:t>200</a:t>
            </a:r>
            <a:endParaRPr lang="en-GB" dirty="0"/>
          </a:p>
          <a:p>
            <a:pPr>
              <a:buBlip>
                <a:blip r:embed="rId2"/>
              </a:buBlip>
            </a:pPr>
            <a:endParaRPr lang="en-GB" dirty="0"/>
          </a:p>
          <a:p>
            <a:pPr>
              <a:buBlip>
                <a:blip r:embed="rId2"/>
              </a:buBlip>
            </a:pPr>
            <a:r>
              <a:rPr lang="en-GB" dirty="0"/>
              <a:t>What actions </a:t>
            </a:r>
            <a:r>
              <a:rPr lang="pl-PL" dirty="0" err="1" smtClean="0"/>
              <a:t>are</a:t>
            </a:r>
            <a:r>
              <a:rPr lang="en-GB" dirty="0" smtClean="0"/>
              <a:t> </a:t>
            </a:r>
            <a:r>
              <a:rPr lang="en-GB" dirty="0"/>
              <a:t>taken to engage </a:t>
            </a:r>
            <a:r>
              <a:rPr lang="pl-PL" dirty="0" err="1" smtClean="0"/>
              <a:t>new</a:t>
            </a:r>
            <a:r>
              <a:rPr lang="en-GB" dirty="0" smtClean="0"/>
              <a:t> </a:t>
            </a:r>
            <a:r>
              <a:rPr lang="en-GB" dirty="0"/>
              <a:t>schools</a:t>
            </a:r>
            <a:r>
              <a:rPr lang="en-GB" dirty="0" smtClean="0"/>
              <a:t>?</a:t>
            </a:r>
            <a:r>
              <a:rPr lang="pl-PL" dirty="0" smtClean="0"/>
              <a:t> </a:t>
            </a:r>
          </a:p>
          <a:p>
            <a:pPr lvl="1"/>
            <a:r>
              <a:rPr lang="en-US" dirty="0" smtClean="0"/>
              <a:t>Addressing teachers communities on social networks</a:t>
            </a:r>
          </a:p>
          <a:p>
            <a:pPr lvl="1"/>
            <a:r>
              <a:rPr lang="en-US" dirty="0" smtClean="0"/>
              <a:t>3 back to school webinars at the end of August (477 participants) </a:t>
            </a:r>
          </a:p>
          <a:p>
            <a:pPr lvl="1"/>
            <a:r>
              <a:rPr lang="en-US" dirty="0" smtClean="0"/>
              <a:t>Invitation to </a:t>
            </a:r>
            <a:r>
              <a:rPr lang="en-US" dirty="0"/>
              <a:t>all participants of back to school webinars to join CPD </a:t>
            </a:r>
          </a:p>
          <a:p>
            <a:pPr lvl="1"/>
            <a:r>
              <a:rPr lang="en-US" dirty="0" smtClean="0"/>
              <a:t>Invitation to CDP new iteration for all schools through the ministry</a:t>
            </a:r>
          </a:p>
          <a:p>
            <a:pPr lvl="1"/>
            <a:r>
              <a:rPr lang="en-US" dirty="0" smtClean="0"/>
              <a:t>Invitation to join Up2U platform for schools whose teachers graduated CPD </a:t>
            </a:r>
          </a:p>
          <a:p>
            <a:pPr lvl="1"/>
            <a:r>
              <a:rPr lang="en-US" dirty="0" smtClean="0"/>
              <a:t>Invitation to join CPD and Up2U platform to schools that already using LITNET services</a:t>
            </a:r>
          </a:p>
          <a:p>
            <a:pPr marL="0" indent="0">
              <a:buNone/>
            </a:pPr>
            <a:endParaRPr lang="en-GB" dirty="0"/>
          </a:p>
          <a:p>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98</a:t>
            </a:fld>
            <a:endParaRPr lang="pt-BR"/>
          </a:p>
        </p:txBody>
      </p:sp>
    </p:spTree>
    <p:extLst>
      <p:ext uri="{BB962C8B-B14F-4D97-AF65-F5344CB8AC3E}">
        <p14:creationId xmlns:p14="http://schemas.microsoft.com/office/powerpoint/2010/main" val="202474679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50" y="5765614"/>
            <a:ext cx="7886700" cy="721683"/>
          </a:xfrm>
        </p:spPr>
        <p:txBody>
          <a:bodyPr>
            <a:normAutofit fontScale="62500" lnSpcReduction="20000"/>
          </a:bodyPr>
          <a:lstStyle/>
          <a:p>
            <a:pPr marL="0" indent="0">
              <a:buNone/>
            </a:pPr>
            <a:r>
              <a:rPr lang="pl-PL" dirty="0" smtClean="0"/>
              <a:t>Risks: </a:t>
            </a:r>
            <a:r>
              <a:rPr lang="en-US" dirty="0" smtClean="0"/>
              <a:t>teachers might not be willing to commit for pilots with students. Trying to address this by formalizing pilots as CPD Module 2 and recognizing this via official certification.</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99</a:t>
            </a:fld>
            <a:endParaRPr lang="pt-BR"/>
          </a:p>
        </p:txBody>
      </p:sp>
      <p:graphicFrame>
        <p:nvGraphicFramePr>
          <p:cNvPr id="6" name="Tabela 5"/>
          <p:cNvGraphicFramePr>
            <a:graphicFrameLocks noGrp="1"/>
          </p:cNvGraphicFramePr>
          <p:nvPr>
            <p:extLst/>
          </p:nvPr>
        </p:nvGraphicFramePr>
        <p:xfrm>
          <a:off x="2040800" y="1429460"/>
          <a:ext cx="8110401" cy="4206194"/>
        </p:xfrm>
        <a:graphic>
          <a:graphicData uri="http://schemas.openxmlformats.org/drawingml/2006/table">
            <a:tbl>
              <a:tblPr firstRow="1" bandRow="1">
                <a:tableStyleId>{21E4AEA4-8DFA-4A89-87EB-49C32662AFE0}</a:tableStyleId>
              </a:tblPr>
              <a:tblGrid>
                <a:gridCol w="1934910">
                  <a:extLst>
                    <a:ext uri="{9D8B030D-6E8A-4147-A177-3AD203B41FA5}">
                      <a16:colId xmlns:a16="http://schemas.microsoft.com/office/drawing/2014/main" val="2679634396"/>
                    </a:ext>
                  </a:extLst>
                </a:gridCol>
                <a:gridCol w="6175491">
                  <a:extLst>
                    <a:ext uri="{9D8B030D-6E8A-4147-A177-3AD203B41FA5}">
                      <a16:colId xmlns:a16="http://schemas.microsoft.com/office/drawing/2014/main" val="430960505"/>
                    </a:ext>
                  </a:extLst>
                </a:gridCol>
              </a:tblGrid>
              <a:tr h="314280">
                <a:tc>
                  <a:txBody>
                    <a:bodyPr/>
                    <a:lstStyle/>
                    <a:p>
                      <a:r>
                        <a:rPr lang="pl-PL" dirty="0" err="1" smtClean="0"/>
                        <a:t>Dates</a:t>
                      </a:r>
                      <a:endParaRPr lang="en-GB" dirty="0"/>
                    </a:p>
                  </a:txBody>
                  <a:tcPr/>
                </a:tc>
                <a:tc>
                  <a:txBody>
                    <a:bodyPr/>
                    <a:lstStyle/>
                    <a:p>
                      <a:r>
                        <a:rPr lang="pl-PL" dirty="0" err="1" smtClean="0"/>
                        <a:t>Actions</a:t>
                      </a:r>
                      <a:r>
                        <a:rPr lang="pl-PL" dirty="0" smtClean="0"/>
                        <a:t> / Status</a:t>
                      </a:r>
                      <a:endParaRPr lang="en-GB" dirty="0"/>
                    </a:p>
                  </a:txBody>
                  <a:tcPr/>
                </a:tc>
                <a:extLst>
                  <a:ext uri="{0D108BD9-81ED-4DB2-BD59-A6C34878D82A}">
                    <a16:rowId xmlns:a16="http://schemas.microsoft.com/office/drawing/2014/main" val="4097733025"/>
                  </a:ext>
                </a:extLst>
              </a:tr>
              <a:tr h="1005794">
                <a:tc>
                  <a:txBody>
                    <a:bodyPr/>
                    <a:lstStyle/>
                    <a:p>
                      <a:r>
                        <a:rPr lang="en-GB" baseline="0" dirty="0" smtClean="0"/>
                        <a:t>August </a:t>
                      </a:r>
                      <a:r>
                        <a:rPr lang="en-GB" dirty="0" smtClean="0"/>
                        <a:t>26-</a:t>
                      </a:r>
                      <a:r>
                        <a:rPr lang="en-GB" baseline="0" dirty="0" smtClean="0"/>
                        <a:t>30, 2019 </a:t>
                      </a:r>
                      <a:endParaRPr lang="en-GB" dirty="0"/>
                    </a:p>
                  </a:txBody>
                  <a:tcPr/>
                </a:tc>
                <a:tc>
                  <a:txBody>
                    <a:bodyPr/>
                    <a:lstStyle/>
                    <a:p>
                      <a:pPr rtl="0"/>
                      <a:r>
                        <a:rPr lang="en-GB" sz="1350" b="0" i="0" u="none" strike="noStrike" kern="1200" baseline="0" dirty="0" smtClean="0">
                          <a:solidFill>
                            <a:schemeClr val="dk1"/>
                          </a:solidFill>
                          <a:latin typeface="+mn-lt"/>
                          <a:ea typeface="+mn-ea"/>
                          <a:cs typeface="+mn-cs"/>
                        </a:rPr>
                        <a:t>Back to school webinars introducing Up2U platform. (477 teachers registered, ~200 joined live broadcast, recordings sent to all registered and published at </a:t>
                      </a:r>
                      <a:r>
                        <a:rPr lang="en-US" dirty="0" smtClean="0">
                          <a:hlinkClick r:id="rId2"/>
                        </a:rPr>
                        <a:t>https://mokymai.vma.lm.lt/mod/forum/discuss.php?d=1446</a:t>
                      </a:r>
                      <a:r>
                        <a:rPr lang="en-GB" sz="1350" b="0" i="0" u="none" strike="noStrike" kern="1200" baseline="0" dirty="0" smtClean="0">
                          <a:solidFill>
                            <a:schemeClr val="dk1"/>
                          </a:solidFill>
                          <a:latin typeface="+mn-lt"/>
                          <a:ea typeface="+mn-ea"/>
                          <a:cs typeface="+mn-cs"/>
                        </a:rPr>
                        <a:t> .</a:t>
                      </a:r>
                    </a:p>
                  </a:txBody>
                  <a:tcPr/>
                </a:tc>
                <a:extLst>
                  <a:ext uri="{0D108BD9-81ED-4DB2-BD59-A6C34878D82A}">
                    <a16:rowId xmlns:a16="http://schemas.microsoft.com/office/drawing/2014/main" val="142229065"/>
                  </a:ext>
                </a:extLst>
              </a:tr>
              <a:tr h="597725">
                <a:tc>
                  <a:txBody>
                    <a:bodyPr/>
                    <a:lstStyle/>
                    <a:p>
                      <a:r>
                        <a:rPr lang="en-GB" dirty="0" smtClean="0"/>
                        <a:t>September</a:t>
                      </a:r>
                      <a:r>
                        <a:rPr lang="en-GB" baseline="0" dirty="0" smtClean="0"/>
                        <a:t> 1 – 18, 2019</a:t>
                      </a:r>
                      <a:endParaRPr lang="en-GB" dirty="0"/>
                    </a:p>
                  </a:txBody>
                  <a:tcPr/>
                </a:tc>
                <a:tc>
                  <a:txBody>
                    <a:bodyPr/>
                    <a:lstStyle/>
                    <a:p>
                      <a:r>
                        <a:rPr lang="en-US" dirty="0" smtClean="0"/>
                        <a:t>Active campaign on social networks and through direct e-mails to schools via ministry, LITNET</a:t>
                      </a:r>
                      <a:r>
                        <a:rPr lang="en-US" baseline="0" dirty="0" smtClean="0"/>
                        <a:t> and other to invite teachers to new iteration of CPD Module 1</a:t>
                      </a:r>
                      <a:endParaRPr lang="en-US" dirty="0"/>
                    </a:p>
                  </a:txBody>
                  <a:tcPr/>
                </a:tc>
                <a:extLst>
                  <a:ext uri="{0D108BD9-81ED-4DB2-BD59-A6C34878D82A}">
                    <a16:rowId xmlns:a16="http://schemas.microsoft.com/office/drawing/2014/main" val="843192218"/>
                  </a:ext>
                </a:extLst>
              </a:tr>
              <a:tr h="509847">
                <a:tc>
                  <a:txBody>
                    <a:bodyPr/>
                    <a:lstStyle/>
                    <a:p>
                      <a:r>
                        <a:rPr lang="en-GB" dirty="0" smtClean="0"/>
                        <a:t>September</a:t>
                      </a:r>
                      <a:r>
                        <a:rPr lang="en-GB" baseline="0" dirty="0" smtClean="0"/>
                        <a:t> 18 – </a:t>
                      </a:r>
                      <a:br>
                        <a:rPr lang="en-GB" baseline="0" dirty="0" smtClean="0"/>
                      </a:br>
                      <a:r>
                        <a:rPr lang="en-GB" baseline="0" dirty="0" smtClean="0"/>
                        <a:t>October 18, 2019</a:t>
                      </a:r>
                      <a:endParaRPr lang="en-GB" dirty="0"/>
                    </a:p>
                  </a:txBody>
                  <a:tcPr/>
                </a:tc>
                <a:tc>
                  <a:txBody>
                    <a:bodyPr/>
                    <a:lstStyle/>
                    <a:p>
                      <a:r>
                        <a:rPr lang="en-US" dirty="0" smtClean="0"/>
                        <a:t>Running CPD Module 1 (500 teachers from 200 schools expected)</a:t>
                      </a:r>
                      <a:endParaRPr lang="en-US" dirty="0"/>
                    </a:p>
                  </a:txBody>
                  <a:tcPr/>
                </a:tc>
                <a:extLst>
                  <a:ext uri="{0D108BD9-81ED-4DB2-BD59-A6C34878D82A}">
                    <a16:rowId xmlns:a16="http://schemas.microsoft.com/office/drawing/2014/main" val="2938994114"/>
                  </a:ext>
                </a:extLst>
              </a:tr>
              <a:tr h="354676">
                <a:tc>
                  <a:txBody>
                    <a:bodyPr/>
                    <a:lstStyle/>
                    <a:p>
                      <a:r>
                        <a:rPr lang="en-GB" dirty="0" smtClean="0"/>
                        <a:t>October – November</a:t>
                      </a:r>
                      <a:r>
                        <a:rPr lang="en-GB" baseline="0" dirty="0" smtClean="0"/>
                        <a:t> </a:t>
                      </a:r>
                      <a:endParaRPr lang="en-GB" dirty="0"/>
                    </a:p>
                  </a:txBody>
                  <a:tcPr/>
                </a:tc>
                <a:tc>
                  <a:txBody>
                    <a:bodyPr/>
                    <a:lstStyle/>
                    <a:p>
                      <a:r>
                        <a:rPr lang="en-US" dirty="0" smtClean="0"/>
                        <a:t>Running CPD Module</a:t>
                      </a:r>
                      <a:r>
                        <a:rPr lang="en-US" baseline="0" dirty="0" smtClean="0"/>
                        <a:t> 2 – Pilots with students (50 teachers from 30 schools expected)</a:t>
                      </a:r>
                      <a:endParaRPr lang="en-US" dirty="0"/>
                    </a:p>
                  </a:txBody>
                  <a:tcPr/>
                </a:tc>
                <a:extLst>
                  <a:ext uri="{0D108BD9-81ED-4DB2-BD59-A6C34878D82A}">
                    <a16:rowId xmlns:a16="http://schemas.microsoft.com/office/drawing/2014/main" val="3539706384"/>
                  </a:ext>
                </a:extLst>
              </a:tr>
              <a:tr h="365761">
                <a:tc>
                  <a:txBody>
                    <a:bodyPr/>
                    <a:lstStyle/>
                    <a:p>
                      <a:r>
                        <a:rPr lang="en-GB" dirty="0" smtClean="0"/>
                        <a:t>January – March,</a:t>
                      </a:r>
                      <a:r>
                        <a:rPr lang="en-GB" baseline="0" dirty="0" smtClean="0"/>
                        <a:t> 2020</a:t>
                      </a:r>
                      <a:endParaRPr lang="en-GB" dirty="0"/>
                    </a:p>
                  </a:txBody>
                  <a:tcPr/>
                </a:tc>
                <a:tc>
                  <a:txBody>
                    <a:bodyPr/>
                    <a:lstStyle/>
                    <a:p>
                      <a:r>
                        <a:rPr lang="en-US" dirty="0" smtClean="0"/>
                        <a:t>Running CPD Module</a:t>
                      </a:r>
                      <a:r>
                        <a:rPr lang="en-US" baseline="0" dirty="0" smtClean="0"/>
                        <a:t> 1 and 2 (100 teachers from 50 schools expected)</a:t>
                      </a:r>
                      <a:endParaRPr lang="en-US" dirty="0"/>
                    </a:p>
                  </a:txBody>
                  <a:tcPr/>
                </a:tc>
                <a:extLst>
                  <a:ext uri="{0D108BD9-81ED-4DB2-BD59-A6C34878D82A}">
                    <a16:rowId xmlns:a16="http://schemas.microsoft.com/office/drawing/2014/main" val="941175164"/>
                  </a:ext>
                </a:extLst>
              </a:tr>
            </a:tbl>
          </a:graphicData>
        </a:graphic>
      </p:graphicFrame>
    </p:spTree>
    <p:extLst>
      <p:ext uri="{BB962C8B-B14F-4D97-AF65-F5344CB8AC3E}">
        <p14:creationId xmlns:p14="http://schemas.microsoft.com/office/powerpoint/2010/main" val="400190061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UP2U_Template_2018</Template>
  <TotalTime>2379</TotalTime>
  <Words>5105</Words>
  <Application>Microsoft Office PowerPoint</Application>
  <PresentationFormat>Panoramiczny</PresentationFormat>
  <Paragraphs>1198</Paragraphs>
  <Slides>113</Slides>
  <Notes>15</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113</vt:i4>
      </vt:variant>
    </vt:vector>
  </HeadingPairs>
  <TitlesOfParts>
    <vt:vector size="119" baseType="lpstr">
      <vt:lpstr>Arial</vt:lpstr>
      <vt:lpstr>Calibri</vt:lpstr>
      <vt:lpstr>Raleway</vt:lpstr>
      <vt:lpstr>Raleway Light</vt:lpstr>
      <vt:lpstr>Wingdings</vt:lpstr>
      <vt:lpstr>Tema do Office</vt:lpstr>
      <vt:lpstr>Pilot Coordination Status update and outcomes</vt:lpstr>
      <vt:lpstr>Agenda</vt:lpstr>
      <vt:lpstr>Work Package 7</vt:lpstr>
      <vt:lpstr>Prezentacja programu PowerPoint</vt:lpstr>
      <vt:lpstr>KPI in the New Workplan</vt:lpstr>
      <vt:lpstr>Pilot – Definition</vt:lpstr>
      <vt:lpstr>Pilot Evaluation by WP5</vt:lpstr>
      <vt:lpstr>Evaluation across  Application Toolbox Instances</vt:lpstr>
      <vt:lpstr>Pilot Coordination – Past</vt:lpstr>
      <vt:lpstr>Pilots up to July 2019</vt:lpstr>
      <vt:lpstr>Next Steps</vt:lpstr>
      <vt:lpstr>Breaking down the Total KPI</vt:lpstr>
      <vt:lpstr>Breaking down the Total KPI</vt:lpstr>
      <vt:lpstr>Getting to the KPI</vt:lpstr>
      <vt:lpstr>Risks</vt:lpstr>
      <vt:lpstr>Thank you!</vt:lpstr>
      <vt:lpstr>Pilot Case Study Greece</vt:lpstr>
      <vt:lpstr>Number of Schools Participating on the CPD activities</vt:lpstr>
      <vt:lpstr>CPD Module 1 structure during the first iteration of the CPD</vt:lpstr>
      <vt:lpstr>CPD Module 1 structure during the second iteration of the CPD</vt:lpstr>
      <vt:lpstr>Tools that have been used during the CPD activities</vt:lpstr>
      <vt:lpstr>Platform Used</vt:lpstr>
      <vt:lpstr>Learning Analytics</vt:lpstr>
      <vt:lpstr>Resources Used</vt:lpstr>
      <vt:lpstr>Online vs Offline Participation</vt:lpstr>
      <vt:lpstr>Weaknesses and Strengths</vt:lpstr>
      <vt:lpstr>Lessons Learnt</vt:lpstr>
      <vt:lpstr>Future Plans</vt:lpstr>
      <vt:lpstr>THANK YOU FOR YOUR ATTENTION!</vt:lpstr>
      <vt:lpstr>Pilot Case Study Italy</vt:lpstr>
      <vt:lpstr>Timeline 2019</vt:lpstr>
      <vt:lpstr>Engaging schools</vt:lpstr>
      <vt:lpstr>Outcomes of the engagement</vt:lpstr>
      <vt:lpstr>Pilot activities</vt:lpstr>
      <vt:lpstr>Pilot activities</vt:lpstr>
      <vt:lpstr>Pilot activities</vt:lpstr>
      <vt:lpstr>Pilot activities</vt:lpstr>
      <vt:lpstr>Points of weakness</vt:lpstr>
      <vt:lpstr>Points of strength</vt:lpstr>
      <vt:lpstr>Lesson learned</vt:lpstr>
      <vt:lpstr>Image credits</vt:lpstr>
      <vt:lpstr>THANK YOU FOR YOUR ATTENTION!</vt:lpstr>
      <vt:lpstr>Prezentacja programu PowerPoint</vt:lpstr>
      <vt:lpstr>Preparations for Piloting</vt:lpstr>
      <vt:lpstr>Structure of CPD Module 1</vt:lpstr>
      <vt:lpstr>mokymai.vma.lm.lt</vt:lpstr>
      <vt:lpstr>Badges and certificate</vt:lpstr>
      <vt:lpstr>Numbers of participants in CPD Module 1</vt:lpstr>
      <vt:lpstr>Number of schools participating</vt:lpstr>
      <vt:lpstr>Up2U Tools in CPD</vt:lpstr>
      <vt:lpstr>Feedback from CPD Participants </vt:lpstr>
      <vt:lpstr>Teachers’ background </vt:lpstr>
      <vt:lpstr>Would you recommend the course? </vt:lpstr>
      <vt:lpstr>Learning Analytics and Monitoring</vt:lpstr>
      <vt:lpstr>Internal Moodle statistics</vt:lpstr>
      <vt:lpstr>Extended Moodle statistics</vt:lpstr>
      <vt:lpstr>Prezentacja programu PowerPoint</vt:lpstr>
      <vt:lpstr>Prezentacja programu PowerPoint</vt:lpstr>
      <vt:lpstr>Use of a shared LRS</vt:lpstr>
      <vt:lpstr>Strengths     Weakness</vt:lpstr>
      <vt:lpstr>Lessons learnt</vt:lpstr>
      <vt:lpstr>Pilot Case Study Poland</vt:lpstr>
      <vt:lpstr>Agenda</vt:lpstr>
      <vt:lpstr>Scenario on Air Pollution</vt:lpstr>
      <vt:lpstr>Prezentacja programu PowerPoint</vt:lpstr>
      <vt:lpstr>Scenario on Air Pollution</vt:lpstr>
      <vt:lpstr>Artifical Intelligence</vt:lpstr>
      <vt:lpstr>Artifical Intelligence</vt:lpstr>
      <vt:lpstr>Artifical Intelligence</vt:lpstr>
      <vt:lpstr>Prezentacja programu PowerPoint</vt:lpstr>
      <vt:lpstr>Prezentacja programu PowerPoint</vt:lpstr>
      <vt:lpstr>Prezentacja programu PowerPoint</vt:lpstr>
      <vt:lpstr>Prezentacja programu PowerPoint</vt:lpstr>
      <vt:lpstr>Points of Weakness</vt:lpstr>
      <vt:lpstr>Points of Weakness</vt:lpstr>
      <vt:lpstr>Points of Strength</vt:lpstr>
      <vt:lpstr>Points of Strength</vt:lpstr>
      <vt:lpstr>THANK YOU FOR YOUR ATTENTION!</vt:lpstr>
      <vt:lpstr>Pilot Future Steps Greece</vt:lpstr>
      <vt:lpstr>Participating schools</vt:lpstr>
      <vt:lpstr>How to engage new schools?</vt:lpstr>
      <vt:lpstr>Greek soft CPD current status</vt:lpstr>
      <vt:lpstr>Greek Soft CPD Structure</vt:lpstr>
      <vt:lpstr>Timeline</vt:lpstr>
      <vt:lpstr>THANK YOU FOR YOUR ATTENTION!</vt:lpstr>
      <vt:lpstr>Pilot Future Steps Hungary</vt:lpstr>
      <vt:lpstr>Participating schools</vt:lpstr>
      <vt:lpstr>How to engage new schools?</vt:lpstr>
      <vt:lpstr>Timeline</vt:lpstr>
      <vt:lpstr>THANK YOU FOR YOUR ATTENTION!</vt:lpstr>
      <vt:lpstr>Pilot Future Steps Italy</vt:lpstr>
      <vt:lpstr>Participating schools</vt:lpstr>
      <vt:lpstr>How to engage new schools?</vt:lpstr>
      <vt:lpstr>Timeline</vt:lpstr>
      <vt:lpstr>THANK YOU FOR YOUR ATTENTION!</vt:lpstr>
      <vt:lpstr>Pilot Future Steps Lithuania</vt:lpstr>
      <vt:lpstr>Participating schools</vt:lpstr>
      <vt:lpstr>How to engage new schools?</vt:lpstr>
      <vt:lpstr>Timeline</vt:lpstr>
      <vt:lpstr>THANK YOU FOR YOUR ATTENTION!</vt:lpstr>
      <vt:lpstr>Pilot Future Steps Poland</vt:lpstr>
      <vt:lpstr>Participating schools</vt:lpstr>
      <vt:lpstr>How to engage new schools?</vt:lpstr>
      <vt:lpstr>Timeline</vt:lpstr>
      <vt:lpstr>Timeline</vt:lpstr>
      <vt:lpstr>Risks</vt:lpstr>
      <vt:lpstr>THANK YOU FOR YOUR ATTENTION!</vt:lpstr>
      <vt:lpstr>Pilot Future Steps Portugal</vt:lpstr>
      <vt:lpstr>Pilot Future Steps Spain</vt:lpstr>
      <vt:lpstr>Participating schools</vt:lpstr>
      <vt:lpstr>How to engage new schools?</vt:lpstr>
      <vt:lpstr>Timeline</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Michał Zimniewicz</dc:creator>
  <cp:lastModifiedBy>Michał Zimniewicz</cp:lastModifiedBy>
  <cp:revision>332</cp:revision>
  <dcterms:created xsi:type="dcterms:W3CDTF">2018-07-29T15:45:07Z</dcterms:created>
  <dcterms:modified xsi:type="dcterms:W3CDTF">2019-09-10T15:04:22Z</dcterms:modified>
</cp:coreProperties>
</file>