
<file path=[Content_Types].xml><?xml version="1.0" encoding="utf-8"?>
<Types xmlns="http://schemas.openxmlformats.org/package/2006/content-types">
  <Default Extension="fntdata" ContentType="application/x-fontdata"/>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comments/comment1.xml" ContentType="application/vnd.openxmlformats-officedocument.presentationml.comments+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embedTrueTypeFonts="1" saveSubsetFonts="1" autoCompressPictures="0">
  <p:sldMasterIdLst>
    <p:sldMasterId id="2147483651" r:id="rId1"/>
  </p:sldMasterIdLst>
  <p:notesMasterIdLst>
    <p:notesMasterId r:id="rId15"/>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Lst>
  <p:sldSz cx="12192000" cy="6858000"/>
  <p:notesSz cx="6858000" cy="9144000"/>
  <p:embeddedFontLst>
    <p:embeddedFont>
      <p:font typeface="Calibri" panose="020F0502020204030204" pitchFamily="34" charset="0"/>
      <p:regular r:id="rId16"/>
      <p:bold r:id="rId17"/>
      <p:italic r:id="rId18"/>
      <p:boldItalic r:id="rId19"/>
    </p:embeddedFont>
    <p:embeddedFont>
      <p:font typeface="Raleway" panose="020B0003030101060003" pitchFamily="34" charset="0"/>
      <p:regular r:id="rId20"/>
      <p:bold r:id="rId21"/>
      <p:italic r:id="rId22"/>
      <p:boldItalic r:id="rId23"/>
    </p:embeddedFont>
    <p:embeddedFont>
      <p:font typeface="Raleway Light" panose="020B0604020202020204" charset="0"/>
      <p:regular r:id="rId24"/>
      <p:bold r:id="rId25"/>
      <p:italic r:id="rId26"/>
      <p:boldItalic r:id="rId27"/>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Giovanni Lariccia" initials=""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9485" autoAdjust="0"/>
    <p:restoredTop sz="94249" autoAdjust="0"/>
  </p:normalViewPr>
  <p:slideViewPr>
    <p:cSldViewPr snapToGrid="0">
      <p:cViewPr varScale="1">
        <p:scale>
          <a:sx n="72" d="100"/>
          <a:sy n="72" d="100"/>
        </p:scale>
        <p:origin x="474" y="6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font" Target="fonts/font3.fntdata"/><Relationship Id="rId26" Type="http://schemas.openxmlformats.org/officeDocument/2006/relationships/font" Target="fonts/font11.fntdata"/><Relationship Id="rId3" Type="http://schemas.openxmlformats.org/officeDocument/2006/relationships/slide" Target="slides/slide2.xml"/><Relationship Id="rId21" Type="http://schemas.openxmlformats.org/officeDocument/2006/relationships/font" Target="fonts/font6.fnt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font" Target="fonts/font2.fntdata"/><Relationship Id="rId25" Type="http://schemas.openxmlformats.org/officeDocument/2006/relationships/font" Target="fonts/font10.fntdata"/><Relationship Id="rId2" Type="http://schemas.openxmlformats.org/officeDocument/2006/relationships/slide" Target="slides/slide1.xml"/><Relationship Id="rId16" Type="http://schemas.openxmlformats.org/officeDocument/2006/relationships/font" Target="fonts/font1.fntdata"/><Relationship Id="rId20" Type="http://schemas.openxmlformats.org/officeDocument/2006/relationships/font" Target="fonts/font5.fntdata"/><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9.fntdata"/><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notesMaster" Target="notesMasters/notesMaster1.xml"/><Relationship Id="rId23" Type="http://schemas.openxmlformats.org/officeDocument/2006/relationships/font" Target="fonts/font8.fntdata"/><Relationship Id="rId28" Type="http://schemas.openxmlformats.org/officeDocument/2006/relationships/commentAuthors" Target="commentAuthors.xml"/><Relationship Id="rId10" Type="http://schemas.openxmlformats.org/officeDocument/2006/relationships/slide" Target="slides/slide9.xml"/><Relationship Id="rId19" Type="http://schemas.openxmlformats.org/officeDocument/2006/relationships/font" Target="fonts/font4.fntdata"/><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font" Target="fonts/font7.fntdata"/><Relationship Id="rId27" Type="http://schemas.openxmlformats.org/officeDocument/2006/relationships/font" Target="fonts/font12.fntdata"/><Relationship Id="rId30" Type="http://schemas.openxmlformats.org/officeDocument/2006/relationships/viewProps" Target="viewProps.xml"/></Relationships>
</file>

<file path=ppt/comments/comment1.xml><?xml version="1.0" encoding="utf-8"?>
<p:cmLst xmlns:a="http://schemas.openxmlformats.org/drawingml/2006/main" xmlns:r="http://schemas.openxmlformats.org/officeDocument/2006/relationships" xmlns:p="http://schemas.openxmlformats.org/presentationml/2006/main">
  <p:cm authorId="0" dt="2019-09-09T13:33:36.451" idx="1">
    <p:pos x="6000" y="0"/>
    <p:text>Parafrasando il titolo del famosissimo libro di Mitchell Resnick userei l'espressione "Lifelong Learning Community" invece di "Life learning Ommunity"</p:text>
  </p:cm>
</p:cmLst>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L="914400" marR="0" lvl="1"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2pPr>
            <a:lvl3pPr marL="1371600" marR="0" lvl="2"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3pPr>
            <a:lvl4pPr marL="1828800" marR="0" lvl="3"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4pPr>
            <a:lvl5pPr marL="2286000" marR="0" lvl="4"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5pPr>
            <a:lvl6pPr marL="2743200" marR="0" lvl="5"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6pPr>
            <a:lvl7pPr marL="3200400" marR="0" lvl="6"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7pPr>
            <a:lvl8pPr marL="3657600" marR="0" lvl="7"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8pPr>
            <a:lvl9pPr marL="4114800" marR="0" lvl="8"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en-GB" sz="1200" b="0" i="0" u="none" strike="noStrike" cap="none">
                <a:solidFill>
                  <a:schemeClr val="dk1"/>
                </a:solidFill>
                <a:latin typeface="Calibri"/>
                <a:ea typeface="Calibri"/>
                <a:cs typeface="Calibri"/>
                <a:sym typeface="Calibri"/>
              </a:rPr>
              <a:t>‹N›</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
        <p:cNvGrpSpPr/>
        <p:nvPr/>
      </p:nvGrpSpPr>
      <p:grpSpPr>
        <a:xfrm>
          <a:off x="0" y="0"/>
          <a:ext cx="0" cy="0"/>
          <a:chOff x="0" y="0"/>
          <a:chExt cx="0" cy="0"/>
        </a:xfrm>
      </p:grpSpPr>
      <p:sp>
        <p:nvSpPr>
          <p:cNvPr id="37" name="Google Shape;37;p1: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8" name="Google Shape;38;p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2"/>
        <p:cNvGrpSpPr/>
        <p:nvPr/>
      </p:nvGrpSpPr>
      <p:grpSpPr>
        <a:xfrm>
          <a:off x="0" y="0"/>
          <a:ext cx="0" cy="0"/>
          <a:chOff x="0" y="0"/>
          <a:chExt cx="0" cy="0"/>
        </a:xfrm>
      </p:grpSpPr>
      <p:sp>
        <p:nvSpPr>
          <p:cNvPr id="123" name="Google Shape;123;p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24" name="Google Shape;124;p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25" name="Google Shape;125;p3: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GB"/>
              <a:t>10</a:t>
            </a:fld>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1"/>
        <p:cNvGrpSpPr/>
        <p:nvPr/>
      </p:nvGrpSpPr>
      <p:grpSpPr>
        <a:xfrm>
          <a:off x="0" y="0"/>
          <a:ext cx="0" cy="0"/>
          <a:chOff x="0" y="0"/>
          <a:chExt cx="0" cy="0"/>
        </a:xfrm>
      </p:grpSpPr>
      <p:sp>
        <p:nvSpPr>
          <p:cNvPr id="132" name="Google Shape;132;g5e80cc45b3_0_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33" name="Google Shape;133;g5e80cc45b3_0_0: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34" name="Google Shape;134;g5e80cc45b3_0_0: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GB"/>
              <a:t>11</a:t>
            </a:fld>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0"/>
        <p:cNvGrpSpPr/>
        <p:nvPr/>
      </p:nvGrpSpPr>
      <p:grpSpPr>
        <a:xfrm>
          <a:off x="0" y="0"/>
          <a:ext cx="0" cy="0"/>
          <a:chOff x="0" y="0"/>
          <a:chExt cx="0" cy="0"/>
        </a:xfrm>
      </p:grpSpPr>
      <p:sp>
        <p:nvSpPr>
          <p:cNvPr id="141" name="Google Shape;141;g60783fbab8_0_7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42" name="Google Shape;142;g60783fbab8_0_71: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43" name="Google Shape;143;g60783fbab8_0_71: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GB"/>
              <a:t>12</a:t>
            </a:fld>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9"/>
        <p:cNvGrpSpPr/>
        <p:nvPr/>
      </p:nvGrpSpPr>
      <p:grpSpPr>
        <a:xfrm>
          <a:off x="0" y="0"/>
          <a:ext cx="0" cy="0"/>
          <a:chOff x="0" y="0"/>
          <a:chExt cx="0" cy="0"/>
        </a:xfrm>
      </p:grpSpPr>
      <p:sp>
        <p:nvSpPr>
          <p:cNvPr id="150" name="Google Shape;150;p4: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51" name="Google Shape;151;p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
        <p:cNvGrpSpPr/>
        <p:nvPr/>
      </p:nvGrpSpPr>
      <p:grpSpPr>
        <a:xfrm>
          <a:off x="0" y="0"/>
          <a:ext cx="0" cy="0"/>
          <a:chOff x="0" y="0"/>
          <a:chExt cx="0" cy="0"/>
        </a:xfrm>
      </p:grpSpPr>
      <p:sp>
        <p:nvSpPr>
          <p:cNvPr id="44" name="Google Shape;44;p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5" name="Google Shape;45;p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GB"/>
              <a:t>From Github issue tracker</a:t>
            </a:r>
            <a:endParaRPr/>
          </a:p>
        </p:txBody>
      </p:sp>
      <p:sp>
        <p:nvSpPr>
          <p:cNvPr id="46" name="Google Shape;46;p2: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GB"/>
              <a:t>2</a:t>
            </a:fld>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4"/>
        <p:cNvGrpSpPr/>
        <p:nvPr/>
      </p:nvGrpSpPr>
      <p:grpSpPr>
        <a:xfrm>
          <a:off x="0" y="0"/>
          <a:ext cx="0" cy="0"/>
          <a:chOff x="0" y="0"/>
          <a:chExt cx="0" cy="0"/>
        </a:xfrm>
      </p:grpSpPr>
      <p:sp>
        <p:nvSpPr>
          <p:cNvPr id="55" name="Google Shape;55;g60783fbab8_0_1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56" name="Google Shape;56;g60783fbab8_0_14: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GB"/>
              <a:t>From Github issue tracker</a:t>
            </a:r>
            <a:endParaRPr/>
          </a:p>
        </p:txBody>
      </p:sp>
      <p:sp>
        <p:nvSpPr>
          <p:cNvPr id="57" name="Google Shape;57;g60783fbab8_0_14: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GB"/>
              <a:t>3</a:t>
            </a:fld>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4"/>
        <p:cNvGrpSpPr/>
        <p:nvPr/>
      </p:nvGrpSpPr>
      <p:grpSpPr>
        <a:xfrm>
          <a:off x="0" y="0"/>
          <a:ext cx="0" cy="0"/>
          <a:chOff x="0" y="0"/>
          <a:chExt cx="0" cy="0"/>
        </a:xfrm>
      </p:grpSpPr>
      <p:sp>
        <p:nvSpPr>
          <p:cNvPr id="65" name="Google Shape;65;g60783fbab8_0_3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6" name="Google Shape;66;g60783fbab8_0_33: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GB"/>
              <a:t>From Github issue tracker</a:t>
            </a:r>
            <a:endParaRPr/>
          </a:p>
        </p:txBody>
      </p:sp>
      <p:sp>
        <p:nvSpPr>
          <p:cNvPr id="67" name="Google Shape;67;g60783fbab8_0_33: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GB"/>
              <a:t>4</a:t>
            </a:fld>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4"/>
        <p:cNvGrpSpPr/>
        <p:nvPr/>
      </p:nvGrpSpPr>
      <p:grpSpPr>
        <a:xfrm>
          <a:off x="0" y="0"/>
          <a:ext cx="0" cy="0"/>
          <a:chOff x="0" y="0"/>
          <a:chExt cx="0" cy="0"/>
        </a:xfrm>
      </p:grpSpPr>
      <p:sp>
        <p:nvSpPr>
          <p:cNvPr id="75" name="Google Shape;75;g60783fbab8_0_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76" name="Google Shape;76;g60783fbab8_0_1: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GB"/>
              <a:t>From Github issue tracker</a:t>
            </a:r>
            <a:endParaRPr/>
          </a:p>
        </p:txBody>
      </p:sp>
      <p:sp>
        <p:nvSpPr>
          <p:cNvPr id="77" name="Google Shape;77;g60783fbab8_0_1: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GB"/>
              <a:t>5</a:t>
            </a:fld>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5"/>
        <p:cNvGrpSpPr/>
        <p:nvPr/>
      </p:nvGrpSpPr>
      <p:grpSpPr>
        <a:xfrm>
          <a:off x="0" y="0"/>
          <a:ext cx="0" cy="0"/>
          <a:chOff x="0" y="0"/>
          <a:chExt cx="0" cy="0"/>
        </a:xfrm>
      </p:grpSpPr>
      <p:sp>
        <p:nvSpPr>
          <p:cNvPr id="86" name="Google Shape;86;g60783fbab8_0_4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87" name="Google Shape;87;g60783fbab8_0_42: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GB"/>
              <a:t>From Github issue tracker</a:t>
            </a:r>
            <a:endParaRPr/>
          </a:p>
        </p:txBody>
      </p:sp>
      <p:sp>
        <p:nvSpPr>
          <p:cNvPr id="88" name="Google Shape;88;g60783fbab8_0_42: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GB"/>
              <a:t>6</a:t>
            </a:fld>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5"/>
        <p:cNvGrpSpPr/>
        <p:nvPr/>
      </p:nvGrpSpPr>
      <p:grpSpPr>
        <a:xfrm>
          <a:off x="0" y="0"/>
          <a:ext cx="0" cy="0"/>
          <a:chOff x="0" y="0"/>
          <a:chExt cx="0" cy="0"/>
        </a:xfrm>
      </p:grpSpPr>
      <p:sp>
        <p:nvSpPr>
          <p:cNvPr id="96" name="Google Shape;96;g5db57f2e30_0_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97" name="Google Shape;97;g5db57f2e30_0_0: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98" name="Google Shape;98;g5db57f2e30_0_0: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GB"/>
              <a:t>7</a:t>
            </a:fld>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60783fbab8_0_6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06" name="Google Shape;106;g60783fbab8_0_63: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60783fbab8_0_63: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GB"/>
              <a:t>8</a:t>
            </a:fld>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3"/>
        <p:cNvGrpSpPr/>
        <p:nvPr/>
      </p:nvGrpSpPr>
      <p:grpSpPr>
        <a:xfrm>
          <a:off x="0" y="0"/>
          <a:ext cx="0" cy="0"/>
          <a:chOff x="0" y="0"/>
          <a:chExt cx="0" cy="0"/>
        </a:xfrm>
      </p:grpSpPr>
      <p:sp>
        <p:nvSpPr>
          <p:cNvPr id="114" name="Google Shape;114;g60783fbab8_0_5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15" name="Google Shape;115;g60783fbab8_0_54: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16" name="Google Shape;116;g60783fbab8_0_54: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GB"/>
              <a:t>9</a:t>
            </a:fld>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Slide de título" type="title">
  <p:cSld name="TITLE">
    <p:spTree>
      <p:nvGrpSpPr>
        <p:cNvPr id="1" name="Shape 17"/>
        <p:cNvGrpSpPr/>
        <p:nvPr/>
      </p:nvGrpSpPr>
      <p:grpSpPr>
        <a:xfrm>
          <a:off x="0" y="0"/>
          <a:ext cx="0" cy="0"/>
          <a:chOff x="0" y="0"/>
          <a:chExt cx="0" cy="0"/>
        </a:xfrm>
      </p:grpSpPr>
      <p:sp>
        <p:nvSpPr>
          <p:cNvPr id="18" name="Google Shape;18;p2"/>
          <p:cNvSpPr txBox="1">
            <a:spLocks noGrp="1"/>
          </p:cNvSpPr>
          <p:nvPr>
            <p:ph type="ctrTitle"/>
          </p:nvPr>
        </p:nvSpPr>
        <p:spPr>
          <a:xfrm>
            <a:off x="1524000" y="1724627"/>
            <a:ext cx="9144000" cy="1785335"/>
          </a:xfrm>
          <a:prstGeom prst="rect">
            <a:avLst/>
          </a:prstGeom>
          <a:noFill/>
          <a:ln>
            <a:noFill/>
          </a:ln>
        </p:spPr>
        <p:txBody>
          <a:bodyPr spcFirstLastPara="1" wrap="square" lIns="91425" tIns="45700" rIns="91425" bIns="45700" anchor="b" anchorCtr="0">
            <a:noAutofit/>
          </a:bodyPr>
          <a:lstStyle>
            <a:lvl1pPr lvl="0" algn="ctr">
              <a:lnSpc>
                <a:spcPct val="90000"/>
              </a:lnSpc>
              <a:spcBef>
                <a:spcPts val="0"/>
              </a:spcBef>
              <a:spcAft>
                <a:spcPts val="0"/>
              </a:spcAft>
              <a:buClr>
                <a:schemeClr val="dk1"/>
              </a:buClr>
              <a:buSzPts val="4400"/>
              <a:buFont typeface="Raleway"/>
              <a:buNone/>
              <a:defRPr sz="4400" b="1" i="0">
                <a:latin typeface="Raleway"/>
                <a:ea typeface="Raleway"/>
                <a:cs typeface="Raleway"/>
                <a:sym typeface="Raleway"/>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9" name="Google Shape;19;p2"/>
          <p:cNvSpPr txBox="1">
            <a:spLocks noGrp="1"/>
          </p:cNvSpPr>
          <p:nvPr>
            <p:ph type="subTitle" idx="1"/>
          </p:nvPr>
        </p:nvSpPr>
        <p:spPr>
          <a:xfrm>
            <a:off x="1524000" y="3602038"/>
            <a:ext cx="9144000" cy="1655762"/>
          </a:xfrm>
          <a:prstGeom prst="rect">
            <a:avLst/>
          </a:prstGeom>
          <a:noFill/>
          <a:ln>
            <a:noFill/>
          </a:ln>
        </p:spPr>
        <p:txBody>
          <a:bodyPr spcFirstLastPara="1" wrap="square" lIns="91425" tIns="45700" rIns="91425" bIns="45700" anchor="t" anchorCtr="0">
            <a:noAutofit/>
          </a:bodyPr>
          <a:lstStyle>
            <a:lvl1pPr lvl="0" algn="ctr">
              <a:lnSpc>
                <a:spcPct val="90000"/>
              </a:lnSpc>
              <a:spcBef>
                <a:spcPts val="1000"/>
              </a:spcBef>
              <a:spcAft>
                <a:spcPts val="0"/>
              </a:spcAft>
              <a:buClr>
                <a:schemeClr val="dk1"/>
              </a:buClr>
              <a:buSzPts val="2400"/>
              <a:buNone/>
              <a:defRPr sz="2400" b="0" i="0">
                <a:latin typeface="Raleway"/>
                <a:ea typeface="Raleway"/>
                <a:cs typeface="Raleway"/>
                <a:sym typeface="Raleway"/>
              </a:defRPr>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
        <p:nvSpPr>
          <p:cNvPr id="20" name="Google Shape;20;p2"/>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b="0" i="0">
                <a:solidFill>
                  <a:schemeClr val="dk1"/>
                </a:solidFill>
                <a:latin typeface="Raleway Light"/>
                <a:ea typeface="Raleway Light"/>
                <a:cs typeface="Raleway Light"/>
                <a:sym typeface="Raleway Light"/>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1" name="Google Shape;21;p2"/>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b="0" i="0">
                <a:solidFill>
                  <a:schemeClr val="dk1"/>
                </a:solidFill>
                <a:latin typeface="Raleway Light"/>
                <a:ea typeface="Raleway Light"/>
                <a:cs typeface="Raleway Light"/>
                <a:sym typeface="Raleway Light"/>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2" name="Google Shape;22;p2"/>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sz="1200" b="0" i="0" u="none" strike="noStrike" cap="none">
                <a:solidFill>
                  <a:schemeClr val="dk1"/>
                </a:solidFill>
                <a:latin typeface="Raleway Light"/>
                <a:ea typeface="Raleway Light"/>
                <a:cs typeface="Raleway Light"/>
                <a:sym typeface="Raleway Light"/>
              </a:defRPr>
            </a:lvl1pPr>
            <a:lvl2pPr marL="0" lvl="1" indent="0" algn="r">
              <a:spcBef>
                <a:spcPts val="0"/>
              </a:spcBef>
              <a:buNone/>
              <a:defRPr sz="1200" b="0" i="0" u="none" strike="noStrike" cap="none">
                <a:solidFill>
                  <a:schemeClr val="dk1"/>
                </a:solidFill>
                <a:latin typeface="Raleway Light"/>
                <a:ea typeface="Raleway Light"/>
                <a:cs typeface="Raleway Light"/>
                <a:sym typeface="Raleway Light"/>
              </a:defRPr>
            </a:lvl2pPr>
            <a:lvl3pPr marL="0" lvl="2" indent="0" algn="r">
              <a:spcBef>
                <a:spcPts val="0"/>
              </a:spcBef>
              <a:buNone/>
              <a:defRPr sz="1200" b="0" i="0" u="none" strike="noStrike" cap="none">
                <a:solidFill>
                  <a:schemeClr val="dk1"/>
                </a:solidFill>
                <a:latin typeface="Raleway Light"/>
                <a:ea typeface="Raleway Light"/>
                <a:cs typeface="Raleway Light"/>
                <a:sym typeface="Raleway Light"/>
              </a:defRPr>
            </a:lvl3pPr>
            <a:lvl4pPr marL="0" lvl="3" indent="0" algn="r">
              <a:spcBef>
                <a:spcPts val="0"/>
              </a:spcBef>
              <a:buNone/>
              <a:defRPr sz="1200" b="0" i="0" u="none" strike="noStrike" cap="none">
                <a:solidFill>
                  <a:schemeClr val="dk1"/>
                </a:solidFill>
                <a:latin typeface="Raleway Light"/>
                <a:ea typeface="Raleway Light"/>
                <a:cs typeface="Raleway Light"/>
                <a:sym typeface="Raleway Light"/>
              </a:defRPr>
            </a:lvl4pPr>
            <a:lvl5pPr marL="0" lvl="4" indent="0" algn="r">
              <a:spcBef>
                <a:spcPts val="0"/>
              </a:spcBef>
              <a:buNone/>
              <a:defRPr sz="1200" b="0" i="0" u="none" strike="noStrike" cap="none">
                <a:solidFill>
                  <a:schemeClr val="dk1"/>
                </a:solidFill>
                <a:latin typeface="Raleway Light"/>
                <a:ea typeface="Raleway Light"/>
                <a:cs typeface="Raleway Light"/>
                <a:sym typeface="Raleway Light"/>
              </a:defRPr>
            </a:lvl5pPr>
            <a:lvl6pPr marL="0" lvl="5" indent="0" algn="r">
              <a:spcBef>
                <a:spcPts val="0"/>
              </a:spcBef>
              <a:buNone/>
              <a:defRPr sz="1200" b="0" i="0" u="none" strike="noStrike" cap="none">
                <a:solidFill>
                  <a:schemeClr val="dk1"/>
                </a:solidFill>
                <a:latin typeface="Raleway Light"/>
                <a:ea typeface="Raleway Light"/>
                <a:cs typeface="Raleway Light"/>
                <a:sym typeface="Raleway Light"/>
              </a:defRPr>
            </a:lvl6pPr>
            <a:lvl7pPr marL="0" lvl="6" indent="0" algn="r">
              <a:spcBef>
                <a:spcPts val="0"/>
              </a:spcBef>
              <a:buNone/>
              <a:defRPr sz="1200" b="0" i="0" u="none" strike="noStrike" cap="none">
                <a:solidFill>
                  <a:schemeClr val="dk1"/>
                </a:solidFill>
                <a:latin typeface="Raleway Light"/>
                <a:ea typeface="Raleway Light"/>
                <a:cs typeface="Raleway Light"/>
                <a:sym typeface="Raleway Light"/>
              </a:defRPr>
            </a:lvl7pPr>
            <a:lvl8pPr marL="0" lvl="7" indent="0" algn="r">
              <a:spcBef>
                <a:spcPts val="0"/>
              </a:spcBef>
              <a:buNone/>
              <a:defRPr sz="1200" b="0" i="0" u="none" strike="noStrike" cap="none">
                <a:solidFill>
                  <a:schemeClr val="dk1"/>
                </a:solidFill>
                <a:latin typeface="Raleway Light"/>
                <a:ea typeface="Raleway Light"/>
                <a:cs typeface="Raleway Light"/>
                <a:sym typeface="Raleway Light"/>
              </a:defRPr>
            </a:lvl8pPr>
            <a:lvl9pPr marL="0" lvl="8" indent="0" algn="r">
              <a:spcBef>
                <a:spcPts val="0"/>
              </a:spcBef>
              <a:buNone/>
              <a:defRPr sz="1200" b="0" i="0" u="none" strike="noStrike" cap="none">
                <a:solidFill>
                  <a:schemeClr val="dk1"/>
                </a:solidFill>
                <a:latin typeface="Raleway Light"/>
                <a:ea typeface="Raleway Light"/>
                <a:cs typeface="Raleway Light"/>
                <a:sym typeface="Raleway Light"/>
              </a:defRPr>
            </a:lvl9pPr>
          </a:lstStyle>
          <a:p>
            <a:pPr marL="0" lvl="0" indent="0" algn="r" rtl="0">
              <a:spcBef>
                <a:spcPts val="0"/>
              </a:spcBef>
              <a:spcAft>
                <a:spcPts val="0"/>
              </a:spcAft>
              <a:buNone/>
            </a:pPr>
            <a:fld id="{00000000-1234-1234-1234-123412341234}" type="slidenum">
              <a:rPr lang="en-GB"/>
              <a:t>‹N›</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ítulo e conteúdo" type="obj">
  <p:cSld name="OBJECT">
    <p:spTree>
      <p:nvGrpSpPr>
        <p:cNvPr id="1" name="Shape 23"/>
        <p:cNvGrpSpPr/>
        <p:nvPr/>
      </p:nvGrpSpPr>
      <p:grpSpPr>
        <a:xfrm>
          <a:off x="0" y="0"/>
          <a:ext cx="0" cy="0"/>
          <a:chOff x="0" y="0"/>
          <a:chExt cx="0" cy="0"/>
        </a:xfrm>
      </p:grpSpPr>
      <p:sp>
        <p:nvSpPr>
          <p:cNvPr id="24" name="Google Shape;24;p3"/>
          <p:cNvSpPr txBox="1">
            <a:spLocks noGrp="1"/>
          </p:cNvSpPr>
          <p:nvPr>
            <p:ph type="title"/>
          </p:nvPr>
        </p:nvSpPr>
        <p:spPr>
          <a:xfrm>
            <a:off x="838200" y="365125"/>
            <a:ext cx="9220200" cy="1325563"/>
          </a:xfrm>
          <a:prstGeom prst="rect">
            <a:avLst/>
          </a:prstGeom>
          <a:noFill/>
          <a:ln>
            <a:noFill/>
          </a:ln>
        </p:spPr>
        <p:txBody>
          <a:bodyPr spcFirstLastPara="1" wrap="square" lIns="91425" tIns="45700" rIns="91425" bIns="45700" anchor="ctr" anchorCtr="0">
            <a:noAutofit/>
          </a:bodyPr>
          <a:lstStyle>
            <a:lvl1pPr lvl="0" algn="l">
              <a:lnSpc>
                <a:spcPct val="90000"/>
              </a:lnSpc>
              <a:spcBef>
                <a:spcPts val="0"/>
              </a:spcBef>
              <a:spcAft>
                <a:spcPts val="0"/>
              </a:spcAft>
              <a:buClr>
                <a:schemeClr val="dk1"/>
              </a:buClr>
              <a:buSzPts val="4400"/>
              <a:buFont typeface="Raleway"/>
              <a:buNone/>
              <a:defRPr b="1" i="0">
                <a:latin typeface="Raleway"/>
                <a:ea typeface="Raleway"/>
                <a:cs typeface="Raleway"/>
                <a:sym typeface="Raleway"/>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5" name="Google Shape;25;p3"/>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Autofit/>
          </a:bodyPr>
          <a:lstStyle>
            <a:lvl1pPr marL="457200" lvl="0" indent="-370840" algn="l">
              <a:lnSpc>
                <a:spcPct val="90000"/>
              </a:lnSpc>
              <a:spcBef>
                <a:spcPts val="1000"/>
              </a:spcBef>
              <a:spcAft>
                <a:spcPts val="0"/>
              </a:spcAft>
              <a:buClr>
                <a:schemeClr val="dk1"/>
              </a:buClr>
              <a:buSzPts val="2240"/>
              <a:buFont typeface="Raleway"/>
              <a:buChar char="•"/>
              <a:defRPr b="0" i="0">
                <a:latin typeface="Raleway"/>
                <a:ea typeface="Raleway"/>
                <a:cs typeface="Raleway"/>
                <a:sym typeface="Raleway"/>
              </a:defRPr>
            </a:lvl1pPr>
            <a:lvl2pPr marL="914400" lvl="1" indent="-350519" algn="l">
              <a:lnSpc>
                <a:spcPct val="90000"/>
              </a:lnSpc>
              <a:spcBef>
                <a:spcPts val="500"/>
              </a:spcBef>
              <a:spcAft>
                <a:spcPts val="0"/>
              </a:spcAft>
              <a:buClr>
                <a:schemeClr val="dk1"/>
              </a:buClr>
              <a:buSzPts val="1920"/>
              <a:buFont typeface="Raleway"/>
              <a:buChar char="•"/>
              <a:defRPr b="0" i="0">
                <a:latin typeface="Raleway"/>
                <a:ea typeface="Raleway"/>
                <a:cs typeface="Raleway"/>
                <a:sym typeface="Raleway"/>
              </a:defRPr>
            </a:lvl2pPr>
            <a:lvl3pPr marL="1371600" lvl="2" indent="-330200" algn="l">
              <a:lnSpc>
                <a:spcPct val="90000"/>
              </a:lnSpc>
              <a:spcBef>
                <a:spcPts val="500"/>
              </a:spcBef>
              <a:spcAft>
                <a:spcPts val="0"/>
              </a:spcAft>
              <a:buClr>
                <a:schemeClr val="dk1"/>
              </a:buClr>
              <a:buSzPts val="1600"/>
              <a:buFont typeface="Raleway"/>
              <a:buChar char="•"/>
              <a:defRPr b="0" i="0">
                <a:latin typeface="Raleway"/>
                <a:ea typeface="Raleway"/>
                <a:cs typeface="Raleway"/>
                <a:sym typeface="Raleway"/>
              </a:defRPr>
            </a:lvl3pPr>
            <a:lvl4pPr marL="1828800" lvl="3" indent="-320039" algn="l">
              <a:lnSpc>
                <a:spcPct val="90000"/>
              </a:lnSpc>
              <a:spcBef>
                <a:spcPts val="500"/>
              </a:spcBef>
              <a:spcAft>
                <a:spcPts val="0"/>
              </a:spcAft>
              <a:buClr>
                <a:schemeClr val="dk1"/>
              </a:buClr>
              <a:buSzPts val="1440"/>
              <a:buFont typeface="Raleway"/>
              <a:buChar char="•"/>
              <a:defRPr b="0" i="0">
                <a:latin typeface="Raleway"/>
                <a:ea typeface="Raleway"/>
                <a:cs typeface="Raleway"/>
                <a:sym typeface="Raleway"/>
              </a:defRPr>
            </a:lvl4pPr>
            <a:lvl5pPr marL="2286000" lvl="4" indent="-320039" algn="l">
              <a:lnSpc>
                <a:spcPct val="90000"/>
              </a:lnSpc>
              <a:spcBef>
                <a:spcPts val="500"/>
              </a:spcBef>
              <a:spcAft>
                <a:spcPts val="0"/>
              </a:spcAft>
              <a:buClr>
                <a:schemeClr val="dk1"/>
              </a:buClr>
              <a:buSzPts val="1440"/>
              <a:buFont typeface="Raleway"/>
              <a:buChar char="•"/>
              <a:defRPr b="0" i="0">
                <a:latin typeface="Raleway"/>
                <a:ea typeface="Raleway"/>
                <a:cs typeface="Raleway"/>
                <a:sym typeface="Raleway"/>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6" name="Google Shape;26;p3"/>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b="0" i="0">
                <a:solidFill>
                  <a:schemeClr val="dk1"/>
                </a:solidFill>
                <a:latin typeface="Raleway Light"/>
                <a:ea typeface="Raleway Light"/>
                <a:cs typeface="Raleway Light"/>
                <a:sym typeface="Raleway Light"/>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7" name="Google Shape;27;p3"/>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b="0" i="0">
                <a:solidFill>
                  <a:schemeClr val="dk1"/>
                </a:solidFill>
                <a:latin typeface="Raleway Light"/>
                <a:ea typeface="Raleway Light"/>
                <a:cs typeface="Raleway Light"/>
                <a:sym typeface="Raleway Light"/>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8" name="Google Shape;28;p3"/>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sz="1200" b="0" i="0" u="none" strike="noStrike" cap="none">
                <a:solidFill>
                  <a:schemeClr val="dk1"/>
                </a:solidFill>
                <a:latin typeface="Raleway Light"/>
                <a:ea typeface="Raleway Light"/>
                <a:cs typeface="Raleway Light"/>
                <a:sym typeface="Raleway Light"/>
              </a:defRPr>
            </a:lvl1pPr>
            <a:lvl2pPr marL="0" lvl="1" indent="0" algn="r">
              <a:spcBef>
                <a:spcPts val="0"/>
              </a:spcBef>
              <a:buNone/>
              <a:defRPr sz="1200" b="0" i="0" u="none" strike="noStrike" cap="none">
                <a:solidFill>
                  <a:schemeClr val="dk1"/>
                </a:solidFill>
                <a:latin typeface="Raleway Light"/>
                <a:ea typeface="Raleway Light"/>
                <a:cs typeface="Raleway Light"/>
                <a:sym typeface="Raleway Light"/>
              </a:defRPr>
            </a:lvl2pPr>
            <a:lvl3pPr marL="0" lvl="2" indent="0" algn="r">
              <a:spcBef>
                <a:spcPts val="0"/>
              </a:spcBef>
              <a:buNone/>
              <a:defRPr sz="1200" b="0" i="0" u="none" strike="noStrike" cap="none">
                <a:solidFill>
                  <a:schemeClr val="dk1"/>
                </a:solidFill>
                <a:latin typeface="Raleway Light"/>
                <a:ea typeface="Raleway Light"/>
                <a:cs typeface="Raleway Light"/>
                <a:sym typeface="Raleway Light"/>
              </a:defRPr>
            </a:lvl3pPr>
            <a:lvl4pPr marL="0" lvl="3" indent="0" algn="r">
              <a:spcBef>
                <a:spcPts val="0"/>
              </a:spcBef>
              <a:buNone/>
              <a:defRPr sz="1200" b="0" i="0" u="none" strike="noStrike" cap="none">
                <a:solidFill>
                  <a:schemeClr val="dk1"/>
                </a:solidFill>
                <a:latin typeface="Raleway Light"/>
                <a:ea typeface="Raleway Light"/>
                <a:cs typeface="Raleway Light"/>
                <a:sym typeface="Raleway Light"/>
              </a:defRPr>
            </a:lvl4pPr>
            <a:lvl5pPr marL="0" lvl="4" indent="0" algn="r">
              <a:spcBef>
                <a:spcPts val="0"/>
              </a:spcBef>
              <a:buNone/>
              <a:defRPr sz="1200" b="0" i="0" u="none" strike="noStrike" cap="none">
                <a:solidFill>
                  <a:schemeClr val="dk1"/>
                </a:solidFill>
                <a:latin typeface="Raleway Light"/>
                <a:ea typeface="Raleway Light"/>
                <a:cs typeface="Raleway Light"/>
                <a:sym typeface="Raleway Light"/>
              </a:defRPr>
            </a:lvl5pPr>
            <a:lvl6pPr marL="0" lvl="5" indent="0" algn="r">
              <a:spcBef>
                <a:spcPts val="0"/>
              </a:spcBef>
              <a:buNone/>
              <a:defRPr sz="1200" b="0" i="0" u="none" strike="noStrike" cap="none">
                <a:solidFill>
                  <a:schemeClr val="dk1"/>
                </a:solidFill>
                <a:latin typeface="Raleway Light"/>
                <a:ea typeface="Raleway Light"/>
                <a:cs typeface="Raleway Light"/>
                <a:sym typeface="Raleway Light"/>
              </a:defRPr>
            </a:lvl6pPr>
            <a:lvl7pPr marL="0" lvl="6" indent="0" algn="r">
              <a:spcBef>
                <a:spcPts val="0"/>
              </a:spcBef>
              <a:buNone/>
              <a:defRPr sz="1200" b="0" i="0" u="none" strike="noStrike" cap="none">
                <a:solidFill>
                  <a:schemeClr val="dk1"/>
                </a:solidFill>
                <a:latin typeface="Raleway Light"/>
                <a:ea typeface="Raleway Light"/>
                <a:cs typeface="Raleway Light"/>
                <a:sym typeface="Raleway Light"/>
              </a:defRPr>
            </a:lvl7pPr>
            <a:lvl8pPr marL="0" lvl="7" indent="0" algn="r">
              <a:spcBef>
                <a:spcPts val="0"/>
              </a:spcBef>
              <a:buNone/>
              <a:defRPr sz="1200" b="0" i="0" u="none" strike="noStrike" cap="none">
                <a:solidFill>
                  <a:schemeClr val="dk1"/>
                </a:solidFill>
                <a:latin typeface="Raleway Light"/>
                <a:ea typeface="Raleway Light"/>
                <a:cs typeface="Raleway Light"/>
                <a:sym typeface="Raleway Light"/>
              </a:defRPr>
            </a:lvl8pPr>
            <a:lvl9pPr marL="0" lvl="8" indent="0" algn="r">
              <a:spcBef>
                <a:spcPts val="0"/>
              </a:spcBef>
              <a:buNone/>
              <a:defRPr sz="1200" b="0" i="0" u="none" strike="noStrike" cap="none">
                <a:solidFill>
                  <a:schemeClr val="dk1"/>
                </a:solidFill>
                <a:latin typeface="Raleway Light"/>
                <a:ea typeface="Raleway Light"/>
                <a:cs typeface="Raleway Light"/>
                <a:sym typeface="Raleway Light"/>
              </a:defRPr>
            </a:lvl9pPr>
          </a:lstStyle>
          <a:p>
            <a:pPr marL="0" lvl="0" indent="0" algn="r" rtl="0">
              <a:spcBef>
                <a:spcPts val="0"/>
              </a:spcBef>
              <a:spcAft>
                <a:spcPts val="0"/>
              </a:spcAft>
              <a:buNone/>
            </a:pPr>
            <a:fld id="{00000000-1234-1234-1234-123412341234}" type="slidenum">
              <a:rPr lang="en-GB"/>
              <a:t>‹N›</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Duas Partes de Conteúdo" type="twoObj">
  <p:cSld name="TWO_OBJECTS">
    <p:spTree>
      <p:nvGrpSpPr>
        <p:cNvPr id="1" name="Shape 29"/>
        <p:cNvGrpSpPr/>
        <p:nvPr/>
      </p:nvGrpSpPr>
      <p:grpSpPr>
        <a:xfrm>
          <a:off x="0" y="0"/>
          <a:ext cx="0" cy="0"/>
          <a:chOff x="0" y="0"/>
          <a:chExt cx="0" cy="0"/>
        </a:xfrm>
      </p:grpSpPr>
      <p:sp>
        <p:nvSpPr>
          <p:cNvPr id="30" name="Google Shape;30;p4"/>
          <p:cNvSpPr txBox="1">
            <a:spLocks noGrp="1"/>
          </p:cNvSpPr>
          <p:nvPr>
            <p:ph type="title"/>
          </p:nvPr>
        </p:nvSpPr>
        <p:spPr>
          <a:xfrm>
            <a:off x="838200" y="365125"/>
            <a:ext cx="9266499" cy="1325563"/>
          </a:xfrm>
          <a:prstGeom prst="rect">
            <a:avLst/>
          </a:prstGeom>
          <a:noFill/>
          <a:ln>
            <a:noFill/>
          </a:ln>
        </p:spPr>
        <p:txBody>
          <a:bodyPr spcFirstLastPara="1" wrap="square" lIns="91425" tIns="45700" rIns="91425" bIns="45700" anchor="ctr" anchorCtr="0">
            <a:noAutofit/>
          </a:bodyPr>
          <a:lstStyle>
            <a:lvl1pPr lvl="0" algn="l">
              <a:lnSpc>
                <a:spcPct val="90000"/>
              </a:lnSpc>
              <a:spcBef>
                <a:spcPts val="0"/>
              </a:spcBef>
              <a:spcAft>
                <a:spcPts val="0"/>
              </a:spcAft>
              <a:buClr>
                <a:schemeClr val="dk1"/>
              </a:buClr>
              <a:buSzPts val="4400"/>
              <a:buFont typeface="Raleway"/>
              <a:buNone/>
              <a:defRPr b="1" i="0">
                <a:latin typeface="Raleway"/>
                <a:ea typeface="Raleway"/>
                <a:cs typeface="Raleway"/>
                <a:sym typeface="Raleway"/>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1" name="Google Shape;31;p4"/>
          <p:cNvSpPr txBox="1">
            <a:spLocks noGrp="1"/>
          </p:cNvSpPr>
          <p:nvPr>
            <p:ph type="body" idx="1"/>
          </p:nvPr>
        </p:nvSpPr>
        <p:spPr>
          <a:xfrm>
            <a:off x="838200" y="1825625"/>
            <a:ext cx="5181600" cy="4351338"/>
          </a:xfrm>
          <a:prstGeom prst="rect">
            <a:avLst/>
          </a:prstGeom>
          <a:noFill/>
          <a:ln>
            <a:noFill/>
          </a:ln>
        </p:spPr>
        <p:txBody>
          <a:bodyPr spcFirstLastPara="1" wrap="square" lIns="91425" tIns="45700" rIns="91425" bIns="45700" anchor="t" anchorCtr="0">
            <a:noAutofit/>
          </a:bodyPr>
          <a:lstStyle>
            <a:lvl1pPr marL="457200" lvl="0" indent="-370840" algn="just">
              <a:lnSpc>
                <a:spcPct val="90000"/>
              </a:lnSpc>
              <a:spcBef>
                <a:spcPts val="1000"/>
              </a:spcBef>
              <a:spcAft>
                <a:spcPts val="0"/>
              </a:spcAft>
              <a:buClr>
                <a:schemeClr val="dk1"/>
              </a:buClr>
              <a:buSzPts val="2240"/>
              <a:buFont typeface="Raleway"/>
              <a:buChar char="•"/>
              <a:defRPr b="0" i="0">
                <a:latin typeface="Raleway"/>
                <a:ea typeface="Raleway"/>
                <a:cs typeface="Raleway"/>
                <a:sym typeface="Raleway"/>
              </a:defRPr>
            </a:lvl1pPr>
            <a:lvl2pPr marL="914400" lvl="1" indent="-350519" algn="just">
              <a:lnSpc>
                <a:spcPct val="90000"/>
              </a:lnSpc>
              <a:spcBef>
                <a:spcPts val="500"/>
              </a:spcBef>
              <a:spcAft>
                <a:spcPts val="0"/>
              </a:spcAft>
              <a:buClr>
                <a:schemeClr val="dk1"/>
              </a:buClr>
              <a:buSzPts val="1920"/>
              <a:buFont typeface="Raleway"/>
              <a:buChar char="•"/>
              <a:defRPr b="0" i="0">
                <a:latin typeface="Raleway"/>
                <a:ea typeface="Raleway"/>
                <a:cs typeface="Raleway"/>
                <a:sym typeface="Raleway"/>
              </a:defRPr>
            </a:lvl2pPr>
            <a:lvl3pPr marL="1371600" lvl="2" indent="-330200" algn="just">
              <a:lnSpc>
                <a:spcPct val="90000"/>
              </a:lnSpc>
              <a:spcBef>
                <a:spcPts val="500"/>
              </a:spcBef>
              <a:spcAft>
                <a:spcPts val="0"/>
              </a:spcAft>
              <a:buClr>
                <a:schemeClr val="dk1"/>
              </a:buClr>
              <a:buSzPts val="1600"/>
              <a:buFont typeface="Raleway"/>
              <a:buChar char="•"/>
              <a:defRPr b="0" i="0">
                <a:latin typeface="Raleway"/>
                <a:ea typeface="Raleway"/>
                <a:cs typeface="Raleway"/>
                <a:sym typeface="Raleway"/>
              </a:defRPr>
            </a:lvl3pPr>
            <a:lvl4pPr marL="1828800" lvl="3" indent="-320039" algn="just">
              <a:lnSpc>
                <a:spcPct val="90000"/>
              </a:lnSpc>
              <a:spcBef>
                <a:spcPts val="500"/>
              </a:spcBef>
              <a:spcAft>
                <a:spcPts val="0"/>
              </a:spcAft>
              <a:buClr>
                <a:schemeClr val="dk1"/>
              </a:buClr>
              <a:buSzPts val="1440"/>
              <a:buFont typeface="Raleway"/>
              <a:buChar char="•"/>
              <a:defRPr b="0" i="0">
                <a:latin typeface="Raleway"/>
                <a:ea typeface="Raleway"/>
                <a:cs typeface="Raleway"/>
                <a:sym typeface="Raleway"/>
              </a:defRPr>
            </a:lvl4pPr>
            <a:lvl5pPr marL="2286000" lvl="4" indent="-320039" algn="just">
              <a:lnSpc>
                <a:spcPct val="90000"/>
              </a:lnSpc>
              <a:spcBef>
                <a:spcPts val="500"/>
              </a:spcBef>
              <a:spcAft>
                <a:spcPts val="0"/>
              </a:spcAft>
              <a:buClr>
                <a:schemeClr val="dk1"/>
              </a:buClr>
              <a:buSzPts val="1440"/>
              <a:buFont typeface="Raleway"/>
              <a:buChar char="•"/>
              <a:defRPr b="0" i="0">
                <a:latin typeface="Raleway"/>
                <a:ea typeface="Raleway"/>
                <a:cs typeface="Raleway"/>
                <a:sym typeface="Raleway"/>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2" name="Google Shape;32;p4"/>
          <p:cNvSpPr txBox="1">
            <a:spLocks noGrp="1"/>
          </p:cNvSpPr>
          <p:nvPr>
            <p:ph type="body" idx="2"/>
          </p:nvPr>
        </p:nvSpPr>
        <p:spPr>
          <a:xfrm>
            <a:off x="6172200" y="1825625"/>
            <a:ext cx="5181600" cy="4351338"/>
          </a:xfrm>
          <a:prstGeom prst="rect">
            <a:avLst/>
          </a:prstGeom>
          <a:noFill/>
          <a:ln>
            <a:noFill/>
          </a:ln>
        </p:spPr>
        <p:txBody>
          <a:bodyPr spcFirstLastPara="1" wrap="square" lIns="91425" tIns="45700" rIns="91425" bIns="45700" anchor="t" anchorCtr="0">
            <a:noAutofit/>
          </a:bodyPr>
          <a:lstStyle>
            <a:lvl1pPr marL="457200" lvl="0" indent="-370840" algn="just">
              <a:lnSpc>
                <a:spcPct val="90000"/>
              </a:lnSpc>
              <a:spcBef>
                <a:spcPts val="1000"/>
              </a:spcBef>
              <a:spcAft>
                <a:spcPts val="0"/>
              </a:spcAft>
              <a:buClr>
                <a:schemeClr val="dk1"/>
              </a:buClr>
              <a:buSzPts val="2240"/>
              <a:buFont typeface="Raleway"/>
              <a:buChar char="•"/>
              <a:defRPr b="0" i="0">
                <a:latin typeface="Raleway"/>
                <a:ea typeface="Raleway"/>
                <a:cs typeface="Raleway"/>
                <a:sym typeface="Raleway"/>
              </a:defRPr>
            </a:lvl1pPr>
            <a:lvl2pPr marL="914400" lvl="1" indent="-350519" algn="just">
              <a:lnSpc>
                <a:spcPct val="90000"/>
              </a:lnSpc>
              <a:spcBef>
                <a:spcPts val="500"/>
              </a:spcBef>
              <a:spcAft>
                <a:spcPts val="0"/>
              </a:spcAft>
              <a:buClr>
                <a:schemeClr val="dk1"/>
              </a:buClr>
              <a:buSzPts val="1920"/>
              <a:buFont typeface="Raleway"/>
              <a:buChar char="•"/>
              <a:defRPr b="0" i="0">
                <a:latin typeface="Raleway"/>
                <a:ea typeface="Raleway"/>
                <a:cs typeface="Raleway"/>
                <a:sym typeface="Raleway"/>
              </a:defRPr>
            </a:lvl2pPr>
            <a:lvl3pPr marL="1371600" lvl="2" indent="-330200" algn="just">
              <a:lnSpc>
                <a:spcPct val="90000"/>
              </a:lnSpc>
              <a:spcBef>
                <a:spcPts val="500"/>
              </a:spcBef>
              <a:spcAft>
                <a:spcPts val="0"/>
              </a:spcAft>
              <a:buClr>
                <a:schemeClr val="dk1"/>
              </a:buClr>
              <a:buSzPts val="1600"/>
              <a:buFont typeface="Raleway"/>
              <a:buChar char="•"/>
              <a:defRPr b="0" i="0">
                <a:latin typeface="Raleway"/>
                <a:ea typeface="Raleway"/>
                <a:cs typeface="Raleway"/>
                <a:sym typeface="Raleway"/>
              </a:defRPr>
            </a:lvl3pPr>
            <a:lvl4pPr marL="1828800" lvl="3" indent="-320039" algn="just">
              <a:lnSpc>
                <a:spcPct val="90000"/>
              </a:lnSpc>
              <a:spcBef>
                <a:spcPts val="500"/>
              </a:spcBef>
              <a:spcAft>
                <a:spcPts val="0"/>
              </a:spcAft>
              <a:buClr>
                <a:schemeClr val="dk1"/>
              </a:buClr>
              <a:buSzPts val="1440"/>
              <a:buFont typeface="Raleway"/>
              <a:buChar char="•"/>
              <a:defRPr b="0" i="0">
                <a:latin typeface="Raleway"/>
                <a:ea typeface="Raleway"/>
                <a:cs typeface="Raleway"/>
                <a:sym typeface="Raleway"/>
              </a:defRPr>
            </a:lvl4pPr>
            <a:lvl5pPr marL="2286000" lvl="4" indent="-320039" algn="just">
              <a:lnSpc>
                <a:spcPct val="90000"/>
              </a:lnSpc>
              <a:spcBef>
                <a:spcPts val="500"/>
              </a:spcBef>
              <a:spcAft>
                <a:spcPts val="0"/>
              </a:spcAft>
              <a:buClr>
                <a:schemeClr val="dk1"/>
              </a:buClr>
              <a:buSzPts val="1440"/>
              <a:buFont typeface="Raleway"/>
              <a:buChar char="•"/>
              <a:defRPr b="0" i="0">
                <a:latin typeface="Raleway"/>
                <a:ea typeface="Raleway"/>
                <a:cs typeface="Raleway"/>
                <a:sym typeface="Raleway"/>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3" name="Google Shape;33;p4"/>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4" name="Google Shape;34;p4"/>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5" name="Google Shape;35;p4"/>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GB"/>
              <a:t>‹N›</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1.png"/><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1"/>
          <p:cNvSpPr txBox="1">
            <a:spLocks noGrp="1"/>
          </p:cNvSpPr>
          <p:nvPr>
            <p:ph type="title"/>
          </p:nvPr>
        </p:nvSpPr>
        <p:spPr>
          <a:xfrm>
            <a:off x="838200" y="365125"/>
            <a:ext cx="9254924" cy="1325563"/>
          </a:xfrm>
          <a:prstGeom prst="rect">
            <a:avLst/>
          </a:prstGeom>
          <a:noFill/>
          <a:ln>
            <a:noFill/>
          </a:ln>
        </p:spPr>
        <p:txBody>
          <a:bodyPr spcFirstLastPara="1" wrap="square" lIns="91425" tIns="45700" rIns="91425" bIns="45700" anchor="ctr" anchorCtr="0">
            <a:noAutofit/>
          </a:bodyPr>
          <a:lstStyle>
            <a:lvl1pPr marR="0" lvl="0" algn="l" rtl="0">
              <a:lnSpc>
                <a:spcPct val="90000"/>
              </a:lnSpc>
              <a:spcBef>
                <a:spcPts val="0"/>
              </a:spcBef>
              <a:spcAft>
                <a:spcPts val="0"/>
              </a:spcAft>
              <a:buClr>
                <a:schemeClr val="dk1"/>
              </a:buClr>
              <a:buSzPts val="4400"/>
              <a:buFont typeface="Raleway"/>
              <a:buNone/>
              <a:defRPr sz="4400" b="1" i="0" u="none" strike="noStrike" cap="none">
                <a:solidFill>
                  <a:schemeClr val="dk1"/>
                </a:solidFill>
                <a:latin typeface="Raleway"/>
                <a:ea typeface="Raleway"/>
                <a:cs typeface="Raleway"/>
                <a:sym typeface="Raleway"/>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1" name="Google Shape;11;p1"/>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Autofit/>
          </a:bodyPr>
          <a:lstStyle>
            <a:lvl1pPr marL="457200" marR="0" lvl="0" indent="-406400" algn="l" rtl="0">
              <a:lnSpc>
                <a:spcPct val="90000"/>
              </a:lnSpc>
              <a:spcBef>
                <a:spcPts val="1000"/>
              </a:spcBef>
              <a:spcAft>
                <a:spcPts val="0"/>
              </a:spcAft>
              <a:buClr>
                <a:schemeClr val="dk1"/>
              </a:buClr>
              <a:buSzPts val="2800"/>
              <a:buFont typeface="Noto Sans Symbols"/>
              <a:buChar char="▪"/>
              <a:defRPr sz="2800" b="0" i="0" u="none" strike="noStrike" cap="none">
                <a:solidFill>
                  <a:schemeClr val="dk1"/>
                </a:solidFill>
                <a:latin typeface="Raleway"/>
                <a:ea typeface="Raleway"/>
                <a:cs typeface="Raleway"/>
                <a:sym typeface="Raleway"/>
              </a:defRPr>
            </a:lvl1pPr>
            <a:lvl2pPr marL="914400" marR="0" lvl="1" indent="-381000" algn="l" rtl="0">
              <a:lnSpc>
                <a:spcPct val="90000"/>
              </a:lnSpc>
              <a:spcBef>
                <a:spcPts val="500"/>
              </a:spcBef>
              <a:spcAft>
                <a:spcPts val="0"/>
              </a:spcAft>
              <a:buClr>
                <a:schemeClr val="dk1"/>
              </a:buClr>
              <a:buSzPts val="2400"/>
              <a:buFont typeface="Noto Sans Symbols"/>
              <a:buChar char="▪"/>
              <a:defRPr sz="2400" b="0" i="0" u="none" strike="noStrike" cap="none">
                <a:solidFill>
                  <a:schemeClr val="dk1"/>
                </a:solidFill>
                <a:latin typeface="Raleway Light"/>
                <a:ea typeface="Raleway Light"/>
                <a:cs typeface="Raleway Light"/>
                <a:sym typeface="Raleway Light"/>
              </a:defRPr>
            </a:lvl2pPr>
            <a:lvl3pPr marL="1371600" marR="0" lvl="2" indent="-355600" algn="l" rtl="0">
              <a:lnSpc>
                <a:spcPct val="90000"/>
              </a:lnSpc>
              <a:spcBef>
                <a:spcPts val="500"/>
              </a:spcBef>
              <a:spcAft>
                <a:spcPts val="0"/>
              </a:spcAft>
              <a:buClr>
                <a:schemeClr val="dk1"/>
              </a:buClr>
              <a:buSzPts val="2000"/>
              <a:buFont typeface="Noto Sans Symbols"/>
              <a:buChar char="▪"/>
              <a:defRPr sz="2000" b="0" i="0" u="none" strike="noStrike" cap="none">
                <a:solidFill>
                  <a:schemeClr val="dk1"/>
                </a:solidFill>
                <a:latin typeface="Raleway Light"/>
                <a:ea typeface="Raleway Light"/>
                <a:cs typeface="Raleway Light"/>
                <a:sym typeface="Raleway Light"/>
              </a:defRPr>
            </a:lvl3pPr>
            <a:lvl4pPr marL="1828800" marR="0" lvl="3" indent="-342900" algn="l" rtl="0">
              <a:lnSpc>
                <a:spcPct val="90000"/>
              </a:lnSpc>
              <a:spcBef>
                <a:spcPts val="500"/>
              </a:spcBef>
              <a:spcAft>
                <a:spcPts val="0"/>
              </a:spcAft>
              <a:buClr>
                <a:schemeClr val="dk1"/>
              </a:buClr>
              <a:buSzPts val="1800"/>
              <a:buFont typeface="Noto Sans Symbols"/>
              <a:buChar char="▪"/>
              <a:defRPr sz="1800" b="0" i="0" u="none" strike="noStrike" cap="none">
                <a:solidFill>
                  <a:schemeClr val="dk1"/>
                </a:solidFill>
                <a:latin typeface="Raleway Light"/>
                <a:ea typeface="Raleway Light"/>
                <a:cs typeface="Raleway Light"/>
                <a:sym typeface="Raleway Light"/>
              </a:defRPr>
            </a:lvl4pPr>
            <a:lvl5pPr marL="2286000" marR="0" lvl="4" indent="-342900" algn="l" rtl="0">
              <a:lnSpc>
                <a:spcPct val="90000"/>
              </a:lnSpc>
              <a:spcBef>
                <a:spcPts val="500"/>
              </a:spcBef>
              <a:spcAft>
                <a:spcPts val="0"/>
              </a:spcAft>
              <a:buClr>
                <a:schemeClr val="dk1"/>
              </a:buClr>
              <a:buSzPts val="1800"/>
              <a:buFont typeface="Noto Sans Symbols"/>
              <a:buChar char="▪"/>
              <a:defRPr sz="1800" b="0" i="0" u="none" strike="noStrike" cap="none">
                <a:solidFill>
                  <a:schemeClr val="dk1"/>
                </a:solidFill>
                <a:latin typeface="Raleway Light"/>
                <a:ea typeface="Raleway Light"/>
                <a:cs typeface="Raleway Light"/>
                <a:sym typeface="Raleway Light"/>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2" name="Google Shape;12;p1"/>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b="0" i="0" u="none" strike="noStrike" cap="none">
                <a:solidFill>
                  <a:schemeClr val="dk1"/>
                </a:solidFill>
                <a:latin typeface="Raleway Light"/>
                <a:ea typeface="Raleway Light"/>
                <a:cs typeface="Raleway Light"/>
                <a:sym typeface="Raleway Light"/>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3" name="Google Shape;13;p1"/>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200" b="0" i="0" u="none" strike="noStrike" cap="none">
                <a:solidFill>
                  <a:schemeClr val="dk1"/>
                </a:solidFill>
                <a:latin typeface="Raleway Light"/>
                <a:ea typeface="Raleway Light"/>
                <a:cs typeface="Raleway Light"/>
                <a:sym typeface="Raleway Light"/>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4" name="Google Shape;14;p1"/>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chemeClr val="dk1"/>
                </a:solidFill>
                <a:latin typeface="Raleway Light"/>
                <a:ea typeface="Raleway Light"/>
                <a:cs typeface="Raleway Light"/>
                <a:sym typeface="Raleway Light"/>
              </a:defRPr>
            </a:lvl1pPr>
            <a:lvl2pPr marL="0" marR="0" lvl="1" indent="0" algn="r" rtl="0">
              <a:spcBef>
                <a:spcPts val="0"/>
              </a:spcBef>
              <a:buNone/>
              <a:defRPr sz="1200" b="0" i="0" u="none" strike="noStrike" cap="none">
                <a:solidFill>
                  <a:schemeClr val="dk1"/>
                </a:solidFill>
                <a:latin typeface="Raleway Light"/>
                <a:ea typeface="Raleway Light"/>
                <a:cs typeface="Raleway Light"/>
                <a:sym typeface="Raleway Light"/>
              </a:defRPr>
            </a:lvl2pPr>
            <a:lvl3pPr marL="0" marR="0" lvl="2" indent="0" algn="r" rtl="0">
              <a:spcBef>
                <a:spcPts val="0"/>
              </a:spcBef>
              <a:buNone/>
              <a:defRPr sz="1200" b="0" i="0" u="none" strike="noStrike" cap="none">
                <a:solidFill>
                  <a:schemeClr val="dk1"/>
                </a:solidFill>
                <a:latin typeface="Raleway Light"/>
                <a:ea typeface="Raleway Light"/>
                <a:cs typeface="Raleway Light"/>
                <a:sym typeface="Raleway Light"/>
              </a:defRPr>
            </a:lvl3pPr>
            <a:lvl4pPr marL="0" marR="0" lvl="3" indent="0" algn="r" rtl="0">
              <a:spcBef>
                <a:spcPts val="0"/>
              </a:spcBef>
              <a:buNone/>
              <a:defRPr sz="1200" b="0" i="0" u="none" strike="noStrike" cap="none">
                <a:solidFill>
                  <a:schemeClr val="dk1"/>
                </a:solidFill>
                <a:latin typeface="Raleway Light"/>
                <a:ea typeface="Raleway Light"/>
                <a:cs typeface="Raleway Light"/>
                <a:sym typeface="Raleway Light"/>
              </a:defRPr>
            </a:lvl4pPr>
            <a:lvl5pPr marL="0" marR="0" lvl="4" indent="0" algn="r" rtl="0">
              <a:spcBef>
                <a:spcPts val="0"/>
              </a:spcBef>
              <a:buNone/>
              <a:defRPr sz="1200" b="0" i="0" u="none" strike="noStrike" cap="none">
                <a:solidFill>
                  <a:schemeClr val="dk1"/>
                </a:solidFill>
                <a:latin typeface="Raleway Light"/>
                <a:ea typeface="Raleway Light"/>
                <a:cs typeface="Raleway Light"/>
                <a:sym typeface="Raleway Light"/>
              </a:defRPr>
            </a:lvl5pPr>
            <a:lvl6pPr marL="0" marR="0" lvl="5" indent="0" algn="r" rtl="0">
              <a:spcBef>
                <a:spcPts val="0"/>
              </a:spcBef>
              <a:buNone/>
              <a:defRPr sz="1200" b="0" i="0" u="none" strike="noStrike" cap="none">
                <a:solidFill>
                  <a:schemeClr val="dk1"/>
                </a:solidFill>
                <a:latin typeface="Raleway Light"/>
                <a:ea typeface="Raleway Light"/>
                <a:cs typeface="Raleway Light"/>
                <a:sym typeface="Raleway Light"/>
              </a:defRPr>
            </a:lvl6pPr>
            <a:lvl7pPr marL="0" marR="0" lvl="6" indent="0" algn="r" rtl="0">
              <a:spcBef>
                <a:spcPts val="0"/>
              </a:spcBef>
              <a:buNone/>
              <a:defRPr sz="1200" b="0" i="0" u="none" strike="noStrike" cap="none">
                <a:solidFill>
                  <a:schemeClr val="dk1"/>
                </a:solidFill>
                <a:latin typeface="Raleway Light"/>
                <a:ea typeface="Raleway Light"/>
                <a:cs typeface="Raleway Light"/>
                <a:sym typeface="Raleway Light"/>
              </a:defRPr>
            </a:lvl7pPr>
            <a:lvl8pPr marL="0" marR="0" lvl="7" indent="0" algn="r" rtl="0">
              <a:spcBef>
                <a:spcPts val="0"/>
              </a:spcBef>
              <a:buNone/>
              <a:defRPr sz="1200" b="0" i="0" u="none" strike="noStrike" cap="none">
                <a:solidFill>
                  <a:schemeClr val="dk1"/>
                </a:solidFill>
                <a:latin typeface="Raleway Light"/>
                <a:ea typeface="Raleway Light"/>
                <a:cs typeface="Raleway Light"/>
                <a:sym typeface="Raleway Light"/>
              </a:defRPr>
            </a:lvl8pPr>
            <a:lvl9pPr marL="0" marR="0" lvl="8" indent="0" algn="r" rtl="0">
              <a:spcBef>
                <a:spcPts val="0"/>
              </a:spcBef>
              <a:buNone/>
              <a:defRPr sz="1200" b="0" i="0" u="none" strike="noStrike" cap="none">
                <a:solidFill>
                  <a:schemeClr val="dk1"/>
                </a:solidFill>
                <a:latin typeface="Raleway Light"/>
                <a:ea typeface="Raleway Light"/>
                <a:cs typeface="Raleway Light"/>
                <a:sym typeface="Raleway Light"/>
              </a:defRPr>
            </a:lvl9pPr>
          </a:lstStyle>
          <a:p>
            <a:pPr marL="0" lvl="0" indent="0" algn="r" rtl="0">
              <a:spcBef>
                <a:spcPts val="0"/>
              </a:spcBef>
              <a:spcAft>
                <a:spcPts val="0"/>
              </a:spcAft>
              <a:buNone/>
            </a:pPr>
            <a:fld id="{00000000-1234-1234-1234-123412341234}" type="slidenum">
              <a:rPr lang="en-GB"/>
              <a:t>‹N›</a:t>
            </a:fld>
            <a:endParaRPr/>
          </a:p>
        </p:txBody>
      </p:sp>
      <p:pic>
        <p:nvPicPr>
          <p:cNvPr id="15" name="Google Shape;15;p1"/>
          <p:cNvPicPr preferRelativeResize="0"/>
          <p:nvPr/>
        </p:nvPicPr>
        <p:blipFill rotWithShape="1">
          <a:blip r:embed="rId5">
            <a:alphaModFix/>
          </a:blip>
          <a:srcRect/>
          <a:stretch/>
        </p:blipFill>
        <p:spPr>
          <a:xfrm>
            <a:off x="10356954" y="376059"/>
            <a:ext cx="1429735" cy="789375"/>
          </a:xfrm>
          <a:prstGeom prst="rect">
            <a:avLst/>
          </a:prstGeom>
          <a:noFill/>
          <a:ln>
            <a:noFill/>
          </a:ln>
        </p:spPr>
      </p:pic>
      <p:sp>
        <p:nvSpPr>
          <p:cNvPr id="16" name="Google Shape;16;p1"/>
          <p:cNvSpPr/>
          <p:nvPr/>
        </p:nvSpPr>
        <p:spPr>
          <a:xfrm>
            <a:off x="0" y="6721475"/>
            <a:ext cx="12192000" cy="136525"/>
          </a:xfrm>
          <a:prstGeom prst="rect">
            <a:avLst/>
          </a:prstGeom>
          <a:solidFill>
            <a:schemeClr val="accen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3.xml"/><Relationship Id="rId1" Type="http://schemas.openxmlformats.org/officeDocument/2006/relationships/slideLayout" Target="../slideLayouts/slideLayout1.xml"/><Relationship Id="rId4" Type="http://schemas.openxmlformats.org/officeDocument/2006/relationships/hyperlink" Target="mailto:wp4@lists.up2university.eu" TargetMode="External"/></Relationships>
</file>

<file path=ppt/slides/_rels/slide2.xml.rels><?xml version="1.0" encoding="UTF-8" standalone="yes"?>
<Relationships xmlns="http://schemas.openxmlformats.org/package/2006/relationships"><Relationship Id="rId3" Type="http://schemas.openxmlformats.org/officeDocument/2006/relationships/hyperlink" Target="https://en.wikipedia.org/wiki/University_of_California,_Irvine"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3.png"/><Relationship Id="rId5" Type="http://schemas.openxmlformats.org/officeDocument/2006/relationships/image" Target="../media/image2.png"/><Relationship Id="rId4" Type="http://schemas.openxmlformats.org/officeDocument/2006/relationships/hyperlink" Target="https://en.wikipedia.org/wiki/University_of_California,_Berkeley"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comments" Target="../comments/comment1.xml"/><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39"/>
        <p:cNvGrpSpPr/>
        <p:nvPr/>
      </p:nvGrpSpPr>
      <p:grpSpPr>
        <a:xfrm>
          <a:off x="0" y="0"/>
          <a:ext cx="0" cy="0"/>
          <a:chOff x="0" y="0"/>
          <a:chExt cx="0" cy="0"/>
        </a:xfrm>
      </p:grpSpPr>
      <p:sp>
        <p:nvSpPr>
          <p:cNvPr id="40" name="Google Shape;40;p5"/>
          <p:cNvSpPr txBox="1">
            <a:spLocks noGrp="1"/>
          </p:cNvSpPr>
          <p:nvPr>
            <p:ph type="ctrTitle"/>
          </p:nvPr>
        </p:nvSpPr>
        <p:spPr>
          <a:xfrm>
            <a:off x="1397875" y="1265707"/>
            <a:ext cx="9144000" cy="2924700"/>
          </a:xfrm>
          <a:prstGeom prst="rect">
            <a:avLst/>
          </a:prstGeom>
          <a:noFill/>
          <a:ln>
            <a:noFill/>
          </a:ln>
        </p:spPr>
        <p:txBody>
          <a:bodyPr spcFirstLastPara="1" wrap="square" lIns="91425" tIns="45700" rIns="91425" bIns="45700" anchor="b" anchorCtr="0">
            <a:noAutofit/>
          </a:bodyPr>
          <a:lstStyle/>
          <a:p>
            <a:pPr marL="0" lvl="0" indent="0" algn="ctr" rtl="0">
              <a:lnSpc>
                <a:spcPct val="90000"/>
              </a:lnSpc>
              <a:spcBef>
                <a:spcPts val="0"/>
              </a:spcBef>
              <a:spcAft>
                <a:spcPts val="0"/>
              </a:spcAft>
              <a:buClr>
                <a:schemeClr val="accent2"/>
              </a:buClr>
              <a:buSzPts val="5400"/>
              <a:buFont typeface="Raleway"/>
              <a:buNone/>
            </a:pPr>
            <a:r>
              <a:rPr lang="en-GB" sz="5400">
                <a:solidFill>
                  <a:schemeClr val="accent2"/>
                </a:solidFill>
              </a:rPr>
              <a:t>Learning Community Management</a:t>
            </a:r>
            <a:endParaRPr sz="5400">
              <a:solidFill>
                <a:schemeClr val="accent2"/>
              </a:solidFill>
            </a:endParaRPr>
          </a:p>
          <a:p>
            <a:pPr marL="0" lvl="0" indent="0" algn="ctr" rtl="0">
              <a:lnSpc>
                <a:spcPct val="90000"/>
              </a:lnSpc>
              <a:spcBef>
                <a:spcPts val="0"/>
              </a:spcBef>
              <a:spcAft>
                <a:spcPts val="0"/>
              </a:spcAft>
              <a:buClr>
                <a:schemeClr val="accent2"/>
              </a:buClr>
              <a:buSzPts val="5400"/>
              <a:buFont typeface="Raleway"/>
              <a:buNone/>
            </a:pPr>
            <a:endParaRPr sz="5400">
              <a:solidFill>
                <a:schemeClr val="accent2"/>
              </a:solidFill>
            </a:endParaRPr>
          </a:p>
          <a:p>
            <a:pPr marL="0" lvl="0" indent="0" algn="ctr" rtl="0">
              <a:lnSpc>
                <a:spcPct val="90000"/>
              </a:lnSpc>
              <a:spcBef>
                <a:spcPts val="0"/>
              </a:spcBef>
              <a:spcAft>
                <a:spcPts val="0"/>
              </a:spcAft>
              <a:buClr>
                <a:schemeClr val="accent2"/>
              </a:buClr>
              <a:buSzPts val="5400"/>
              <a:buFont typeface="Raleway"/>
              <a:buNone/>
            </a:pPr>
            <a:r>
              <a:rPr lang="en-GB" sz="5400">
                <a:solidFill>
                  <a:schemeClr val="accent2"/>
                </a:solidFill>
              </a:rPr>
              <a:t>WP5 Activity Update</a:t>
            </a:r>
            <a:endParaRPr/>
          </a:p>
        </p:txBody>
      </p:sp>
      <p:sp>
        <p:nvSpPr>
          <p:cNvPr id="41" name="Google Shape;41;p5"/>
          <p:cNvSpPr txBox="1">
            <a:spLocks noGrp="1"/>
          </p:cNvSpPr>
          <p:nvPr>
            <p:ph type="subTitle" idx="1"/>
          </p:nvPr>
        </p:nvSpPr>
        <p:spPr>
          <a:xfrm>
            <a:off x="1524000" y="4020208"/>
            <a:ext cx="9144000" cy="1166648"/>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2400"/>
              <a:buNone/>
            </a:pPr>
            <a:br>
              <a:rPr lang="en-GB"/>
            </a:br>
            <a:endParaRPr/>
          </a:p>
        </p:txBody>
      </p:sp>
      <p:sp>
        <p:nvSpPr>
          <p:cNvPr id="42" name="Google Shape;42;p5"/>
          <p:cNvSpPr txBox="1"/>
          <p:nvPr/>
        </p:nvSpPr>
        <p:spPr>
          <a:xfrm>
            <a:off x="1524000" y="5186855"/>
            <a:ext cx="9144000" cy="969185"/>
          </a:xfrm>
          <a:prstGeom prst="rect">
            <a:avLst/>
          </a:prstGeom>
          <a:noFill/>
          <a:ln>
            <a:noFill/>
          </a:ln>
        </p:spPr>
        <p:txBody>
          <a:bodyPr spcFirstLastPara="1" wrap="square" lIns="91425" tIns="45700" rIns="91425" bIns="45700" anchor="t" anchorCtr="0">
            <a:noAutofit/>
          </a:bodyPr>
          <a:lstStyle/>
          <a:p>
            <a:pPr marL="0" marR="0" lvl="0" indent="0" algn="l" rtl="0">
              <a:lnSpc>
                <a:spcPct val="90000"/>
              </a:lnSpc>
              <a:spcBef>
                <a:spcPts val="0"/>
              </a:spcBef>
              <a:spcAft>
                <a:spcPts val="0"/>
              </a:spcAft>
              <a:buClr>
                <a:schemeClr val="dk1"/>
              </a:buClr>
              <a:buSzPts val="2400"/>
              <a:buFont typeface="Noto Sans Symbols"/>
              <a:buNone/>
            </a:pPr>
            <a:r>
              <a:rPr lang="en-GB" sz="2400" b="0" i="0" u="none" strike="noStrike" cap="none">
                <a:solidFill>
                  <a:schemeClr val="dk1"/>
                </a:solidFill>
                <a:latin typeface="Raleway"/>
                <a:ea typeface="Raleway"/>
                <a:cs typeface="Raleway"/>
                <a:sym typeface="Raleway"/>
              </a:rPr>
              <a:t>Up2U </a:t>
            </a:r>
            <a:r>
              <a:rPr lang="en-GB" sz="2400">
                <a:solidFill>
                  <a:schemeClr val="dk1"/>
                </a:solidFill>
                <a:latin typeface="Raleway"/>
                <a:ea typeface="Raleway"/>
                <a:cs typeface="Raleway"/>
                <a:sym typeface="Raleway"/>
              </a:rPr>
              <a:t>General Assembly 11-09-2019</a:t>
            </a:r>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26"/>
        <p:cNvGrpSpPr/>
        <p:nvPr/>
      </p:nvGrpSpPr>
      <p:grpSpPr>
        <a:xfrm>
          <a:off x="0" y="0"/>
          <a:ext cx="0" cy="0"/>
          <a:chOff x="0" y="0"/>
          <a:chExt cx="0" cy="0"/>
        </a:xfrm>
      </p:grpSpPr>
      <p:sp>
        <p:nvSpPr>
          <p:cNvPr id="127" name="Google Shape;127;p14"/>
          <p:cNvSpPr txBox="1">
            <a:spLocks noGrp="1"/>
          </p:cNvSpPr>
          <p:nvPr>
            <p:ph type="title"/>
          </p:nvPr>
        </p:nvSpPr>
        <p:spPr>
          <a:xfrm>
            <a:off x="561850" y="365125"/>
            <a:ext cx="9750000" cy="1325700"/>
          </a:xfrm>
          <a:prstGeom prst="rect">
            <a:avLst/>
          </a:prstGeom>
          <a:noFill/>
          <a:ln>
            <a:noFill/>
          </a:ln>
        </p:spPr>
        <p:txBody>
          <a:bodyPr spcFirstLastPara="1" wrap="square" lIns="91425" tIns="45700" rIns="91425" bIns="45700" anchor="ctr" anchorCtr="0">
            <a:noAutofit/>
          </a:bodyPr>
          <a:lstStyle/>
          <a:p>
            <a:pPr marL="0" lvl="0" indent="0" algn="l" rtl="0">
              <a:spcBef>
                <a:spcPts val="0"/>
              </a:spcBef>
              <a:spcAft>
                <a:spcPts val="0"/>
              </a:spcAft>
              <a:buClr>
                <a:schemeClr val="dk1"/>
              </a:buClr>
              <a:buSzPts val="4400"/>
              <a:buFont typeface="Raleway"/>
              <a:buNone/>
            </a:pPr>
            <a:r>
              <a:rPr lang="en-GB"/>
              <a:t>Pilots, international communities status and Learning Communities Management</a:t>
            </a:r>
            <a:endParaRPr/>
          </a:p>
        </p:txBody>
      </p:sp>
      <p:sp>
        <p:nvSpPr>
          <p:cNvPr id="128" name="Google Shape;128;p14"/>
          <p:cNvSpPr txBox="1">
            <a:spLocks noGrp="1"/>
          </p:cNvSpPr>
          <p:nvPr>
            <p:ph type="body" idx="1"/>
          </p:nvPr>
        </p:nvSpPr>
        <p:spPr>
          <a:xfrm>
            <a:off x="689475" y="2005000"/>
            <a:ext cx="10515600" cy="4351200"/>
          </a:xfrm>
          <a:prstGeom prst="rect">
            <a:avLst/>
          </a:prstGeom>
          <a:noFill/>
          <a:ln>
            <a:noFill/>
          </a:ln>
        </p:spPr>
        <p:txBody>
          <a:bodyPr spcFirstLastPara="1" wrap="square" lIns="91425" tIns="45700" rIns="91425" bIns="45700" anchor="t" anchorCtr="0">
            <a:noAutofit/>
          </a:bodyPr>
          <a:lstStyle/>
          <a:p>
            <a:pPr marL="228600" lvl="0" indent="-228600" algn="l" rtl="0">
              <a:lnSpc>
                <a:spcPct val="90000"/>
              </a:lnSpc>
              <a:spcBef>
                <a:spcPts val="0"/>
              </a:spcBef>
              <a:spcAft>
                <a:spcPts val="0"/>
              </a:spcAft>
              <a:buClr>
                <a:schemeClr val="dk1"/>
              </a:buClr>
              <a:buSzPts val="2240"/>
              <a:buChar char="•"/>
            </a:pPr>
            <a:r>
              <a:rPr lang="en-GB"/>
              <a:t>Finalise documentation of the Rome Meeting </a:t>
            </a:r>
            <a:endParaRPr/>
          </a:p>
          <a:p>
            <a:pPr marL="685800" lvl="1" indent="-228600" algn="l" rtl="0">
              <a:lnSpc>
                <a:spcPct val="90000"/>
              </a:lnSpc>
              <a:spcBef>
                <a:spcPts val="0"/>
              </a:spcBef>
              <a:spcAft>
                <a:spcPts val="0"/>
              </a:spcAft>
              <a:buSzPts val="1920"/>
              <a:buChar char="•"/>
            </a:pPr>
            <a:r>
              <a:rPr lang="en-GB"/>
              <a:t>Proceedings with WP4-WP5 interaction to implement what is need to enhance Learning Analytics collection</a:t>
            </a:r>
            <a:endParaRPr/>
          </a:p>
          <a:p>
            <a:pPr marL="228600" lvl="0" indent="-228600" algn="l" rtl="0">
              <a:lnSpc>
                <a:spcPct val="90000"/>
              </a:lnSpc>
              <a:spcBef>
                <a:spcPts val="0"/>
              </a:spcBef>
              <a:spcAft>
                <a:spcPts val="0"/>
              </a:spcAft>
              <a:buSzPts val="2240"/>
              <a:buChar char="•"/>
            </a:pPr>
            <a:r>
              <a:rPr lang="en-GB"/>
              <a:t>Implement the actions planned in the Rome Agenda</a:t>
            </a:r>
            <a:endParaRPr/>
          </a:p>
          <a:p>
            <a:pPr marL="228600" lvl="0" indent="-228600" algn="l" rtl="0">
              <a:lnSpc>
                <a:spcPct val="90000"/>
              </a:lnSpc>
              <a:spcBef>
                <a:spcPts val="1000"/>
              </a:spcBef>
              <a:spcAft>
                <a:spcPts val="0"/>
              </a:spcAft>
              <a:buClr>
                <a:schemeClr val="dk1"/>
              </a:buClr>
              <a:buSzPts val="2240"/>
              <a:buChar char="•"/>
            </a:pPr>
            <a:r>
              <a:rPr lang="en-GB"/>
              <a:t>Transfer to each Pilot Coordination team the results of the new agreements</a:t>
            </a:r>
            <a:endParaRPr/>
          </a:p>
          <a:p>
            <a:pPr marL="685800" lvl="1" indent="-228600" algn="l" rtl="0">
              <a:lnSpc>
                <a:spcPct val="90000"/>
              </a:lnSpc>
              <a:spcBef>
                <a:spcPts val="500"/>
              </a:spcBef>
              <a:spcAft>
                <a:spcPts val="0"/>
              </a:spcAft>
              <a:buClr>
                <a:schemeClr val="dk1"/>
              </a:buClr>
              <a:buSzPts val="1920"/>
              <a:buChar char="•"/>
            </a:pPr>
            <a:r>
              <a:rPr lang="en-GB"/>
              <a:t>Implement Learning scenario (CFM in Moodle, and other) </a:t>
            </a:r>
            <a:endParaRPr/>
          </a:p>
          <a:p>
            <a:pPr marL="228600" lvl="0" indent="0" algn="l" rtl="0">
              <a:lnSpc>
                <a:spcPct val="90000"/>
              </a:lnSpc>
              <a:spcBef>
                <a:spcPts val="1000"/>
              </a:spcBef>
              <a:spcAft>
                <a:spcPts val="0"/>
              </a:spcAft>
              <a:buNone/>
            </a:pPr>
            <a:endParaRPr/>
          </a:p>
          <a:p>
            <a:pPr marL="228600" lvl="0" indent="-86360" algn="l" rtl="0">
              <a:lnSpc>
                <a:spcPct val="90000"/>
              </a:lnSpc>
              <a:spcBef>
                <a:spcPts val="1000"/>
              </a:spcBef>
              <a:spcAft>
                <a:spcPts val="0"/>
              </a:spcAft>
              <a:buClr>
                <a:schemeClr val="dk1"/>
              </a:buClr>
              <a:buSzPts val="2240"/>
              <a:buNone/>
            </a:pPr>
            <a:endParaRPr>
              <a:solidFill>
                <a:srgbClr val="FF0000"/>
              </a:solidFill>
            </a:endParaRPr>
          </a:p>
          <a:p>
            <a:pPr marL="0" lvl="0" indent="0" algn="l" rtl="0">
              <a:lnSpc>
                <a:spcPct val="90000"/>
              </a:lnSpc>
              <a:spcBef>
                <a:spcPts val="1000"/>
              </a:spcBef>
              <a:spcAft>
                <a:spcPts val="0"/>
              </a:spcAft>
              <a:buClr>
                <a:schemeClr val="dk1"/>
              </a:buClr>
              <a:buSzPts val="2240"/>
              <a:buNone/>
            </a:pPr>
            <a:endParaRPr/>
          </a:p>
        </p:txBody>
      </p:sp>
      <p:sp>
        <p:nvSpPr>
          <p:cNvPr id="129" name="Google Shape;129;p14"/>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p>
            <a:pPr marL="0" lvl="0" indent="0" algn="ctr" rtl="0">
              <a:spcBef>
                <a:spcPts val="0"/>
              </a:spcBef>
              <a:spcAft>
                <a:spcPts val="0"/>
              </a:spcAft>
              <a:buNone/>
            </a:pPr>
            <a:r>
              <a:rPr lang="en-GB"/>
              <a:t>www.up2university.eu</a:t>
            </a:r>
            <a:endParaRPr/>
          </a:p>
        </p:txBody>
      </p:sp>
      <p:sp>
        <p:nvSpPr>
          <p:cNvPr id="130" name="Google Shape;130;p14"/>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GB"/>
              <a:t>10</a:t>
            </a:fld>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35"/>
        <p:cNvGrpSpPr/>
        <p:nvPr/>
      </p:nvGrpSpPr>
      <p:grpSpPr>
        <a:xfrm>
          <a:off x="0" y="0"/>
          <a:ext cx="0" cy="0"/>
          <a:chOff x="0" y="0"/>
          <a:chExt cx="0" cy="0"/>
        </a:xfrm>
      </p:grpSpPr>
      <p:sp>
        <p:nvSpPr>
          <p:cNvPr id="136" name="Google Shape;136;p15"/>
          <p:cNvSpPr txBox="1">
            <a:spLocks noGrp="1"/>
          </p:cNvSpPr>
          <p:nvPr>
            <p:ph type="title"/>
          </p:nvPr>
        </p:nvSpPr>
        <p:spPr>
          <a:xfrm>
            <a:off x="838200" y="365125"/>
            <a:ext cx="9220200" cy="1325700"/>
          </a:xfrm>
          <a:prstGeom prst="rect">
            <a:avLst/>
          </a:prstGeom>
          <a:noFill/>
          <a:ln>
            <a:noFill/>
          </a:ln>
        </p:spPr>
        <p:txBody>
          <a:bodyPr spcFirstLastPara="1" wrap="square" lIns="91425" tIns="45700" rIns="91425" bIns="45700" anchor="ctr" anchorCtr="0">
            <a:noAutofit/>
          </a:bodyPr>
          <a:lstStyle/>
          <a:p>
            <a:pPr marL="0" lvl="0" indent="0" algn="l" rtl="0">
              <a:lnSpc>
                <a:spcPct val="90000"/>
              </a:lnSpc>
              <a:spcBef>
                <a:spcPts val="0"/>
              </a:spcBef>
              <a:spcAft>
                <a:spcPts val="0"/>
              </a:spcAft>
              <a:buClr>
                <a:schemeClr val="dk1"/>
              </a:buClr>
              <a:buSzPts val="4400"/>
              <a:buFont typeface="Raleway"/>
              <a:buNone/>
            </a:pPr>
            <a:r>
              <a:rPr lang="en-GB"/>
              <a:t>Planned activity after GA in Poznan  											[1]</a:t>
            </a:r>
            <a:endParaRPr/>
          </a:p>
        </p:txBody>
      </p:sp>
      <p:sp>
        <p:nvSpPr>
          <p:cNvPr id="137" name="Google Shape;137;p15"/>
          <p:cNvSpPr txBox="1">
            <a:spLocks noGrp="1"/>
          </p:cNvSpPr>
          <p:nvPr>
            <p:ph type="body" idx="1"/>
          </p:nvPr>
        </p:nvSpPr>
        <p:spPr>
          <a:xfrm>
            <a:off x="838200" y="1758288"/>
            <a:ext cx="10861800" cy="4530600"/>
          </a:xfrm>
          <a:prstGeom prst="rect">
            <a:avLst/>
          </a:prstGeom>
          <a:noFill/>
          <a:ln>
            <a:noFill/>
          </a:ln>
        </p:spPr>
        <p:txBody>
          <a:bodyPr spcFirstLastPara="1" wrap="square" lIns="91425" tIns="45700" rIns="91425" bIns="45700" anchor="t" anchorCtr="0">
            <a:noAutofit/>
          </a:bodyPr>
          <a:lstStyle/>
          <a:p>
            <a:pPr marL="228600" lvl="0" indent="-228600" algn="l" rtl="0">
              <a:lnSpc>
                <a:spcPct val="90000"/>
              </a:lnSpc>
              <a:spcBef>
                <a:spcPts val="500"/>
              </a:spcBef>
              <a:spcAft>
                <a:spcPts val="0"/>
              </a:spcAft>
              <a:buSzPts val="2240"/>
              <a:buChar char="•"/>
            </a:pPr>
            <a:r>
              <a:rPr lang="en-GB"/>
              <a:t>Program and design new Pilots and new CPD for informal Learning</a:t>
            </a:r>
            <a:endParaRPr/>
          </a:p>
          <a:p>
            <a:pPr marL="685800" lvl="1" indent="-246380" algn="l" rtl="0">
              <a:lnSpc>
                <a:spcPct val="90000"/>
              </a:lnSpc>
              <a:spcBef>
                <a:spcPts val="500"/>
              </a:spcBef>
              <a:spcAft>
                <a:spcPts val="0"/>
              </a:spcAft>
              <a:buSzPts val="2200"/>
              <a:buChar char="•"/>
            </a:pPr>
            <a:r>
              <a:rPr lang="en-GB" sz="2200"/>
              <a:t>In Italy: we are implementing a 4 subjects agreement with 4 bodies to reach teachers and schools with informal educational contents </a:t>
            </a:r>
            <a:endParaRPr sz="2200"/>
          </a:p>
          <a:p>
            <a:pPr marL="1143000" lvl="2" indent="-266700" algn="l" rtl="0">
              <a:lnSpc>
                <a:spcPct val="90000"/>
              </a:lnSpc>
              <a:spcBef>
                <a:spcPts val="500"/>
              </a:spcBef>
              <a:spcAft>
                <a:spcPts val="0"/>
              </a:spcAft>
              <a:buSzPts val="2200"/>
              <a:buChar char="•"/>
            </a:pPr>
            <a:r>
              <a:rPr lang="en-GB" sz="2200"/>
              <a:t>DTC Lazio, Sapyent, Georadio (Loquis), Ammappalitalia</a:t>
            </a:r>
            <a:endParaRPr sz="2200"/>
          </a:p>
          <a:p>
            <a:pPr marL="685800" lvl="1" indent="-246380" algn="l" rtl="0">
              <a:lnSpc>
                <a:spcPct val="90000"/>
              </a:lnSpc>
              <a:spcBef>
                <a:spcPts val="500"/>
              </a:spcBef>
              <a:spcAft>
                <a:spcPts val="0"/>
              </a:spcAft>
              <a:buSzPts val="2200"/>
              <a:buChar char="•"/>
            </a:pPr>
            <a:r>
              <a:rPr lang="en-GB" sz="2200"/>
              <a:t>In Greece: </a:t>
            </a:r>
            <a:endParaRPr sz="2200"/>
          </a:p>
          <a:p>
            <a:pPr marL="685800" lvl="1" indent="-246380" algn="l" rtl="0">
              <a:lnSpc>
                <a:spcPct val="90000"/>
              </a:lnSpc>
              <a:spcBef>
                <a:spcPts val="500"/>
              </a:spcBef>
              <a:spcAft>
                <a:spcPts val="0"/>
              </a:spcAft>
              <a:buSzPts val="2200"/>
              <a:buChar char="•"/>
            </a:pPr>
            <a:r>
              <a:rPr lang="en-GB" sz="2200"/>
              <a:t>In Lithuania:</a:t>
            </a:r>
            <a:endParaRPr sz="2200"/>
          </a:p>
          <a:p>
            <a:pPr marL="685800" lvl="1" indent="-246380" algn="l" rtl="0">
              <a:lnSpc>
                <a:spcPct val="90000"/>
              </a:lnSpc>
              <a:spcBef>
                <a:spcPts val="500"/>
              </a:spcBef>
              <a:spcAft>
                <a:spcPts val="0"/>
              </a:spcAft>
              <a:buSzPts val="2200"/>
              <a:buChar char="•"/>
            </a:pPr>
            <a:r>
              <a:rPr lang="en-GB" sz="2200"/>
              <a:t>In Germany</a:t>
            </a:r>
            <a:endParaRPr sz="2200"/>
          </a:p>
          <a:p>
            <a:pPr marL="685800" lvl="1" indent="-246380" algn="l" rtl="0">
              <a:lnSpc>
                <a:spcPct val="90000"/>
              </a:lnSpc>
              <a:spcBef>
                <a:spcPts val="500"/>
              </a:spcBef>
              <a:spcAft>
                <a:spcPts val="0"/>
              </a:spcAft>
              <a:buSzPts val="2200"/>
              <a:buChar char="•"/>
            </a:pPr>
            <a:r>
              <a:rPr lang="en-GB" sz="2200"/>
              <a:t>In Portugal</a:t>
            </a:r>
            <a:endParaRPr sz="2200"/>
          </a:p>
          <a:p>
            <a:pPr marL="685800" lvl="1" indent="-246380" algn="l" rtl="0">
              <a:lnSpc>
                <a:spcPct val="90000"/>
              </a:lnSpc>
              <a:spcBef>
                <a:spcPts val="500"/>
              </a:spcBef>
              <a:spcAft>
                <a:spcPts val="0"/>
              </a:spcAft>
              <a:buSzPts val="2200"/>
              <a:buChar char="•"/>
            </a:pPr>
            <a:r>
              <a:rPr lang="en-GB" sz="2200"/>
              <a:t>In Spain</a:t>
            </a:r>
            <a:endParaRPr sz="2200"/>
          </a:p>
          <a:p>
            <a:pPr marL="685800" lvl="1" indent="-246380" algn="l" rtl="0">
              <a:lnSpc>
                <a:spcPct val="90000"/>
              </a:lnSpc>
              <a:spcBef>
                <a:spcPts val="500"/>
              </a:spcBef>
              <a:spcAft>
                <a:spcPts val="0"/>
              </a:spcAft>
              <a:buSzPts val="2200"/>
              <a:buChar char="•"/>
            </a:pPr>
            <a:r>
              <a:rPr lang="en-GB" sz="2200"/>
              <a:t>In Switzerland</a:t>
            </a:r>
            <a:endParaRPr sz="2200"/>
          </a:p>
          <a:p>
            <a:pPr marL="685800" lvl="1" indent="-246380" algn="l" rtl="0">
              <a:lnSpc>
                <a:spcPct val="90000"/>
              </a:lnSpc>
              <a:spcBef>
                <a:spcPts val="500"/>
              </a:spcBef>
              <a:spcAft>
                <a:spcPts val="0"/>
              </a:spcAft>
              <a:buSzPts val="2200"/>
              <a:buChar char="•"/>
            </a:pPr>
            <a:r>
              <a:rPr lang="en-GB" sz="2200"/>
              <a:t>In Poland</a:t>
            </a:r>
            <a:endParaRPr sz="2200"/>
          </a:p>
          <a:p>
            <a:pPr marL="685800" lvl="1" indent="-246380" algn="l" rtl="0">
              <a:lnSpc>
                <a:spcPct val="90000"/>
              </a:lnSpc>
              <a:spcBef>
                <a:spcPts val="500"/>
              </a:spcBef>
              <a:spcAft>
                <a:spcPts val="0"/>
              </a:spcAft>
              <a:buSzPts val="2200"/>
              <a:buChar char="•"/>
            </a:pPr>
            <a:r>
              <a:rPr lang="en-GB" sz="2200"/>
              <a:t>In Hungary</a:t>
            </a:r>
            <a:endParaRPr sz="2200"/>
          </a:p>
          <a:p>
            <a:pPr marL="0" lvl="0" indent="0" algn="l" rtl="0">
              <a:lnSpc>
                <a:spcPct val="90000"/>
              </a:lnSpc>
              <a:spcBef>
                <a:spcPts val="1000"/>
              </a:spcBef>
              <a:spcAft>
                <a:spcPts val="0"/>
              </a:spcAft>
              <a:buClr>
                <a:schemeClr val="dk1"/>
              </a:buClr>
              <a:buSzPts val="2240"/>
              <a:buNone/>
            </a:pPr>
            <a:endParaRPr/>
          </a:p>
        </p:txBody>
      </p:sp>
      <p:sp>
        <p:nvSpPr>
          <p:cNvPr id="138" name="Google Shape;138;p15"/>
          <p:cNvSpPr txBox="1">
            <a:spLocks noGrp="1"/>
          </p:cNvSpPr>
          <p:nvPr>
            <p:ph type="ftr" idx="11"/>
          </p:nvPr>
        </p:nvSpPr>
        <p:spPr>
          <a:xfrm>
            <a:off x="4038600" y="6356350"/>
            <a:ext cx="4114800" cy="365100"/>
          </a:xfrm>
          <a:prstGeom prst="rect">
            <a:avLst/>
          </a:prstGeom>
          <a:noFill/>
          <a:ln>
            <a:noFill/>
          </a:ln>
        </p:spPr>
        <p:txBody>
          <a:bodyPr spcFirstLastPara="1" wrap="square" lIns="91425" tIns="45700" rIns="91425" bIns="45700" anchor="ctr" anchorCtr="0">
            <a:noAutofit/>
          </a:bodyPr>
          <a:lstStyle/>
          <a:p>
            <a:pPr marL="0" lvl="0" indent="0" algn="ctr" rtl="0">
              <a:spcBef>
                <a:spcPts val="0"/>
              </a:spcBef>
              <a:spcAft>
                <a:spcPts val="0"/>
              </a:spcAft>
              <a:buNone/>
            </a:pPr>
            <a:r>
              <a:rPr lang="en-GB"/>
              <a:t>www.up2university.eu</a:t>
            </a:r>
            <a:endParaRPr/>
          </a:p>
        </p:txBody>
      </p:sp>
      <p:sp>
        <p:nvSpPr>
          <p:cNvPr id="139" name="Google Shape;139;p15"/>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GB"/>
              <a:t>11</a:t>
            </a:fld>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44"/>
        <p:cNvGrpSpPr/>
        <p:nvPr/>
      </p:nvGrpSpPr>
      <p:grpSpPr>
        <a:xfrm>
          <a:off x="0" y="0"/>
          <a:ext cx="0" cy="0"/>
          <a:chOff x="0" y="0"/>
          <a:chExt cx="0" cy="0"/>
        </a:xfrm>
      </p:grpSpPr>
      <p:sp>
        <p:nvSpPr>
          <p:cNvPr id="145" name="Google Shape;145;p16"/>
          <p:cNvSpPr txBox="1">
            <a:spLocks noGrp="1"/>
          </p:cNvSpPr>
          <p:nvPr>
            <p:ph type="title"/>
          </p:nvPr>
        </p:nvSpPr>
        <p:spPr>
          <a:xfrm>
            <a:off x="838200" y="365125"/>
            <a:ext cx="9220200" cy="1325700"/>
          </a:xfrm>
          <a:prstGeom prst="rect">
            <a:avLst/>
          </a:prstGeom>
          <a:noFill/>
          <a:ln>
            <a:noFill/>
          </a:ln>
        </p:spPr>
        <p:txBody>
          <a:bodyPr spcFirstLastPara="1" wrap="square" lIns="91425" tIns="45700" rIns="91425" bIns="45700" anchor="ctr" anchorCtr="0">
            <a:noAutofit/>
          </a:bodyPr>
          <a:lstStyle/>
          <a:p>
            <a:pPr marL="0" lvl="0" indent="0" algn="l" rtl="0">
              <a:lnSpc>
                <a:spcPct val="90000"/>
              </a:lnSpc>
              <a:spcBef>
                <a:spcPts val="0"/>
              </a:spcBef>
              <a:spcAft>
                <a:spcPts val="0"/>
              </a:spcAft>
              <a:buClr>
                <a:schemeClr val="dk1"/>
              </a:buClr>
              <a:buSzPts val="4400"/>
              <a:buFont typeface="Raleway"/>
              <a:buNone/>
            </a:pPr>
            <a:r>
              <a:rPr lang="en-GB"/>
              <a:t>Planned activity after GA in Poznan 											[2]</a:t>
            </a:r>
            <a:endParaRPr/>
          </a:p>
        </p:txBody>
      </p:sp>
      <p:sp>
        <p:nvSpPr>
          <p:cNvPr id="146" name="Google Shape;146;p16"/>
          <p:cNvSpPr txBox="1">
            <a:spLocks noGrp="1"/>
          </p:cNvSpPr>
          <p:nvPr>
            <p:ph type="body" idx="1"/>
          </p:nvPr>
        </p:nvSpPr>
        <p:spPr>
          <a:xfrm>
            <a:off x="408442" y="1690825"/>
            <a:ext cx="10515600" cy="4581900"/>
          </a:xfrm>
          <a:prstGeom prst="rect">
            <a:avLst/>
          </a:prstGeom>
          <a:noFill/>
          <a:ln>
            <a:noFill/>
          </a:ln>
        </p:spPr>
        <p:txBody>
          <a:bodyPr spcFirstLastPara="1" wrap="square" lIns="91425" tIns="45700" rIns="91425" bIns="45700" anchor="t" anchorCtr="0">
            <a:noAutofit/>
          </a:bodyPr>
          <a:lstStyle/>
          <a:p>
            <a:pPr marL="228600" lvl="0" indent="-228600" algn="l" rtl="0">
              <a:lnSpc>
                <a:spcPct val="90000"/>
              </a:lnSpc>
              <a:spcBef>
                <a:spcPts val="500"/>
              </a:spcBef>
              <a:spcAft>
                <a:spcPts val="0"/>
              </a:spcAft>
              <a:buSzPts val="2240"/>
              <a:buChar char="•"/>
            </a:pPr>
            <a:r>
              <a:rPr lang="en-GB"/>
              <a:t>Designing and programming next Pilots</a:t>
            </a:r>
            <a:endParaRPr/>
          </a:p>
          <a:p>
            <a:pPr marL="685800" lvl="1" indent="-228600" algn="l" rtl="0">
              <a:lnSpc>
                <a:spcPct val="90000"/>
              </a:lnSpc>
              <a:spcBef>
                <a:spcPts val="500"/>
              </a:spcBef>
              <a:spcAft>
                <a:spcPts val="0"/>
              </a:spcAft>
              <a:buSzPts val="1920"/>
              <a:buChar char="•"/>
            </a:pPr>
            <a:r>
              <a:rPr lang="en-GB"/>
              <a:t>Pilots regarding 4 Subjects areas with an offer of </a:t>
            </a:r>
            <a:r>
              <a:rPr lang="en-GB" b="1"/>
              <a:t>Informal Courses</a:t>
            </a:r>
            <a:endParaRPr b="1"/>
          </a:p>
          <a:p>
            <a:pPr marL="1143000" lvl="2" indent="-228600" algn="l" rtl="0">
              <a:lnSpc>
                <a:spcPct val="90000"/>
              </a:lnSpc>
              <a:spcBef>
                <a:spcPts val="500"/>
              </a:spcBef>
              <a:spcAft>
                <a:spcPts val="0"/>
              </a:spcAft>
              <a:buSzPts val="1600"/>
              <a:buChar char="•"/>
            </a:pPr>
            <a:r>
              <a:rPr lang="en-GB"/>
              <a:t>Critical Thinking Education</a:t>
            </a:r>
            <a:endParaRPr/>
          </a:p>
          <a:p>
            <a:pPr marL="1143000" lvl="2" indent="-228600" algn="l" rtl="0">
              <a:lnSpc>
                <a:spcPct val="90000"/>
              </a:lnSpc>
              <a:spcBef>
                <a:spcPts val="500"/>
              </a:spcBef>
              <a:spcAft>
                <a:spcPts val="0"/>
              </a:spcAft>
              <a:buSzPts val="1600"/>
              <a:buChar char="•"/>
            </a:pPr>
            <a:r>
              <a:rPr lang="en-GB"/>
              <a:t>Civic rights and Social Responsibility Education</a:t>
            </a:r>
            <a:endParaRPr/>
          </a:p>
          <a:p>
            <a:pPr marL="1143000" lvl="2" indent="-228600" algn="l" rtl="0">
              <a:spcBef>
                <a:spcPts val="500"/>
              </a:spcBef>
              <a:spcAft>
                <a:spcPts val="0"/>
              </a:spcAft>
              <a:buSzPts val="1600"/>
              <a:buChar char="•"/>
            </a:pPr>
            <a:r>
              <a:rPr lang="en-GB"/>
              <a:t>Metacognition: Computational Thinking through Music Education, </a:t>
            </a:r>
            <a:endParaRPr/>
          </a:p>
          <a:p>
            <a:pPr marL="1143000" lvl="2" indent="-228600" algn="l" rtl="0">
              <a:spcBef>
                <a:spcPts val="500"/>
              </a:spcBef>
              <a:spcAft>
                <a:spcPts val="0"/>
              </a:spcAft>
              <a:buSzPts val="1600"/>
              <a:buChar char="•"/>
            </a:pPr>
            <a:r>
              <a:rPr lang="en-GB"/>
              <a:t>Metacognition: Computational Thinking  through Language Analysis in the Secondary Schools (Natural Language Analysis and Social Media Mastering) </a:t>
            </a:r>
            <a:endParaRPr/>
          </a:p>
          <a:p>
            <a:pPr marL="685800" lvl="1" indent="-228600" algn="l" rtl="0">
              <a:lnSpc>
                <a:spcPct val="90000"/>
              </a:lnSpc>
              <a:spcBef>
                <a:spcPts val="500"/>
              </a:spcBef>
              <a:spcAft>
                <a:spcPts val="0"/>
              </a:spcAft>
              <a:buSzPts val="1920"/>
              <a:buChar char="•"/>
            </a:pPr>
            <a:r>
              <a:rPr lang="en-GB"/>
              <a:t>Pilot Courses: offer of </a:t>
            </a:r>
            <a:r>
              <a:rPr lang="en-GB" b="1"/>
              <a:t>formal courses </a:t>
            </a:r>
            <a:r>
              <a:rPr lang="en-GB"/>
              <a:t>on these subjects in schools: </a:t>
            </a:r>
            <a:endParaRPr/>
          </a:p>
          <a:p>
            <a:pPr marL="1143000" lvl="2" indent="-228600" algn="l" rtl="0">
              <a:lnSpc>
                <a:spcPct val="90000"/>
              </a:lnSpc>
              <a:spcBef>
                <a:spcPts val="500"/>
              </a:spcBef>
              <a:spcAft>
                <a:spcPts val="0"/>
              </a:spcAft>
              <a:buSzPts val="1600"/>
              <a:buChar char="•"/>
            </a:pPr>
            <a:r>
              <a:rPr lang="en-GB"/>
              <a:t>Introduction to Up2U toolbox  (all the pilot countries)</a:t>
            </a:r>
            <a:endParaRPr/>
          </a:p>
          <a:p>
            <a:pPr marL="1143000" lvl="2" indent="-228600" algn="l" rtl="0">
              <a:lnSpc>
                <a:spcPct val="90000"/>
              </a:lnSpc>
              <a:spcBef>
                <a:spcPts val="500"/>
              </a:spcBef>
              <a:spcAft>
                <a:spcPts val="0"/>
              </a:spcAft>
              <a:buSzPts val="1600"/>
              <a:buChar char="•"/>
            </a:pPr>
            <a:r>
              <a:rPr lang="en-GB"/>
              <a:t>Artificial Intelligence and Robotics (Intel, PL) </a:t>
            </a:r>
            <a:endParaRPr/>
          </a:p>
          <a:p>
            <a:pPr marL="1143000" lvl="2" indent="-228600" algn="l" rtl="0">
              <a:lnSpc>
                <a:spcPct val="90000"/>
              </a:lnSpc>
              <a:spcBef>
                <a:spcPts val="500"/>
              </a:spcBef>
              <a:spcAft>
                <a:spcPts val="0"/>
              </a:spcAft>
              <a:buSzPts val="1600"/>
              <a:buChar char="•"/>
            </a:pPr>
            <a:r>
              <a:rPr lang="en-GB"/>
              <a:t>Introduction to programming (PO) </a:t>
            </a:r>
            <a:endParaRPr/>
          </a:p>
          <a:p>
            <a:pPr marL="1143000" lvl="2" indent="-228600" algn="l" rtl="0">
              <a:lnSpc>
                <a:spcPct val="90000"/>
              </a:lnSpc>
              <a:spcBef>
                <a:spcPts val="500"/>
              </a:spcBef>
              <a:spcAft>
                <a:spcPts val="0"/>
              </a:spcAft>
              <a:buSzPts val="1600"/>
              <a:buChar char="•"/>
            </a:pPr>
            <a:r>
              <a:rPr lang="en-GB"/>
              <a:t>Writing a Scientific Essays (IT, IS) </a:t>
            </a:r>
            <a:endParaRPr/>
          </a:p>
          <a:p>
            <a:pPr marL="1143000" lvl="2" indent="-228600" algn="l" rtl="0">
              <a:lnSpc>
                <a:spcPct val="90000"/>
              </a:lnSpc>
              <a:spcBef>
                <a:spcPts val="500"/>
              </a:spcBef>
              <a:spcAft>
                <a:spcPts val="0"/>
              </a:spcAft>
              <a:buSzPts val="1600"/>
              <a:buChar char="•"/>
            </a:pPr>
            <a:r>
              <a:rPr lang="en-GB"/>
              <a:t>(check the full list provided by WP7-WP5) </a:t>
            </a:r>
            <a:endParaRPr/>
          </a:p>
          <a:p>
            <a:pPr marL="1143000" lvl="2" indent="-228600" algn="l" rtl="0">
              <a:lnSpc>
                <a:spcPct val="90000"/>
              </a:lnSpc>
              <a:spcBef>
                <a:spcPts val="500"/>
              </a:spcBef>
              <a:spcAft>
                <a:spcPts val="0"/>
              </a:spcAft>
              <a:buSzPts val="1600"/>
              <a:buChar char="•"/>
            </a:pPr>
            <a:r>
              <a:rPr lang="en-GB"/>
              <a:t>…..</a:t>
            </a:r>
            <a:endParaRPr/>
          </a:p>
          <a:p>
            <a:pPr marL="228600" lvl="0" indent="0" algn="l" rtl="0">
              <a:lnSpc>
                <a:spcPct val="90000"/>
              </a:lnSpc>
              <a:spcBef>
                <a:spcPts val="1000"/>
              </a:spcBef>
              <a:spcAft>
                <a:spcPts val="0"/>
              </a:spcAft>
              <a:buNone/>
            </a:pPr>
            <a:endParaRPr/>
          </a:p>
          <a:p>
            <a:pPr marL="228600" lvl="0" indent="-86360" algn="l" rtl="0">
              <a:lnSpc>
                <a:spcPct val="90000"/>
              </a:lnSpc>
              <a:spcBef>
                <a:spcPts val="1000"/>
              </a:spcBef>
              <a:spcAft>
                <a:spcPts val="0"/>
              </a:spcAft>
              <a:buClr>
                <a:schemeClr val="dk1"/>
              </a:buClr>
              <a:buSzPts val="2240"/>
              <a:buNone/>
            </a:pPr>
            <a:endParaRPr>
              <a:solidFill>
                <a:srgbClr val="FF0000"/>
              </a:solidFill>
            </a:endParaRPr>
          </a:p>
          <a:p>
            <a:pPr marL="0" lvl="0" indent="0" algn="l" rtl="0">
              <a:lnSpc>
                <a:spcPct val="90000"/>
              </a:lnSpc>
              <a:spcBef>
                <a:spcPts val="1000"/>
              </a:spcBef>
              <a:spcAft>
                <a:spcPts val="0"/>
              </a:spcAft>
              <a:buClr>
                <a:schemeClr val="dk1"/>
              </a:buClr>
              <a:buSzPts val="2240"/>
              <a:buNone/>
            </a:pPr>
            <a:endParaRPr/>
          </a:p>
        </p:txBody>
      </p:sp>
      <p:sp>
        <p:nvSpPr>
          <p:cNvPr id="147" name="Google Shape;147;p16"/>
          <p:cNvSpPr txBox="1">
            <a:spLocks noGrp="1"/>
          </p:cNvSpPr>
          <p:nvPr>
            <p:ph type="ftr" idx="11"/>
          </p:nvPr>
        </p:nvSpPr>
        <p:spPr>
          <a:xfrm>
            <a:off x="4038600" y="6356350"/>
            <a:ext cx="4114800" cy="365100"/>
          </a:xfrm>
          <a:prstGeom prst="rect">
            <a:avLst/>
          </a:prstGeom>
          <a:noFill/>
          <a:ln>
            <a:noFill/>
          </a:ln>
        </p:spPr>
        <p:txBody>
          <a:bodyPr spcFirstLastPara="1" wrap="square" lIns="91425" tIns="45700" rIns="91425" bIns="45700" anchor="ctr" anchorCtr="0">
            <a:noAutofit/>
          </a:bodyPr>
          <a:lstStyle/>
          <a:p>
            <a:pPr marL="0" lvl="0" indent="0" algn="ctr" rtl="0">
              <a:spcBef>
                <a:spcPts val="0"/>
              </a:spcBef>
              <a:spcAft>
                <a:spcPts val="0"/>
              </a:spcAft>
              <a:buNone/>
            </a:pPr>
            <a:r>
              <a:rPr lang="en-GB"/>
              <a:t>www.up2university.eu</a:t>
            </a:r>
            <a:endParaRPr/>
          </a:p>
        </p:txBody>
      </p:sp>
      <p:sp>
        <p:nvSpPr>
          <p:cNvPr id="148" name="Google Shape;148;p16"/>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GB"/>
              <a:t>12</a:t>
            </a:fld>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52"/>
        <p:cNvGrpSpPr/>
        <p:nvPr/>
      </p:nvGrpSpPr>
      <p:grpSpPr>
        <a:xfrm>
          <a:off x="0" y="0"/>
          <a:ext cx="0" cy="0"/>
          <a:chOff x="0" y="0"/>
          <a:chExt cx="0" cy="0"/>
        </a:xfrm>
      </p:grpSpPr>
      <p:pic>
        <p:nvPicPr>
          <p:cNvPr id="153" name="Google Shape;153;p17"/>
          <p:cNvPicPr preferRelativeResize="0"/>
          <p:nvPr/>
        </p:nvPicPr>
        <p:blipFill rotWithShape="1">
          <a:blip r:embed="rId3">
            <a:alphaModFix/>
          </a:blip>
          <a:srcRect/>
          <a:stretch/>
        </p:blipFill>
        <p:spPr>
          <a:xfrm>
            <a:off x="2120857" y="0"/>
            <a:ext cx="7950285" cy="6750099"/>
          </a:xfrm>
          <a:prstGeom prst="rect">
            <a:avLst/>
          </a:prstGeom>
          <a:noFill/>
          <a:ln>
            <a:noFill/>
          </a:ln>
        </p:spPr>
      </p:pic>
      <p:sp>
        <p:nvSpPr>
          <p:cNvPr id="154" name="Google Shape;154;p17"/>
          <p:cNvSpPr txBox="1">
            <a:spLocks noGrp="1"/>
          </p:cNvSpPr>
          <p:nvPr>
            <p:ph type="ctrTitle"/>
          </p:nvPr>
        </p:nvSpPr>
        <p:spPr>
          <a:xfrm>
            <a:off x="1524000" y="1724627"/>
            <a:ext cx="9144000" cy="1785335"/>
          </a:xfrm>
          <a:prstGeom prst="rect">
            <a:avLst/>
          </a:prstGeom>
          <a:noFill/>
          <a:ln>
            <a:noFill/>
          </a:ln>
        </p:spPr>
        <p:txBody>
          <a:bodyPr spcFirstLastPara="1" wrap="square" lIns="91425" tIns="45700" rIns="91425" bIns="45700" anchor="b" anchorCtr="0">
            <a:noAutofit/>
          </a:bodyPr>
          <a:lstStyle/>
          <a:p>
            <a:pPr marL="0" lvl="0" indent="0" algn="ctr" rtl="0">
              <a:lnSpc>
                <a:spcPct val="90000"/>
              </a:lnSpc>
              <a:spcBef>
                <a:spcPts val="0"/>
              </a:spcBef>
              <a:spcAft>
                <a:spcPts val="0"/>
              </a:spcAft>
              <a:buClr>
                <a:schemeClr val="accent2"/>
              </a:buClr>
              <a:buSzPts val="4400"/>
              <a:buFont typeface="Raleway"/>
              <a:buNone/>
            </a:pPr>
            <a:r>
              <a:rPr lang="en-GB">
                <a:solidFill>
                  <a:schemeClr val="accent2"/>
                </a:solidFill>
              </a:rPr>
              <a:t>THANK YOU FOR YOUR ATTENTION! </a:t>
            </a:r>
            <a:endParaRPr>
              <a:solidFill>
                <a:schemeClr val="accent2"/>
              </a:solidFill>
            </a:endParaRPr>
          </a:p>
          <a:p>
            <a:pPr marL="0" lvl="0" indent="0" algn="ctr" rtl="0">
              <a:lnSpc>
                <a:spcPct val="90000"/>
              </a:lnSpc>
              <a:spcBef>
                <a:spcPts val="0"/>
              </a:spcBef>
              <a:spcAft>
                <a:spcPts val="0"/>
              </a:spcAft>
              <a:buClr>
                <a:schemeClr val="accent2"/>
              </a:buClr>
              <a:buSzPts val="4400"/>
              <a:buFont typeface="Raleway"/>
              <a:buNone/>
            </a:pPr>
            <a:endParaRPr>
              <a:solidFill>
                <a:schemeClr val="accent2"/>
              </a:solidFill>
            </a:endParaRPr>
          </a:p>
        </p:txBody>
      </p:sp>
      <p:sp>
        <p:nvSpPr>
          <p:cNvPr id="155" name="Google Shape;155;p17"/>
          <p:cNvSpPr txBox="1">
            <a:spLocks noGrp="1"/>
          </p:cNvSpPr>
          <p:nvPr>
            <p:ph type="subTitle" idx="1"/>
          </p:nvPr>
        </p:nvSpPr>
        <p:spPr>
          <a:xfrm>
            <a:off x="1524000" y="4700588"/>
            <a:ext cx="9144000" cy="1655762"/>
          </a:xfrm>
          <a:prstGeom prst="rect">
            <a:avLst/>
          </a:prstGeom>
          <a:noFill/>
          <a:ln>
            <a:noFill/>
          </a:ln>
        </p:spPr>
        <p:txBody>
          <a:bodyPr spcFirstLastPara="1" wrap="square" lIns="91425" tIns="45700" rIns="91425" bIns="45700" anchor="t" anchorCtr="0">
            <a:noAutofit/>
          </a:bodyPr>
          <a:lstStyle/>
          <a:p>
            <a:pPr marL="0" lvl="0" indent="0" algn="ctr" rtl="0">
              <a:lnSpc>
                <a:spcPct val="90000"/>
              </a:lnSpc>
              <a:spcBef>
                <a:spcPts val="0"/>
              </a:spcBef>
              <a:spcAft>
                <a:spcPts val="0"/>
              </a:spcAft>
              <a:buClr>
                <a:srgbClr val="1E4E79"/>
              </a:buClr>
              <a:buSzPts val="2400"/>
              <a:buNone/>
            </a:pPr>
            <a:r>
              <a:rPr lang="en-GB" b="1" u="sng">
                <a:solidFill>
                  <a:schemeClr val="hlink"/>
                </a:solidFill>
                <a:hlinkClick r:id="rId4"/>
              </a:rPr>
              <a:t>wp5@lists.up2university.eu</a:t>
            </a:r>
            <a:endParaRPr b="1" u="sng">
              <a:solidFill>
                <a:srgbClr val="1E4E79"/>
              </a:solidFill>
            </a:endParaRPr>
          </a:p>
          <a:p>
            <a:pPr marL="0" lvl="0" indent="0" algn="ctr" rtl="0">
              <a:lnSpc>
                <a:spcPct val="90000"/>
              </a:lnSpc>
              <a:spcBef>
                <a:spcPts val="1000"/>
              </a:spcBef>
              <a:spcAft>
                <a:spcPts val="0"/>
              </a:spcAft>
              <a:buClr>
                <a:schemeClr val="dk1"/>
              </a:buClr>
              <a:buSzPts val="2400"/>
              <a:buNone/>
            </a:pPr>
            <a:endParaRPr b="1" u="sng">
              <a:solidFill>
                <a:srgbClr val="1E4E79"/>
              </a:solidFill>
            </a:endParaRPr>
          </a:p>
          <a:p>
            <a:pPr marL="0" lvl="0" indent="0" algn="ctr" rtl="0">
              <a:lnSpc>
                <a:spcPct val="90000"/>
              </a:lnSpc>
              <a:spcBef>
                <a:spcPts val="1000"/>
              </a:spcBef>
              <a:spcAft>
                <a:spcPts val="0"/>
              </a:spcAft>
              <a:buClr>
                <a:srgbClr val="FFC000"/>
              </a:buClr>
              <a:buSzPts val="2400"/>
              <a:buNone/>
            </a:pPr>
            <a:r>
              <a:rPr lang="en-GB" b="1" u="sng">
                <a:solidFill>
                  <a:srgbClr val="FFC000"/>
                </a:solidFill>
              </a:rPr>
              <a:t>#up2universe</a:t>
            </a:r>
            <a:endParaRPr b="1" u="sng">
              <a:solidFill>
                <a:srgbClr val="FFC000"/>
              </a:solidFill>
            </a:endParaRPr>
          </a:p>
        </p:txBody>
      </p:sp>
      <p:sp>
        <p:nvSpPr>
          <p:cNvPr id="156" name="Google Shape;156;p17"/>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p>
            <a:pPr marL="0" lvl="0" indent="0" algn="ctr" rtl="0">
              <a:spcBef>
                <a:spcPts val="0"/>
              </a:spcBef>
              <a:spcAft>
                <a:spcPts val="0"/>
              </a:spcAft>
              <a:buNone/>
            </a:pPr>
            <a:r>
              <a:rPr lang="en-GB"/>
              <a:t>www.up2university.eu</a:t>
            </a:r>
            <a:endParaRPr/>
          </a:p>
        </p:txBody>
      </p:sp>
      <p:sp>
        <p:nvSpPr>
          <p:cNvPr id="157" name="Google Shape;157;p17"/>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GB"/>
              <a:t>13</a:t>
            </a:fld>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47"/>
        <p:cNvGrpSpPr/>
        <p:nvPr/>
      </p:nvGrpSpPr>
      <p:grpSpPr>
        <a:xfrm>
          <a:off x="0" y="0"/>
          <a:ext cx="0" cy="0"/>
          <a:chOff x="0" y="0"/>
          <a:chExt cx="0" cy="0"/>
        </a:xfrm>
      </p:grpSpPr>
      <p:sp>
        <p:nvSpPr>
          <p:cNvPr id="48" name="Google Shape;48;p6"/>
          <p:cNvSpPr txBox="1">
            <a:spLocks noGrp="1"/>
          </p:cNvSpPr>
          <p:nvPr>
            <p:ph type="title"/>
          </p:nvPr>
        </p:nvSpPr>
        <p:spPr>
          <a:xfrm>
            <a:off x="838200" y="365125"/>
            <a:ext cx="9506700" cy="1325700"/>
          </a:xfrm>
          <a:prstGeom prst="rect">
            <a:avLst/>
          </a:prstGeom>
          <a:noFill/>
          <a:ln>
            <a:noFill/>
          </a:ln>
        </p:spPr>
        <p:txBody>
          <a:bodyPr spcFirstLastPara="1" wrap="square" lIns="91425" tIns="45700" rIns="91425" bIns="45700" anchor="ctr" anchorCtr="0">
            <a:noAutofit/>
          </a:bodyPr>
          <a:lstStyle/>
          <a:p>
            <a:pPr marL="0" lvl="0" indent="0" algn="l" rtl="0">
              <a:spcBef>
                <a:spcPts val="0"/>
              </a:spcBef>
              <a:spcAft>
                <a:spcPts val="0"/>
              </a:spcAft>
              <a:buClr>
                <a:schemeClr val="dk1"/>
              </a:buClr>
              <a:buSzPts val="4400"/>
              <a:buFont typeface="Raleway"/>
              <a:buNone/>
            </a:pPr>
            <a:r>
              <a:rPr lang="en-GB"/>
              <a:t>Learning Community Management </a:t>
            </a:r>
            <a:br>
              <a:rPr lang="en-GB"/>
            </a:br>
            <a:r>
              <a:rPr lang="en-GB"/>
              <a:t> </a:t>
            </a:r>
            <a:r>
              <a:rPr lang="en-GB" sz="2400"/>
              <a:t>WP5 2019-2020</a:t>
            </a:r>
            <a:endParaRPr/>
          </a:p>
        </p:txBody>
      </p:sp>
      <p:sp>
        <p:nvSpPr>
          <p:cNvPr id="49" name="Google Shape;49;p6"/>
          <p:cNvSpPr txBox="1">
            <a:spLocks noGrp="1"/>
          </p:cNvSpPr>
          <p:nvPr>
            <p:ph type="body" idx="1"/>
          </p:nvPr>
        </p:nvSpPr>
        <p:spPr>
          <a:xfrm>
            <a:off x="689475" y="1690825"/>
            <a:ext cx="9167700" cy="4351500"/>
          </a:xfrm>
          <a:prstGeom prst="rect">
            <a:avLst/>
          </a:prstGeom>
          <a:noFill/>
          <a:ln>
            <a:noFill/>
          </a:ln>
        </p:spPr>
        <p:txBody>
          <a:bodyPr spcFirstLastPara="1" wrap="square" lIns="91425" tIns="45700" rIns="91425" bIns="45700" anchor="t" anchorCtr="0">
            <a:noAutofit/>
          </a:bodyPr>
          <a:lstStyle/>
          <a:p>
            <a:pPr marL="228600" lvl="0" indent="-228600" algn="l" rtl="0">
              <a:lnSpc>
                <a:spcPct val="90000"/>
              </a:lnSpc>
              <a:spcBef>
                <a:spcPts val="0"/>
              </a:spcBef>
              <a:spcAft>
                <a:spcPts val="0"/>
              </a:spcAft>
              <a:buClr>
                <a:schemeClr val="dk1"/>
              </a:buClr>
              <a:buSzPts val="2240"/>
              <a:buFont typeface="Raleway"/>
              <a:buChar char="•"/>
            </a:pPr>
            <a:r>
              <a:rPr lang="en-GB"/>
              <a:t>The </a:t>
            </a:r>
            <a:r>
              <a:rPr lang="en-GB" b="1"/>
              <a:t>Learning Community</a:t>
            </a:r>
            <a:r>
              <a:rPr lang="en-GB"/>
              <a:t> Concept, a basic definition</a:t>
            </a:r>
            <a:endParaRPr/>
          </a:p>
          <a:p>
            <a:pPr marL="685800" lvl="1" indent="-228600" algn="l" rtl="0">
              <a:spcBef>
                <a:spcPts val="500"/>
              </a:spcBef>
              <a:spcAft>
                <a:spcPts val="0"/>
              </a:spcAft>
              <a:buSzPts val="1920"/>
              <a:buChar char="•"/>
            </a:pPr>
            <a:r>
              <a:rPr lang="en-GB" b="1"/>
              <a:t>Etienne Wenger</a:t>
            </a:r>
            <a:r>
              <a:rPr lang="en-GB"/>
              <a:t> and </a:t>
            </a:r>
            <a:r>
              <a:rPr lang="en-GB" b="1"/>
              <a:t>Jean Lave</a:t>
            </a:r>
            <a:r>
              <a:rPr lang="en-GB"/>
              <a:t>, a </a:t>
            </a:r>
            <a:r>
              <a:rPr lang="en-GB" b="1"/>
              <a:t>Computer Scientist</a:t>
            </a:r>
            <a:r>
              <a:rPr lang="en-GB"/>
              <a:t> (</a:t>
            </a:r>
            <a:r>
              <a:rPr lang="en-GB" sz="1800" u="sng">
                <a:solidFill>
                  <a:srgbClr val="0B0080"/>
                </a:solidFill>
                <a:highlight>
                  <a:srgbClr val="F8F9FA"/>
                </a:highlight>
                <a:latin typeface="Arial"/>
                <a:ea typeface="Arial"/>
                <a:cs typeface="Arial"/>
                <a:sym typeface="Arial"/>
                <a:hlinkClick r:id="rId3"/>
              </a:rPr>
              <a:t>University of California, Irvine</a:t>
            </a:r>
            <a:r>
              <a:rPr lang="en-GB" sz="1800"/>
              <a:t> </a:t>
            </a:r>
            <a:r>
              <a:rPr lang="en-GB"/>
              <a:t>) and a </a:t>
            </a:r>
            <a:r>
              <a:rPr lang="en-GB" b="1"/>
              <a:t>Social Anthropologist</a:t>
            </a:r>
            <a:r>
              <a:rPr lang="en-GB"/>
              <a:t> (</a:t>
            </a:r>
            <a:r>
              <a:rPr lang="en-GB" sz="1800" u="sng">
                <a:solidFill>
                  <a:srgbClr val="0B0080"/>
                </a:solidFill>
                <a:highlight>
                  <a:srgbClr val="FFFFFF"/>
                </a:highlight>
                <a:latin typeface="Arial"/>
                <a:ea typeface="Arial"/>
                <a:cs typeface="Arial"/>
                <a:sym typeface="Arial"/>
                <a:hlinkClick r:id="rId4"/>
              </a:rPr>
              <a:t>University of California, Berkeley</a:t>
            </a:r>
            <a:r>
              <a:rPr lang="en-GB" sz="1800">
                <a:solidFill>
                  <a:srgbClr val="222222"/>
                </a:solidFill>
                <a:highlight>
                  <a:srgbClr val="FFFFFF"/>
                </a:highlight>
                <a:latin typeface="Arial"/>
                <a:ea typeface="Arial"/>
                <a:cs typeface="Arial"/>
                <a:sym typeface="Arial"/>
              </a:rPr>
              <a:t>. )</a:t>
            </a:r>
            <a:r>
              <a:rPr lang="en-GB"/>
              <a:t>, in the early </a:t>
            </a:r>
            <a:r>
              <a:rPr lang="en-GB" b="1"/>
              <a:t>‘90s </a:t>
            </a:r>
            <a:r>
              <a:rPr lang="en-GB"/>
              <a:t>proposed to </a:t>
            </a:r>
            <a:r>
              <a:rPr lang="en-GB" b="1"/>
              <a:t>go beyond the Piagetian constructivism</a:t>
            </a:r>
            <a:r>
              <a:rPr lang="en-GB"/>
              <a:t> based on the Individual as a basic unit of cognitive development </a:t>
            </a:r>
            <a:endParaRPr/>
          </a:p>
          <a:p>
            <a:pPr marL="685800" lvl="1" indent="-228600" algn="l" rtl="0">
              <a:spcBef>
                <a:spcPts val="500"/>
              </a:spcBef>
              <a:spcAft>
                <a:spcPts val="0"/>
              </a:spcAft>
              <a:buSzPts val="1920"/>
              <a:buChar char="•"/>
            </a:pPr>
            <a:r>
              <a:rPr lang="en-GB"/>
              <a:t>According to Wenger and Lave, and to their </a:t>
            </a:r>
            <a:r>
              <a:rPr lang="en-GB" b="1"/>
              <a:t>situated cognition </a:t>
            </a:r>
            <a:r>
              <a:rPr lang="en-GB"/>
              <a:t>theory, </a:t>
            </a:r>
            <a:r>
              <a:rPr lang="en-GB" b="1"/>
              <a:t>knowledge building</a:t>
            </a:r>
            <a:r>
              <a:rPr lang="en-GB"/>
              <a:t> happens in a  given </a:t>
            </a:r>
            <a:r>
              <a:rPr lang="en-GB" b="1"/>
              <a:t>social context</a:t>
            </a:r>
            <a:endParaRPr b="1"/>
          </a:p>
          <a:p>
            <a:pPr marL="685800" lvl="1" indent="-228600" algn="l" rtl="0">
              <a:spcBef>
                <a:spcPts val="500"/>
              </a:spcBef>
              <a:spcAft>
                <a:spcPts val="0"/>
              </a:spcAft>
              <a:buSzPts val="1920"/>
              <a:buChar char="•"/>
            </a:pPr>
            <a:r>
              <a:rPr lang="en-GB"/>
              <a:t>Thus the researchers began to focus on analysing the "</a:t>
            </a:r>
            <a:r>
              <a:rPr lang="en-GB" b="1"/>
              <a:t>communities of practice",</a:t>
            </a:r>
            <a:r>
              <a:rPr lang="en-GB"/>
              <a:t> another concept on which they made deep analysis, since then attributed to them</a:t>
            </a:r>
            <a:endParaRPr/>
          </a:p>
          <a:p>
            <a:pPr marL="142240" lvl="0" indent="0" algn="l" rtl="0">
              <a:lnSpc>
                <a:spcPct val="90000"/>
              </a:lnSpc>
              <a:spcBef>
                <a:spcPts val="1000"/>
              </a:spcBef>
              <a:spcAft>
                <a:spcPts val="0"/>
              </a:spcAft>
              <a:buClr>
                <a:schemeClr val="dk1"/>
              </a:buClr>
              <a:buSzPts val="2240"/>
              <a:buFont typeface="Raleway"/>
              <a:buNone/>
            </a:pPr>
            <a:endParaRPr/>
          </a:p>
        </p:txBody>
      </p:sp>
      <p:sp>
        <p:nvSpPr>
          <p:cNvPr id="50" name="Google Shape;50;p6"/>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p>
            <a:pPr marL="0" lvl="0" indent="0" algn="ctr" rtl="0">
              <a:spcBef>
                <a:spcPts val="0"/>
              </a:spcBef>
              <a:spcAft>
                <a:spcPts val="0"/>
              </a:spcAft>
              <a:buNone/>
            </a:pPr>
            <a:r>
              <a:rPr lang="en-GB"/>
              <a:t>www.up2university.eu</a:t>
            </a:r>
            <a:endParaRPr/>
          </a:p>
        </p:txBody>
      </p:sp>
      <p:sp>
        <p:nvSpPr>
          <p:cNvPr id="51" name="Google Shape;51;p6"/>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GB"/>
              <a:t>2</a:t>
            </a:fld>
            <a:endParaRPr/>
          </a:p>
        </p:txBody>
      </p:sp>
      <p:pic>
        <p:nvPicPr>
          <p:cNvPr id="52" name="Google Shape;52;p6"/>
          <p:cNvPicPr preferRelativeResize="0"/>
          <p:nvPr/>
        </p:nvPicPr>
        <p:blipFill>
          <a:blip r:embed="rId5">
            <a:alphaModFix/>
          </a:blip>
          <a:stretch>
            <a:fillRect/>
          </a:stretch>
        </p:blipFill>
        <p:spPr>
          <a:xfrm>
            <a:off x="9857175" y="3793138"/>
            <a:ext cx="2095500" cy="1571625"/>
          </a:xfrm>
          <a:prstGeom prst="rect">
            <a:avLst/>
          </a:prstGeom>
          <a:noFill/>
          <a:ln>
            <a:noFill/>
          </a:ln>
        </p:spPr>
      </p:pic>
      <p:pic>
        <p:nvPicPr>
          <p:cNvPr id="53" name="Google Shape;53;p6"/>
          <p:cNvPicPr preferRelativeResize="0"/>
          <p:nvPr/>
        </p:nvPicPr>
        <p:blipFill>
          <a:blip r:embed="rId6">
            <a:alphaModFix/>
          </a:blip>
          <a:stretch>
            <a:fillRect/>
          </a:stretch>
        </p:blipFill>
        <p:spPr>
          <a:xfrm>
            <a:off x="10581075" y="1848775"/>
            <a:ext cx="1371600" cy="1771650"/>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58"/>
        <p:cNvGrpSpPr/>
        <p:nvPr/>
      </p:nvGrpSpPr>
      <p:grpSpPr>
        <a:xfrm>
          <a:off x="0" y="0"/>
          <a:ext cx="0" cy="0"/>
          <a:chOff x="0" y="0"/>
          <a:chExt cx="0" cy="0"/>
        </a:xfrm>
      </p:grpSpPr>
      <p:sp>
        <p:nvSpPr>
          <p:cNvPr id="59" name="Google Shape;59;p7"/>
          <p:cNvSpPr txBox="1">
            <a:spLocks noGrp="1"/>
          </p:cNvSpPr>
          <p:nvPr>
            <p:ph type="title"/>
          </p:nvPr>
        </p:nvSpPr>
        <p:spPr>
          <a:xfrm>
            <a:off x="689475" y="282500"/>
            <a:ext cx="9506700" cy="1325700"/>
          </a:xfrm>
          <a:prstGeom prst="rect">
            <a:avLst/>
          </a:prstGeom>
          <a:noFill/>
          <a:ln>
            <a:noFill/>
          </a:ln>
        </p:spPr>
        <p:txBody>
          <a:bodyPr spcFirstLastPara="1" wrap="square" lIns="91425" tIns="45700" rIns="91425" bIns="45700" anchor="ctr" anchorCtr="0">
            <a:noAutofit/>
          </a:bodyPr>
          <a:lstStyle/>
          <a:p>
            <a:pPr marL="0" lvl="0" indent="0" algn="l" rtl="0">
              <a:spcBef>
                <a:spcPts val="0"/>
              </a:spcBef>
              <a:spcAft>
                <a:spcPts val="0"/>
              </a:spcAft>
              <a:buClr>
                <a:schemeClr val="dk1"/>
              </a:buClr>
              <a:buSzPts val="4400"/>
              <a:buFont typeface="Raleway"/>
              <a:buNone/>
            </a:pPr>
            <a:r>
              <a:rPr lang="en-GB"/>
              <a:t>Learning Community Management </a:t>
            </a:r>
            <a:br>
              <a:rPr lang="en-GB"/>
            </a:br>
            <a:r>
              <a:rPr lang="en-GB"/>
              <a:t> </a:t>
            </a:r>
            <a:r>
              <a:rPr lang="en-GB" sz="2400"/>
              <a:t>WP5 2019-2020</a:t>
            </a:r>
            <a:endParaRPr/>
          </a:p>
        </p:txBody>
      </p:sp>
      <p:sp>
        <p:nvSpPr>
          <p:cNvPr id="60" name="Google Shape;60;p7"/>
          <p:cNvSpPr txBox="1">
            <a:spLocks noGrp="1"/>
          </p:cNvSpPr>
          <p:nvPr>
            <p:ph type="body" idx="1"/>
          </p:nvPr>
        </p:nvSpPr>
        <p:spPr>
          <a:xfrm>
            <a:off x="512275" y="1608200"/>
            <a:ext cx="9766500" cy="4351500"/>
          </a:xfrm>
          <a:prstGeom prst="rect">
            <a:avLst/>
          </a:prstGeom>
          <a:noFill/>
          <a:ln>
            <a:noFill/>
          </a:ln>
        </p:spPr>
        <p:txBody>
          <a:bodyPr spcFirstLastPara="1" wrap="square" lIns="91425" tIns="45700" rIns="91425" bIns="45700" anchor="t" anchorCtr="0">
            <a:noAutofit/>
          </a:bodyPr>
          <a:lstStyle/>
          <a:p>
            <a:pPr marL="0" lvl="0" indent="0" algn="l" rtl="0">
              <a:spcBef>
                <a:spcPts val="1000"/>
              </a:spcBef>
              <a:spcAft>
                <a:spcPts val="0"/>
              </a:spcAft>
              <a:buNone/>
            </a:pPr>
            <a:r>
              <a:rPr lang="en-GB"/>
              <a:t>According to </a:t>
            </a:r>
            <a:r>
              <a:rPr lang="en-GB" b="1"/>
              <a:t>Etienne Wenger</a:t>
            </a:r>
            <a:r>
              <a:rPr lang="en-GB"/>
              <a:t>, </a:t>
            </a:r>
            <a:endParaRPr/>
          </a:p>
          <a:p>
            <a:pPr marL="0" lvl="0" indent="0" algn="l" rtl="0">
              <a:spcBef>
                <a:spcPts val="1000"/>
              </a:spcBef>
              <a:spcAft>
                <a:spcPts val="0"/>
              </a:spcAft>
              <a:buNone/>
            </a:pPr>
            <a:r>
              <a:rPr lang="en-GB"/>
              <a:t>"Communities of practice are groups of people who share a concern or a passion for something they do and learn how to do it better as they interact regularly." [</a:t>
            </a:r>
            <a:r>
              <a:rPr lang="en-GB" sz="1400"/>
              <a:t>from Wikipedia</a:t>
            </a:r>
            <a:r>
              <a:rPr lang="en-GB"/>
              <a:t>] </a:t>
            </a:r>
            <a:endParaRPr/>
          </a:p>
          <a:p>
            <a:pPr marL="0" lvl="0" indent="0" algn="l" rtl="0">
              <a:lnSpc>
                <a:spcPct val="90000"/>
              </a:lnSpc>
              <a:spcBef>
                <a:spcPts val="1000"/>
              </a:spcBef>
              <a:spcAft>
                <a:spcPts val="0"/>
              </a:spcAft>
              <a:buClr>
                <a:schemeClr val="dk1"/>
              </a:buClr>
              <a:buSzPts val="2240"/>
              <a:buFont typeface="Raleway"/>
              <a:buNone/>
            </a:pPr>
            <a:r>
              <a:rPr lang="en-GB"/>
              <a:t>Wenger earned a Ph.D. in artificial intelligence, and worked with the Institute for Research on Learning applying his concept of communities of practice to education. </a:t>
            </a:r>
            <a:endParaRPr/>
          </a:p>
          <a:p>
            <a:pPr marL="0" lvl="0" indent="0" algn="l" rtl="0">
              <a:lnSpc>
                <a:spcPct val="90000"/>
              </a:lnSpc>
              <a:spcBef>
                <a:spcPts val="1000"/>
              </a:spcBef>
              <a:spcAft>
                <a:spcPts val="0"/>
              </a:spcAft>
              <a:buClr>
                <a:schemeClr val="dk1"/>
              </a:buClr>
              <a:buSzPts val="2240"/>
              <a:buFont typeface="Raleway"/>
              <a:buNone/>
            </a:pPr>
            <a:r>
              <a:rPr lang="en-GB"/>
              <a:t>He was a pioneer of the now common research practice </a:t>
            </a:r>
            <a:r>
              <a:rPr lang="en-GB" b="1"/>
              <a:t>connecting learning</a:t>
            </a:r>
            <a:r>
              <a:rPr lang="en-GB"/>
              <a:t> to the </a:t>
            </a:r>
            <a:r>
              <a:rPr lang="en-GB" b="1"/>
              <a:t>technological and social aspects of communities</a:t>
            </a:r>
            <a:r>
              <a:rPr lang="en-GB"/>
              <a:t>.</a:t>
            </a:r>
            <a:endParaRPr/>
          </a:p>
        </p:txBody>
      </p:sp>
      <p:sp>
        <p:nvSpPr>
          <p:cNvPr id="61" name="Google Shape;61;p7"/>
          <p:cNvSpPr txBox="1">
            <a:spLocks noGrp="1"/>
          </p:cNvSpPr>
          <p:nvPr>
            <p:ph type="ftr" idx="11"/>
          </p:nvPr>
        </p:nvSpPr>
        <p:spPr>
          <a:xfrm>
            <a:off x="4038600" y="6356350"/>
            <a:ext cx="4114800" cy="365100"/>
          </a:xfrm>
          <a:prstGeom prst="rect">
            <a:avLst/>
          </a:prstGeom>
          <a:noFill/>
          <a:ln>
            <a:noFill/>
          </a:ln>
        </p:spPr>
        <p:txBody>
          <a:bodyPr spcFirstLastPara="1" wrap="square" lIns="91425" tIns="45700" rIns="91425" bIns="45700" anchor="ctr" anchorCtr="0">
            <a:noAutofit/>
          </a:bodyPr>
          <a:lstStyle/>
          <a:p>
            <a:pPr marL="0" lvl="0" indent="0" algn="ctr" rtl="0">
              <a:spcBef>
                <a:spcPts val="0"/>
              </a:spcBef>
              <a:spcAft>
                <a:spcPts val="0"/>
              </a:spcAft>
              <a:buNone/>
            </a:pPr>
            <a:r>
              <a:rPr lang="en-GB"/>
              <a:t>www.up2university.eu</a:t>
            </a:r>
            <a:endParaRPr/>
          </a:p>
        </p:txBody>
      </p:sp>
      <p:sp>
        <p:nvSpPr>
          <p:cNvPr id="62" name="Google Shape;62;p7"/>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GB"/>
              <a:t>3</a:t>
            </a:fld>
            <a:endParaRPr/>
          </a:p>
        </p:txBody>
      </p:sp>
      <p:pic>
        <p:nvPicPr>
          <p:cNvPr id="63" name="Google Shape;63;p7"/>
          <p:cNvPicPr preferRelativeResize="0"/>
          <p:nvPr/>
        </p:nvPicPr>
        <p:blipFill>
          <a:blip r:embed="rId3">
            <a:alphaModFix/>
          </a:blip>
          <a:stretch>
            <a:fillRect/>
          </a:stretch>
        </p:blipFill>
        <p:spPr>
          <a:xfrm>
            <a:off x="10564500" y="1608200"/>
            <a:ext cx="1371600" cy="1771650"/>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68"/>
        <p:cNvGrpSpPr/>
        <p:nvPr/>
      </p:nvGrpSpPr>
      <p:grpSpPr>
        <a:xfrm>
          <a:off x="0" y="0"/>
          <a:ext cx="0" cy="0"/>
          <a:chOff x="0" y="0"/>
          <a:chExt cx="0" cy="0"/>
        </a:xfrm>
      </p:grpSpPr>
      <p:sp>
        <p:nvSpPr>
          <p:cNvPr id="69" name="Google Shape;69;p8"/>
          <p:cNvSpPr txBox="1">
            <a:spLocks noGrp="1"/>
          </p:cNvSpPr>
          <p:nvPr>
            <p:ph type="title"/>
          </p:nvPr>
        </p:nvSpPr>
        <p:spPr>
          <a:xfrm>
            <a:off x="689475" y="282500"/>
            <a:ext cx="9506700" cy="1325700"/>
          </a:xfrm>
          <a:prstGeom prst="rect">
            <a:avLst/>
          </a:prstGeom>
          <a:noFill/>
          <a:ln>
            <a:noFill/>
          </a:ln>
        </p:spPr>
        <p:txBody>
          <a:bodyPr spcFirstLastPara="1" wrap="square" lIns="91425" tIns="45700" rIns="91425" bIns="45700" anchor="ctr" anchorCtr="0">
            <a:noAutofit/>
          </a:bodyPr>
          <a:lstStyle/>
          <a:p>
            <a:pPr marL="0" lvl="0" indent="0" algn="l" rtl="0">
              <a:spcBef>
                <a:spcPts val="0"/>
              </a:spcBef>
              <a:spcAft>
                <a:spcPts val="0"/>
              </a:spcAft>
              <a:buClr>
                <a:schemeClr val="dk1"/>
              </a:buClr>
              <a:buSzPts val="4400"/>
              <a:buFont typeface="Raleway"/>
              <a:buNone/>
            </a:pPr>
            <a:r>
              <a:rPr lang="en-GB"/>
              <a:t>Learning Community Management </a:t>
            </a:r>
            <a:br>
              <a:rPr lang="en-GB"/>
            </a:br>
            <a:r>
              <a:rPr lang="en-GB"/>
              <a:t> </a:t>
            </a:r>
            <a:r>
              <a:rPr lang="en-GB" sz="2400"/>
              <a:t>WP5 2019-2020</a:t>
            </a:r>
            <a:endParaRPr/>
          </a:p>
        </p:txBody>
      </p:sp>
      <p:sp>
        <p:nvSpPr>
          <p:cNvPr id="70" name="Google Shape;70;p8"/>
          <p:cNvSpPr txBox="1">
            <a:spLocks noGrp="1"/>
          </p:cNvSpPr>
          <p:nvPr>
            <p:ph type="body" idx="1"/>
          </p:nvPr>
        </p:nvSpPr>
        <p:spPr>
          <a:xfrm>
            <a:off x="512275" y="1608200"/>
            <a:ext cx="9766500" cy="4351500"/>
          </a:xfrm>
          <a:prstGeom prst="rect">
            <a:avLst/>
          </a:prstGeom>
          <a:noFill/>
          <a:ln>
            <a:noFill/>
          </a:ln>
        </p:spPr>
        <p:txBody>
          <a:bodyPr spcFirstLastPara="1" wrap="square" lIns="91425" tIns="45700" rIns="91425" bIns="45700" anchor="t" anchorCtr="0">
            <a:noAutofit/>
          </a:bodyPr>
          <a:lstStyle/>
          <a:p>
            <a:pPr marL="0" lvl="0" indent="0" algn="l" rtl="0">
              <a:spcBef>
                <a:spcPts val="1000"/>
              </a:spcBef>
              <a:spcAft>
                <a:spcPts val="0"/>
              </a:spcAft>
              <a:buNone/>
            </a:pPr>
            <a:endParaRPr/>
          </a:p>
          <a:p>
            <a:pPr marL="0" lvl="0" indent="0" algn="l" rtl="0">
              <a:lnSpc>
                <a:spcPct val="90000"/>
              </a:lnSpc>
              <a:spcBef>
                <a:spcPts val="1000"/>
              </a:spcBef>
              <a:spcAft>
                <a:spcPts val="0"/>
              </a:spcAft>
              <a:buClr>
                <a:schemeClr val="dk1"/>
              </a:buClr>
              <a:buSzPts val="2240"/>
              <a:buFont typeface="Raleway"/>
              <a:buNone/>
            </a:pPr>
            <a:r>
              <a:rPr lang="en-GB"/>
              <a:t>Currently, </a:t>
            </a:r>
            <a:r>
              <a:rPr lang="en-GB" b="1"/>
              <a:t>Wenger </a:t>
            </a:r>
            <a:r>
              <a:rPr lang="en-GB"/>
              <a:t>is working on "Learning for a Small Planet." This research is focused on how students learn in the 21st century, and how the integration of technology is affecting education. </a:t>
            </a:r>
            <a:endParaRPr/>
          </a:p>
          <a:p>
            <a:pPr marL="0" lvl="0" indent="0" algn="l" rtl="0">
              <a:lnSpc>
                <a:spcPct val="90000"/>
              </a:lnSpc>
              <a:spcBef>
                <a:spcPts val="1000"/>
              </a:spcBef>
              <a:spcAft>
                <a:spcPts val="0"/>
              </a:spcAft>
              <a:buClr>
                <a:schemeClr val="dk1"/>
              </a:buClr>
              <a:buSzPts val="2240"/>
              <a:buFont typeface="Raleway"/>
              <a:buNone/>
            </a:pPr>
            <a:r>
              <a:rPr lang="en-GB"/>
              <a:t>It is also emphasizing the various domains of learning: "education, business, and civic" and how it is not each one separately, but rather the synthesis of them that enables effective learning. [</a:t>
            </a:r>
            <a:r>
              <a:rPr lang="en-GB" sz="1400"/>
              <a:t>from Wikipedia</a:t>
            </a:r>
            <a:r>
              <a:rPr lang="en-GB"/>
              <a:t>] </a:t>
            </a:r>
            <a:endParaRPr/>
          </a:p>
        </p:txBody>
      </p:sp>
      <p:sp>
        <p:nvSpPr>
          <p:cNvPr id="71" name="Google Shape;71;p8"/>
          <p:cNvSpPr txBox="1">
            <a:spLocks noGrp="1"/>
          </p:cNvSpPr>
          <p:nvPr>
            <p:ph type="ftr" idx="11"/>
          </p:nvPr>
        </p:nvSpPr>
        <p:spPr>
          <a:xfrm>
            <a:off x="4038600" y="6356350"/>
            <a:ext cx="4114800" cy="365100"/>
          </a:xfrm>
          <a:prstGeom prst="rect">
            <a:avLst/>
          </a:prstGeom>
          <a:noFill/>
          <a:ln>
            <a:noFill/>
          </a:ln>
        </p:spPr>
        <p:txBody>
          <a:bodyPr spcFirstLastPara="1" wrap="square" lIns="91425" tIns="45700" rIns="91425" bIns="45700" anchor="ctr" anchorCtr="0">
            <a:noAutofit/>
          </a:bodyPr>
          <a:lstStyle/>
          <a:p>
            <a:pPr marL="0" lvl="0" indent="0" algn="ctr" rtl="0">
              <a:spcBef>
                <a:spcPts val="0"/>
              </a:spcBef>
              <a:spcAft>
                <a:spcPts val="0"/>
              </a:spcAft>
              <a:buNone/>
            </a:pPr>
            <a:r>
              <a:rPr lang="en-GB"/>
              <a:t>www.up2university.eu</a:t>
            </a:r>
            <a:endParaRPr/>
          </a:p>
        </p:txBody>
      </p:sp>
      <p:sp>
        <p:nvSpPr>
          <p:cNvPr id="72" name="Google Shape;72;p8"/>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GB"/>
              <a:t>4</a:t>
            </a:fld>
            <a:endParaRPr/>
          </a:p>
        </p:txBody>
      </p:sp>
      <p:pic>
        <p:nvPicPr>
          <p:cNvPr id="73" name="Google Shape;73;p8"/>
          <p:cNvPicPr preferRelativeResize="0"/>
          <p:nvPr/>
        </p:nvPicPr>
        <p:blipFill>
          <a:blip r:embed="rId3">
            <a:alphaModFix/>
          </a:blip>
          <a:stretch>
            <a:fillRect/>
          </a:stretch>
        </p:blipFill>
        <p:spPr>
          <a:xfrm>
            <a:off x="10564500" y="1608200"/>
            <a:ext cx="1371600" cy="1771650"/>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78"/>
        <p:cNvGrpSpPr/>
        <p:nvPr/>
      </p:nvGrpSpPr>
      <p:grpSpPr>
        <a:xfrm>
          <a:off x="0" y="0"/>
          <a:ext cx="0" cy="0"/>
          <a:chOff x="0" y="0"/>
          <a:chExt cx="0" cy="0"/>
        </a:xfrm>
      </p:grpSpPr>
      <p:sp>
        <p:nvSpPr>
          <p:cNvPr id="79" name="Google Shape;79;p9"/>
          <p:cNvSpPr txBox="1">
            <a:spLocks noGrp="1"/>
          </p:cNvSpPr>
          <p:nvPr>
            <p:ph type="title"/>
          </p:nvPr>
        </p:nvSpPr>
        <p:spPr>
          <a:xfrm>
            <a:off x="838200" y="365125"/>
            <a:ext cx="9506700" cy="1325700"/>
          </a:xfrm>
          <a:prstGeom prst="rect">
            <a:avLst/>
          </a:prstGeom>
          <a:noFill/>
          <a:ln>
            <a:noFill/>
          </a:ln>
        </p:spPr>
        <p:txBody>
          <a:bodyPr spcFirstLastPara="1" wrap="square" lIns="91425" tIns="45700" rIns="91425" bIns="45700" anchor="ctr" anchorCtr="0">
            <a:noAutofit/>
          </a:bodyPr>
          <a:lstStyle/>
          <a:p>
            <a:pPr marL="0" lvl="0" indent="0" algn="l" rtl="0">
              <a:spcBef>
                <a:spcPts val="0"/>
              </a:spcBef>
              <a:spcAft>
                <a:spcPts val="0"/>
              </a:spcAft>
              <a:buClr>
                <a:schemeClr val="dk1"/>
              </a:buClr>
              <a:buSzPts val="4400"/>
              <a:buFont typeface="Raleway"/>
              <a:buNone/>
            </a:pPr>
            <a:r>
              <a:rPr lang="en-GB"/>
              <a:t>Learning Community Management </a:t>
            </a:r>
            <a:br>
              <a:rPr lang="en-GB"/>
            </a:br>
            <a:r>
              <a:rPr lang="en-GB"/>
              <a:t> </a:t>
            </a:r>
            <a:r>
              <a:rPr lang="en-GB" sz="2400"/>
              <a:t>WP5 2019-2020</a:t>
            </a:r>
            <a:endParaRPr/>
          </a:p>
        </p:txBody>
      </p:sp>
      <p:sp>
        <p:nvSpPr>
          <p:cNvPr id="80" name="Google Shape;80;p9"/>
          <p:cNvSpPr txBox="1">
            <a:spLocks noGrp="1"/>
          </p:cNvSpPr>
          <p:nvPr>
            <p:ph type="body" idx="1"/>
          </p:nvPr>
        </p:nvSpPr>
        <p:spPr>
          <a:xfrm>
            <a:off x="479225" y="1825625"/>
            <a:ext cx="4627200" cy="4351200"/>
          </a:xfrm>
          <a:prstGeom prst="rect">
            <a:avLst/>
          </a:prstGeom>
          <a:noFill/>
          <a:ln>
            <a:noFill/>
          </a:ln>
        </p:spPr>
        <p:txBody>
          <a:bodyPr spcFirstLastPara="1" wrap="square" lIns="91425" tIns="45700" rIns="91425" bIns="45700" anchor="t" anchorCtr="0">
            <a:noAutofit/>
          </a:bodyPr>
          <a:lstStyle/>
          <a:p>
            <a:pPr marL="142240" lvl="0" indent="0" algn="l" rtl="0">
              <a:lnSpc>
                <a:spcPct val="90000"/>
              </a:lnSpc>
              <a:spcBef>
                <a:spcPts val="1000"/>
              </a:spcBef>
              <a:spcAft>
                <a:spcPts val="0"/>
              </a:spcAft>
              <a:buClr>
                <a:schemeClr val="dk1"/>
              </a:buClr>
              <a:buSzPts val="2240"/>
              <a:buFont typeface="Raleway"/>
              <a:buNone/>
            </a:pPr>
            <a:r>
              <a:rPr lang="en-GB" sz="1800"/>
              <a:t>Currently, Wenger is working on "</a:t>
            </a:r>
            <a:r>
              <a:rPr lang="en-GB" sz="1800" b="1"/>
              <a:t>Learning for a Small Planet.</a:t>
            </a:r>
            <a:r>
              <a:rPr lang="en-GB" sz="1800"/>
              <a:t>" This research is focused on </a:t>
            </a:r>
            <a:r>
              <a:rPr lang="en-GB" sz="1800" b="1"/>
              <a:t>how students learn in the 21st century</a:t>
            </a:r>
            <a:r>
              <a:rPr lang="en-GB" sz="1800"/>
              <a:t>, and how the integration of technology is affecting education. </a:t>
            </a:r>
            <a:endParaRPr sz="1800"/>
          </a:p>
          <a:p>
            <a:pPr marL="142240" lvl="0" indent="0" algn="l" rtl="0">
              <a:lnSpc>
                <a:spcPct val="90000"/>
              </a:lnSpc>
              <a:spcBef>
                <a:spcPts val="1000"/>
              </a:spcBef>
              <a:spcAft>
                <a:spcPts val="0"/>
              </a:spcAft>
              <a:buClr>
                <a:schemeClr val="dk1"/>
              </a:buClr>
              <a:buSzPts val="2240"/>
              <a:buFont typeface="Raleway"/>
              <a:buNone/>
            </a:pPr>
            <a:r>
              <a:rPr lang="en-GB" sz="1800"/>
              <a:t>It is also emphasizing the various domains of learning: "</a:t>
            </a:r>
            <a:r>
              <a:rPr lang="en-GB" sz="1800" b="1"/>
              <a:t>education, business, and civic</a:t>
            </a:r>
            <a:r>
              <a:rPr lang="en-GB" sz="1800"/>
              <a:t>" and how it is not each one separately, but rather the synthesis of them that enables effective learning. </a:t>
            </a:r>
            <a:endParaRPr sz="1800"/>
          </a:p>
          <a:p>
            <a:pPr marL="0" lvl="0" indent="0" algn="l" rtl="0">
              <a:spcBef>
                <a:spcPts val="1000"/>
              </a:spcBef>
              <a:spcAft>
                <a:spcPts val="0"/>
              </a:spcAft>
              <a:buClr>
                <a:schemeClr val="dk1"/>
              </a:buClr>
              <a:buSzPts val="2240"/>
              <a:buFont typeface="Raleway"/>
              <a:buNone/>
            </a:pPr>
            <a:r>
              <a:rPr lang="en-GB"/>
              <a:t>[</a:t>
            </a:r>
            <a:r>
              <a:rPr lang="en-GB" sz="1400"/>
              <a:t>from Wikipedia</a:t>
            </a:r>
            <a:r>
              <a:rPr lang="en-GB"/>
              <a:t>] </a:t>
            </a:r>
            <a:endParaRPr sz="1800"/>
          </a:p>
        </p:txBody>
      </p:sp>
      <p:sp>
        <p:nvSpPr>
          <p:cNvPr id="81" name="Google Shape;81;p9"/>
          <p:cNvSpPr txBox="1">
            <a:spLocks noGrp="1"/>
          </p:cNvSpPr>
          <p:nvPr>
            <p:ph type="ftr" idx="11"/>
          </p:nvPr>
        </p:nvSpPr>
        <p:spPr>
          <a:xfrm>
            <a:off x="4038600" y="6356350"/>
            <a:ext cx="4114800" cy="365100"/>
          </a:xfrm>
          <a:prstGeom prst="rect">
            <a:avLst/>
          </a:prstGeom>
          <a:noFill/>
          <a:ln>
            <a:noFill/>
          </a:ln>
        </p:spPr>
        <p:txBody>
          <a:bodyPr spcFirstLastPara="1" wrap="square" lIns="91425" tIns="45700" rIns="91425" bIns="45700" anchor="ctr" anchorCtr="0">
            <a:noAutofit/>
          </a:bodyPr>
          <a:lstStyle/>
          <a:p>
            <a:pPr marL="0" lvl="0" indent="0" algn="ctr" rtl="0">
              <a:spcBef>
                <a:spcPts val="0"/>
              </a:spcBef>
              <a:spcAft>
                <a:spcPts val="0"/>
              </a:spcAft>
              <a:buNone/>
            </a:pPr>
            <a:r>
              <a:rPr lang="en-GB"/>
              <a:t>www.up2university.eu</a:t>
            </a:r>
            <a:endParaRPr/>
          </a:p>
        </p:txBody>
      </p:sp>
      <p:sp>
        <p:nvSpPr>
          <p:cNvPr id="82" name="Google Shape;82;p9"/>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GB"/>
              <a:t>5</a:t>
            </a:fld>
            <a:endParaRPr/>
          </a:p>
        </p:txBody>
      </p:sp>
      <p:pic>
        <p:nvPicPr>
          <p:cNvPr id="83" name="Google Shape;83;p9"/>
          <p:cNvPicPr preferRelativeResize="0"/>
          <p:nvPr/>
        </p:nvPicPr>
        <p:blipFill>
          <a:blip r:embed="rId3">
            <a:alphaModFix/>
          </a:blip>
          <a:stretch>
            <a:fillRect/>
          </a:stretch>
        </p:blipFill>
        <p:spPr>
          <a:xfrm>
            <a:off x="5106302" y="1199050"/>
            <a:ext cx="6911301" cy="5081100"/>
          </a:xfrm>
          <a:prstGeom prst="rect">
            <a:avLst/>
          </a:prstGeom>
          <a:noFill/>
          <a:ln>
            <a:noFill/>
          </a:ln>
        </p:spPr>
      </p:pic>
      <p:pic>
        <p:nvPicPr>
          <p:cNvPr id="84" name="Google Shape;84;p9"/>
          <p:cNvPicPr preferRelativeResize="0"/>
          <p:nvPr/>
        </p:nvPicPr>
        <p:blipFill>
          <a:blip r:embed="rId4">
            <a:alphaModFix/>
          </a:blip>
          <a:stretch>
            <a:fillRect/>
          </a:stretch>
        </p:blipFill>
        <p:spPr>
          <a:xfrm>
            <a:off x="10531450" y="1690825"/>
            <a:ext cx="1371600" cy="1771650"/>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89"/>
        <p:cNvGrpSpPr/>
        <p:nvPr/>
      </p:nvGrpSpPr>
      <p:grpSpPr>
        <a:xfrm>
          <a:off x="0" y="0"/>
          <a:ext cx="0" cy="0"/>
          <a:chOff x="0" y="0"/>
          <a:chExt cx="0" cy="0"/>
        </a:xfrm>
      </p:grpSpPr>
      <p:sp>
        <p:nvSpPr>
          <p:cNvPr id="90" name="Google Shape;90;p10"/>
          <p:cNvSpPr txBox="1">
            <a:spLocks noGrp="1"/>
          </p:cNvSpPr>
          <p:nvPr>
            <p:ph type="title"/>
          </p:nvPr>
        </p:nvSpPr>
        <p:spPr>
          <a:xfrm>
            <a:off x="689475" y="282500"/>
            <a:ext cx="9506700" cy="1325700"/>
          </a:xfrm>
          <a:prstGeom prst="rect">
            <a:avLst/>
          </a:prstGeom>
          <a:noFill/>
          <a:ln>
            <a:noFill/>
          </a:ln>
        </p:spPr>
        <p:txBody>
          <a:bodyPr spcFirstLastPara="1" wrap="square" lIns="91425" tIns="45700" rIns="91425" bIns="45700" anchor="ctr" anchorCtr="0">
            <a:noAutofit/>
          </a:bodyPr>
          <a:lstStyle/>
          <a:p>
            <a:pPr marL="0" lvl="0" indent="0" algn="l" rtl="0">
              <a:spcBef>
                <a:spcPts val="0"/>
              </a:spcBef>
              <a:spcAft>
                <a:spcPts val="0"/>
              </a:spcAft>
              <a:buClr>
                <a:schemeClr val="dk1"/>
              </a:buClr>
              <a:buSzPts val="4400"/>
              <a:buFont typeface="Raleway"/>
              <a:buNone/>
            </a:pPr>
            <a:r>
              <a:rPr lang="en-GB"/>
              <a:t>Learning Community Management </a:t>
            </a:r>
            <a:br>
              <a:rPr lang="en-GB"/>
            </a:br>
            <a:r>
              <a:rPr lang="en-GB"/>
              <a:t> </a:t>
            </a:r>
            <a:r>
              <a:rPr lang="en-GB" sz="2400"/>
              <a:t>WP5 2019-2020</a:t>
            </a:r>
            <a:endParaRPr/>
          </a:p>
        </p:txBody>
      </p:sp>
      <p:sp>
        <p:nvSpPr>
          <p:cNvPr id="91" name="Google Shape;91;p10"/>
          <p:cNvSpPr txBox="1">
            <a:spLocks noGrp="1"/>
          </p:cNvSpPr>
          <p:nvPr>
            <p:ph type="body" idx="1"/>
          </p:nvPr>
        </p:nvSpPr>
        <p:spPr>
          <a:xfrm>
            <a:off x="512275" y="1608200"/>
            <a:ext cx="9766500" cy="4351500"/>
          </a:xfrm>
          <a:prstGeom prst="rect">
            <a:avLst/>
          </a:prstGeom>
          <a:noFill/>
          <a:ln>
            <a:noFill/>
          </a:ln>
        </p:spPr>
        <p:txBody>
          <a:bodyPr spcFirstLastPara="1" wrap="square" lIns="91425" tIns="45700" rIns="91425" bIns="45700" anchor="t" anchorCtr="0">
            <a:noAutofit/>
          </a:bodyPr>
          <a:lstStyle/>
          <a:p>
            <a:pPr marL="0" lvl="0" indent="0" algn="l" rtl="0">
              <a:spcBef>
                <a:spcPts val="1000"/>
              </a:spcBef>
              <a:spcAft>
                <a:spcPts val="0"/>
              </a:spcAft>
              <a:buNone/>
            </a:pPr>
            <a:endParaRPr/>
          </a:p>
          <a:p>
            <a:pPr marL="0" lvl="0" indent="0" algn="l" rtl="0">
              <a:lnSpc>
                <a:spcPct val="90000"/>
              </a:lnSpc>
              <a:spcBef>
                <a:spcPts val="1000"/>
              </a:spcBef>
              <a:spcAft>
                <a:spcPts val="0"/>
              </a:spcAft>
              <a:buClr>
                <a:schemeClr val="dk1"/>
              </a:buClr>
              <a:buSzPts val="2240"/>
              <a:buFont typeface="Raleway"/>
              <a:buNone/>
            </a:pPr>
            <a:r>
              <a:rPr lang="en-GB"/>
              <a:t>Wenger’s selected publications</a:t>
            </a:r>
            <a:endParaRPr/>
          </a:p>
          <a:p>
            <a:pPr marL="457200" lvl="0" indent="-342900" algn="l" rtl="0">
              <a:lnSpc>
                <a:spcPct val="90000"/>
              </a:lnSpc>
              <a:spcBef>
                <a:spcPts val="1000"/>
              </a:spcBef>
              <a:spcAft>
                <a:spcPts val="0"/>
              </a:spcAft>
              <a:buSzPts val="1800"/>
              <a:buChar char="•"/>
            </a:pPr>
            <a:r>
              <a:rPr lang="en-GB" sz="1800"/>
              <a:t>Wenger, Etienne (1987). Artificial Intelligence and Tutoring Systems: Computational and Cognitive Approaches to the Communication of Knowledge. Morgan Kaufmann Press. ISBN 978-0-934-61326-2.</a:t>
            </a:r>
            <a:endParaRPr sz="1800"/>
          </a:p>
          <a:p>
            <a:pPr marL="457200" lvl="0" indent="-342900" algn="l" rtl="0">
              <a:lnSpc>
                <a:spcPct val="90000"/>
              </a:lnSpc>
              <a:spcBef>
                <a:spcPts val="0"/>
              </a:spcBef>
              <a:spcAft>
                <a:spcPts val="0"/>
              </a:spcAft>
              <a:buSzPts val="1800"/>
              <a:buChar char="•"/>
            </a:pPr>
            <a:r>
              <a:rPr lang="en-GB" sz="1800"/>
              <a:t>Lave, Jean; Wenger, Etienne (1991). Situated Learning: Legitimate Peripheral Participation. Cambridge: Cambridge University Press. ISBN 0-521-42374-0.</a:t>
            </a:r>
            <a:endParaRPr sz="1800"/>
          </a:p>
          <a:p>
            <a:pPr marL="457200" lvl="0" indent="-342900" algn="l" rtl="0">
              <a:lnSpc>
                <a:spcPct val="90000"/>
              </a:lnSpc>
              <a:spcBef>
                <a:spcPts val="0"/>
              </a:spcBef>
              <a:spcAft>
                <a:spcPts val="0"/>
              </a:spcAft>
              <a:buSzPts val="1800"/>
              <a:buChar char="•"/>
            </a:pPr>
            <a:r>
              <a:rPr lang="en-GB" sz="1800"/>
              <a:t>Wenger, Etienne (1998). Communities of Practice: Learning, Meaning, and Identity. Cambridge: Cambridge University Press. ISBN 978-0-521-66363-2.</a:t>
            </a:r>
            <a:endParaRPr sz="1800"/>
          </a:p>
          <a:p>
            <a:pPr marL="457200" lvl="0" indent="-342900" algn="l" rtl="0">
              <a:lnSpc>
                <a:spcPct val="90000"/>
              </a:lnSpc>
              <a:spcBef>
                <a:spcPts val="0"/>
              </a:spcBef>
              <a:spcAft>
                <a:spcPts val="0"/>
              </a:spcAft>
              <a:buSzPts val="1800"/>
              <a:buChar char="•"/>
            </a:pPr>
            <a:r>
              <a:rPr lang="en-GB" sz="1800"/>
              <a:t>Wenger, Etienne; McDermott, Richard; Snyder, William M. (2002). Cultivating Communities of Practice (Hardcover). Harvard Business Press; 1 edition. ISBN 978-1-57851-330-7.</a:t>
            </a:r>
            <a:endParaRPr sz="1800"/>
          </a:p>
          <a:p>
            <a:pPr marL="457200" lvl="0" indent="-370840" algn="l" rtl="0">
              <a:lnSpc>
                <a:spcPct val="90000"/>
              </a:lnSpc>
              <a:spcBef>
                <a:spcPts val="0"/>
              </a:spcBef>
              <a:spcAft>
                <a:spcPts val="0"/>
              </a:spcAft>
              <a:buSzPts val="2240"/>
              <a:buChar char="•"/>
            </a:pPr>
            <a:r>
              <a:rPr lang="en-GB" sz="1800"/>
              <a:t>Wenger, Etienne (2009). Digital Habitats. Portland: CPsquare. ISBN 978-0-521-66363-2.</a:t>
            </a:r>
            <a:r>
              <a:rPr lang="en-GB"/>
              <a:t> [</a:t>
            </a:r>
            <a:r>
              <a:rPr lang="en-GB" sz="1400"/>
              <a:t>from Wikipedia</a:t>
            </a:r>
            <a:r>
              <a:rPr lang="en-GB"/>
              <a:t>] </a:t>
            </a:r>
            <a:endParaRPr/>
          </a:p>
        </p:txBody>
      </p:sp>
      <p:sp>
        <p:nvSpPr>
          <p:cNvPr id="92" name="Google Shape;92;p10"/>
          <p:cNvSpPr txBox="1">
            <a:spLocks noGrp="1"/>
          </p:cNvSpPr>
          <p:nvPr>
            <p:ph type="ftr" idx="11"/>
          </p:nvPr>
        </p:nvSpPr>
        <p:spPr>
          <a:xfrm>
            <a:off x="4038600" y="6356350"/>
            <a:ext cx="4114800" cy="365100"/>
          </a:xfrm>
          <a:prstGeom prst="rect">
            <a:avLst/>
          </a:prstGeom>
          <a:noFill/>
          <a:ln>
            <a:noFill/>
          </a:ln>
        </p:spPr>
        <p:txBody>
          <a:bodyPr spcFirstLastPara="1" wrap="square" lIns="91425" tIns="45700" rIns="91425" bIns="45700" anchor="ctr" anchorCtr="0">
            <a:noAutofit/>
          </a:bodyPr>
          <a:lstStyle/>
          <a:p>
            <a:pPr marL="0" lvl="0" indent="0" algn="ctr" rtl="0">
              <a:spcBef>
                <a:spcPts val="0"/>
              </a:spcBef>
              <a:spcAft>
                <a:spcPts val="0"/>
              </a:spcAft>
              <a:buNone/>
            </a:pPr>
            <a:r>
              <a:rPr lang="en-GB"/>
              <a:t>www.up2university.eu</a:t>
            </a:r>
            <a:endParaRPr/>
          </a:p>
        </p:txBody>
      </p:sp>
      <p:sp>
        <p:nvSpPr>
          <p:cNvPr id="93" name="Google Shape;93;p10"/>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GB"/>
              <a:t>6</a:t>
            </a:fld>
            <a:endParaRPr/>
          </a:p>
        </p:txBody>
      </p:sp>
      <p:pic>
        <p:nvPicPr>
          <p:cNvPr id="94" name="Google Shape;94;p10"/>
          <p:cNvPicPr preferRelativeResize="0"/>
          <p:nvPr/>
        </p:nvPicPr>
        <p:blipFill>
          <a:blip r:embed="rId3">
            <a:alphaModFix/>
          </a:blip>
          <a:stretch>
            <a:fillRect/>
          </a:stretch>
        </p:blipFill>
        <p:spPr>
          <a:xfrm>
            <a:off x="10564500" y="1608200"/>
            <a:ext cx="1371600" cy="1771650"/>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99"/>
        <p:cNvGrpSpPr/>
        <p:nvPr/>
      </p:nvGrpSpPr>
      <p:grpSpPr>
        <a:xfrm>
          <a:off x="0" y="0"/>
          <a:ext cx="0" cy="0"/>
          <a:chOff x="0" y="0"/>
          <a:chExt cx="0" cy="0"/>
        </a:xfrm>
      </p:grpSpPr>
      <p:sp>
        <p:nvSpPr>
          <p:cNvPr id="100" name="Google Shape;100;p11"/>
          <p:cNvSpPr txBox="1">
            <a:spLocks noGrp="1"/>
          </p:cNvSpPr>
          <p:nvPr>
            <p:ph type="title"/>
          </p:nvPr>
        </p:nvSpPr>
        <p:spPr>
          <a:xfrm>
            <a:off x="838200" y="365125"/>
            <a:ext cx="9220200" cy="1325700"/>
          </a:xfrm>
          <a:prstGeom prst="rect">
            <a:avLst/>
          </a:prstGeom>
          <a:noFill/>
          <a:ln>
            <a:noFill/>
          </a:ln>
        </p:spPr>
        <p:txBody>
          <a:bodyPr spcFirstLastPara="1" wrap="square" lIns="91425" tIns="45700" rIns="91425" bIns="45700" anchor="ctr" anchorCtr="0">
            <a:noAutofit/>
          </a:bodyPr>
          <a:lstStyle/>
          <a:p>
            <a:pPr marL="0" lvl="0" indent="0" algn="l" rtl="0">
              <a:lnSpc>
                <a:spcPct val="90000"/>
              </a:lnSpc>
              <a:spcBef>
                <a:spcPts val="0"/>
              </a:spcBef>
              <a:spcAft>
                <a:spcPts val="0"/>
              </a:spcAft>
              <a:buClr>
                <a:schemeClr val="dk1"/>
              </a:buClr>
              <a:buSzPts val="4400"/>
              <a:buFont typeface="Raleway"/>
              <a:buNone/>
            </a:pPr>
            <a:r>
              <a:rPr lang="en-GB"/>
              <a:t>Pilots, international communities status and LCM  									[1]</a:t>
            </a:r>
            <a:endParaRPr/>
          </a:p>
        </p:txBody>
      </p:sp>
      <p:sp>
        <p:nvSpPr>
          <p:cNvPr id="101" name="Google Shape;101;p11"/>
          <p:cNvSpPr txBox="1">
            <a:spLocks noGrp="1"/>
          </p:cNvSpPr>
          <p:nvPr>
            <p:ph type="body" idx="1"/>
          </p:nvPr>
        </p:nvSpPr>
        <p:spPr>
          <a:xfrm>
            <a:off x="838200" y="1825625"/>
            <a:ext cx="10515600" cy="4351200"/>
          </a:xfrm>
          <a:prstGeom prst="rect">
            <a:avLst/>
          </a:prstGeom>
          <a:noFill/>
          <a:ln>
            <a:noFill/>
          </a:ln>
        </p:spPr>
        <p:txBody>
          <a:bodyPr spcFirstLastPara="1" wrap="square" lIns="91425" tIns="45700" rIns="91425" bIns="45700" anchor="t" anchorCtr="0">
            <a:noAutofit/>
          </a:bodyPr>
          <a:lstStyle/>
          <a:p>
            <a:pPr marL="228600" lvl="0" indent="-228600" algn="l" rtl="0">
              <a:lnSpc>
                <a:spcPct val="90000"/>
              </a:lnSpc>
              <a:spcBef>
                <a:spcPts val="0"/>
              </a:spcBef>
              <a:spcAft>
                <a:spcPts val="0"/>
              </a:spcAft>
              <a:buClr>
                <a:schemeClr val="dk1"/>
              </a:buClr>
              <a:buSzPts val="2240"/>
              <a:buFont typeface="Raleway"/>
              <a:buChar char="•"/>
            </a:pPr>
            <a:r>
              <a:rPr lang="en-GB"/>
              <a:t>WP5 Pedagogical coordination in Up2U foreseen </a:t>
            </a:r>
            <a:endParaRPr/>
          </a:p>
          <a:p>
            <a:pPr marL="685800" lvl="1" indent="-228600" algn="l" rtl="0">
              <a:spcBef>
                <a:spcPts val="500"/>
              </a:spcBef>
              <a:spcAft>
                <a:spcPts val="0"/>
              </a:spcAft>
              <a:buSzPts val="1920"/>
              <a:buChar char="•"/>
            </a:pPr>
            <a:r>
              <a:rPr lang="en-GB"/>
              <a:t>A substantial start-up of a [Multilingual] </a:t>
            </a:r>
            <a:r>
              <a:rPr lang="en-GB" b="1"/>
              <a:t>Learning Communities Management</a:t>
            </a:r>
            <a:r>
              <a:rPr lang="en-GB"/>
              <a:t> with basically the following objectives:</a:t>
            </a:r>
            <a:endParaRPr sz="2400"/>
          </a:p>
          <a:p>
            <a:pPr marL="1143000" lvl="2" indent="-228600" algn="l" rtl="0">
              <a:spcBef>
                <a:spcPts val="500"/>
              </a:spcBef>
              <a:spcAft>
                <a:spcPts val="0"/>
              </a:spcAft>
              <a:buSzPts val="1600"/>
              <a:buChar char="•"/>
            </a:pPr>
            <a:r>
              <a:rPr lang="en-GB"/>
              <a:t>Implementing the possible </a:t>
            </a:r>
            <a:r>
              <a:rPr lang="en-GB" sz="2000"/>
              <a:t>review of all Pilots from Pilot Coordinators January 2019-July 2019 </a:t>
            </a:r>
            <a:endParaRPr sz="2000"/>
          </a:p>
          <a:p>
            <a:pPr marL="1143000" lvl="2" indent="-228600" algn="l" rtl="0">
              <a:spcBef>
                <a:spcPts val="500"/>
              </a:spcBef>
              <a:spcAft>
                <a:spcPts val="0"/>
              </a:spcAft>
              <a:buSzPts val="1600"/>
              <a:buChar char="•"/>
            </a:pPr>
            <a:r>
              <a:rPr lang="en-GB"/>
              <a:t>Supporting a “</a:t>
            </a:r>
            <a:r>
              <a:rPr lang="en-GB" sz="2000"/>
              <a:t>Trouble and success</a:t>
            </a:r>
            <a:r>
              <a:rPr lang="en-GB"/>
              <a:t>”</a:t>
            </a:r>
            <a:r>
              <a:rPr lang="en-GB" sz="2000"/>
              <a:t> collection</a:t>
            </a:r>
            <a:endParaRPr sz="2000"/>
          </a:p>
          <a:p>
            <a:pPr marL="1143000" lvl="2" indent="-228600" algn="l" rtl="0">
              <a:spcBef>
                <a:spcPts val="500"/>
              </a:spcBef>
              <a:spcAft>
                <a:spcPts val="0"/>
              </a:spcAft>
              <a:buSzPts val="1600"/>
              <a:buChar char="•"/>
            </a:pPr>
            <a:r>
              <a:rPr lang="en-GB"/>
              <a:t>Supporting e</a:t>
            </a:r>
            <a:r>
              <a:rPr lang="en-GB" sz="2000"/>
              <a:t>xchanging best practices</a:t>
            </a:r>
            <a:endParaRPr sz="2000"/>
          </a:p>
          <a:p>
            <a:pPr marL="1143000" lvl="2" indent="-228600" algn="l" rtl="0">
              <a:spcBef>
                <a:spcPts val="500"/>
              </a:spcBef>
              <a:spcAft>
                <a:spcPts val="0"/>
              </a:spcAft>
              <a:buSzPts val="1600"/>
              <a:buChar char="•"/>
            </a:pPr>
            <a:r>
              <a:rPr lang="en-GB" sz="2000"/>
              <a:t>Establishing gradually  a common Assessment Method to be implemented </a:t>
            </a:r>
            <a:endParaRPr sz="2000"/>
          </a:p>
          <a:p>
            <a:pPr marL="685800" marR="0" lvl="0" indent="0" algn="l" rtl="0">
              <a:lnSpc>
                <a:spcPct val="90000"/>
              </a:lnSpc>
              <a:spcBef>
                <a:spcPts val="1000"/>
              </a:spcBef>
              <a:spcAft>
                <a:spcPts val="0"/>
              </a:spcAft>
              <a:buNone/>
            </a:pPr>
            <a:endParaRPr sz="2400"/>
          </a:p>
        </p:txBody>
      </p:sp>
      <p:sp>
        <p:nvSpPr>
          <p:cNvPr id="102" name="Google Shape;102;p11"/>
          <p:cNvSpPr txBox="1">
            <a:spLocks noGrp="1"/>
          </p:cNvSpPr>
          <p:nvPr>
            <p:ph type="ftr" idx="11"/>
          </p:nvPr>
        </p:nvSpPr>
        <p:spPr>
          <a:xfrm>
            <a:off x="4038600" y="6356350"/>
            <a:ext cx="4114800" cy="365100"/>
          </a:xfrm>
          <a:prstGeom prst="rect">
            <a:avLst/>
          </a:prstGeom>
          <a:noFill/>
          <a:ln>
            <a:noFill/>
          </a:ln>
        </p:spPr>
        <p:txBody>
          <a:bodyPr spcFirstLastPara="1" wrap="square" lIns="91425" tIns="45700" rIns="91425" bIns="45700" anchor="ctr" anchorCtr="0">
            <a:noAutofit/>
          </a:bodyPr>
          <a:lstStyle/>
          <a:p>
            <a:pPr marL="0" lvl="0" indent="0" algn="ctr" rtl="0">
              <a:spcBef>
                <a:spcPts val="0"/>
              </a:spcBef>
              <a:spcAft>
                <a:spcPts val="0"/>
              </a:spcAft>
              <a:buNone/>
            </a:pPr>
            <a:r>
              <a:rPr lang="en-GB"/>
              <a:t>www.up2university.eu</a:t>
            </a:r>
            <a:endParaRPr/>
          </a:p>
        </p:txBody>
      </p:sp>
      <p:sp>
        <p:nvSpPr>
          <p:cNvPr id="103" name="Google Shape;103;p11"/>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GB"/>
              <a:t>7</a:t>
            </a:fld>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p12"/>
          <p:cNvSpPr txBox="1">
            <a:spLocks noGrp="1"/>
          </p:cNvSpPr>
          <p:nvPr>
            <p:ph type="title"/>
          </p:nvPr>
        </p:nvSpPr>
        <p:spPr>
          <a:xfrm>
            <a:off x="838200" y="365125"/>
            <a:ext cx="9220200" cy="1325700"/>
          </a:xfrm>
          <a:prstGeom prst="rect">
            <a:avLst/>
          </a:prstGeom>
          <a:noFill/>
          <a:ln>
            <a:noFill/>
          </a:ln>
        </p:spPr>
        <p:txBody>
          <a:bodyPr spcFirstLastPara="1" wrap="square" lIns="91425" tIns="45700" rIns="91425" bIns="45700" anchor="ctr" anchorCtr="0">
            <a:noAutofit/>
          </a:bodyPr>
          <a:lstStyle/>
          <a:p>
            <a:pPr marL="0" lvl="0" indent="0" algn="l" rtl="0">
              <a:lnSpc>
                <a:spcPct val="90000"/>
              </a:lnSpc>
              <a:spcBef>
                <a:spcPts val="0"/>
              </a:spcBef>
              <a:spcAft>
                <a:spcPts val="0"/>
              </a:spcAft>
              <a:buClr>
                <a:schemeClr val="dk1"/>
              </a:buClr>
              <a:buSzPts val="4400"/>
              <a:buFont typeface="Raleway"/>
              <a:buNone/>
            </a:pPr>
            <a:r>
              <a:rPr lang="en-GB"/>
              <a:t>Pilots, international communities status and LCM 									[2]</a:t>
            </a:r>
            <a:endParaRPr/>
          </a:p>
        </p:txBody>
      </p:sp>
      <p:sp>
        <p:nvSpPr>
          <p:cNvPr id="110" name="Google Shape;110;p12"/>
          <p:cNvSpPr txBox="1">
            <a:spLocks noGrp="1"/>
          </p:cNvSpPr>
          <p:nvPr>
            <p:ph type="body" idx="1"/>
          </p:nvPr>
        </p:nvSpPr>
        <p:spPr>
          <a:xfrm>
            <a:off x="528800" y="1825625"/>
            <a:ext cx="11435400" cy="4530600"/>
          </a:xfrm>
          <a:prstGeom prst="rect">
            <a:avLst/>
          </a:prstGeom>
          <a:noFill/>
          <a:ln>
            <a:noFill/>
          </a:ln>
        </p:spPr>
        <p:txBody>
          <a:bodyPr spcFirstLastPara="1" wrap="square" lIns="91425" tIns="45700" rIns="91425" bIns="45700" anchor="t" anchorCtr="0">
            <a:noAutofit/>
          </a:bodyPr>
          <a:lstStyle/>
          <a:p>
            <a:pPr marL="228600" lvl="0" indent="-238759" algn="l" rtl="0">
              <a:lnSpc>
                <a:spcPct val="90000"/>
              </a:lnSpc>
              <a:spcBef>
                <a:spcPts val="0"/>
              </a:spcBef>
              <a:spcAft>
                <a:spcPts val="0"/>
              </a:spcAft>
              <a:buClr>
                <a:schemeClr val="dk1"/>
              </a:buClr>
              <a:buSzPts val="2400"/>
              <a:buFont typeface="Raleway"/>
              <a:buChar char="•"/>
            </a:pPr>
            <a:r>
              <a:rPr lang="en-GB" sz="2400"/>
              <a:t>WP5 Pedagogical Team is working to set-up a framework of tools and methods to nurture an interactive and alive communication amongst different communities in the Up2U ecosystem: </a:t>
            </a:r>
            <a:endParaRPr sz="2400"/>
          </a:p>
          <a:p>
            <a:pPr marL="685800" lvl="1" indent="-233680" algn="l" rtl="0">
              <a:spcBef>
                <a:spcPts val="500"/>
              </a:spcBef>
              <a:spcAft>
                <a:spcPts val="0"/>
              </a:spcAft>
              <a:buSzPts val="2000"/>
              <a:buChar char="•"/>
            </a:pPr>
            <a:r>
              <a:rPr lang="en-GB" sz="2000"/>
              <a:t>A gradually common mean of defining and reporting level of Competence Acquisition to be used by learners and teachers, </a:t>
            </a:r>
            <a:r>
              <a:rPr lang="en-GB" sz="2000" b="1"/>
              <a:t>Moodle Competences Framework </a:t>
            </a:r>
            <a:r>
              <a:rPr lang="en-GB" sz="2000"/>
              <a:t>(</a:t>
            </a:r>
            <a:r>
              <a:rPr lang="en-GB" sz="2000" b="1"/>
              <a:t>MCF) </a:t>
            </a:r>
            <a:endParaRPr sz="2000" b="1"/>
          </a:p>
          <a:p>
            <a:pPr marL="685800" lvl="1" indent="-233680" algn="l" rtl="0">
              <a:spcBef>
                <a:spcPts val="500"/>
              </a:spcBef>
              <a:spcAft>
                <a:spcPts val="0"/>
              </a:spcAft>
              <a:buSzPts val="2000"/>
              <a:buChar char="•"/>
            </a:pPr>
            <a:r>
              <a:rPr lang="en-GB" sz="2000"/>
              <a:t>Up2U </a:t>
            </a:r>
            <a:r>
              <a:rPr lang="en-GB" sz="2000" b="1"/>
              <a:t>LEC Learning Experience Center</a:t>
            </a:r>
            <a:r>
              <a:rPr lang="en-GB" sz="2000"/>
              <a:t>: a Learning Locker instance,  a central repository of xAPI statements to trace individual and groups learning behavior and achievements </a:t>
            </a:r>
            <a:endParaRPr sz="2000"/>
          </a:p>
          <a:p>
            <a:pPr marL="685800" lvl="1" indent="-233680" algn="l" rtl="0">
              <a:spcBef>
                <a:spcPts val="500"/>
              </a:spcBef>
              <a:spcAft>
                <a:spcPts val="0"/>
              </a:spcAft>
              <a:buSzPts val="2000"/>
              <a:buChar char="•"/>
            </a:pPr>
            <a:r>
              <a:rPr lang="en-GB" sz="2000"/>
              <a:t>A set of harmonized courses in multiple languages (formal /informal) that make use of </a:t>
            </a:r>
            <a:r>
              <a:rPr lang="en-GB" sz="2000" b="1"/>
              <a:t>MCF </a:t>
            </a:r>
            <a:r>
              <a:rPr lang="en-GB" sz="2000"/>
              <a:t>and </a:t>
            </a:r>
            <a:r>
              <a:rPr lang="en-GB" sz="2000" b="1"/>
              <a:t>LEC </a:t>
            </a:r>
            <a:r>
              <a:rPr lang="en-GB" sz="2000"/>
              <a:t>and that support experiences exchange at the International Level</a:t>
            </a:r>
            <a:endParaRPr sz="2000"/>
          </a:p>
          <a:p>
            <a:pPr marL="685800" lvl="1" indent="-233680" algn="l" rtl="0">
              <a:spcBef>
                <a:spcPts val="500"/>
              </a:spcBef>
              <a:spcAft>
                <a:spcPts val="0"/>
              </a:spcAft>
              <a:buSzPts val="2000"/>
              <a:buChar char="•"/>
            </a:pPr>
            <a:r>
              <a:rPr lang="en-GB" sz="2000" b="1"/>
              <a:t>Guidelines</a:t>
            </a:r>
            <a:r>
              <a:rPr lang="en-GB" sz="2000"/>
              <a:t>, </a:t>
            </a:r>
            <a:r>
              <a:rPr lang="en-GB" sz="2000" b="1"/>
              <a:t>Tutorial </a:t>
            </a:r>
            <a:r>
              <a:rPr lang="en-GB" sz="2000"/>
              <a:t>and </a:t>
            </a:r>
            <a:r>
              <a:rPr lang="en-GB" sz="2000" b="1"/>
              <a:t>Sample Courses</a:t>
            </a:r>
            <a:r>
              <a:rPr lang="en-GB" sz="2000"/>
              <a:t> to show how to use these facilities for deans and principals, teachers and for learners</a:t>
            </a:r>
            <a:endParaRPr sz="2000"/>
          </a:p>
          <a:p>
            <a:pPr marL="685800" lvl="1" indent="-233680" algn="l" rtl="0">
              <a:spcBef>
                <a:spcPts val="500"/>
              </a:spcBef>
              <a:spcAft>
                <a:spcPts val="0"/>
              </a:spcAft>
              <a:buSzPts val="2000"/>
              <a:buChar char="•"/>
            </a:pPr>
            <a:r>
              <a:rPr lang="en-GB" sz="2000"/>
              <a:t>Basic features and a model design to implement an integrated social channel  for the learning community </a:t>
            </a:r>
            <a:endParaRPr sz="2000"/>
          </a:p>
        </p:txBody>
      </p:sp>
      <p:sp>
        <p:nvSpPr>
          <p:cNvPr id="111" name="Google Shape;111;p12"/>
          <p:cNvSpPr txBox="1">
            <a:spLocks noGrp="1"/>
          </p:cNvSpPr>
          <p:nvPr>
            <p:ph type="ftr" idx="11"/>
          </p:nvPr>
        </p:nvSpPr>
        <p:spPr>
          <a:xfrm>
            <a:off x="4038600" y="6356350"/>
            <a:ext cx="4114800" cy="365100"/>
          </a:xfrm>
          <a:prstGeom prst="rect">
            <a:avLst/>
          </a:prstGeom>
          <a:noFill/>
          <a:ln>
            <a:noFill/>
          </a:ln>
        </p:spPr>
        <p:txBody>
          <a:bodyPr spcFirstLastPara="1" wrap="square" lIns="91425" tIns="45700" rIns="91425" bIns="45700" anchor="ctr" anchorCtr="0">
            <a:noAutofit/>
          </a:bodyPr>
          <a:lstStyle/>
          <a:p>
            <a:pPr marL="0" lvl="0" indent="0" algn="ctr" rtl="0">
              <a:spcBef>
                <a:spcPts val="0"/>
              </a:spcBef>
              <a:spcAft>
                <a:spcPts val="0"/>
              </a:spcAft>
              <a:buNone/>
            </a:pPr>
            <a:r>
              <a:rPr lang="en-GB"/>
              <a:t>www.up2university.eu</a:t>
            </a:r>
            <a:endParaRPr/>
          </a:p>
        </p:txBody>
      </p:sp>
      <p:sp>
        <p:nvSpPr>
          <p:cNvPr id="112" name="Google Shape;112;p12"/>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GB"/>
              <a:t>8</a:t>
            </a:fld>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17"/>
        <p:cNvGrpSpPr/>
        <p:nvPr/>
      </p:nvGrpSpPr>
      <p:grpSpPr>
        <a:xfrm>
          <a:off x="0" y="0"/>
          <a:ext cx="0" cy="0"/>
          <a:chOff x="0" y="0"/>
          <a:chExt cx="0" cy="0"/>
        </a:xfrm>
      </p:grpSpPr>
      <p:sp>
        <p:nvSpPr>
          <p:cNvPr id="118" name="Google Shape;118;p13"/>
          <p:cNvSpPr txBox="1">
            <a:spLocks noGrp="1"/>
          </p:cNvSpPr>
          <p:nvPr>
            <p:ph type="title"/>
          </p:nvPr>
        </p:nvSpPr>
        <p:spPr>
          <a:xfrm>
            <a:off x="838200" y="365125"/>
            <a:ext cx="9220200" cy="1325700"/>
          </a:xfrm>
          <a:prstGeom prst="rect">
            <a:avLst/>
          </a:prstGeom>
          <a:noFill/>
          <a:ln>
            <a:noFill/>
          </a:ln>
        </p:spPr>
        <p:txBody>
          <a:bodyPr spcFirstLastPara="1" wrap="square" lIns="91425" tIns="45700" rIns="91425" bIns="45700" anchor="ctr" anchorCtr="0">
            <a:noAutofit/>
          </a:bodyPr>
          <a:lstStyle/>
          <a:p>
            <a:pPr marL="0" lvl="0" indent="0" algn="l" rtl="0">
              <a:lnSpc>
                <a:spcPct val="90000"/>
              </a:lnSpc>
              <a:spcBef>
                <a:spcPts val="0"/>
              </a:spcBef>
              <a:spcAft>
                <a:spcPts val="0"/>
              </a:spcAft>
              <a:buClr>
                <a:schemeClr val="dk1"/>
              </a:buClr>
              <a:buSzPts val="4400"/>
              <a:buFont typeface="Raleway"/>
              <a:buNone/>
            </a:pPr>
            <a:r>
              <a:rPr lang="en-GB"/>
              <a:t>Pilots, international communities status and LCM										[3]</a:t>
            </a:r>
            <a:endParaRPr/>
          </a:p>
        </p:txBody>
      </p:sp>
      <p:sp>
        <p:nvSpPr>
          <p:cNvPr id="119" name="Google Shape;119;p13"/>
          <p:cNvSpPr txBox="1">
            <a:spLocks noGrp="1"/>
          </p:cNvSpPr>
          <p:nvPr>
            <p:ph type="body" idx="1"/>
          </p:nvPr>
        </p:nvSpPr>
        <p:spPr>
          <a:xfrm>
            <a:off x="363550" y="1825625"/>
            <a:ext cx="11352900" cy="4895700"/>
          </a:xfrm>
          <a:prstGeom prst="rect">
            <a:avLst/>
          </a:prstGeom>
          <a:noFill/>
          <a:ln>
            <a:noFill/>
          </a:ln>
        </p:spPr>
        <p:txBody>
          <a:bodyPr spcFirstLastPara="1" wrap="square" lIns="91425" tIns="45700" rIns="91425" bIns="45700" anchor="t" anchorCtr="0">
            <a:noAutofit/>
          </a:bodyPr>
          <a:lstStyle/>
          <a:p>
            <a:pPr marL="228600" lvl="0" indent="-238759" algn="l" rtl="0">
              <a:lnSpc>
                <a:spcPct val="90000"/>
              </a:lnSpc>
              <a:spcBef>
                <a:spcPts val="0"/>
              </a:spcBef>
              <a:spcAft>
                <a:spcPts val="0"/>
              </a:spcAft>
              <a:buClr>
                <a:schemeClr val="dk1"/>
              </a:buClr>
              <a:buSzPts val="2400"/>
              <a:buFont typeface="Raleway"/>
              <a:buChar char="•"/>
            </a:pPr>
            <a:r>
              <a:rPr lang="en-GB" sz="2400"/>
              <a:t>To support and lead a piloting development towards </a:t>
            </a:r>
            <a:r>
              <a:rPr lang="en-GB" sz="2400" b="1"/>
              <a:t>LCM </a:t>
            </a:r>
            <a:r>
              <a:rPr lang="en-GB" sz="2400"/>
              <a:t>and the rise of a Life Learning Community in the Up2U ecosystem, WP5 Pedagogical coordination in Up2U plans to design some </a:t>
            </a:r>
            <a:r>
              <a:rPr lang="en-GB" sz="2400" b="1"/>
              <a:t>piloting example</a:t>
            </a:r>
            <a:r>
              <a:rPr lang="en-GB" sz="2400"/>
              <a:t> of informal learning events:</a:t>
            </a:r>
            <a:endParaRPr sz="2400"/>
          </a:p>
          <a:p>
            <a:pPr marL="685800" lvl="1" indent="-240030" algn="l" rtl="0">
              <a:spcBef>
                <a:spcPts val="500"/>
              </a:spcBef>
              <a:spcAft>
                <a:spcPts val="0"/>
              </a:spcAft>
              <a:buSzPts val="2100"/>
              <a:buChar char="•"/>
            </a:pPr>
            <a:r>
              <a:rPr lang="en-GB" sz="2100" b="1"/>
              <a:t>Cultural Heritage Digital Storytelling</a:t>
            </a:r>
            <a:r>
              <a:rPr lang="en-GB" sz="2100"/>
              <a:t>: together with the DTC Lazio, the Innovation District of Regione Lazio, we are designing an informal course example of social construction of stories for the reception of tourists and visitors to be used through a mobile application of </a:t>
            </a:r>
            <a:r>
              <a:rPr lang="en-GB" sz="2100" b="1"/>
              <a:t>Audio Augmented Reality (Loquis)</a:t>
            </a:r>
            <a:r>
              <a:rPr lang="en-GB" sz="2100"/>
              <a:t>; (to be adopted beside Schools of Tourism and other schools in Spring 2020)</a:t>
            </a:r>
            <a:endParaRPr sz="2100"/>
          </a:p>
          <a:p>
            <a:pPr marL="685800" lvl="1" indent="-240030" algn="l" rtl="0">
              <a:spcBef>
                <a:spcPts val="500"/>
              </a:spcBef>
              <a:spcAft>
                <a:spcPts val="0"/>
              </a:spcAft>
              <a:buSzPts val="2100"/>
              <a:buChar char="•"/>
            </a:pPr>
            <a:r>
              <a:rPr lang="en-GB" sz="2100"/>
              <a:t>A Community of practice around </a:t>
            </a:r>
            <a:r>
              <a:rPr lang="en-GB" sz="2100" b="1"/>
              <a:t>Music Education</a:t>
            </a:r>
            <a:r>
              <a:rPr lang="en-GB" sz="2100"/>
              <a:t> as an informal practice, hosted by willing schools in Italy (to be adopted beside Music schools and other schools)</a:t>
            </a:r>
            <a:endParaRPr sz="2100"/>
          </a:p>
          <a:p>
            <a:pPr marL="685800" lvl="1" indent="-240030" algn="l" rtl="0">
              <a:spcBef>
                <a:spcPts val="500"/>
              </a:spcBef>
              <a:spcAft>
                <a:spcPts val="0"/>
              </a:spcAft>
              <a:buSzPts val="2100"/>
              <a:buChar char="•"/>
            </a:pPr>
            <a:r>
              <a:rPr lang="en-GB" sz="2100"/>
              <a:t>A </a:t>
            </a:r>
            <a:r>
              <a:rPr lang="en-GB" sz="2100" b="1"/>
              <a:t>Master course in Georeferencing and Walk Path Mapping</a:t>
            </a:r>
            <a:r>
              <a:rPr lang="en-GB" sz="2100"/>
              <a:t> through the use of OpenStreetMap (to be adopted beside Schools of Tourism and other Schools)</a:t>
            </a:r>
            <a:endParaRPr sz="2100"/>
          </a:p>
          <a:p>
            <a:pPr marL="685800" lvl="1" indent="-240030" algn="l" rtl="0">
              <a:spcBef>
                <a:spcPts val="500"/>
              </a:spcBef>
              <a:spcAft>
                <a:spcPts val="0"/>
              </a:spcAft>
              <a:buSzPts val="2100"/>
              <a:buChar char="•"/>
            </a:pPr>
            <a:r>
              <a:rPr lang="en-GB" sz="2100" b="1"/>
              <a:t>Critical Thinking and Language Analysis</a:t>
            </a:r>
            <a:r>
              <a:rPr lang="en-GB" sz="2100"/>
              <a:t> for a better Social Media usage and towards the foundation of a participatory science platform</a:t>
            </a:r>
            <a:endParaRPr sz="2100"/>
          </a:p>
          <a:p>
            <a:pPr marL="685800" lvl="0" indent="0" algn="l" rtl="0">
              <a:spcBef>
                <a:spcPts val="500"/>
              </a:spcBef>
              <a:spcAft>
                <a:spcPts val="0"/>
              </a:spcAft>
              <a:buNone/>
            </a:pPr>
            <a:endParaRPr/>
          </a:p>
        </p:txBody>
      </p:sp>
      <p:sp>
        <p:nvSpPr>
          <p:cNvPr id="120" name="Google Shape;120;p13"/>
          <p:cNvSpPr txBox="1">
            <a:spLocks noGrp="1"/>
          </p:cNvSpPr>
          <p:nvPr>
            <p:ph type="ftr" idx="11"/>
          </p:nvPr>
        </p:nvSpPr>
        <p:spPr>
          <a:xfrm>
            <a:off x="4038600" y="6356350"/>
            <a:ext cx="4114800" cy="365100"/>
          </a:xfrm>
          <a:prstGeom prst="rect">
            <a:avLst/>
          </a:prstGeom>
          <a:noFill/>
          <a:ln>
            <a:noFill/>
          </a:ln>
        </p:spPr>
        <p:txBody>
          <a:bodyPr spcFirstLastPara="1" wrap="square" lIns="91425" tIns="45700" rIns="91425" bIns="45700" anchor="ctr" anchorCtr="0">
            <a:noAutofit/>
          </a:bodyPr>
          <a:lstStyle/>
          <a:p>
            <a:pPr marL="0" lvl="0" indent="0" algn="ctr" rtl="0">
              <a:spcBef>
                <a:spcPts val="0"/>
              </a:spcBef>
              <a:spcAft>
                <a:spcPts val="0"/>
              </a:spcAft>
              <a:buNone/>
            </a:pPr>
            <a:r>
              <a:rPr lang="en-GB"/>
              <a:t>www.up2university.eu</a:t>
            </a:r>
            <a:endParaRPr/>
          </a:p>
        </p:txBody>
      </p:sp>
      <p:sp>
        <p:nvSpPr>
          <p:cNvPr id="121" name="Google Shape;121;p13"/>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GB"/>
              <a:t>9</a:t>
            </a:fld>
            <a:endParaRPr/>
          </a:p>
        </p:txBody>
      </p:sp>
    </p:spTree>
  </p:cSld>
  <p:clrMapOvr>
    <a:masterClrMapping/>
  </p:clrMapOvr>
</p:sld>
</file>

<file path=ppt/theme/theme1.xml><?xml version="1.0" encoding="utf-8"?>
<a:theme xmlns:a="http://schemas.openxmlformats.org/drawingml/2006/main" name="Tema do Office">
  <a:themeElements>
    <a:clrScheme name="Personalizar 1">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1282</Words>
  <Application>Microsoft Office PowerPoint</Application>
  <PresentationFormat>Widescreen</PresentationFormat>
  <Paragraphs>129</Paragraphs>
  <Slides>13</Slides>
  <Notes>13</Notes>
  <HiddenSlides>0</HiddenSlides>
  <MMClips>0</MMClips>
  <ScaleCrop>false</ScaleCrop>
  <HeadingPairs>
    <vt:vector size="6" baseType="variant">
      <vt:variant>
        <vt:lpstr>Caratteri utilizzati</vt:lpstr>
      </vt:variant>
      <vt:variant>
        <vt:i4>5</vt:i4>
      </vt:variant>
      <vt:variant>
        <vt:lpstr>Tema</vt:lpstr>
      </vt:variant>
      <vt:variant>
        <vt:i4>1</vt:i4>
      </vt:variant>
      <vt:variant>
        <vt:lpstr>Titoli diapositive</vt:lpstr>
      </vt:variant>
      <vt:variant>
        <vt:i4>13</vt:i4>
      </vt:variant>
    </vt:vector>
  </HeadingPairs>
  <TitlesOfParts>
    <vt:vector size="19" baseType="lpstr">
      <vt:lpstr>Raleway Light</vt:lpstr>
      <vt:lpstr>Raleway</vt:lpstr>
      <vt:lpstr>Calibri</vt:lpstr>
      <vt:lpstr>Noto Sans Symbols</vt:lpstr>
      <vt:lpstr>Arial</vt:lpstr>
      <vt:lpstr>Tema do Office</vt:lpstr>
      <vt:lpstr>Learning Community Management  WP5 Activity Update</vt:lpstr>
      <vt:lpstr>Learning Community Management   WP5 2019-2020</vt:lpstr>
      <vt:lpstr>Learning Community Management   WP5 2019-2020</vt:lpstr>
      <vt:lpstr>Learning Community Management   WP5 2019-2020</vt:lpstr>
      <vt:lpstr>Learning Community Management   WP5 2019-2020</vt:lpstr>
      <vt:lpstr>Learning Community Management   WP5 2019-2020</vt:lpstr>
      <vt:lpstr>Pilots, international communities status and LCM           [1]</vt:lpstr>
      <vt:lpstr>Pilots, international communities status and LCM          [2]</vt:lpstr>
      <vt:lpstr>Pilots, international communities status and LCM          [3]</vt:lpstr>
      <vt:lpstr>Pilots, international communities status and Learning Communities Management</vt:lpstr>
      <vt:lpstr>Planned activity after GA in Poznan             [1]</vt:lpstr>
      <vt:lpstr>Planned activity after GA in Poznan            [2]</vt:lpstr>
      <vt:lpstr>THANK YOU FOR YOUR ATTENTION!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Learning Community Management  WP5 Activity Update</dc:title>
  <dc:creator>Stefano Lariccia</dc:creator>
  <cp:lastModifiedBy>Stefano Lariccia</cp:lastModifiedBy>
  <cp:revision>1</cp:revision>
  <dcterms:modified xsi:type="dcterms:W3CDTF">2019-09-10T18:45:54Z</dcterms:modified>
</cp:coreProperties>
</file>