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63" autoAdjust="0"/>
    <p:restoredTop sz="81098"/>
  </p:normalViewPr>
  <p:slideViewPr>
    <p:cSldViewPr snapToGrid="0" snapToObjects="1">
      <p:cViewPr varScale="1">
        <p:scale>
          <a:sx n="91" d="100"/>
          <a:sy n="9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12/09/2019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5839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030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WPs 7 and 8 will present later today during </a:t>
            </a:r>
            <a:r>
              <a:rPr lang="en-US"/>
              <a:t>designated sessions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729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WPs 7 and 8 will present later today during </a:t>
            </a:r>
            <a:r>
              <a:rPr lang="en-US"/>
              <a:t>designated sessions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103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944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190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374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655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4465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335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143000" y="1724628"/>
            <a:ext cx="6858000" cy="1785335"/>
          </a:xfrm>
        </p:spPr>
        <p:txBody>
          <a:bodyPr anchor="b">
            <a:normAutofit/>
          </a:bodyPr>
          <a:lstStyle>
            <a:lvl1pPr algn="ctr">
              <a:defRPr sz="33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2019. 09. 12.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691515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2019. 09. 12.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1" y="365126"/>
            <a:ext cx="6949874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2019. 09. 12.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9411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2019. 09. 12.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8" name="Retângulo 7"/>
          <p:cNvSpPr/>
          <p:nvPr userDrawn="1"/>
        </p:nvSpPr>
        <p:spPr>
          <a:xfrm>
            <a:off x="0" y="6721476"/>
            <a:ext cx="9144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37A8C-6CEB-694E-8FE8-85B3EECE61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1258" y="365126"/>
            <a:ext cx="1182436" cy="65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charset="2"/>
        <a:buChar char="§"/>
        <a:defRPr sz="21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5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HN2aPo7PAlJCdhAv0YczfUh2Fh2fASw8iFG0JY8bNuM/edi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/>
          </a:bodyPr>
          <a:lstStyle/>
          <a:p>
            <a:r>
              <a:rPr lang="pt-BR" sz="4050" dirty="0">
                <a:solidFill>
                  <a:schemeClr val="accent2"/>
                </a:solidFill>
              </a:rPr>
              <a:t>5th Up2U GA</a:t>
            </a:r>
            <a:br>
              <a:rPr lang="pt-BR" sz="4050" dirty="0">
                <a:solidFill>
                  <a:schemeClr val="accent2"/>
                </a:solidFill>
              </a:rPr>
            </a:br>
            <a:r>
              <a:rPr lang="pt-BR" sz="4050" dirty="0">
                <a:solidFill>
                  <a:schemeClr val="accent2"/>
                </a:solidFill>
              </a:rPr>
              <a:t>Feedback </a:t>
            </a:r>
            <a:r>
              <a:rPr lang="pt-BR" sz="4050" dirty="0" err="1">
                <a:solidFill>
                  <a:schemeClr val="accent2"/>
                </a:solidFill>
              </a:rPr>
              <a:t>and</a:t>
            </a:r>
            <a:r>
              <a:rPr lang="pt-BR" sz="4050" dirty="0">
                <a:solidFill>
                  <a:schemeClr val="accent2"/>
                </a:solidFill>
              </a:rPr>
              <a:t> </a:t>
            </a:r>
            <a:r>
              <a:rPr lang="pt-BR" sz="4050" dirty="0" err="1">
                <a:solidFill>
                  <a:schemeClr val="accent2"/>
                </a:solidFill>
              </a:rPr>
              <a:t>Outcomes</a:t>
            </a:r>
            <a:endParaRPr lang="pt-BR" sz="405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/>
          </a:bodyPr>
          <a:lstStyle/>
          <a:p>
            <a:pPr algn="l">
              <a:spcBef>
                <a:spcPts val="3000"/>
              </a:spcBef>
            </a:pPr>
            <a:r>
              <a:rPr lang="pt-BR" sz="2700" i="1" dirty="0"/>
              <a:t>Project </a:t>
            </a:r>
            <a:r>
              <a:rPr lang="en-GB" sz="2700" i="1" dirty="0"/>
              <a:t>Coordination</a:t>
            </a:r>
            <a:r>
              <a:rPr lang="pt-BR" sz="2700" i="1" dirty="0"/>
              <a:t> Team</a:t>
            </a: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143000" y="4747392"/>
            <a:ext cx="6858000" cy="72688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000"/>
              </a:spcBef>
            </a:pPr>
            <a:r>
              <a:rPr lang="pt-BR" sz="1800" dirty="0"/>
              <a:t>5th Up2U General Assembly, Poznan, </a:t>
            </a:r>
            <a:r>
              <a:rPr lang="pt-BR" sz="1800" dirty="0" err="1"/>
              <a:t>Poland</a:t>
            </a:r>
            <a:br>
              <a:rPr lang="pt-BR" sz="1800" dirty="0"/>
            </a:b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Break out sessions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Fruitful discussions</a:t>
            </a:r>
          </a:p>
          <a:p>
            <a:endParaRPr lang="en-GB" dirty="0"/>
          </a:p>
          <a:p>
            <a:r>
              <a:rPr lang="en-GB" dirty="0"/>
              <a:t>Clear outcomes (or at least for some!)</a:t>
            </a:r>
          </a:p>
          <a:p>
            <a:endParaRPr lang="en-GB" dirty="0"/>
          </a:p>
          <a:p>
            <a:r>
              <a:rPr lang="en-GB" dirty="0"/>
              <a:t>Next steps can be found in the slides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10</a:t>
            </a:fld>
            <a:endParaRPr lang="pt-B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748357-50F2-F04A-8B44-5A1A2425B6CD}"/>
              </a:ext>
            </a:extLst>
          </p:cNvPr>
          <p:cNvSpPr txBox="1"/>
          <p:nvPr/>
        </p:nvSpPr>
        <p:spPr>
          <a:xfrm>
            <a:off x="3291840" y="10128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943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11</a:t>
            </a:fld>
            <a:endParaRPr lang="pt-B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748357-50F2-F04A-8B44-5A1A2425B6CD}"/>
              </a:ext>
            </a:extLst>
          </p:cNvPr>
          <p:cNvSpPr txBox="1"/>
          <p:nvPr/>
        </p:nvSpPr>
        <p:spPr>
          <a:xfrm>
            <a:off x="3291840" y="10128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1026" name="Picture 2" descr="Image result for that's all folks">
            <a:extLst>
              <a:ext uri="{FF2B5EF4-FFF2-40B4-BE49-F238E27FC236}">
                <a16:creationId xmlns:a16="http://schemas.microsoft.com/office/drawing/2014/main" id="{E97AE16C-E722-D149-BAF2-6D9A53F32DC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30" y="1825625"/>
            <a:ext cx="696214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562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GDPR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KWS integration</a:t>
            </a:r>
          </a:p>
          <a:p>
            <a:pPr lvl="1"/>
            <a:r>
              <a:rPr lang="en-GB" dirty="0"/>
              <a:t>Top level integration (SSO)</a:t>
            </a:r>
          </a:p>
          <a:p>
            <a:pPr lvl="1"/>
            <a:r>
              <a:rPr lang="en-GB" dirty="0"/>
              <a:t>Push consent collection to all tools</a:t>
            </a:r>
          </a:p>
          <a:p>
            <a:pPr lvl="1"/>
            <a:r>
              <a:rPr lang="en-GB" dirty="0"/>
              <a:t>Minimise data loss</a:t>
            </a:r>
          </a:p>
          <a:p>
            <a:pPr lvl="1"/>
            <a:endParaRPr lang="en-GB" dirty="0"/>
          </a:p>
          <a:p>
            <a:r>
              <a:rPr lang="en-GB" dirty="0"/>
              <a:t>Interim solutions</a:t>
            </a:r>
          </a:p>
          <a:p>
            <a:pPr lvl="1"/>
            <a:r>
              <a:rPr lang="en-GB" dirty="0"/>
              <a:t>Gather consent on school level (e.g. Greek pilot)</a:t>
            </a:r>
          </a:p>
          <a:p>
            <a:pPr lvl="1"/>
            <a:r>
              <a:rPr lang="en-GB" dirty="0"/>
              <a:t>Latest version of Moodle (done, only covers Moodle tools)</a:t>
            </a:r>
          </a:p>
          <a:p>
            <a:pPr lvl="1"/>
            <a:endParaRPr lang="en-GB" dirty="0"/>
          </a:p>
          <a:p>
            <a:r>
              <a:rPr lang="en-GB" dirty="0"/>
              <a:t>More follow up actions identified during Break out sessions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TF Engaging community 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Define ‘Learning community’ -&gt; what/who is our target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Target teaching/learning communities on social media (FB, </a:t>
            </a:r>
            <a:r>
              <a:rPr lang="en-GB" dirty="0" err="1"/>
              <a:t>a.o.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dirty="0"/>
              <a:t>Forum for Up2U teachers on up2univerisity.eu?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0721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TF Engaging community 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 levels of engagement next steps:</a:t>
            </a:r>
          </a:p>
          <a:p>
            <a:pPr marL="457200" indent="-457200">
              <a:buAutoNum type="arabicParenR"/>
            </a:pPr>
            <a:r>
              <a:rPr lang="en-GB" dirty="0"/>
              <a:t>National level</a:t>
            </a:r>
          </a:p>
          <a:p>
            <a:pPr marL="800100" lvl="1" indent="-457200">
              <a:buAutoNum type="arabicParenR"/>
            </a:pPr>
            <a:r>
              <a:rPr lang="en-GB" dirty="0"/>
              <a:t>Describe processes, implementation, outcomes</a:t>
            </a:r>
          </a:p>
          <a:p>
            <a:pPr marL="800100" lvl="1" indent="-457200">
              <a:buAutoNum type="arabicParenR"/>
            </a:pPr>
            <a:r>
              <a:rPr lang="en-GB" dirty="0"/>
              <a:t>Michal, </a:t>
            </a:r>
            <a:r>
              <a:rPr lang="en-GB" dirty="0" err="1"/>
              <a:t>Gytis</a:t>
            </a:r>
            <a:r>
              <a:rPr lang="en-GB" dirty="0"/>
              <a:t>, Dimitris, Nadia</a:t>
            </a:r>
          </a:p>
          <a:p>
            <a:pPr marL="800100" lvl="1" indent="-457200">
              <a:buAutoNum type="arabicParenR"/>
            </a:pPr>
            <a:r>
              <a:rPr lang="en-GB" dirty="0"/>
              <a:t>Timeline: 3 weeks from today -&gt; create plan, framework and process. After -&gt; roll out</a:t>
            </a:r>
          </a:p>
          <a:p>
            <a:pPr marL="800100" lvl="1" indent="-457200">
              <a:buAutoNum type="arabicParenR"/>
            </a:pPr>
            <a:endParaRPr lang="en-GB" dirty="0"/>
          </a:p>
          <a:p>
            <a:pPr marL="457200" indent="-457200">
              <a:buAutoNum type="arabicParenR"/>
            </a:pPr>
            <a:r>
              <a:rPr lang="en-GB" dirty="0"/>
              <a:t>International level</a:t>
            </a:r>
          </a:p>
          <a:p>
            <a:pPr marL="800100" lvl="1" indent="-457200">
              <a:buFontTx/>
              <a:buAutoNum type="arabicParenR"/>
            </a:pPr>
            <a:r>
              <a:rPr lang="en-GB" dirty="0"/>
              <a:t>Describe processes, implementation, outcomes</a:t>
            </a:r>
          </a:p>
          <a:p>
            <a:pPr marL="800100" lvl="1" indent="-457200">
              <a:buAutoNum type="arabicParenR"/>
            </a:pPr>
            <a:r>
              <a:rPr lang="en-GB" dirty="0"/>
              <a:t>Mary, </a:t>
            </a:r>
            <a:r>
              <a:rPr lang="en-GB" dirty="0" err="1"/>
              <a:t>Gyongyi</a:t>
            </a:r>
            <a:r>
              <a:rPr lang="en-GB" dirty="0"/>
              <a:t>, Stefano, Eli, Antonio</a:t>
            </a:r>
          </a:p>
          <a:p>
            <a:pPr marL="800100" lvl="1" indent="-457200">
              <a:buAutoNum type="arabicParenR"/>
            </a:pPr>
            <a:r>
              <a:rPr lang="en-GB" dirty="0"/>
              <a:t>Timeline: arrange meeting before the Webinar (2 weeks)</a:t>
            </a:r>
          </a:p>
          <a:p>
            <a:pPr marL="800100" lvl="1" indent="-457200">
              <a:buAutoNum type="arabicParenR"/>
            </a:pPr>
            <a:endParaRPr lang="en-GB" dirty="0"/>
          </a:p>
          <a:p>
            <a:pPr marL="457200" indent="-457200">
              <a:buAutoNum type="arabicParenR"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157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TF Uniformed content &amp; pilot activities 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Scope: create categorised courses that are reusable</a:t>
            </a:r>
          </a:p>
          <a:p>
            <a:pPr lvl="1"/>
            <a:r>
              <a:rPr lang="en-GB" dirty="0"/>
              <a:t>Internal -&gt; existing pilots (national languages)</a:t>
            </a:r>
          </a:p>
          <a:p>
            <a:pPr lvl="1"/>
            <a:r>
              <a:rPr lang="en-GB" dirty="0"/>
              <a:t>External -&gt; open content for new users</a:t>
            </a:r>
          </a:p>
          <a:p>
            <a:pPr lvl="1"/>
            <a:r>
              <a:rPr lang="en-GB" dirty="0"/>
              <a:t>Tutorial for teachers: how to use this content</a:t>
            </a:r>
          </a:p>
          <a:p>
            <a:pPr marL="342900" lvl="1" indent="0">
              <a:buNone/>
            </a:pPr>
            <a:endParaRPr lang="en-GB" dirty="0"/>
          </a:p>
          <a:p>
            <a:r>
              <a:rPr lang="en-GB" dirty="0"/>
              <a:t>Definition of courses</a:t>
            </a:r>
          </a:p>
          <a:p>
            <a:pPr lvl="1"/>
            <a:r>
              <a:rPr lang="en-GB" dirty="0"/>
              <a:t>What could be considered as a uniform course?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Move courses from </a:t>
            </a:r>
            <a:r>
              <a:rPr lang="en-GB" dirty="0" err="1"/>
              <a:t>learn.test</a:t>
            </a:r>
            <a:r>
              <a:rPr lang="en-GB" dirty="0"/>
              <a:t> to learn.up2university</a:t>
            </a:r>
          </a:p>
          <a:p>
            <a:pPr lvl="1"/>
            <a:r>
              <a:rPr lang="en-GB" dirty="0"/>
              <a:t>Clean up test courses</a:t>
            </a:r>
          </a:p>
          <a:p>
            <a:pPr lvl="1"/>
            <a:r>
              <a:rPr lang="en-GB" dirty="0"/>
              <a:t>ACTION: National pilot coordinators to inform Allan which courses can be deleted</a:t>
            </a:r>
          </a:p>
          <a:p>
            <a:pPr marL="457200" indent="-457200">
              <a:buAutoNum type="arabicParenR"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3555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Stabilized SSO and other technical constraints discussion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12 issues raised</a:t>
            </a:r>
          </a:p>
          <a:p>
            <a:endParaRPr lang="en-GB" dirty="0"/>
          </a:p>
          <a:p>
            <a:r>
              <a:rPr lang="en-GB" dirty="0"/>
              <a:t>Reinforce the usage of GitHub</a:t>
            </a:r>
          </a:p>
          <a:p>
            <a:endParaRPr lang="en-GB" dirty="0"/>
          </a:p>
          <a:p>
            <a:r>
              <a:rPr lang="en-GB" dirty="0"/>
              <a:t>What implications will GDPR/consent collection have on existing users</a:t>
            </a:r>
          </a:p>
          <a:p>
            <a:endParaRPr lang="en-GB" dirty="0"/>
          </a:p>
          <a:p>
            <a:r>
              <a:rPr lang="en-GB" dirty="0"/>
              <a:t>ACTION: PCT to categorise issues and discuss with relevant partners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2002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Pilot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makes one pilot implication model more successful than others?</a:t>
            </a:r>
          </a:p>
          <a:p>
            <a:pPr lvl="1"/>
            <a:r>
              <a:rPr lang="en-GB" dirty="0"/>
              <a:t>Badges and certificates</a:t>
            </a:r>
          </a:p>
          <a:p>
            <a:pPr lvl="1"/>
            <a:r>
              <a:rPr lang="en-GB" dirty="0"/>
              <a:t>High quality content</a:t>
            </a:r>
          </a:p>
          <a:p>
            <a:pPr lvl="1"/>
            <a:r>
              <a:rPr lang="en-GB" dirty="0"/>
              <a:t>Using the platform for other purposes: contests, workshops, one-off events</a:t>
            </a:r>
          </a:p>
          <a:p>
            <a:pPr lvl="1"/>
            <a:endParaRPr lang="en-GB" dirty="0"/>
          </a:p>
          <a:p>
            <a:r>
              <a:rPr lang="en-GB" dirty="0"/>
              <a:t>Analysis missing: why don’t teachers complete the CPD cycle?</a:t>
            </a:r>
          </a:p>
          <a:p>
            <a:pPr lvl="1"/>
            <a:r>
              <a:rPr lang="en-GB" dirty="0"/>
              <a:t>During Module 1</a:t>
            </a:r>
          </a:p>
          <a:p>
            <a:pPr lvl="1"/>
            <a:r>
              <a:rPr lang="en-GB" dirty="0"/>
              <a:t>Before including students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1178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Sustainability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2 main models identified:</a:t>
            </a:r>
          </a:p>
          <a:p>
            <a:r>
              <a:rPr lang="en-GB" dirty="0"/>
              <a:t>Centralised</a:t>
            </a:r>
          </a:p>
          <a:p>
            <a:endParaRPr lang="en-GB" dirty="0"/>
          </a:p>
          <a:p>
            <a:r>
              <a:rPr lang="en-GB" dirty="0"/>
              <a:t>Decentralised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2 potential models:</a:t>
            </a:r>
          </a:p>
          <a:p>
            <a:r>
              <a:rPr lang="en-GB" dirty="0"/>
              <a:t>CS3MESH4EOSC</a:t>
            </a:r>
          </a:p>
          <a:p>
            <a:endParaRPr lang="en-GB" dirty="0"/>
          </a:p>
          <a:p>
            <a:r>
              <a:rPr lang="en-GB" dirty="0"/>
              <a:t>University-as-a-Hub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Notes and actions can be found here: </a:t>
            </a:r>
            <a:r>
              <a:rPr lang="en-GB" dirty="0">
                <a:hlinkClick r:id="rId3"/>
              </a:rPr>
              <a:t>https://docs.google.com/document/d/1HN2aPo7PAlJCdhAv0YczfUh2Fh2fASw8iFG0JY8bNuM/edit#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8172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Pedagogy roadmap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D5.5 outline</a:t>
            </a:r>
          </a:p>
          <a:p>
            <a:endParaRPr lang="en-GB" dirty="0"/>
          </a:p>
          <a:p>
            <a:r>
              <a:rPr lang="en-GB" dirty="0"/>
              <a:t>Competencies</a:t>
            </a:r>
          </a:p>
          <a:p>
            <a:pPr lvl="1"/>
            <a:r>
              <a:rPr lang="en-GB" dirty="0"/>
              <a:t>Moodle Competency Framework</a:t>
            </a:r>
          </a:p>
          <a:p>
            <a:pPr lvl="1"/>
            <a:endParaRPr lang="en-GB" dirty="0"/>
          </a:p>
          <a:p>
            <a:r>
              <a:rPr lang="en-GB" dirty="0"/>
              <a:t>Survey plugin</a:t>
            </a:r>
          </a:p>
          <a:p>
            <a:endParaRPr lang="en-GB" dirty="0"/>
          </a:p>
          <a:p>
            <a:r>
              <a:rPr lang="en-GB" dirty="0"/>
              <a:t>Follow up after WP5-WP7 meeting </a:t>
            </a:r>
            <a:r>
              <a:rPr lang="en-GB"/>
              <a:t>in Rome</a:t>
            </a:r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9</a:t>
            </a:fld>
            <a:endParaRPr lang="pt-B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748357-50F2-F04A-8B44-5A1A2425B6CD}"/>
              </a:ext>
            </a:extLst>
          </p:cNvPr>
          <p:cNvSpPr txBox="1"/>
          <p:nvPr/>
        </p:nvSpPr>
        <p:spPr>
          <a:xfrm>
            <a:off x="3291840" y="10128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29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ABBBC8B-4DE5-3347-9805-3075D0D095F6}" vid="{4384763A-7BF3-9B48-BD46-138FBC8197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571</TotalTime>
  <Words>511</Words>
  <Application>Microsoft Macintosh PowerPoint</Application>
  <PresentationFormat>On-screen Show (4:3)</PresentationFormat>
  <Paragraphs>119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Raleway</vt:lpstr>
      <vt:lpstr>Raleway Light</vt:lpstr>
      <vt:lpstr>Wingdings</vt:lpstr>
      <vt:lpstr>Tema do Office</vt:lpstr>
      <vt:lpstr>5th Up2U GA Feedback and Outcomes</vt:lpstr>
      <vt:lpstr>GDPR update</vt:lpstr>
      <vt:lpstr>TF Engaging community update</vt:lpstr>
      <vt:lpstr>TF Engaging community update</vt:lpstr>
      <vt:lpstr>TF Uniformed content &amp; pilot activities update</vt:lpstr>
      <vt:lpstr>Stabilized SSO and other technical constraints discussion </vt:lpstr>
      <vt:lpstr>Pilot updates</vt:lpstr>
      <vt:lpstr>Sustainability</vt:lpstr>
      <vt:lpstr>Pedagogy roadmap</vt:lpstr>
      <vt:lpstr>Break out sessions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workplan in WPx</dc:title>
  <dc:creator>Casper Dreef</dc:creator>
  <cp:lastModifiedBy>Casper Dreef</cp:lastModifiedBy>
  <cp:revision>19</cp:revision>
  <dcterms:created xsi:type="dcterms:W3CDTF">2019-08-19T11:57:27Z</dcterms:created>
  <dcterms:modified xsi:type="dcterms:W3CDTF">2019-09-12T14:28:54Z</dcterms:modified>
</cp:coreProperties>
</file>