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63" r:id="rId2"/>
    <p:sldId id="258" r:id="rId3"/>
    <p:sldId id="264" r:id="rId4"/>
    <p:sldId id="265" r:id="rId5"/>
    <p:sldId id="270" r:id="rId6"/>
    <p:sldId id="271" r:id="rId7"/>
    <p:sldId id="273" r:id="rId8"/>
    <p:sldId id="272" r:id="rId9"/>
    <p:sldId id="266" r:id="rId10"/>
    <p:sldId id="268" r:id="rId11"/>
    <p:sldId id="269" r:id="rId12"/>
    <p:sldId id="267" r:id="rId13"/>
    <p:sldId id="256" r:id="rId14"/>
    <p:sldId id="257" r:id="rId15"/>
    <p:sldId id="260" r:id="rId16"/>
    <p:sldId id="262" r:id="rId17"/>
    <p:sldId id="259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25" autoAdjust="0"/>
    <p:restoredTop sz="81098"/>
  </p:normalViewPr>
  <p:slideViewPr>
    <p:cSldViewPr snapToGrid="0" snapToObjects="1">
      <p:cViewPr varScale="1">
        <p:scale>
          <a:sx n="91" d="100"/>
          <a:sy n="91" d="100"/>
        </p:scale>
        <p:origin x="1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08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 will be discussed during the Break out sessions tomorrow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62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Total budget will remain the same, but some budget shifts might be needed.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826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PM according to the workplan</a:t>
            </a:r>
          </a:p>
          <a:p>
            <a:r>
              <a:rPr lang="en-US" dirty="0"/>
              <a:t>These are included in the amendment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33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Second column: New totals according the workplan</a:t>
            </a:r>
          </a:p>
          <a:p>
            <a:r>
              <a:rPr lang="en-US" dirty="0"/>
              <a:t>The third </a:t>
            </a:r>
            <a:r>
              <a:rPr lang="en-US" dirty="0" err="1"/>
              <a:t>colomn</a:t>
            </a:r>
            <a:r>
              <a:rPr lang="en-US" dirty="0"/>
              <a:t> are the actual PM spent up to Q9. </a:t>
            </a:r>
          </a:p>
          <a:p>
            <a:r>
              <a:rPr lang="en-US" dirty="0"/>
              <a:t>NOTE: some partners are already over their allocated PMs</a:t>
            </a:r>
          </a:p>
          <a:p>
            <a:r>
              <a:rPr lang="en-US" dirty="0"/>
              <a:t>But: &lt;next slide&gt;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771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not a problem as long as the partners stay within their budget.</a:t>
            </a:r>
          </a:p>
          <a:p>
            <a:r>
              <a:rPr lang="en-US" dirty="0"/>
              <a:t>This slide shows Total budget that is left until the end of the project (M41)</a:t>
            </a:r>
          </a:p>
          <a:p>
            <a:r>
              <a:rPr lang="en-US" dirty="0"/>
              <a:t>Q9 column shows budget spent by partners in the reporting period up until Q9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Flagged with green are the partners that have over E100.000 left until the end of the project.</a:t>
            </a:r>
          </a:p>
          <a:p>
            <a:r>
              <a:rPr lang="en-US" dirty="0"/>
              <a:t>Flagged with orange are the partners that have less than E40.000 left until the end of the project.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Flagged with red are the partners are already overspending.</a:t>
            </a:r>
          </a:p>
          <a:p>
            <a:endParaRPr lang="en-US" dirty="0"/>
          </a:p>
          <a:p>
            <a:r>
              <a:rPr lang="en-US" dirty="0"/>
              <a:t>Partners will be contacted directly to discuss their budgets.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356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2019. 09. 10.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2019. 09. 10.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29305" y="2212139"/>
            <a:ext cx="5143500" cy="1004251"/>
          </a:xfrm>
        </p:spPr>
        <p:txBody>
          <a:bodyPr>
            <a:normAutofit/>
          </a:bodyPr>
          <a:lstStyle/>
          <a:p>
            <a:r>
              <a:rPr lang="pt-BR" sz="3038" dirty="0" err="1">
                <a:solidFill>
                  <a:schemeClr val="accent2"/>
                </a:solidFill>
              </a:rPr>
              <a:t>Introduction</a:t>
            </a:r>
            <a:r>
              <a:rPr lang="pt-BR" sz="3038" dirty="0">
                <a:solidFill>
                  <a:schemeClr val="accent2"/>
                </a:solidFill>
              </a:rPr>
              <a:t> &amp; </a:t>
            </a:r>
            <a:r>
              <a:rPr lang="pt-BR" sz="3038" dirty="0" err="1">
                <a:solidFill>
                  <a:schemeClr val="accent2"/>
                </a:solidFill>
              </a:rPr>
              <a:t>project</a:t>
            </a:r>
            <a:r>
              <a:rPr lang="pt-BR" sz="3038" dirty="0">
                <a:solidFill>
                  <a:schemeClr val="accent2"/>
                </a:solidFill>
              </a:rPr>
              <a:t> management overview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000250" y="3761554"/>
            <a:ext cx="5143500" cy="656240"/>
          </a:xfrm>
        </p:spPr>
        <p:txBody>
          <a:bodyPr>
            <a:normAutofit fontScale="62500" lnSpcReduction="20000"/>
          </a:bodyPr>
          <a:lstStyle/>
          <a:p>
            <a:pPr algn="l">
              <a:spcBef>
                <a:spcPts val="2250"/>
              </a:spcBef>
            </a:pPr>
            <a:r>
              <a:rPr lang="pt-BR" sz="2600" i="1" dirty="0"/>
              <a:t>Erik </a:t>
            </a:r>
            <a:r>
              <a:rPr lang="pt-BR" sz="2600" i="1" dirty="0" err="1"/>
              <a:t>Kikkenborg</a:t>
            </a:r>
            <a:endParaRPr lang="pt-BR" sz="2600" i="1" dirty="0"/>
          </a:p>
          <a:p>
            <a:pPr algn="l"/>
            <a:r>
              <a:rPr lang="pt-BR" sz="2600" dirty="0" err="1"/>
              <a:t>NORDUnet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2000250" y="4417795"/>
            <a:ext cx="5143500" cy="545167"/>
          </a:xfrm>
          <a:prstGeom prst="rect">
            <a:avLst/>
          </a:prstGeom>
        </p:spPr>
        <p:txBody>
          <a:bodyPr vert="horz" lIns="51435" tIns="25718" rIns="51435" bIns="25718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2250"/>
              </a:spcBef>
            </a:pPr>
            <a:r>
              <a:rPr lang="pt-BR" sz="1350" dirty="0"/>
              <a:t>5th Up2U General Assembly, Poznan, </a:t>
            </a:r>
            <a:r>
              <a:rPr lang="pt-BR" sz="1350" dirty="0" err="1"/>
              <a:t>Poland</a:t>
            </a:r>
            <a:br>
              <a:rPr lang="pt-BR" sz="1350" dirty="0"/>
            </a:br>
            <a:endParaRPr lang="pt-BR" sz="1350" dirty="0"/>
          </a:p>
        </p:txBody>
      </p:sp>
    </p:spTree>
    <p:extLst>
      <p:ext uri="{BB962C8B-B14F-4D97-AF65-F5344CB8AC3E}">
        <p14:creationId xmlns:p14="http://schemas.microsoft.com/office/powerpoint/2010/main" val="126683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74B2FC1-F370-6749-8FFA-060AB163A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893080"/>
              </p:ext>
            </p:extLst>
          </p:nvPr>
        </p:nvGraphicFramePr>
        <p:xfrm>
          <a:off x="289932" y="0"/>
          <a:ext cx="7337504" cy="6767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17648">
                  <a:extLst>
                    <a:ext uri="{9D8B030D-6E8A-4147-A177-3AD203B41FA5}">
                      <a16:colId xmlns:a16="http://schemas.microsoft.com/office/drawing/2014/main" val="1720952339"/>
                    </a:ext>
                  </a:extLst>
                </a:gridCol>
                <a:gridCol w="1851104">
                  <a:extLst>
                    <a:ext uri="{9D8B030D-6E8A-4147-A177-3AD203B41FA5}">
                      <a16:colId xmlns:a16="http://schemas.microsoft.com/office/drawing/2014/main" val="3473345678"/>
                    </a:ext>
                  </a:extLst>
                </a:gridCol>
                <a:gridCol w="1834376">
                  <a:extLst>
                    <a:ext uri="{9D8B030D-6E8A-4147-A177-3AD203B41FA5}">
                      <a16:colId xmlns:a16="http://schemas.microsoft.com/office/drawing/2014/main" val="3025261826"/>
                    </a:ext>
                  </a:extLst>
                </a:gridCol>
                <a:gridCol w="1834376">
                  <a:extLst>
                    <a:ext uri="{9D8B030D-6E8A-4147-A177-3AD203B41FA5}">
                      <a16:colId xmlns:a16="http://schemas.microsoft.com/office/drawing/2014/main" val="3584783918"/>
                    </a:ext>
                  </a:extLst>
                </a:gridCol>
              </a:tblGrid>
              <a:tr h="320070">
                <a:tc>
                  <a:txBody>
                    <a:bodyPr/>
                    <a:lstStyle/>
                    <a:p>
                      <a:r>
                        <a:rPr lang="en-US" dirty="0"/>
                        <a:t>Partner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Original PM</a:t>
                      </a:r>
                      <a:endParaRPr lang="en-GB" b="1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New Totals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840872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01: GÉANT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27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-6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21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2489800926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02: OU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50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50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1362976866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03: UROMA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44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44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2361749500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04: GARR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51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51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3931473924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05: NTUA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38</a:t>
                      </a:r>
                      <a:endParaRPr lang="en-GB" sz="1800" b="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43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1920738409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06: GRNET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58</a:t>
                      </a:r>
                      <a:endParaRPr lang="en-GB" sz="1800" b="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59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2981747717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07: UVIGO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28</a:t>
                      </a:r>
                      <a:endParaRPr lang="en-GB" sz="1800" b="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28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148086662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08: TELTEK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25</a:t>
                      </a:r>
                      <a:endParaRPr lang="en-GB" sz="1800" b="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25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3912427449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09: ISEP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27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7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34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2145726519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10: FCT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18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-3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15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2252233248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11: TAU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23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-1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22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3452457959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12: IUCC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24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24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3196325950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13: KTU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58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58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2715992402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14: KIFÜ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57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62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1560955170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15: PSNC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54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7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61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3604017088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16: </a:t>
                      </a:r>
                      <a:r>
                        <a:rPr lang="en-GB" sz="1800" u="none" strike="noStrike" dirty="0" err="1">
                          <a:effectLst/>
                        </a:rPr>
                        <a:t>ownCloud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8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8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3544832263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17: GWDG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>
                          <a:effectLst/>
                        </a:rPr>
                        <a:t>47</a:t>
                      </a:r>
                      <a:endParaRPr lang="en-GB" sz="1800" b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-3.5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43.5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3386499021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18: CERN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36</a:t>
                      </a:r>
                      <a:endParaRPr lang="en-GB" sz="1800" b="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36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3935827431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19: </a:t>
                      </a:r>
                      <a:r>
                        <a:rPr lang="en-GB" sz="1800" u="none" strike="noStrike" dirty="0" err="1">
                          <a:effectLst/>
                        </a:rPr>
                        <a:t>NORDUnet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2.5</a:t>
                      </a:r>
                      <a:endParaRPr lang="en-GB" sz="1800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2.5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611340822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TOTAL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674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dirty="0">
                          <a:effectLst/>
                        </a:rPr>
                        <a:t>14</a:t>
                      </a:r>
                      <a:endParaRPr lang="en-GB" sz="1800" b="1" dirty="0">
                        <a:effectLst/>
                        <a:latin typeface="+mn-lt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kern="1200" dirty="0">
                          <a:effectLst/>
                        </a:rPr>
                        <a:t>688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extLst>
                  <a:ext uri="{0D108BD9-81ED-4DB2-BD59-A6C34878D82A}">
                    <a16:rowId xmlns:a16="http://schemas.microsoft.com/office/drawing/2014/main" val="1001775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327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74B2FC1-F370-6749-8FFA-060AB163A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130755"/>
              </p:ext>
            </p:extLst>
          </p:nvPr>
        </p:nvGraphicFramePr>
        <p:xfrm>
          <a:off x="149146" y="229331"/>
          <a:ext cx="7337504" cy="61270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17648">
                  <a:extLst>
                    <a:ext uri="{9D8B030D-6E8A-4147-A177-3AD203B41FA5}">
                      <a16:colId xmlns:a16="http://schemas.microsoft.com/office/drawing/2014/main" val="1720952339"/>
                    </a:ext>
                  </a:extLst>
                </a:gridCol>
                <a:gridCol w="1851104">
                  <a:extLst>
                    <a:ext uri="{9D8B030D-6E8A-4147-A177-3AD203B41FA5}">
                      <a16:colId xmlns:a16="http://schemas.microsoft.com/office/drawing/2014/main" val="3473345678"/>
                    </a:ext>
                  </a:extLst>
                </a:gridCol>
                <a:gridCol w="1834376">
                  <a:extLst>
                    <a:ext uri="{9D8B030D-6E8A-4147-A177-3AD203B41FA5}">
                      <a16:colId xmlns:a16="http://schemas.microsoft.com/office/drawing/2014/main" val="3025261826"/>
                    </a:ext>
                  </a:extLst>
                </a:gridCol>
                <a:gridCol w="1834376">
                  <a:extLst>
                    <a:ext uri="{9D8B030D-6E8A-4147-A177-3AD203B41FA5}">
                      <a16:colId xmlns:a16="http://schemas.microsoft.com/office/drawing/2014/main" val="3584783918"/>
                    </a:ext>
                  </a:extLst>
                </a:gridCol>
              </a:tblGrid>
              <a:tr h="320070">
                <a:tc>
                  <a:txBody>
                    <a:bodyPr/>
                    <a:lstStyle/>
                    <a:p>
                      <a:r>
                        <a:rPr lang="en-US" dirty="0"/>
                        <a:t>Partner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New 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Variance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840872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01: GÉANT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21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27.35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-6.35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9800926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02: OU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50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39.99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10.01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2976866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03: UROMA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44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40.91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3.09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1749500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04: GARR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51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58.39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-7.39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1473924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05: NTUA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43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35.59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7.41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0738409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06: GRNET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59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51.28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7.72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1747717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07: UVIGO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28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32.15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-4.15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086662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08: TELTEK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25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58.81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-33.81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2427449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09: ISEP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34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36.64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-2.64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5726519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10: FCT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>
                          <a:effectLst/>
                        </a:rPr>
                        <a:t>15</a:t>
                      </a:r>
                      <a:endParaRPr lang="en-GB" sz="1800" b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13.43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1.57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2233248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11: TAU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23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0.01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22.99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2457959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12: IUCC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24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18.77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5.23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6325950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13: KTU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58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51.94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6.06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5992402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14: KIFÜ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62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68.21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-6.21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0955170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15: PSNC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61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55.35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5.65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4017088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16: </a:t>
                      </a:r>
                      <a:r>
                        <a:rPr lang="en-GB" sz="1800" u="none" strike="noStrike" dirty="0" err="1">
                          <a:effectLst/>
                        </a:rPr>
                        <a:t>ownCloud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8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14.79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-6.79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4832263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17: GWDG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43.5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30.84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12.66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6499021"/>
                  </a:ext>
                </a:extLst>
              </a:tr>
              <a:tr h="320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18: CERN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dirty="0">
                          <a:effectLst/>
                        </a:rPr>
                        <a:t>36</a:t>
                      </a:r>
                      <a:endParaRPr lang="en-GB" sz="1800" b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19050" marB="1905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29.71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6.29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5827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290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12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74B2FC1-F370-6749-8FFA-060AB163A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86253"/>
              </p:ext>
            </p:extLst>
          </p:nvPr>
        </p:nvGraphicFramePr>
        <p:xfrm>
          <a:off x="289932" y="167268"/>
          <a:ext cx="7337504" cy="65542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34376">
                  <a:extLst>
                    <a:ext uri="{9D8B030D-6E8A-4147-A177-3AD203B41FA5}">
                      <a16:colId xmlns:a16="http://schemas.microsoft.com/office/drawing/2014/main" val="1720952339"/>
                    </a:ext>
                  </a:extLst>
                </a:gridCol>
                <a:gridCol w="1834376">
                  <a:extLst>
                    <a:ext uri="{9D8B030D-6E8A-4147-A177-3AD203B41FA5}">
                      <a16:colId xmlns:a16="http://schemas.microsoft.com/office/drawing/2014/main" val="3473345678"/>
                    </a:ext>
                  </a:extLst>
                </a:gridCol>
                <a:gridCol w="1834376">
                  <a:extLst>
                    <a:ext uri="{9D8B030D-6E8A-4147-A177-3AD203B41FA5}">
                      <a16:colId xmlns:a16="http://schemas.microsoft.com/office/drawing/2014/main" val="3025261826"/>
                    </a:ext>
                  </a:extLst>
                </a:gridCol>
                <a:gridCol w="1834376">
                  <a:extLst>
                    <a:ext uri="{9D8B030D-6E8A-4147-A177-3AD203B41FA5}">
                      <a16:colId xmlns:a16="http://schemas.microsoft.com/office/drawing/2014/main" val="3584783918"/>
                    </a:ext>
                  </a:extLst>
                </a:gridCol>
              </a:tblGrid>
              <a:tr h="344958">
                <a:tc>
                  <a:txBody>
                    <a:bodyPr/>
                    <a:lstStyle/>
                    <a:p>
                      <a:r>
                        <a:rPr lang="en-US" dirty="0"/>
                        <a:t>Partner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Direct Costs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840872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01: GÉANT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249,499.80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178,619.58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70,880.22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9800926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02: OU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375,200.28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166,827.81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208,372.47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76866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03: UROMA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286,999.92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188,267.51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98,732.41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1749500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04: GARR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277,999.92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266,618.75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11,381.17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473924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05: NTUA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207,400.68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142,027.91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65,372.77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0738409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06: GRNET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371,559.24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238,780.95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132,778.29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747717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07: UVIGO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130,400.28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143,964.24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-13,563.96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86662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08: TELTEK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150,999.84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142,307.53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8,692.31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427449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09: ISEP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217,299.96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134,395.88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82,904.08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5726519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10: FCT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117,799.92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31,318.35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86,481.57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2233248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11: TAU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156,400.20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76,584.19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79,816.01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2457959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12: IUCC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180,400.32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129,420.77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50,979.55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6325950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13: KTU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143,600.76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110,458.86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33,141.90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992402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14: KIFÜ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268,900.20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148,849.62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120,050.58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955170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15: PSNC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329,800.32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267,511.17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62,289.15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4017088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16: </a:t>
                      </a:r>
                      <a:r>
                        <a:rPr lang="en-GB" sz="1100" u="none" strike="noStrike" dirty="0" err="1">
                          <a:effectLst/>
                        </a:rPr>
                        <a:t>ownCloud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79,499.88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63,499.60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16,000.28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832263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17: GWDG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293,299.56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179,329.11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113,970.45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499021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18: CERN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299,640.24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246,163.87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53,476.37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5827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7799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GDPR </a:t>
            </a:r>
            <a:r>
              <a:rPr lang="pt-BR" sz="4050" dirty="0" err="1">
                <a:solidFill>
                  <a:schemeClr val="accent2"/>
                </a:solidFill>
              </a:rPr>
              <a:t>update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/>
          </a:bodyPr>
          <a:lstStyle/>
          <a:p>
            <a:pPr algn="l">
              <a:spcBef>
                <a:spcPts val="2250"/>
              </a:spcBef>
            </a:pPr>
            <a:r>
              <a:rPr lang="pt-BR" i="1" dirty="0"/>
              <a:t>Casper Dreef</a:t>
            </a:r>
          </a:p>
          <a:p>
            <a:pPr algn="l"/>
            <a:r>
              <a:rPr lang="pt-BR" dirty="0"/>
              <a:t>GÉANT</a:t>
            </a:r>
            <a:endParaRPr lang="pt-BR" i="1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5th Up2U General Assembly, Poznan, </a:t>
            </a:r>
            <a:r>
              <a:rPr lang="pt-BR" sz="1800" dirty="0" err="1"/>
              <a:t>Poland</a:t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340617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sz="2100" dirty="0"/>
              <a:t>Privacy notice</a:t>
            </a:r>
          </a:p>
          <a:p>
            <a:pPr>
              <a:buBlip>
                <a:blip r:embed="rId2"/>
              </a:buBlip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Consent collection for minors</a:t>
            </a:r>
          </a:p>
          <a:p>
            <a:pPr lvl="1"/>
            <a:r>
              <a:rPr lang="en-GB" dirty="0"/>
              <a:t>KWS</a:t>
            </a:r>
          </a:p>
          <a:p>
            <a:pPr lvl="2"/>
            <a:r>
              <a:rPr lang="en-GB" dirty="0"/>
              <a:t>Implementation planning</a:t>
            </a:r>
          </a:p>
          <a:p>
            <a:pPr lvl="1"/>
            <a:r>
              <a:rPr lang="en-GB" dirty="0"/>
              <a:t>Difficulties: </a:t>
            </a:r>
          </a:p>
          <a:p>
            <a:pPr lvl="2"/>
            <a:r>
              <a:rPr lang="en-GB" dirty="0"/>
              <a:t>New iterations from Sept / Oct</a:t>
            </a:r>
          </a:p>
          <a:p>
            <a:pPr lvl="2"/>
            <a:r>
              <a:rPr lang="en-GB" dirty="0"/>
              <a:t>Seamless implementation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0"/>
            <a:ext cx="6915150" cy="1325563"/>
          </a:xfrm>
        </p:spPr>
        <p:txBody>
          <a:bodyPr/>
          <a:lstStyle/>
          <a:p>
            <a:r>
              <a:rPr lang="en-GB" dirty="0"/>
              <a:t>KWS integration (proposal 1)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15</a:t>
            </a:fld>
            <a:endParaRPr lang="pt-BR"/>
          </a:p>
        </p:txBody>
      </p:sp>
      <p:pic>
        <p:nvPicPr>
          <p:cNvPr id="1026" name="Picture 2" descr="https://documents.lucidchart.com/documents/0fabe269-be4a-434e-814c-851f84a65277/pages/0_0?a=6736&amp;x=-119&amp;y=3147&amp;w=3058&amp;h=1987&amp;store=1&amp;accept=image%2F*&amp;auth=LCA%20ce37a8ab0cba7c682ef7ff53cae85587c8a77511-ts%3D1567517563">
            <a:extLst>
              <a:ext uri="{FF2B5EF4-FFF2-40B4-BE49-F238E27FC236}">
                <a16:creationId xmlns:a16="http://schemas.microsoft.com/office/drawing/2014/main" id="{B8B7CFFA-EED2-5640-B4A2-928FFD7270D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050" y="1003894"/>
            <a:ext cx="9991493" cy="537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564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0"/>
            <a:ext cx="6915150" cy="1325563"/>
          </a:xfrm>
        </p:spPr>
        <p:txBody>
          <a:bodyPr/>
          <a:lstStyle/>
          <a:p>
            <a:r>
              <a:rPr lang="en-GB" dirty="0"/>
              <a:t>KWS integration (proposal 2)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16</a:t>
            </a:fld>
            <a:endParaRPr lang="pt-BR"/>
          </a:p>
        </p:txBody>
      </p:sp>
      <p:pic>
        <p:nvPicPr>
          <p:cNvPr id="2050" name="Picture 2" descr="https://documents.lucidchart.com/documents/0fabe269-be4a-434e-814c-851f84a65277/pages/0_0?a=6736&amp;x=-119&amp;y=5007&amp;w=3058&amp;h=1987&amp;store=1&amp;accept=image%2F*&amp;auth=LCA%20556944d11bd3bb2d6fa19394daa1bd518a1a2f98-ts%3D1567517563">
            <a:extLst>
              <a:ext uri="{FF2B5EF4-FFF2-40B4-BE49-F238E27FC236}">
                <a16:creationId xmlns:a16="http://schemas.microsoft.com/office/drawing/2014/main" id="{3F965AE0-9E9E-3047-8B86-341FA52823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238" y="1014761"/>
            <a:ext cx="10238476" cy="534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7303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686990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4BA5573-DB61-AA40-BAFC-A265E0E676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0226987"/>
              </p:ext>
            </p:extLst>
          </p:nvPr>
        </p:nvGraphicFramePr>
        <p:xfrm>
          <a:off x="628650" y="1766768"/>
          <a:ext cx="7886700" cy="3873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462">
                  <a:extLst>
                    <a:ext uri="{9D8B030D-6E8A-4147-A177-3AD203B41FA5}">
                      <a16:colId xmlns:a16="http://schemas.microsoft.com/office/drawing/2014/main" val="3254584300"/>
                    </a:ext>
                  </a:extLst>
                </a:gridCol>
                <a:gridCol w="4148254">
                  <a:extLst>
                    <a:ext uri="{9D8B030D-6E8A-4147-A177-3AD203B41FA5}">
                      <a16:colId xmlns:a16="http://schemas.microsoft.com/office/drawing/2014/main" val="3355885625"/>
                    </a:ext>
                  </a:extLst>
                </a:gridCol>
                <a:gridCol w="1740984">
                  <a:extLst>
                    <a:ext uri="{9D8B030D-6E8A-4147-A177-3AD203B41FA5}">
                      <a16:colId xmlns:a16="http://schemas.microsoft.com/office/drawing/2014/main" val="3480058372"/>
                    </a:ext>
                  </a:extLst>
                </a:gridCol>
              </a:tblGrid>
              <a:tr h="271805">
                <a:tc>
                  <a:txBody>
                    <a:bodyPr/>
                    <a:lstStyle/>
                    <a:p>
                      <a:r>
                        <a:rPr lang="en-US" sz="1000" dirty="0"/>
                        <a:t>Wednesday 11 September</a:t>
                      </a:r>
                    </a:p>
                  </a:txBody>
                  <a:tcPr marL="68580" marR="68580" marT="34290" marB="3429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Topic</a:t>
                      </a:r>
                    </a:p>
                  </a:txBody>
                  <a:tcPr marL="68580" marR="68580" marT="34290" marB="3429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Presenter</a:t>
                      </a:r>
                    </a:p>
                  </a:txBody>
                  <a:tcPr marL="68580" marR="68580" marT="34290" marB="3429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513718"/>
                  </a:ext>
                </a:extLst>
              </a:tr>
              <a:tr h="4756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09:00 - 10:00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10:00 - 10:30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Project management overview &amp; GDPR update</a:t>
                      </a:r>
                    </a:p>
                    <a:p>
                      <a:r>
                        <a:rPr lang="en-GB" sz="1000" dirty="0"/>
                        <a:t>Q&amp;A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Erik </a:t>
                      </a:r>
                      <a:r>
                        <a:rPr lang="en-US" sz="1000" dirty="0" err="1"/>
                        <a:t>Kikkenborg</a:t>
                      </a:r>
                      <a:r>
                        <a:rPr lang="en-US" sz="1000" dirty="0"/>
                        <a:t>, Casper Dreef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667933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r>
                        <a:rPr lang="en-US" sz="1000" dirty="0"/>
                        <a:t>10:30 - 11:00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Coffee break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541132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r>
                        <a:rPr lang="en-GB" sz="1000" dirty="0"/>
                        <a:t>11:00 - 12:00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Introduction new workplan per </a:t>
                      </a:r>
                      <a:r>
                        <a:rPr lang="en-GB" sz="1000" dirty="0" err="1"/>
                        <a:t>workpackages</a:t>
                      </a:r>
                      <a:endParaRPr lang="en-GB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WP leaders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240824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12:00 - 13:00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Lunch + group photo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693297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13:00 - 14:00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Task Force outcomes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TF leaders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106844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14:00 - 14:30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Stabilized SSO and other technical constraints discussion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Mary </a:t>
                      </a:r>
                      <a:r>
                        <a:rPr lang="en-US" sz="1000" dirty="0" err="1"/>
                        <a:t>Grammatikou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474221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14:30 - 15:40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Pilots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Michal </a:t>
                      </a:r>
                      <a:r>
                        <a:rPr lang="en-US" sz="1000" dirty="0" err="1"/>
                        <a:t>Zimniewicz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6127800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15:40 - 16:10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Coffee Break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90750"/>
                  </a:ext>
                </a:extLst>
              </a:tr>
              <a:tr h="4756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16:10 - 16:40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16:40 - 17:10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Pilots part 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Q&amp;A session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Michal </a:t>
                      </a:r>
                      <a:r>
                        <a:rPr lang="en-US" sz="1000" dirty="0" err="1"/>
                        <a:t>Zimniewicz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42396"/>
                  </a:ext>
                </a:extLst>
              </a:tr>
              <a:tr h="4756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17:10 - 18:30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WP8 - Sustainability and exploitation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Faraz </a:t>
                      </a:r>
                      <a:r>
                        <a:rPr lang="en-US" sz="1000" dirty="0" err="1"/>
                        <a:t>Fatemi</a:t>
                      </a:r>
                      <a:r>
                        <a:rPr lang="en-US" sz="1000" dirty="0"/>
                        <a:t> Moghaddam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124420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Future School Lab visit &amp; dinner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30667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2680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686990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4BA5573-DB61-AA40-BAFC-A265E0E6762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1766769"/>
          <a:ext cx="7886700" cy="3873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462">
                  <a:extLst>
                    <a:ext uri="{9D8B030D-6E8A-4147-A177-3AD203B41FA5}">
                      <a16:colId xmlns:a16="http://schemas.microsoft.com/office/drawing/2014/main" val="3254584300"/>
                    </a:ext>
                  </a:extLst>
                </a:gridCol>
                <a:gridCol w="4148254">
                  <a:extLst>
                    <a:ext uri="{9D8B030D-6E8A-4147-A177-3AD203B41FA5}">
                      <a16:colId xmlns:a16="http://schemas.microsoft.com/office/drawing/2014/main" val="3355885625"/>
                    </a:ext>
                  </a:extLst>
                </a:gridCol>
                <a:gridCol w="1740984">
                  <a:extLst>
                    <a:ext uri="{9D8B030D-6E8A-4147-A177-3AD203B41FA5}">
                      <a16:colId xmlns:a16="http://schemas.microsoft.com/office/drawing/2014/main" val="3480058372"/>
                    </a:ext>
                  </a:extLst>
                </a:gridCol>
              </a:tblGrid>
              <a:tr h="271805">
                <a:tc>
                  <a:txBody>
                    <a:bodyPr/>
                    <a:lstStyle/>
                    <a:p>
                      <a:r>
                        <a:rPr lang="en-US" sz="1000" dirty="0"/>
                        <a:t>Thursday 12 September</a:t>
                      </a:r>
                    </a:p>
                  </a:txBody>
                  <a:tcPr marL="68580" marR="68580" marT="34290" marB="3429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Topic</a:t>
                      </a:r>
                    </a:p>
                  </a:txBody>
                  <a:tcPr marL="68580" marR="68580" marT="34290" marB="3429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Presenter</a:t>
                      </a:r>
                    </a:p>
                  </a:txBody>
                  <a:tcPr marL="68580" marR="68580" marT="34290" marB="3429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513718"/>
                  </a:ext>
                </a:extLst>
              </a:tr>
              <a:tr h="475658">
                <a:tc>
                  <a:txBody>
                    <a:bodyPr/>
                    <a:lstStyle/>
                    <a:p>
                      <a:r>
                        <a:rPr lang="en-GB" sz="1000" dirty="0"/>
                        <a:t>08:30 - 09:00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Welcome &amp; coffee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Erik </a:t>
                      </a:r>
                      <a:r>
                        <a:rPr lang="en-US" sz="1000" dirty="0" err="1"/>
                        <a:t>Kikkenborg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667933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r>
                        <a:rPr lang="en-GB" sz="1000" dirty="0"/>
                        <a:t>09:00 - 10:30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Pedagogy roadmap - presentations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Stefano </a:t>
                      </a:r>
                      <a:r>
                        <a:rPr lang="en-US" sz="1000" dirty="0" err="1"/>
                        <a:t>Lariccia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541132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r>
                        <a:rPr lang="en-GB" sz="1000" dirty="0"/>
                        <a:t>10:30 - 11:00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Coffee break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240824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r>
                        <a:rPr lang="en-GB" sz="1000" dirty="0"/>
                        <a:t>11:00 - 12:00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Pedagogy roadmap - discussions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Stefano </a:t>
                      </a:r>
                      <a:r>
                        <a:rPr lang="en-US" sz="1000" dirty="0" err="1"/>
                        <a:t>Lariccia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693297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12:00 - 13:00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Lunch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106844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r>
                        <a:rPr lang="en-GB" sz="1000" dirty="0"/>
                        <a:t>13:00 - 14:10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Break out sessions round 1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Mary </a:t>
                      </a:r>
                      <a:r>
                        <a:rPr lang="en-US" sz="1000" dirty="0" err="1"/>
                        <a:t>Grammatikou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474221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14:10 - 14:30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Coffee break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6127800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14:30 - 15:00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Break out sessions round 2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Mary </a:t>
                      </a:r>
                      <a:r>
                        <a:rPr lang="en-US" sz="1000" dirty="0" err="1"/>
                        <a:t>Grammatikou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90750"/>
                  </a:ext>
                </a:extLst>
              </a:tr>
              <a:tr h="4756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15:00 - 16:10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Working on summarizing outcomes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Mary </a:t>
                      </a:r>
                      <a:r>
                        <a:rPr lang="en-US" sz="1000" dirty="0" err="1"/>
                        <a:t>Grammatikou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42396"/>
                  </a:ext>
                </a:extLst>
              </a:tr>
              <a:tr h="4756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16:10 - 16:40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Present outcomes by WP5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Mary </a:t>
                      </a:r>
                      <a:r>
                        <a:rPr lang="en-US" sz="1000" dirty="0" err="1"/>
                        <a:t>Grammatikou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124420"/>
                  </a:ext>
                </a:extLst>
              </a:tr>
              <a:tr h="271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16:40 - 17:00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Future plans and wrap up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Erik </a:t>
                      </a:r>
                      <a:r>
                        <a:rPr lang="en-US" sz="1000" dirty="0" err="1"/>
                        <a:t>Kikkenborg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30667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8195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sz="2100" dirty="0"/>
              <a:t>Details provided by WP leaders</a:t>
            </a:r>
          </a:p>
          <a:p>
            <a:endParaRPr lang="en-GB" dirty="0"/>
          </a:p>
          <a:p>
            <a:r>
              <a:rPr lang="en-GB" dirty="0"/>
              <a:t>New deadlines: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E868D5D-8D8A-0A44-A66E-91CD9DBC95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575811"/>
              </p:ext>
            </p:extLst>
          </p:nvPr>
        </p:nvGraphicFramePr>
        <p:xfrm>
          <a:off x="183997" y="3293391"/>
          <a:ext cx="8776006" cy="28835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25172">
                  <a:extLst>
                    <a:ext uri="{9D8B030D-6E8A-4147-A177-3AD203B41FA5}">
                      <a16:colId xmlns:a16="http://schemas.microsoft.com/office/drawing/2014/main" val="184157601"/>
                    </a:ext>
                  </a:extLst>
                </a:gridCol>
                <a:gridCol w="625865">
                  <a:extLst>
                    <a:ext uri="{9D8B030D-6E8A-4147-A177-3AD203B41FA5}">
                      <a16:colId xmlns:a16="http://schemas.microsoft.com/office/drawing/2014/main" val="435014981"/>
                    </a:ext>
                  </a:extLst>
                </a:gridCol>
                <a:gridCol w="625172">
                  <a:extLst>
                    <a:ext uri="{9D8B030D-6E8A-4147-A177-3AD203B41FA5}">
                      <a16:colId xmlns:a16="http://schemas.microsoft.com/office/drawing/2014/main" val="2740943457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3659705731"/>
                    </a:ext>
                  </a:extLst>
                </a:gridCol>
                <a:gridCol w="625865">
                  <a:extLst>
                    <a:ext uri="{9D8B030D-6E8A-4147-A177-3AD203B41FA5}">
                      <a16:colId xmlns:a16="http://schemas.microsoft.com/office/drawing/2014/main" val="3668932586"/>
                    </a:ext>
                  </a:extLst>
                </a:gridCol>
                <a:gridCol w="625865">
                  <a:extLst>
                    <a:ext uri="{9D8B030D-6E8A-4147-A177-3AD203B41FA5}">
                      <a16:colId xmlns:a16="http://schemas.microsoft.com/office/drawing/2014/main" val="1657896965"/>
                    </a:ext>
                  </a:extLst>
                </a:gridCol>
                <a:gridCol w="630033">
                  <a:extLst>
                    <a:ext uri="{9D8B030D-6E8A-4147-A177-3AD203B41FA5}">
                      <a16:colId xmlns:a16="http://schemas.microsoft.com/office/drawing/2014/main" val="2569530617"/>
                    </a:ext>
                  </a:extLst>
                </a:gridCol>
                <a:gridCol w="625865">
                  <a:extLst>
                    <a:ext uri="{9D8B030D-6E8A-4147-A177-3AD203B41FA5}">
                      <a16:colId xmlns:a16="http://schemas.microsoft.com/office/drawing/2014/main" val="2731212362"/>
                    </a:ext>
                  </a:extLst>
                </a:gridCol>
                <a:gridCol w="625865">
                  <a:extLst>
                    <a:ext uri="{9D8B030D-6E8A-4147-A177-3AD203B41FA5}">
                      <a16:colId xmlns:a16="http://schemas.microsoft.com/office/drawing/2014/main" val="4159796937"/>
                    </a:ext>
                  </a:extLst>
                </a:gridCol>
                <a:gridCol w="625865">
                  <a:extLst>
                    <a:ext uri="{9D8B030D-6E8A-4147-A177-3AD203B41FA5}">
                      <a16:colId xmlns:a16="http://schemas.microsoft.com/office/drawing/2014/main" val="2347283445"/>
                    </a:ext>
                  </a:extLst>
                </a:gridCol>
                <a:gridCol w="625865">
                  <a:extLst>
                    <a:ext uri="{9D8B030D-6E8A-4147-A177-3AD203B41FA5}">
                      <a16:colId xmlns:a16="http://schemas.microsoft.com/office/drawing/2014/main" val="1324370082"/>
                    </a:ext>
                  </a:extLst>
                </a:gridCol>
                <a:gridCol w="625865">
                  <a:extLst>
                    <a:ext uri="{9D8B030D-6E8A-4147-A177-3AD203B41FA5}">
                      <a16:colId xmlns:a16="http://schemas.microsoft.com/office/drawing/2014/main" val="3720075553"/>
                    </a:ext>
                  </a:extLst>
                </a:gridCol>
                <a:gridCol w="630033">
                  <a:extLst>
                    <a:ext uri="{9D8B030D-6E8A-4147-A177-3AD203B41FA5}">
                      <a16:colId xmlns:a16="http://schemas.microsoft.com/office/drawing/2014/main" val="985437643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995690455"/>
                    </a:ext>
                  </a:extLst>
                </a:gridCol>
              </a:tblGrid>
              <a:tr h="230970">
                <a:tc gridSpan="1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63570"/>
                  </a:ext>
                </a:extLst>
              </a:tr>
              <a:tr h="558262">
                <a:tc>
                  <a:txBody>
                    <a:bodyPr/>
                    <a:lstStyle/>
                    <a:p>
                      <a:pPr marL="34290" marR="2413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Apr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09550" marR="118745" indent="-63500">
                        <a:lnSpc>
                          <a:spcPct val="106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May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1905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Jun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5715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Jul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05740" marR="151130" indent="-47625">
                        <a:lnSpc>
                          <a:spcPct val="106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Aug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905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Sep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Oct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07010" marR="118745" indent="-50800">
                        <a:lnSpc>
                          <a:spcPct val="106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Nov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968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Dec 19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460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Jan 20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524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Feb 20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04470" marR="138430" indent="-53975">
                        <a:lnSpc>
                          <a:spcPct val="106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Mar 20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2385" marR="3048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Apr 20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03200" marR="128270" indent="-63500">
                        <a:lnSpc>
                          <a:spcPct val="106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May 20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580212"/>
                  </a:ext>
                </a:extLst>
              </a:tr>
              <a:tr h="230970">
                <a:tc>
                  <a:txBody>
                    <a:bodyPr/>
                    <a:lstStyle/>
                    <a:p>
                      <a:pPr marL="31115" marR="2413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M28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952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M29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159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M30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5715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M31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9065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M32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841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M33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M34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524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M35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651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M36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714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M37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841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M38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905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M39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M40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M41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609417"/>
                  </a:ext>
                </a:extLst>
              </a:tr>
              <a:tr h="234092">
                <a:tc gridSpan="3">
                  <a:txBody>
                    <a:bodyPr/>
                    <a:lstStyle/>
                    <a:p>
                      <a:pPr marL="699135" marR="68897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Q10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99135" marR="69405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Q11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97865" marR="69596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Q12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95325" marR="69405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Q13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12115" marR="41275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Q14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561471"/>
                  </a:ext>
                </a:extLst>
              </a:tr>
              <a:tr h="230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270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M19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5715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M20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968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M23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2385" marR="3048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M22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770671"/>
                  </a:ext>
                </a:extLst>
              </a:tr>
              <a:tr h="234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5715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M21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841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M24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968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M26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2385" marR="3048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M25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908701"/>
                  </a:ext>
                </a:extLst>
              </a:tr>
              <a:tr h="234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159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D5.4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2385" marR="2667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D3.5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905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D8.4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D1.2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951755"/>
                  </a:ext>
                </a:extLst>
              </a:tr>
              <a:tr h="230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2385" marR="2730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D5.5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D2.3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81679"/>
                  </a:ext>
                </a:extLst>
              </a:tr>
              <a:tr h="234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905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D4.3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612771"/>
                  </a:ext>
                </a:extLst>
              </a:tr>
              <a:tr h="230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19050" algn="ctr">
                        <a:spcBef>
                          <a:spcPts val="19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D6.3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178142"/>
                  </a:ext>
                </a:extLst>
              </a:tr>
              <a:tr h="234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</a:rPr>
                        <a:t> </a:t>
                      </a:r>
                      <a:endParaRPr lang="en-GB" sz="11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D7.4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938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788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Workplan - </a:t>
            </a:r>
            <a:r>
              <a:rPr lang="en-GB" sz="3600" dirty="0"/>
              <a:t>Feedback from the reviewers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00B0F0"/>
                </a:solidFill>
              </a:rPr>
              <a:t>Explanation for the five months requested extension of the project Up2U (January – May 2020)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/>
              <a:t>Evaluate the impact of the Up2U learning platform on current high school students who will start university in September 2019.</a:t>
            </a:r>
            <a:endParaRPr lang="en-GB" sz="2800" dirty="0"/>
          </a:p>
          <a:p>
            <a:pPr lvl="0"/>
            <a:endParaRPr lang="en-US" sz="2400" dirty="0"/>
          </a:p>
          <a:p>
            <a:pPr lvl="0"/>
            <a:r>
              <a:rPr lang="en-US" sz="2400" dirty="0"/>
              <a:t>Complete and evaluate two iterations of pilot implementation.</a:t>
            </a:r>
            <a:endParaRPr lang="en-GB" sz="2800" dirty="0"/>
          </a:p>
          <a:p>
            <a:endParaRPr lang="en-US" sz="2400" dirty="0"/>
          </a:p>
          <a:p>
            <a:r>
              <a:rPr lang="en-US" sz="2400" dirty="0"/>
              <a:t>Reach more new pilot schools</a:t>
            </a:r>
            <a:r>
              <a:rPr lang="en-GB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3201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Workplan - </a:t>
            </a:r>
            <a:r>
              <a:rPr lang="en-GB" sz="3600" dirty="0"/>
              <a:t>Feedback from the reviewers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Extension welcomed and supported</a:t>
            </a:r>
          </a:p>
          <a:p>
            <a:pPr lvl="1"/>
            <a:r>
              <a:rPr lang="en-GB" dirty="0"/>
              <a:t>Will help to achieve the project’s goals</a:t>
            </a:r>
          </a:p>
          <a:p>
            <a:pPr marL="0" indent="0">
              <a:buNone/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New KPIs</a:t>
            </a:r>
          </a:p>
          <a:p>
            <a:pPr lvl="1"/>
            <a:r>
              <a:rPr lang="en-GB" dirty="0"/>
              <a:t>1000 schools (originally 1500)</a:t>
            </a:r>
          </a:p>
          <a:p>
            <a:pPr lvl="1"/>
            <a:r>
              <a:rPr lang="en-GB" dirty="0"/>
              <a:t>New ways of reaching KPIs by:</a:t>
            </a:r>
          </a:p>
          <a:p>
            <a:pPr lvl="2"/>
            <a:r>
              <a:rPr lang="en-GB" dirty="0"/>
              <a:t>NREN community</a:t>
            </a:r>
          </a:p>
          <a:p>
            <a:pPr lvl="2"/>
            <a:r>
              <a:rPr lang="en-GB" dirty="0"/>
              <a:t>Webinars / open online courses for students, teachers and schools</a:t>
            </a:r>
          </a:p>
          <a:p>
            <a:pPr lvl="2"/>
            <a:r>
              <a:rPr lang="en-GB" dirty="0"/>
              <a:t>Local governments and ministries of education</a:t>
            </a:r>
          </a:p>
          <a:p>
            <a:pPr lvl="2"/>
            <a:r>
              <a:rPr lang="en-GB" dirty="0"/>
              <a:t>Extend scope: Asia, South-America and other regions</a:t>
            </a:r>
          </a:p>
          <a:p>
            <a:pPr lvl="2"/>
            <a:r>
              <a:rPr lang="en-GB" dirty="0"/>
              <a:t>Soft CPD</a:t>
            </a:r>
          </a:p>
          <a:p>
            <a:pPr lvl="2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685800" lvl="2" indent="0">
              <a:buNone/>
            </a:pPr>
            <a:endParaRPr lang="en-GB" dirty="0"/>
          </a:p>
          <a:p>
            <a:pPr marL="685800" lvl="2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3300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Workplan - </a:t>
            </a:r>
            <a:r>
              <a:rPr lang="en-GB" sz="3600" dirty="0"/>
              <a:t>Feedback from the reviewers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Evaluation of the pilots</a:t>
            </a:r>
          </a:p>
          <a:p>
            <a:pPr lvl="1"/>
            <a:r>
              <a:rPr lang="en-GB" dirty="0"/>
              <a:t>More time for and concrete plans for in-dept and qualitative evaluation of the impact</a:t>
            </a:r>
          </a:p>
          <a:p>
            <a:pPr lvl="1"/>
            <a:r>
              <a:rPr lang="en-GB" dirty="0"/>
              <a:t>Quantitative results </a:t>
            </a:r>
          </a:p>
          <a:p>
            <a:pPr lvl="1"/>
            <a:r>
              <a:rPr lang="en-GB" dirty="0"/>
              <a:t>Qualitative results</a:t>
            </a:r>
          </a:p>
          <a:p>
            <a:pPr lvl="1"/>
            <a:endParaRPr lang="en-GB" dirty="0"/>
          </a:p>
          <a:p>
            <a:r>
              <a:rPr lang="en-GB" dirty="0"/>
              <a:t>Business models</a:t>
            </a:r>
          </a:p>
          <a:p>
            <a:pPr lvl="1"/>
            <a:r>
              <a:rPr lang="en-GB" dirty="0"/>
              <a:t>Reduction of number of BMs</a:t>
            </a:r>
          </a:p>
          <a:p>
            <a:pPr lvl="1"/>
            <a:r>
              <a:rPr lang="en-GB" dirty="0"/>
              <a:t>Defined plans for sustainability</a:t>
            </a:r>
          </a:p>
          <a:p>
            <a:pPr lvl="1"/>
            <a:endParaRPr lang="en-GB" dirty="0"/>
          </a:p>
          <a:p>
            <a:r>
              <a:rPr lang="en-GB" dirty="0"/>
              <a:t>Risk assessment</a:t>
            </a:r>
          </a:p>
          <a:p>
            <a:pPr lvl="1"/>
            <a:r>
              <a:rPr lang="en-GB" dirty="0"/>
              <a:t>Addressed the main problems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0148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Workplan - </a:t>
            </a:r>
            <a:r>
              <a:rPr lang="en-GB" sz="3600" dirty="0"/>
              <a:t>Feedback from the reviewers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Problematic: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Learning analytics support for evaluation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Clear strategy to engage more schools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Interaction with international learning communities</a:t>
            </a:r>
          </a:p>
          <a:p>
            <a:pPr marL="685800" lvl="2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6416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Financial implications:</a:t>
            </a:r>
          </a:p>
          <a:p>
            <a:pPr lvl="1"/>
            <a:r>
              <a:rPr lang="en-GB" dirty="0"/>
              <a:t>Same budget</a:t>
            </a:r>
          </a:p>
          <a:p>
            <a:pPr lvl="1"/>
            <a:r>
              <a:rPr lang="en-GB" dirty="0"/>
              <a:t>Spread over 5 extra months</a:t>
            </a:r>
          </a:p>
          <a:p>
            <a:pPr lvl="1"/>
            <a:r>
              <a:rPr lang="en-GB" dirty="0"/>
              <a:t>Numbers as of Q9 (March 2019)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49005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1254</TotalTime>
  <Words>1199</Words>
  <Application>Microsoft Macintosh PowerPoint</Application>
  <PresentationFormat>On-screen Show (4:3)</PresentationFormat>
  <Paragraphs>567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Raleway</vt:lpstr>
      <vt:lpstr>Raleway Light</vt:lpstr>
      <vt:lpstr>Times New Roman</vt:lpstr>
      <vt:lpstr>Wingdings</vt:lpstr>
      <vt:lpstr>Tema do Office</vt:lpstr>
      <vt:lpstr>Introduction &amp; project management overview</vt:lpstr>
      <vt:lpstr>Agenda</vt:lpstr>
      <vt:lpstr>Agenda</vt:lpstr>
      <vt:lpstr>Workplan</vt:lpstr>
      <vt:lpstr>Workplan - Feedback from the reviewers</vt:lpstr>
      <vt:lpstr>Workplan - Feedback from the reviewers</vt:lpstr>
      <vt:lpstr>Workplan - Feedback from the reviewers</vt:lpstr>
      <vt:lpstr>Workplan - Feedback from the reviewers</vt:lpstr>
      <vt:lpstr>Workplan</vt:lpstr>
      <vt:lpstr>PowerPoint Presentation</vt:lpstr>
      <vt:lpstr>PowerPoint Presentation</vt:lpstr>
      <vt:lpstr>PowerPoint Presentation</vt:lpstr>
      <vt:lpstr>GDPR update</vt:lpstr>
      <vt:lpstr>Work done</vt:lpstr>
      <vt:lpstr>KWS integration (proposal 1)</vt:lpstr>
      <vt:lpstr>KWS integration (proposal 2)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workplan in WPx</dc:title>
  <dc:creator>Casper Dreef</dc:creator>
  <cp:lastModifiedBy>Casper Dreef</cp:lastModifiedBy>
  <cp:revision>32</cp:revision>
  <dcterms:created xsi:type="dcterms:W3CDTF">2019-08-19T11:57:27Z</dcterms:created>
  <dcterms:modified xsi:type="dcterms:W3CDTF">2019-09-10T13:36:44Z</dcterms:modified>
</cp:coreProperties>
</file>