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 showSpecialPlsOnTitleSld="0">
  <p:sldMasterIdLst>
    <p:sldMasterId id="2147483651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</p:sldIdLst>
  <p:sldSz cy="6858000" cx="12192000"/>
  <p:notesSz cx="6858000" cy="9144000"/>
  <p:embeddedFontLst>
    <p:embeddedFont>
      <p:font typeface="Raleway"/>
      <p:regular r:id="rId40"/>
      <p:bold r:id="rId41"/>
      <p:italic r:id="rId42"/>
      <p:boldItalic r:id="rId43"/>
    </p:embeddedFont>
    <p:embeddedFont>
      <p:font typeface="Raleway Light"/>
      <p:regular r:id="rId44"/>
      <p:bold r:id="rId45"/>
      <p:italic r:id="rId46"/>
      <p:boldItalic r:id="rId4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CBDA00FB-D5F6-4898-9804-CAE51A348C35}">
  <a:tblStyle styleId="{CBDA00FB-D5F6-4898-9804-CAE51A348C35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Raleway-regular.fntdata"/><Relationship Id="rId20" Type="http://schemas.openxmlformats.org/officeDocument/2006/relationships/slide" Target="slides/slide15.xml"/><Relationship Id="rId42" Type="http://schemas.openxmlformats.org/officeDocument/2006/relationships/font" Target="fonts/Raleway-italic.fntdata"/><Relationship Id="rId41" Type="http://schemas.openxmlformats.org/officeDocument/2006/relationships/font" Target="fonts/Raleway-bold.fntdata"/><Relationship Id="rId22" Type="http://schemas.openxmlformats.org/officeDocument/2006/relationships/slide" Target="slides/slide17.xml"/><Relationship Id="rId44" Type="http://schemas.openxmlformats.org/officeDocument/2006/relationships/font" Target="fonts/RalewayLight-regular.fntdata"/><Relationship Id="rId21" Type="http://schemas.openxmlformats.org/officeDocument/2006/relationships/slide" Target="slides/slide16.xml"/><Relationship Id="rId43" Type="http://schemas.openxmlformats.org/officeDocument/2006/relationships/font" Target="fonts/Raleway-boldItalic.fntdata"/><Relationship Id="rId24" Type="http://schemas.openxmlformats.org/officeDocument/2006/relationships/slide" Target="slides/slide19.xml"/><Relationship Id="rId46" Type="http://schemas.openxmlformats.org/officeDocument/2006/relationships/font" Target="fonts/RalewayLight-italic.fntdata"/><Relationship Id="rId23" Type="http://schemas.openxmlformats.org/officeDocument/2006/relationships/slide" Target="slides/slide18.xml"/><Relationship Id="rId45" Type="http://schemas.openxmlformats.org/officeDocument/2006/relationships/font" Target="fonts/RalewayLight-bold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47" Type="http://schemas.openxmlformats.org/officeDocument/2006/relationships/font" Target="fonts/RalewayLight-boldItalic.fntdata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slide" Target="slides/slide28.xml"/><Relationship Id="rId10" Type="http://schemas.openxmlformats.org/officeDocument/2006/relationships/slide" Target="slides/slide5.xml"/><Relationship Id="rId32" Type="http://schemas.openxmlformats.org/officeDocument/2006/relationships/slide" Target="slides/slide27.xml"/><Relationship Id="rId13" Type="http://schemas.openxmlformats.org/officeDocument/2006/relationships/slide" Target="slides/slide8.xml"/><Relationship Id="rId35" Type="http://schemas.openxmlformats.org/officeDocument/2006/relationships/slide" Target="slides/slide30.xml"/><Relationship Id="rId12" Type="http://schemas.openxmlformats.org/officeDocument/2006/relationships/slide" Target="slides/slide7.xml"/><Relationship Id="rId34" Type="http://schemas.openxmlformats.org/officeDocument/2006/relationships/slide" Target="slides/slide29.xml"/><Relationship Id="rId15" Type="http://schemas.openxmlformats.org/officeDocument/2006/relationships/slide" Target="slides/slide10.xml"/><Relationship Id="rId37" Type="http://schemas.openxmlformats.org/officeDocument/2006/relationships/slide" Target="slides/slide32.xml"/><Relationship Id="rId14" Type="http://schemas.openxmlformats.org/officeDocument/2006/relationships/slide" Target="slides/slide9.xml"/><Relationship Id="rId36" Type="http://schemas.openxmlformats.org/officeDocument/2006/relationships/slide" Target="slides/slide31.xml"/><Relationship Id="rId17" Type="http://schemas.openxmlformats.org/officeDocument/2006/relationships/slide" Target="slides/slide12.xml"/><Relationship Id="rId39" Type="http://schemas.openxmlformats.org/officeDocument/2006/relationships/slide" Target="slides/slide34.xml"/><Relationship Id="rId16" Type="http://schemas.openxmlformats.org/officeDocument/2006/relationships/slide" Target="slides/slide11.xml"/><Relationship Id="rId38" Type="http://schemas.openxmlformats.org/officeDocument/2006/relationships/slide" Target="slides/slide33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GB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" name="Google Shape;38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60783fbab0_0_10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8" name="Google Shape;118;g60783fbab0_0_10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" name="Google Shape;119;g60783fbab0_0_10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5e80cc45b3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8" name="Google Shape;128;g5e80cc45b3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Google Shape;129;g5e80cc45b3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4763d45d2a_0_5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8" name="Google Shape;138;g4763d45d2a_0_5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g4763d45d2a_0_5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4763d45d2a_0_1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1" name="Google Shape;151;g4763d45d2a_0_11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g4763d45d2a_0_11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4763d45d2a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2" name="Google Shape;162;g4763d45d2a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3" name="Google Shape;163;g4763d45d2a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4763d45d2a_0_4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2" name="Google Shape;172;g4763d45d2a_0_4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" name="Google Shape;173;g4763d45d2a_0_4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4763d45d2a_0_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3" name="Google Shape;183;g4763d45d2a_0_1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4" name="Google Shape;184;g4763d45d2a_0_1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4763d45d2a_0_13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3" name="Google Shape;193;g4763d45d2a_0_13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4" name="Google Shape;194;g4763d45d2a_0_13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4763d45d2a_0_5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3" name="Google Shape;203;g4763d45d2a_0_5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4" name="Google Shape;204;g4763d45d2a_0_5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2" name="Google Shape;212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3" name="Google Shape;213;p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g60783fbab0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5" name="Google Shape;45;g60783fbab0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From Github issue tracker</a:t>
            </a:r>
            <a:endParaRPr/>
          </a:p>
        </p:txBody>
      </p:sp>
      <p:sp>
        <p:nvSpPr>
          <p:cNvPr id="46" name="Google Shape;46;g60783fbab0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4763d45d2a_0_9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1" name="Google Shape;221;g4763d45d2a_0_9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2" name="Google Shape;222;g4763d45d2a_0_9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4763d45d2a_0_8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0" name="Google Shape;230;g4763d45d2a_0_8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1" name="Google Shape;231;g4763d45d2a_0_8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g4763d45d2a_0_10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9" name="Google Shape;239;g4763d45d2a_0_10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0" name="Google Shape;240;g4763d45d2a_0_10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g4763d45d2a_0_7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8" name="Google Shape;248;g4763d45d2a_0_7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9" name="Google Shape;249;g4763d45d2a_0_7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60783fbab0_0_2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8" name="Google Shape;258;g60783fbab0_0_2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9" name="Google Shape;259;g60783fbab0_0_2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g60783fbab0_0_2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8" name="Google Shape;268;g60783fbab0_0_2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9" name="Google Shape;269;g60783fbab0_0_2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g60783fbab0_0_3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8" name="Google Shape;278;g60783fbab0_0_3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9" name="Google Shape;279;g60783fbab0_0_3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g60783fbab0_0_4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8" name="Google Shape;288;g60783fbab0_0_4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9" name="Google Shape;289;g60783fbab0_0_4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g60783fbab0_0_5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8" name="Google Shape;298;g60783fbab0_0_5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9" name="Google Shape;299;g60783fbab0_0_5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g60783fbab0_0_6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8" name="Google Shape;308;g60783fbab0_0_6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9" name="Google Shape;309;g60783fbab0_0_6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g60783fbab0_0_1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4" name="Google Shape;54;g60783fbab0_0_11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From Github issue tracker</a:t>
            </a:r>
            <a:endParaRPr/>
          </a:p>
        </p:txBody>
      </p:sp>
      <p:sp>
        <p:nvSpPr>
          <p:cNvPr id="55" name="Google Shape;55;g60783fbab0_0_11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g60783fbab0_0_7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8" name="Google Shape;318;g60783fbab0_0_7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9" name="Google Shape;319;g60783fbab0_0_7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60783fbab0_0_8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8" name="Google Shape;328;g60783fbab0_0_8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9" name="Google Shape;329;g60783fbab0_0_8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g5db57f2e30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8" name="Google Shape;338;g5db57f2e30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9" name="Google Shape;339;g5db57f2e30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g60783fbab0_0_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7" name="Google Shape;347;g60783fbab0_0_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8" name="Google Shape;348;g60783fbab0_0_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6" name="Google Shape;356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60783fbab0_0_12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3" name="Google Shape;63;g60783fbab0_0_12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From Github issue tracker</a:t>
            </a:r>
            <a:endParaRPr/>
          </a:p>
        </p:txBody>
      </p:sp>
      <p:sp>
        <p:nvSpPr>
          <p:cNvPr id="64" name="Google Shape;64;g60783fbab0_0_12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60783fbab0_0_13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2" name="Google Shape;72;g60783fbab0_0_13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From Github issue tracker</a:t>
            </a:r>
            <a:endParaRPr/>
          </a:p>
        </p:txBody>
      </p:sp>
      <p:sp>
        <p:nvSpPr>
          <p:cNvPr id="73" name="Google Shape;73;g60783fbab0_0_13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60783fbab0_0_14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1" name="Google Shape;81;g60783fbab0_0_14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From Github issue tracker</a:t>
            </a:r>
            <a:endParaRPr/>
          </a:p>
        </p:txBody>
      </p:sp>
      <p:sp>
        <p:nvSpPr>
          <p:cNvPr id="82" name="Google Shape;82;g60783fbab0_0_14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60783fbab0_0_15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0" name="Google Shape;90;g60783fbab0_0_15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From Github issue tracker</a:t>
            </a:r>
            <a:endParaRPr/>
          </a:p>
        </p:txBody>
      </p:sp>
      <p:sp>
        <p:nvSpPr>
          <p:cNvPr id="91" name="Google Shape;91;g60783fbab0_0_15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60783fbab0_0_15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9" name="Google Shape;99;g60783fbab0_0_15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From Github issue tracker</a:t>
            </a:r>
            <a:endParaRPr/>
          </a:p>
        </p:txBody>
      </p:sp>
      <p:sp>
        <p:nvSpPr>
          <p:cNvPr id="100" name="Google Shape;100;g60783fbab0_0_15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60783fbab0_0_9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8" name="Google Shape;108;g60783fbab0_0_9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" name="Google Shape;109;g60783fbab0_0_9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lide de título" type="title">
  <p:cSld name="TITLE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"/>
          <p:cNvSpPr txBox="1"/>
          <p:nvPr>
            <p:ph type="ctrTitle"/>
          </p:nvPr>
        </p:nvSpPr>
        <p:spPr>
          <a:xfrm>
            <a:off x="1524000" y="1724627"/>
            <a:ext cx="9144000" cy="178533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Raleway"/>
              <a:buNone/>
              <a:defRPr b="1" i="0" sz="4400"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0" i="0" sz="2400">
                <a:latin typeface="Raleway"/>
                <a:ea typeface="Raleway"/>
                <a:cs typeface="Raleway"/>
                <a:sym typeface="Raleway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20" name="Google Shape;20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1pPr>
            <a:lvl2pPr indent="0" lvl="1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2pPr>
            <a:lvl3pPr indent="0" lvl="2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3pPr>
            <a:lvl4pPr indent="0" lvl="3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4pPr>
            <a:lvl5pPr indent="0" lvl="4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5pPr>
            <a:lvl6pPr indent="0" lvl="5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6pPr>
            <a:lvl7pPr indent="0" lvl="6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7pPr>
            <a:lvl8pPr indent="0" lvl="7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8pPr>
            <a:lvl9pPr indent="0" lvl="8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e conteúdo" type="obj">
  <p:cSld name="OBJECT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"/>
          <p:cNvSpPr txBox="1"/>
          <p:nvPr>
            <p:ph type="title"/>
          </p:nvPr>
        </p:nvSpPr>
        <p:spPr>
          <a:xfrm>
            <a:off x="838200" y="365125"/>
            <a:ext cx="92202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Raleway"/>
              <a:buNone/>
              <a:defRPr b="1" i="0"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7084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40"/>
              <a:buFont typeface="Raleway"/>
              <a:buChar char="•"/>
              <a:defRPr b="0" i="0">
                <a:latin typeface="Raleway"/>
                <a:ea typeface="Raleway"/>
                <a:cs typeface="Raleway"/>
                <a:sym typeface="Raleway"/>
              </a:defRPr>
            </a:lvl1pPr>
            <a:lvl2pPr indent="-350519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20"/>
              <a:buFont typeface="Raleway"/>
              <a:buChar char="•"/>
              <a:defRPr b="0" i="0">
                <a:latin typeface="Raleway"/>
                <a:ea typeface="Raleway"/>
                <a:cs typeface="Raleway"/>
                <a:sym typeface="Raleway"/>
              </a:defRPr>
            </a:lvl2pPr>
            <a:lvl3pPr indent="-3302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aleway"/>
              <a:buChar char="•"/>
              <a:defRPr b="0" i="0">
                <a:latin typeface="Raleway"/>
                <a:ea typeface="Raleway"/>
                <a:cs typeface="Raleway"/>
                <a:sym typeface="Raleway"/>
              </a:defRPr>
            </a:lvl3pPr>
            <a:lvl4pPr indent="-320039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Raleway"/>
              <a:buChar char="•"/>
              <a:defRPr b="0" i="0">
                <a:latin typeface="Raleway"/>
                <a:ea typeface="Raleway"/>
                <a:cs typeface="Raleway"/>
                <a:sym typeface="Raleway"/>
              </a:defRPr>
            </a:lvl4pPr>
            <a:lvl5pPr indent="-320039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Raleway"/>
              <a:buChar char="•"/>
              <a:defRPr b="0" i="0">
                <a:latin typeface="Raleway"/>
                <a:ea typeface="Raleway"/>
                <a:cs typeface="Raleway"/>
                <a:sym typeface="Raleway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1pPr>
            <a:lvl2pPr indent="0" lvl="1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2pPr>
            <a:lvl3pPr indent="0" lvl="2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3pPr>
            <a:lvl4pPr indent="0" lvl="3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4pPr>
            <a:lvl5pPr indent="0" lvl="4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5pPr>
            <a:lvl6pPr indent="0" lvl="5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6pPr>
            <a:lvl7pPr indent="0" lvl="6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7pPr>
            <a:lvl8pPr indent="0" lvl="7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8pPr>
            <a:lvl9pPr indent="0" lvl="8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Duas Partes de Conteúdo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4"/>
          <p:cNvSpPr txBox="1"/>
          <p:nvPr>
            <p:ph type="title"/>
          </p:nvPr>
        </p:nvSpPr>
        <p:spPr>
          <a:xfrm>
            <a:off x="838200" y="365125"/>
            <a:ext cx="9266499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Raleway"/>
              <a:buNone/>
              <a:defRPr b="1" i="0"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4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70840" lvl="0" marL="45720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40"/>
              <a:buFont typeface="Raleway"/>
              <a:buChar char="•"/>
              <a:defRPr b="0" i="0">
                <a:latin typeface="Raleway"/>
                <a:ea typeface="Raleway"/>
                <a:cs typeface="Raleway"/>
                <a:sym typeface="Raleway"/>
              </a:defRPr>
            </a:lvl1pPr>
            <a:lvl2pPr indent="-350519" lvl="1" marL="914400" algn="just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20"/>
              <a:buFont typeface="Raleway"/>
              <a:buChar char="•"/>
              <a:defRPr b="0" i="0">
                <a:latin typeface="Raleway"/>
                <a:ea typeface="Raleway"/>
                <a:cs typeface="Raleway"/>
                <a:sym typeface="Raleway"/>
              </a:defRPr>
            </a:lvl2pPr>
            <a:lvl3pPr indent="-330200" lvl="2" marL="1371600" algn="just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aleway"/>
              <a:buChar char="•"/>
              <a:defRPr b="0" i="0">
                <a:latin typeface="Raleway"/>
                <a:ea typeface="Raleway"/>
                <a:cs typeface="Raleway"/>
                <a:sym typeface="Raleway"/>
              </a:defRPr>
            </a:lvl3pPr>
            <a:lvl4pPr indent="-320039" lvl="3" marL="1828800" algn="just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Raleway"/>
              <a:buChar char="•"/>
              <a:defRPr b="0" i="0">
                <a:latin typeface="Raleway"/>
                <a:ea typeface="Raleway"/>
                <a:cs typeface="Raleway"/>
                <a:sym typeface="Raleway"/>
              </a:defRPr>
            </a:lvl4pPr>
            <a:lvl5pPr indent="-320039" lvl="4" marL="2286000" algn="just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Raleway"/>
              <a:buChar char="•"/>
              <a:defRPr b="0" i="0">
                <a:latin typeface="Raleway"/>
                <a:ea typeface="Raleway"/>
                <a:cs typeface="Raleway"/>
                <a:sym typeface="Raleway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4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70840" lvl="0" marL="45720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40"/>
              <a:buFont typeface="Raleway"/>
              <a:buChar char="•"/>
              <a:defRPr b="0" i="0">
                <a:latin typeface="Raleway"/>
                <a:ea typeface="Raleway"/>
                <a:cs typeface="Raleway"/>
                <a:sym typeface="Raleway"/>
              </a:defRPr>
            </a:lvl1pPr>
            <a:lvl2pPr indent="-350519" lvl="1" marL="914400" algn="just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20"/>
              <a:buFont typeface="Raleway"/>
              <a:buChar char="•"/>
              <a:defRPr b="0" i="0">
                <a:latin typeface="Raleway"/>
                <a:ea typeface="Raleway"/>
                <a:cs typeface="Raleway"/>
                <a:sym typeface="Raleway"/>
              </a:defRPr>
            </a:lvl2pPr>
            <a:lvl3pPr indent="-330200" lvl="2" marL="1371600" algn="just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aleway"/>
              <a:buChar char="•"/>
              <a:defRPr b="0" i="0">
                <a:latin typeface="Raleway"/>
                <a:ea typeface="Raleway"/>
                <a:cs typeface="Raleway"/>
                <a:sym typeface="Raleway"/>
              </a:defRPr>
            </a:lvl3pPr>
            <a:lvl4pPr indent="-320039" lvl="3" marL="1828800" algn="just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Raleway"/>
              <a:buChar char="•"/>
              <a:defRPr b="0" i="0">
                <a:latin typeface="Raleway"/>
                <a:ea typeface="Raleway"/>
                <a:cs typeface="Raleway"/>
                <a:sym typeface="Raleway"/>
              </a:defRPr>
            </a:lvl4pPr>
            <a:lvl5pPr indent="-320039" lvl="4" marL="2286000" algn="just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Raleway"/>
              <a:buChar char="•"/>
              <a:defRPr b="0" i="0">
                <a:latin typeface="Raleway"/>
                <a:ea typeface="Raleway"/>
                <a:cs typeface="Raleway"/>
                <a:sym typeface="Raleway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838200" y="365125"/>
            <a:ext cx="9254924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Raleway"/>
              <a:buNone/>
              <a:defRPr b="1" i="0" sz="44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▪"/>
              <a:defRPr b="0" i="0" sz="28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▪"/>
              <a:defRPr b="0" i="0" sz="24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5" name="Google Shape;15;p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10356954" y="376059"/>
            <a:ext cx="1429735" cy="789375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1"/>
          <p:cNvSpPr/>
          <p:nvPr/>
        </p:nvSpPr>
        <p:spPr>
          <a:xfrm>
            <a:off x="0" y="6721475"/>
            <a:ext cx="12192000" cy="1365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hyperlink" Target="http://www.youtube.com/watch?v=LcS-y9bEqdo" TargetMode="External"/><Relationship Id="rId4" Type="http://schemas.openxmlformats.org/officeDocument/2006/relationships/image" Target="../media/image2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4.png"/><Relationship Id="rId4" Type="http://schemas.openxmlformats.org/officeDocument/2006/relationships/image" Target="../media/image14.png"/><Relationship Id="rId5" Type="http://schemas.openxmlformats.org/officeDocument/2006/relationships/image" Target="../media/image1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4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9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5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6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hyperlink" Target="https://core.ac.uk/download/pdf/35146319.pdf" TargetMode="External"/><Relationship Id="rId4" Type="http://schemas.openxmlformats.org/officeDocument/2006/relationships/hyperlink" Target="https://eur-lex.europa.eu/legal-content/EN/TXT/PDF/?uri=CELEX:32018H0604(01)&amp;from=EN" TargetMode="External"/><Relationship Id="rId5" Type="http://schemas.openxmlformats.org/officeDocument/2006/relationships/hyperlink" Target="https://www.worldcat.org/title/training-foreign-and-second-language-teachers-european-challenges-successes-and-perspectives/oclc/1090471120" TargetMode="Externa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hyperlink" Target="https://docs.google.com/spreadsheets/d/1zteDGXKDX0OIFqTxKl_OQ8wkLhWzHpKwH81JQIG3Nos/edit?usp=sharing" TargetMode="External"/><Relationship Id="rId4" Type="http://schemas.openxmlformats.org/officeDocument/2006/relationships/hyperlink" Target="https://docs.google.com/spreadsheets/d/1_1O9NORwESV7sR2WIxQWO8j5GTIuGD4H6QkgxS8uLjM/edit?usp=sharing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hyperlink" Target="https://docs.google.com/spreadsheets/d/1zteDGXKDX0OIFqTxKl_OQ8wkLhWzHpKwH81JQIG3Nos/edit?usp=sharing" TargetMode="External"/><Relationship Id="rId4" Type="http://schemas.openxmlformats.org/officeDocument/2006/relationships/image" Target="../media/image8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hyperlink" Target="https://docs.google.com/spreadsheets/d/1zteDGXKDX0OIFqTxKl_OQ8wkLhWzHpKwH81JQIG3Nos/edit?usp=sharing" TargetMode="External"/><Relationship Id="rId4" Type="http://schemas.openxmlformats.org/officeDocument/2006/relationships/image" Target="../media/image11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hyperlink" Target="https://docs.google.com/spreadsheets/d/1zteDGXKDX0OIFqTxKl_OQ8wkLhWzHpKwH81JQIG3Nos/edit?usp=sharing" TargetMode="External"/><Relationship Id="rId4" Type="http://schemas.openxmlformats.org/officeDocument/2006/relationships/image" Target="../media/image10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12.png"/><Relationship Id="rId4" Type="http://schemas.openxmlformats.org/officeDocument/2006/relationships/hyperlink" Target="mailto:wp4@lists.up2university.eu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5"/>
          <p:cNvSpPr txBox="1"/>
          <p:nvPr>
            <p:ph type="ctrTitle"/>
          </p:nvPr>
        </p:nvSpPr>
        <p:spPr>
          <a:xfrm>
            <a:off x="1397876" y="1265689"/>
            <a:ext cx="9144000" cy="178533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400"/>
              <a:buFont typeface="Raleway"/>
              <a:buNone/>
            </a:pPr>
            <a:r>
              <a:rPr lang="en-GB" sz="5400">
                <a:solidFill>
                  <a:schemeClr val="accent2"/>
                </a:solidFill>
              </a:rPr>
              <a:t>WP5 Pedagogy Roadmap </a:t>
            </a:r>
            <a:endParaRPr sz="5400">
              <a:solidFill>
                <a:schemeClr val="accent2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400"/>
              <a:buFont typeface="Raleway"/>
              <a:buNone/>
            </a:pPr>
            <a:r>
              <a:t/>
            </a:r>
            <a:endParaRPr/>
          </a:p>
        </p:txBody>
      </p:sp>
      <p:sp>
        <p:nvSpPr>
          <p:cNvPr id="41" name="Google Shape;41;p5"/>
          <p:cNvSpPr txBox="1"/>
          <p:nvPr>
            <p:ph idx="1" type="subTitle"/>
          </p:nvPr>
        </p:nvSpPr>
        <p:spPr>
          <a:xfrm>
            <a:off x="1524000" y="4020208"/>
            <a:ext cx="9144000" cy="11666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br>
              <a:rPr lang="en-GB"/>
            </a:br>
            <a:endParaRPr/>
          </a:p>
        </p:txBody>
      </p:sp>
      <p:sp>
        <p:nvSpPr>
          <p:cNvPr id="42" name="Google Shape;42;p5"/>
          <p:cNvSpPr txBox="1"/>
          <p:nvPr/>
        </p:nvSpPr>
        <p:spPr>
          <a:xfrm>
            <a:off x="1524000" y="5186855"/>
            <a:ext cx="9144000" cy="96918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None/>
            </a:pPr>
            <a:r>
              <a:rPr b="0" i="0" lang="en-GB" sz="24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Up2U Update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4"/>
          <p:cNvSpPr txBox="1"/>
          <p:nvPr>
            <p:ph type="title"/>
          </p:nvPr>
        </p:nvSpPr>
        <p:spPr>
          <a:xfrm>
            <a:off x="838200" y="365125"/>
            <a:ext cx="9220200" cy="184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Raleway"/>
              <a:buNone/>
            </a:pPr>
            <a:r>
              <a:rPr lang="en-GB"/>
              <a:t>Planned activity in the next 9 months </a:t>
            </a:r>
            <a:endParaRPr/>
          </a:p>
        </p:txBody>
      </p:sp>
      <p:sp>
        <p:nvSpPr>
          <p:cNvPr id="122" name="Google Shape;122;p14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www.up2university.eu</a:t>
            </a:r>
            <a:endParaRPr/>
          </a:p>
        </p:txBody>
      </p:sp>
      <p:sp>
        <p:nvSpPr>
          <p:cNvPr id="123" name="Google Shape;123;p14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24" name="Google Shape;124;p14"/>
          <p:cNvSpPr txBox="1"/>
          <p:nvPr/>
        </p:nvSpPr>
        <p:spPr>
          <a:xfrm>
            <a:off x="661000" y="2550350"/>
            <a:ext cx="2065800" cy="32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>
                <a:latin typeface="Raleway"/>
                <a:ea typeface="Raleway"/>
                <a:cs typeface="Raleway"/>
                <a:sym typeface="Raleway"/>
              </a:rPr>
              <a:t>Hey, </a:t>
            </a:r>
            <a:endParaRPr sz="2400"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>
                <a:latin typeface="Raleway"/>
                <a:ea typeface="Raleway"/>
                <a:cs typeface="Raleway"/>
                <a:sym typeface="Raleway"/>
              </a:rPr>
              <a:t>9 months are not so insignificant slot of time!</a:t>
            </a:r>
            <a:endParaRPr sz="2400"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descr="Love is everything. Astonishing Footage of Twin Babies Who Don't Realize They've Been Born Yet! Must See!" id="125" name="Google Shape;125;p14" title="Twin Babies Who Don't Realize They've Been Born Yet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867084" y="1876799"/>
            <a:ext cx="5542638" cy="41569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5"/>
          <p:cNvSpPr txBox="1"/>
          <p:nvPr>
            <p:ph type="title"/>
          </p:nvPr>
        </p:nvSpPr>
        <p:spPr>
          <a:xfrm>
            <a:off x="838200" y="365125"/>
            <a:ext cx="9220200" cy="184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Raleway"/>
              <a:buNone/>
            </a:pPr>
            <a:r>
              <a:rPr lang="en-GB"/>
              <a:t>Planned </a:t>
            </a:r>
            <a:r>
              <a:rPr lang="en-GB"/>
              <a:t>activity in the next 9 months </a:t>
            </a:r>
            <a:endParaRPr/>
          </a:p>
        </p:txBody>
      </p:sp>
      <p:sp>
        <p:nvSpPr>
          <p:cNvPr id="132" name="Google Shape;132;p15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www.up2university.eu</a:t>
            </a:r>
            <a:endParaRPr/>
          </a:p>
        </p:txBody>
      </p:sp>
      <p:sp>
        <p:nvSpPr>
          <p:cNvPr id="133" name="Google Shape;133;p15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34" name="Google Shape;134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68988" y="1843225"/>
            <a:ext cx="6254036" cy="4360725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15"/>
          <p:cNvSpPr txBox="1"/>
          <p:nvPr/>
        </p:nvSpPr>
        <p:spPr>
          <a:xfrm>
            <a:off x="661000" y="2550350"/>
            <a:ext cx="2065800" cy="32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>
                <a:latin typeface="Raleway"/>
                <a:ea typeface="Raleway"/>
                <a:cs typeface="Raleway"/>
                <a:sym typeface="Raleway"/>
              </a:rPr>
              <a:t>Finally the baby’s got her feet! </a:t>
            </a:r>
            <a:endParaRPr sz="2400"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6"/>
          <p:cNvSpPr txBox="1"/>
          <p:nvPr>
            <p:ph type="title"/>
          </p:nvPr>
        </p:nvSpPr>
        <p:spPr>
          <a:xfrm>
            <a:off x="821675" y="347025"/>
            <a:ext cx="9220200" cy="109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Raleway"/>
              <a:buNone/>
            </a:pPr>
            <a:r>
              <a:rPr lang="en-GB" sz="3000"/>
              <a:t>Functional sketch of the Up2U ecosystem </a:t>
            </a:r>
            <a:endParaRPr sz="30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Raleway"/>
              <a:buNone/>
            </a:pPr>
            <a:r>
              <a:rPr lang="en-GB" sz="3000"/>
              <a:t>(pedagogical functionality view)</a:t>
            </a:r>
            <a:endParaRPr sz="3000"/>
          </a:p>
        </p:txBody>
      </p:sp>
      <p:sp>
        <p:nvSpPr>
          <p:cNvPr id="142" name="Google Shape;142;p16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www.up2university.eu</a:t>
            </a:r>
            <a:endParaRPr/>
          </a:p>
        </p:txBody>
      </p:sp>
      <p:sp>
        <p:nvSpPr>
          <p:cNvPr id="143" name="Google Shape;143;p16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44" name="Google Shape;144;p16"/>
          <p:cNvSpPr txBox="1"/>
          <p:nvPr/>
        </p:nvSpPr>
        <p:spPr>
          <a:xfrm>
            <a:off x="198300" y="1437525"/>
            <a:ext cx="3195000" cy="470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Raleway"/>
                <a:ea typeface="Raleway"/>
                <a:cs typeface="Raleway"/>
                <a:sym typeface="Raleway"/>
              </a:rPr>
              <a:t>Full view of the core of the  system: </a:t>
            </a:r>
            <a:r>
              <a:rPr b="1" lang="en-GB" sz="1600">
                <a:latin typeface="Raleway"/>
                <a:ea typeface="Raleway"/>
                <a:cs typeface="Raleway"/>
                <a:sym typeface="Raleway"/>
              </a:rPr>
              <a:t>Present </a:t>
            </a:r>
            <a:r>
              <a:rPr lang="en-GB" sz="1600">
                <a:latin typeface="Raleway"/>
                <a:ea typeface="Raleway"/>
                <a:cs typeface="Raleway"/>
                <a:sym typeface="Raleway"/>
              </a:rPr>
              <a:t>and </a:t>
            </a:r>
            <a:r>
              <a:rPr b="1" lang="en-GB" sz="1600">
                <a:latin typeface="Raleway"/>
                <a:ea typeface="Raleway"/>
                <a:cs typeface="Raleway"/>
                <a:sym typeface="Raleway"/>
              </a:rPr>
              <a:t>Future</a:t>
            </a:r>
            <a:endParaRPr b="1" sz="1600"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Raleway"/>
              <a:ea typeface="Raleway"/>
              <a:cs typeface="Raleway"/>
              <a:sym typeface="Raleway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Font typeface="Raleway"/>
              <a:buChar char="-"/>
            </a:pPr>
            <a:r>
              <a:rPr b="1" lang="en-GB" sz="1600">
                <a:latin typeface="Raleway"/>
                <a:ea typeface="Raleway"/>
                <a:cs typeface="Raleway"/>
                <a:sym typeface="Raleway"/>
              </a:rPr>
              <a:t>Today </a:t>
            </a:r>
            <a:r>
              <a:rPr lang="en-GB" sz="1600">
                <a:latin typeface="Raleway"/>
                <a:ea typeface="Raleway"/>
                <a:cs typeface="Raleway"/>
                <a:sym typeface="Raleway"/>
              </a:rPr>
              <a:t>we are building a Central Competencies Tools in  Moodle: MCF =  </a:t>
            </a:r>
            <a:r>
              <a:rPr b="1" lang="en-GB" sz="1800">
                <a:solidFill>
                  <a:srgbClr val="FF0000"/>
                </a:solidFill>
                <a:latin typeface="Raleway"/>
                <a:ea typeface="Raleway"/>
                <a:cs typeface="Raleway"/>
                <a:sym typeface="Raleway"/>
              </a:rPr>
              <a:t>Moodle Competencies Framework</a:t>
            </a:r>
            <a:r>
              <a:rPr b="1" lang="en-GB" sz="1600">
                <a:solidFill>
                  <a:srgbClr val="FF0000"/>
                </a:solidFill>
                <a:latin typeface="Raleway"/>
                <a:ea typeface="Raleway"/>
                <a:cs typeface="Raleway"/>
                <a:sym typeface="Raleway"/>
              </a:rPr>
              <a:t>; </a:t>
            </a:r>
            <a:endParaRPr b="1" sz="1600">
              <a:solidFill>
                <a:srgbClr val="FF0000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Font typeface="Raleway"/>
              <a:buChar char="-"/>
            </a:pPr>
            <a:r>
              <a:rPr b="1" lang="en-GB" sz="1600">
                <a:latin typeface="Raleway"/>
                <a:ea typeface="Raleway"/>
                <a:cs typeface="Raleway"/>
                <a:sym typeface="Raleway"/>
              </a:rPr>
              <a:t>in a mid term future</a:t>
            </a:r>
            <a:r>
              <a:rPr lang="en-GB" sz="1600">
                <a:latin typeface="Raleway"/>
                <a:ea typeface="Raleway"/>
                <a:cs typeface="Raleway"/>
                <a:sym typeface="Raleway"/>
              </a:rPr>
              <a:t> (a next project!) we should extract MCF into an INTEROPERATIVE </a:t>
            </a:r>
            <a:r>
              <a:rPr b="1" lang="en-GB" sz="1800">
                <a:solidFill>
                  <a:srgbClr val="FF0000"/>
                </a:solidFill>
                <a:latin typeface="Raleway"/>
                <a:ea typeface="Raleway"/>
                <a:cs typeface="Raleway"/>
                <a:sym typeface="Raleway"/>
              </a:rPr>
              <a:t>Ontology Based  Competencies Framework</a:t>
            </a:r>
            <a:r>
              <a:rPr lang="en-GB" sz="1600">
                <a:latin typeface="Raleway"/>
                <a:ea typeface="Raleway"/>
                <a:cs typeface="Raleway"/>
                <a:sym typeface="Raleway"/>
              </a:rPr>
              <a:t> where the experiences made within Up2U will be transferred</a:t>
            </a:r>
            <a:endParaRPr sz="1600"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45" name="Google Shape;145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65275" y="1437525"/>
            <a:ext cx="6470888" cy="46140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" name="Google Shape;146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12525" y="2030113"/>
            <a:ext cx="3195050" cy="3114125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p16"/>
          <p:cNvSpPr txBox="1"/>
          <p:nvPr/>
        </p:nvSpPr>
        <p:spPr>
          <a:xfrm>
            <a:off x="3511425" y="1559175"/>
            <a:ext cx="3270600" cy="4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800">
                <a:latin typeface="Raleway"/>
                <a:ea typeface="Raleway"/>
                <a:cs typeface="Raleway"/>
                <a:sym typeface="Raleway"/>
              </a:rPr>
              <a:t>Present Core Functionalities</a:t>
            </a:r>
            <a:endParaRPr b="1" sz="1800"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48" name="Google Shape;148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765276" y="2310502"/>
            <a:ext cx="2598149" cy="26648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17"/>
          <p:cNvSpPr txBox="1"/>
          <p:nvPr>
            <p:ph type="title"/>
          </p:nvPr>
        </p:nvSpPr>
        <p:spPr>
          <a:xfrm>
            <a:off x="821675" y="347025"/>
            <a:ext cx="9220200" cy="109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Raleway"/>
              <a:buNone/>
            </a:pPr>
            <a:r>
              <a:rPr lang="en-GB" sz="3000"/>
              <a:t>Functional sketch of the Up2U ecosystem </a:t>
            </a:r>
            <a:endParaRPr sz="30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Raleway"/>
              <a:buNone/>
            </a:pPr>
            <a:r>
              <a:rPr lang="en-GB" sz="3000"/>
              <a:t>(pedagogical functionality view)</a:t>
            </a:r>
            <a:endParaRPr sz="3000"/>
          </a:p>
        </p:txBody>
      </p:sp>
      <p:sp>
        <p:nvSpPr>
          <p:cNvPr id="155" name="Google Shape;155;p17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www.up2university.eu</a:t>
            </a:r>
            <a:endParaRPr/>
          </a:p>
        </p:txBody>
      </p:sp>
      <p:sp>
        <p:nvSpPr>
          <p:cNvPr id="156" name="Google Shape;156;p17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57" name="Google Shape;157;p17"/>
          <p:cNvSpPr txBox="1"/>
          <p:nvPr/>
        </p:nvSpPr>
        <p:spPr>
          <a:xfrm>
            <a:off x="198300" y="1437525"/>
            <a:ext cx="3395700" cy="447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Full view of the core of the  system: </a:t>
            </a:r>
            <a:r>
              <a:rPr b="1" lang="en-GB" sz="1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Present </a:t>
            </a:r>
            <a:r>
              <a:rPr lang="en-GB" sz="1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and </a:t>
            </a:r>
            <a:r>
              <a:rPr b="1" lang="en-GB" sz="1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Future</a:t>
            </a:r>
            <a:endParaRPr b="1" sz="16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6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aleway"/>
              <a:buChar char="-"/>
            </a:pPr>
            <a:r>
              <a:rPr b="1" lang="en-GB" sz="1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 Today </a:t>
            </a:r>
            <a:r>
              <a:rPr lang="en-GB" sz="1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we are building a Central Competencies Tools in  Moodle: MCF =  </a:t>
            </a:r>
            <a:r>
              <a:rPr b="1" lang="en-GB" sz="1800">
                <a:solidFill>
                  <a:srgbClr val="FF0000"/>
                </a:solidFill>
                <a:latin typeface="Raleway"/>
                <a:ea typeface="Raleway"/>
                <a:cs typeface="Raleway"/>
                <a:sym typeface="Raleway"/>
              </a:rPr>
              <a:t>Moodle Competencies Framework</a:t>
            </a:r>
            <a:r>
              <a:rPr b="1" lang="en-GB" sz="1600">
                <a:solidFill>
                  <a:srgbClr val="FF0000"/>
                </a:solidFill>
                <a:latin typeface="Raleway"/>
                <a:ea typeface="Raleway"/>
                <a:cs typeface="Raleway"/>
                <a:sym typeface="Raleway"/>
              </a:rPr>
              <a:t>; </a:t>
            </a:r>
            <a:endParaRPr b="1" sz="1600">
              <a:solidFill>
                <a:srgbClr val="FF0000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aleway"/>
              <a:buChar char="-"/>
            </a:pPr>
            <a:r>
              <a:rPr b="1" lang="en-GB" sz="1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in a mid term future</a:t>
            </a:r>
            <a:r>
              <a:rPr lang="en-GB" sz="1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 (a next project!) we should extract MCF into an INTEROPERATIVE </a:t>
            </a:r>
            <a:r>
              <a:rPr b="1" lang="en-GB" sz="1800">
                <a:solidFill>
                  <a:srgbClr val="FF0000"/>
                </a:solidFill>
                <a:latin typeface="Raleway"/>
                <a:ea typeface="Raleway"/>
                <a:cs typeface="Raleway"/>
                <a:sym typeface="Raleway"/>
              </a:rPr>
              <a:t>Ontology Based  Competencies Framework</a:t>
            </a:r>
            <a:r>
              <a:rPr lang="en-GB" sz="1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 where the experiences made within Up2U will be transferred</a:t>
            </a:r>
            <a:endParaRPr sz="16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58" name="Google Shape;158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37450" y="1437525"/>
            <a:ext cx="6470888" cy="4614024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17"/>
          <p:cNvSpPr txBox="1"/>
          <p:nvPr/>
        </p:nvSpPr>
        <p:spPr>
          <a:xfrm>
            <a:off x="3511425" y="1559175"/>
            <a:ext cx="3270600" cy="4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800">
                <a:latin typeface="Raleway"/>
                <a:ea typeface="Raleway"/>
                <a:cs typeface="Raleway"/>
                <a:sym typeface="Raleway"/>
              </a:rPr>
              <a:t>Future </a:t>
            </a:r>
            <a:r>
              <a:rPr b="1" lang="en-GB" sz="1800">
                <a:latin typeface="Raleway"/>
                <a:ea typeface="Raleway"/>
                <a:cs typeface="Raleway"/>
                <a:sym typeface="Raleway"/>
              </a:rPr>
              <a:t>Core Functionalities</a:t>
            </a:r>
            <a:endParaRPr b="1" sz="1800"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8"/>
          <p:cNvSpPr txBox="1"/>
          <p:nvPr>
            <p:ph type="title"/>
          </p:nvPr>
        </p:nvSpPr>
        <p:spPr>
          <a:xfrm>
            <a:off x="821675" y="347025"/>
            <a:ext cx="9220200" cy="109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Raleway"/>
              <a:buNone/>
            </a:pPr>
            <a:r>
              <a:rPr lang="en-GB" sz="3000"/>
              <a:t>Functional sketch of the Up2U ecosystem </a:t>
            </a:r>
            <a:endParaRPr sz="30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Raleway"/>
              <a:buNone/>
            </a:pPr>
            <a:r>
              <a:rPr lang="en-GB" sz="3000"/>
              <a:t>(pedagogical functionality view)</a:t>
            </a:r>
            <a:endParaRPr sz="3000"/>
          </a:p>
        </p:txBody>
      </p:sp>
      <p:sp>
        <p:nvSpPr>
          <p:cNvPr id="166" name="Google Shape;166;p18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www.up2university.eu</a:t>
            </a:r>
            <a:endParaRPr/>
          </a:p>
        </p:txBody>
      </p:sp>
      <p:sp>
        <p:nvSpPr>
          <p:cNvPr id="167" name="Google Shape;167;p18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68" name="Google Shape;168;p18"/>
          <p:cNvSpPr txBox="1"/>
          <p:nvPr/>
        </p:nvSpPr>
        <p:spPr>
          <a:xfrm>
            <a:off x="198300" y="1437525"/>
            <a:ext cx="2412600" cy="32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Raleway"/>
                <a:ea typeface="Raleway"/>
                <a:cs typeface="Raleway"/>
                <a:sym typeface="Raleway"/>
              </a:rPr>
              <a:t>Full view of the system</a:t>
            </a:r>
            <a:endParaRPr sz="1600"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69" name="Google Shape;169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8075" y="1312925"/>
            <a:ext cx="11054452" cy="50434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19"/>
          <p:cNvSpPr txBox="1"/>
          <p:nvPr>
            <p:ph type="title"/>
          </p:nvPr>
        </p:nvSpPr>
        <p:spPr>
          <a:xfrm>
            <a:off x="821675" y="347025"/>
            <a:ext cx="9220200" cy="109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Raleway"/>
              <a:buNone/>
            </a:pPr>
            <a:r>
              <a:rPr lang="en-GB" sz="3000"/>
              <a:t>Functional sketch of the Up2U ecosystem </a:t>
            </a:r>
            <a:endParaRPr sz="30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Raleway"/>
              <a:buNone/>
            </a:pPr>
            <a:r>
              <a:rPr lang="en-GB" sz="3000"/>
              <a:t>(pedagogical functionality view)</a:t>
            </a:r>
            <a:endParaRPr sz="3000"/>
          </a:p>
        </p:txBody>
      </p:sp>
      <p:sp>
        <p:nvSpPr>
          <p:cNvPr id="176" name="Google Shape;176;p19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www.up2university.eu</a:t>
            </a:r>
            <a:endParaRPr/>
          </a:p>
        </p:txBody>
      </p:sp>
      <p:sp>
        <p:nvSpPr>
          <p:cNvPr id="177" name="Google Shape;177;p19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8" name="Google Shape;178;p19"/>
          <p:cNvSpPr txBox="1"/>
          <p:nvPr/>
        </p:nvSpPr>
        <p:spPr>
          <a:xfrm>
            <a:off x="198300" y="1437525"/>
            <a:ext cx="2412600" cy="32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Raleway"/>
                <a:ea typeface="Raleway"/>
                <a:cs typeface="Raleway"/>
                <a:sym typeface="Raleway"/>
              </a:rPr>
              <a:t>Full view of the system</a:t>
            </a:r>
            <a:endParaRPr sz="1600"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79" name="Google Shape;179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52725"/>
            <a:ext cx="12191999" cy="678226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0" name="Google Shape;180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37877"/>
            <a:ext cx="12191999" cy="67822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20"/>
          <p:cNvSpPr txBox="1"/>
          <p:nvPr>
            <p:ph type="title"/>
          </p:nvPr>
        </p:nvSpPr>
        <p:spPr>
          <a:xfrm>
            <a:off x="821675" y="347025"/>
            <a:ext cx="9220200" cy="109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Raleway"/>
              <a:buNone/>
            </a:pPr>
            <a:r>
              <a:rPr lang="en-GB" sz="3000"/>
              <a:t>Functional sketch of the Up2U ecosystem </a:t>
            </a:r>
            <a:endParaRPr sz="30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Raleway"/>
              <a:buNone/>
            </a:pPr>
            <a:r>
              <a:rPr lang="en-GB" sz="3000"/>
              <a:t>(pedagogical functionality view)</a:t>
            </a:r>
            <a:endParaRPr sz="3000"/>
          </a:p>
        </p:txBody>
      </p:sp>
      <p:sp>
        <p:nvSpPr>
          <p:cNvPr id="187" name="Google Shape;187;p20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www.up2university.eu</a:t>
            </a:r>
            <a:endParaRPr/>
          </a:p>
        </p:txBody>
      </p:sp>
      <p:sp>
        <p:nvSpPr>
          <p:cNvPr id="188" name="Google Shape;188;p20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89" name="Google Shape;189;p20"/>
          <p:cNvSpPr txBox="1"/>
          <p:nvPr/>
        </p:nvSpPr>
        <p:spPr>
          <a:xfrm>
            <a:off x="198300" y="1437525"/>
            <a:ext cx="5868300" cy="491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600">
                <a:latin typeface="Raleway"/>
                <a:ea typeface="Raleway"/>
                <a:cs typeface="Raleway"/>
                <a:sym typeface="Raleway"/>
              </a:rPr>
              <a:t>Focus on the role of the peripheral HUB</a:t>
            </a:r>
            <a:endParaRPr b="1" sz="1600"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latin typeface="Raleway"/>
              <a:ea typeface="Raleway"/>
              <a:cs typeface="Raleway"/>
              <a:sym typeface="Raleway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Font typeface="Raleway"/>
              <a:buAutoNum type="arabicPeriod"/>
            </a:pPr>
            <a:r>
              <a:rPr b="1" lang="en-GB" sz="1600">
                <a:latin typeface="Raleway"/>
                <a:ea typeface="Raleway"/>
                <a:cs typeface="Raleway"/>
                <a:sym typeface="Raleway"/>
              </a:rPr>
              <a:t>Learning Experience Center:  </a:t>
            </a:r>
            <a:r>
              <a:rPr lang="en-GB" sz="1600">
                <a:latin typeface="Raleway"/>
                <a:ea typeface="Raleway"/>
                <a:cs typeface="Raleway"/>
                <a:sym typeface="Raleway"/>
              </a:rPr>
              <a:t>Learning Analytics xAPI Centre, or, “Learning Experiences Central Repository” where all statements are collected and processed to be analysed by a central pedagogical centre and/or by peripheral pedagogical teams</a:t>
            </a:r>
            <a:endParaRPr sz="1600">
              <a:latin typeface="Raleway"/>
              <a:ea typeface="Raleway"/>
              <a:cs typeface="Raleway"/>
              <a:sym typeface="Raleway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Font typeface="Raleway"/>
              <a:buAutoNum type="arabicPeriod"/>
            </a:pPr>
            <a:r>
              <a:rPr b="1" lang="en-GB" sz="1600">
                <a:latin typeface="Raleway"/>
                <a:ea typeface="Raleway"/>
                <a:cs typeface="Raleway"/>
                <a:sym typeface="Raleway"/>
              </a:rPr>
              <a:t>MCF </a:t>
            </a:r>
            <a:r>
              <a:rPr lang="en-GB" sz="1600">
                <a:latin typeface="Raleway"/>
                <a:ea typeface="Raleway"/>
                <a:cs typeface="Raleway"/>
                <a:sym typeface="Raleway"/>
              </a:rPr>
              <a:t>(later in a future development </a:t>
            </a:r>
            <a:r>
              <a:rPr b="1" lang="en-GB" sz="1600">
                <a:latin typeface="Raleway"/>
                <a:ea typeface="Raleway"/>
                <a:cs typeface="Raleway"/>
                <a:sym typeface="Raleway"/>
              </a:rPr>
              <a:t>OBCF</a:t>
            </a:r>
            <a:r>
              <a:rPr lang="en-GB" sz="1600">
                <a:latin typeface="Raleway"/>
                <a:ea typeface="Raleway"/>
                <a:cs typeface="Raleway"/>
                <a:sym typeface="Raleway"/>
              </a:rPr>
              <a:t>) : a </a:t>
            </a:r>
            <a:r>
              <a:rPr b="1" lang="en-GB" sz="1600">
                <a:latin typeface="Raleway"/>
                <a:ea typeface="Raleway"/>
                <a:cs typeface="Raleway"/>
                <a:sym typeface="Raleway"/>
              </a:rPr>
              <a:t>Competencies Framework</a:t>
            </a:r>
            <a:r>
              <a:rPr lang="en-GB" sz="1600">
                <a:latin typeface="Raleway"/>
                <a:ea typeface="Raleway"/>
                <a:cs typeface="Raleway"/>
                <a:sym typeface="Raleway"/>
              </a:rPr>
              <a:t> where </a:t>
            </a:r>
            <a:r>
              <a:rPr b="1" lang="en-GB" sz="1600">
                <a:latin typeface="Raleway"/>
                <a:ea typeface="Raleway"/>
                <a:cs typeface="Raleway"/>
                <a:sym typeface="Raleway"/>
              </a:rPr>
              <a:t>Learning experiences</a:t>
            </a:r>
            <a:r>
              <a:rPr lang="en-GB" sz="1600">
                <a:latin typeface="Raleway"/>
                <a:ea typeface="Raleway"/>
                <a:cs typeface="Raleway"/>
                <a:sym typeface="Raleway"/>
              </a:rPr>
              <a:t> are </a:t>
            </a:r>
            <a:r>
              <a:rPr b="1" lang="en-GB" sz="1600">
                <a:latin typeface="Raleway"/>
                <a:ea typeface="Raleway"/>
                <a:cs typeface="Raleway"/>
                <a:sym typeface="Raleway"/>
              </a:rPr>
              <a:t>distilled by analysts and processed to build a central laboratory of Prescriptive Competencies Directions</a:t>
            </a:r>
            <a:r>
              <a:rPr lang="en-GB" sz="1600">
                <a:latin typeface="Raleway"/>
                <a:ea typeface="Raleway"/>
                <a:cs typeface="Raleway"/>
                <a:sym typeface="Raleway"/>
              </a:rPr>
              <a:t> ; today, in Up2U, we are going to use </a:t>
            </a:r>
            <a:r>
              <a:rPr b="1" lang="en-GB" sz="1600">
                <a:latin typeface="Raleway"/>
                <a:ea typeface="Raleway"/>
                <a:cs typeface="Raleway"/>
                <a:sym typeface="Raleway"/>
              </a:rPr>
              <a:t>pre-built Competencies Schemata</a:t>
            </a:r>
            <a:r>
              <a:rPr lang="en-GB" sz="1600">
                <a:latin typeface="Raleway"/>
                <a:ea typeface="Raleway"/>
                <a:cs typeface="Raleway"/>
                <a:sym typeface="Raleway"/>
              </a:rPr>
              <a:t> derived from other teams and other projects experiences.(see details later)</a:t>
            </a:r>
            <a:endParaRPr sz="1600">
              <a:latin typeface="Raleway"/>
              <a:ea typeface="Raleway"/>
              <a:cs typeface="Raleway"/>
              <a:sym typeface="Raleway"/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90" name="Google Shape;190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06875" y="0"/>
            <a:ext cx="3950651" cy="6630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21"/>
          <p:cNvSpPr txBox="1"/>
          <p:nvPr>
            <p:ph type="title"/>
          </p:nvPr>
        </p:nvSpPr>
        <p:spPr>
          <a:xfrm>
            <a:off x="131850" y="194625"/>
            <a:ext cx="7110600" cy="109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Raleway"/>
              <a:buNone/>
            </a:pPr>
            <a:r>
              <a:rPr lang="en-GB" sz="3000"/>
              <a:t>Functional sketch of the Up2U ecosystem </a:t>
            </a:r>
            <a:endParaRPr sz="30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Raleway"/>
              <a:buNone/>
            </a:pPr>
            <a:r>
              <a:rPr lang="en-GB" sz="1800"/>
              <a:t>(pedagogical functionality view)</a:t>
            </a:r>
            <a:endParaRPr sz="1800"/>
          </a:p>
        </p:txBody>
      </p:sp>
      <p:sp>
        <p:nvSpPr>
          <p:cNvPr id="197" name="Google Shape;197;p21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www.up2university.eu</a:t>
            </a:r>
            <a:endParaRPr/>
          </a:p>
        </p:txBody>
      </p:sp>
      <p:sp>
        <p:nvSpPr>
          <p:cNvPr id="198" name="Google Shape;198;p21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9" name="Google Shape;199;p21"/>
          <p:cNvSpPr txBox="1"/>
          <p:nvPr/>
        </p:nvSpPr>
        <p:spPr>
          <a:xfrm>
            <a:off x="198300" y="1437525"/>
            <a:ext cx="5868300" cy="491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600">
                <a:latin typeface="Raleway"/>
                <a:ea typeface="Raleway"/>
                <a:cs typeface="Raleway"/>
                <a:sym typeface="Raleway"/>
              </a:rPr>
              <a:t>Focus on the role of the peripheral HUB</a:t>
            </a:r>
            <a:endParaRPr b="1" sz="1600"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latin typeface="Raleway"/>
              <a:ea typeface="Raleway"/>
              <a:cs typeface="Raleway"/>
              <a:sym typeface="Raleway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Font typeface="Raleway"/>
              <a:buAutoNum type="arabicPeriod"/>
            </a:pPr>
            <a:r>
              <a:rPr b="1" lang="en-GB" sz="1600">
                <a:latin typeface="Raleway"/>
                <a:ea typeface="Raleway"/>
                <a:cs typeface="Raleway"/>
                <a:sym typeface="Raleway"/>
              </a:rPr>
              <a:t>Learning Experience Center:  </a:t>
            </a:r>
            <a:r>
              <a:rPr lang="en-GB" sz="1600">
                <a:latin typeface="Raleway"/>
                <a:ea typeface="Raleway"/>
                <a:cs typeface="Raleway"/>
                <a:sym typeface="Raleway"/>
              </a:rPr>
              <a:t>Learning Analytics xAPI Centre, or, “Learning Experiences Central Repository” where all statements are collected and processed to be analysed by a central pedagogical centre and/or by peripheral pedagogical teams</a:t>
            </a:r>
            <a:endParaRPr sz="1600">
              <a:latin typeface="Raleway"/>
              <a:ea typeface="Raleway"/>
              <a:cs typeface="Raleway"/>
              <a:sym typeface="Raleway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Font typeface="Raleway"/>
              <a:buAutoNum type="arabicPeriod"/>
            </a:pPr>
            <a:r>
              <a:rPr b="1" lang="en-GB" sz="1600">
                <a:latin typeface="Raleway"/>
                <a:ea typeface="Raleway"/>
                <a:cs typeface="Raleway"/>
                <a:sym typeface="Raleway"/>
              </a:rPr>
              <a:t>MCF </a:t>
            </a:r>
            <a:r>
              <a:rPr lang="en-GB" sz="1600">
                <a:latin typeface="Raleway"/>
                <a:ea typeface="Raleway"/>
                <a:cs typeface="Raleway"/>
                <a:sym typeface="Raleway"/>
              </a:rPr>
              <a:t>(later in a future development </a:t>
            </a:r>
            <a:r>
              <a:rPr b="1" lang="en-GB" sz="1600">
                <a:latin typeface="Raleway"/>
                <a:ea typeface="Raleway"/>
                <a:cs typeface="Raleway"/>
                <a:sym typeface="Raleway"/>
              </a:rPr>
              <a:t>OBCF</a:t>
            </a:r>
            <a:r>
              <a:rPr lang="en-GB" sz="1600">
                <a:latin typeface="Raleway"/>
                <a:ea typeface="Raleway"/>
                <a:cs typeface="Raleway"/>
                <a:sym typeface="Raleway"/>
              </a:rPr>
              <a:t>) : a </a:t>
            </a:r>
            <a:r>
              <a:rPr b="1" lang="en-GB" sz="1600">
                <a:latin typeface="Raleway"/>
                <a:ea typeface="Raleway"/>
                <a:cs typeface="Raleway"/>
                <a:sym typeface="Raleway"/>
              </a:rPr>
              <a:t>Competencies Framework</a:t>
            </a:r>
            <a:r>
              <a:rPr lang="en-GB" sz="1600">
                <a:latin typeface="Raleway"/>
                <a:ea typeface="Raleway"/>
                <a:cs typeface="Raleway"/>
                <a:sym typeface="Raleway"/>
              </a:rPr>
              <a:t> where </a:t>
            </a:r>
            <a:r>
              <a:rPr b="1" lang="en-GB" sz="1600">
                <a:latin typeface="Raleway"/>
                <a:ea typeface="Raleway"/>
                <a:cs typeface="Raleway"/>
                <a:sym typeface="Raleway"/>
              </a:rPr>
              <a:t>Learning experiences</a:t>
            </a:r>
            <a:r>
              <a:rPr lang="en-GB" sz="1600">
                <a:latin typeface="Raleway"/>
                <a:ea typeface="Raleway"/>
                <a:cs typeface="Raleway"/>
                <a:sym typeface="Raleway"/>
              </a:rPr>
              <a:t> are </a:t>
            </a:r>
            <a:r>
              <a:rPr b="1" lang="en-GB" sz="1600">
                <a:latin typeface="Raleway"/>
                <a:ea typeface="Raleway"/>
                <a:cs typeface="Raleway"/>
                <a:sym typeface="Raleway"/>
              </a:rPr>
              <a:t>distilled by analysts and processed to build a central laboratory of Prescriptive Competencies Directions</a:t>
            </a:r>
            <a:r>
              <a:rPr lang="en-GB" sz="1600">
                <a:latin typeface="Raleway"/>
                <a:ea typeface="Raleway"/>
                <a:cs typeface="Raleway"/>
                <a:sym typeface="Raleway"/>
              </a:rPr>
              <a:t> ; today, in Up2U, we are going to use </a:t>
            </a:r>
            <a:r>
              <a:rPr b="1" lang="en-GB" sz="1600">
                <a:latin typeface="Raleway"/>
                <a:ea typeface="Raleway"/>
                <a:cs typeface="Raleway"/>
                <a:sym typeface="Raleway"/>
              </a:rPr>
              <a:t>pre-built Competencies Schemata</a:t>
            </a:r>
            <a:r>
              <a:rPr lang="en-GB" sz="1600">
                <a:latin typeface="Raleway"/>
                <a:ea typeface="Raleway"/>
                <a:cs typeface="Raleway"/>
                <a:sym typeface="Raleway"/>
              </a:rPr>
              <a:t> derived from other teams and other projects experiences.(see details later)</a:t>
            </a:r>
            <a:endParaRPr sz="1600">
              <a:latin typeface="Raleway"/>
              <a:ea typeface="Raleway"/>
              <a:cs typeface="Raleway"/>
              <a:sym typeface="Raleway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Font typeface="Raleway"/>
              <a:buAutoNum type="arabicPeriod"/>
            </a:pPr>
            <a:r>
              <a:rPr lang="en-GB" sz="1600">
                <a:latin typeface="Raleway"/>
                <a:ea typeface="Raleway"/>
                <a:cs typeface="Raleway"/>
                <a:sym typeface="Raleway"/>
              </a:rPr>
              <a:t>Specific Peripheral HUBs can have a different architecture: today </a:t>
            </a:r>
            <a:r>
              <a:rPr b="1" lang="en-GB" sz="1600">
                <a:latin typeface="Raleway"/>
                <a:ea typeface="Raleway"/>
                <a:cs typeface="Raleway"/>
                <a:sym typeface="Raleway"/>
              </a:rPr>
              <a:t>HU-Up2U HUB</a:t>
            </a:r>
            <a:r>
              <a:rPr lang="en-GB" sz="1600">
                <a:latin typeface="Raleway"/>
                <a:ea typeface="Raleway"/>
                <a:cs typeface="Raleway"/>
                <a:sym typeface="Raleway"/>
              </a:rPr>
              <a:t> manage </a:t>
            </a:r>
            <a:r>
              <a:rPr b="1" lang="en-GB" sz="1600">
                <a:latin typeface="Raleway"/>
                <a:ea typeface="Raleway"/>
                <a:cs typeface="Raleway"/>
                <a:sym typeface="Raleway"/>
              </a:rPr>
              <a:t>local Moodle Instances</a:t>
            </a:r>
            <a:r>
              <a:rPr lang="en-GB" sz="1600">
                <a:latin typeface="Raleway"/>
                <a:ea typeface="Raleway"/>
                <a:cs typeface="Raleway"/>
                <a:sym typeface="Raleway"/>
              </a:rPr>
              <a:t>;; what is mandatory is that all the hubs rely on a central and unique </a:t>
            </a:r>
            <a:r>
              <a:rPr b="1" lang="en-GB" sz="1600">
                <a:latin typeface="Raleway"/>
                <a:ea typeface="Raleway"/>
                <a:cs typeface="Raleway"/>
                <a:sym typeface="Raleway"/>
              </a:rPr>
              <a:t>MCF </a:t>
            </a:r>
            <a:r>
              <a:rPr lang="en-GB" sz="1600">
                <a:latin typeface="Raleway"/>
                <a:ea typeface="Raleway"/>
                <a:cs typeface="Raleway"/>
                <a:sym typeface="Raleway"/>
              </a:rPr>
              <a:t>and </a:t>
            </a:r>
            <a:r>
              <a:rPr b="1" lang="en-GB" sz="1600">
                <a:latin typeface="Raleway"/>
                <a:ea typeface="Raleway"/>
                <a:cs typeface="Raleway"/>
                <a:sym typeface="Raleway"/>
              </a:rPr>
              <a:t>LEC</a:t>
            </a:r>
            <a:endParaRPr b="1" sz="1600">
              <a:latin typeface="Raleway"/>
              <a:ea typeface="Raleway"/>
              <a:cs typeface="Raleway"/>
              <a:sym typeface="Raleway"/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200" name="Google Shape;200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24925" y="71163"/>
            <a:ext cx="5110623" cy="65632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2"/>
          <p:cNvSpPr txBox="1"/>
          <p:nvPr>
            <p:ph type="title"/>
          </p:nvPr>
        </p:nvSpPr>
        <p:spPr>
          <a:xfrm>
            <a:off x="821675" y="347025"/>
            <a:ext cx="9220200" cy="109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Raleway"/>
              <a:buNone/>
            </a:pPr>
            <a:r>
              <a:rPr lang="en-GB" sz="3000"/>
              <a:t>Functional sketch of the Up2U ecosystem </a:t>
            </a:r>
            <a:endParaRPr sz="30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Raleway"/>
              <a:buNone/>
            </a:pPr>
            <a:r>
              <a:rPr lang="en-GB" sz="3000"/>
              <a:t>(pedagogical functionality view)</a:t>
            </a:r>
            <a:endParaRPr sz="3000"/>
          </a:p>
        </p:txBody>
      </p:sp>
      <p:sp>
        <p:nvSpPr>
          <p:cNvPr id="207" name="Google Shape;207;p22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www.up2university.eu</a:t>
            </a:r>
            <a:endParaRPr/>
          </a:p>
        </p:txBody>
      </p:sp>
      <p:sp>
        <p:nvSpPr>
          <p:cNvPr id="208" name="Google Shape;208;p22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09" name="Google Shape;209;p22"/>
          <p:cNvSpPr txBox="1"/>
          <p:nvPr/>
        </p:nvSpPr>
        <p:spPr>
          <a:xfrm>
            <a:off x="165250" y="1437525"/>
            <a:ext cx="11671500" cy="520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800">
                <a:latin typeface="Raleway"/>
                <a:ea typeface="Raleway"/>
                <a:cs typeface="Raleway"/>
                <a:sym typeface="Raleway"/>
              </a:rPr>
              <a:t>Bibliography</a:t>
            </a:r>
            <a:r>
              <a:rPr lang="en-GB" sz="1600">
                <a:latin typeface="Raleway"/>
                <a:ea typeface="Raleway"/>
                <a:cs typeface="Raleway"/>
                <a:sym typeface="Raleway"/>
              </a:rPr>
              <a:t>:</a:t>
            </a:r>
            <a:endParaRPr sz="1600"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Raleway"/>
              <a:ea typeface="Raleway"/>
              <a:cs typeface="Raleway"/>
              <a:sym typeface="Raleway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Font typeface="Raleway"/>
              <a:buAutoNum type="arabicPeriod"/>
            </a:pPr>
            <a:r>
              <a:rPr lang="en-GB" sz="1600">
                <a:latin typeface="Raleway"/>
                <a:ea typeface="Raleway"/>
                <a:cs typeface="Raleway"/>
                <a:sym typeface="Raleway"/>
              </a:rPr>
              <a:t>«</a:t>
            </a:r>
            <a:r>
              <a:rPr b="1" lang="en-GB" sz="1600">
                <a:latin typeface="Raleway"/>
                <a:ea typeface="Raleway"/>
                <a:cs typeface="Raleway"/>
                <a:sym typeface="Raleway"/>
              </a:rPr>
              <a:t>Competencies and Learning Plans: Monitoring performance via Moodle - Titus Learning</a:t>
            </a:r>
            <a:r>
              <a:rPr lang="en-GB" sz="1600">
                <a:latin typeface="Raleway"/>
                <a:ea typeface="Raleway"/>
                <a:cs typeface="Raleway"/>
                <a:sym typeface="Raleway"/>
              </a:rPr>
              <a:t>», s.d. https://www.tituslearning.com/competencies-and-learning-plans-monitoring-performance-via-moodle/.</a:t>
            </a:r>
            <a:endParaRPr sz="1600">
              <a:latin typeface="Raleway"/>
              <a:ea typeface="Raleway"/>
              <a:cs typeface="Raleway"/>
              <a:sym typeface="Raleway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Font typeface="Raleway"/>
              <a:buAutoNum type="arabicPeriod"/>
            </a:pPr>
            <a:r>
              <a:rPr lang="en-GB" sz="1600">
                <a:latin typeface="Raleway"/>
                <a:ea typeface="Raleway"/>
                <a:cs typeface="Raleway"/>
                <a:sym typeface="Raleway"/>
              </a:rPr>
              <a:t>Gilbert Paquette, «</a:t>
            </a:r>
            <a:r>
              <a:rPr b="1" lang="en-GB" sz="1600">
                <a:latin typeface="Raleway"/>
                <a:ea typeface="Raleway"/>
                <a:cs typeface="Raleway"/>
                <a:sym typeface="Raleway"/>
              </a:rPr>
              <a:t>A Competency-Based Ontology for Learning Design Repositories</a:t>
            </a:r>
            <a:r>
              <a:rPr lang="en-GB" sz="1600">
                <a:latin typeface="Raleway"/>
                <a:ea typeface="Raleway"/>
                <a:cs typeface="Raleway"/>
                <a:sym typeface="Raleway"/>
              </a:rPr>
              <a:t>», s.d. </a:t>
            </a:r>
            <a:r>
              <a:rPr lang="en-GB" sz="1600" u="sng">
                <a:solidFill>
                  <a:schemeClr val="hlink"/>
                </a:solidFill>
                <a:latin typeface="Raleway"/>
                <a:ea typeface="Raleway"/>
                <a:cs typeface="Raleway"/>
                <a:sym typeface="Raleway"/>
                <a:hlinkClick r:id="rId3"/>
              </a:rPr>
              <a:t>https://core.ac.uk/download/pdf/35146319.pdf</a:t>
            </a:r>
            <a:r>
              <a:rPr lang="en-GB" sz="1600">
                <a:latin typeface="Raleway"/>
                <a:ea typeface="Raleway"/>
                <a:cs typeface="Raleway"/>
                <a:sym typeface="Raleway"/>
              </a:rPr>
              <a:t>. </a:t>
            </a:r>
            <a:endParaRPr sz="1600">
              <a:latin typeface="Raleway"/>
              <a:ea typeface="Raleway"/>
              <a:cs typeface="Raleway"/>
              <a:sym typeface="Raleway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Font typeface="Raleway"/>
              <a:buAutoNum type="arabicPeriod"/>
            </a:pPr>
            <a:r>
              <a:rPr lang="en-GB" sz="1600">
                <a:latin typeface="Raleway"/>
                <a:ea typeface="Raleway"/>
                <a:cs typeface="Raleway"/>
                <a:sym typeface="Raleway"/>
              </a:rPr>
              <a:t>«</a:t>
            </a:r>
            <a:r>
              <a:rPr b="1" lang="en-GB" sz="1600">
                <a:latin typeface="Raleway"/>
                <a:ea typeface="Raleway"/>
                <a:cs typeface="Raleway"/>
                <a:sym typeface="Raleway"/>
              </a:rPr>
              <a:t>COUNCIL RECOMMENDATION</a:t>
            </a:r>
            <a:r>
              <a:rPr lang="en-GB" sz="1600">
                <a:latin typeface="Raleway"/>
                <a:ea typeface="Raleway"/>
                <a:cs typeface="Raleway"/>
                <a:sym typeface="Raleway"/>
              </a:rPr>
              <a:t> of 22 May 2018 </a:t>
            </a:r>
            <a:r>
              <a:rPr b="1" lang="en-GB" sz="1600">
                <a:latin typeface="Raleway"/>
                <a:ea typeface="Raleway"/>
                <a:cs typeface="Raleway"/>
                <a:sym typeface="Raleway"/>
              </a:rPr>
              <a:t>on key competences for lifelong learning</a:t>
            </a:r>
            <a:r>
              <a:rPr lang="en-GB" sz="1600">
                <a:latin typeface="Raleway"/>
                <a:ea typeface="Raleway"/>
                <a:cs typeface="Raleway"/>
                <a:sym typeface="Raleway"/>
              </a:rPr>
              <a:t> (Text with EEA relevance)», Official Journal of the European Union, 2018. </a:t>
            </a:r>
            <a:r>
              <a:rPr lang="en-GB" sz="1600" u="sng">
                <a:solidFill>
                  <a:schemeClr val="hlink"/>
                </a:solidFill>
                <a:latin typeface="Raleway"/>
                <a:ea typeface="Raleway"/>
                <a:cs typeface="Raleway"/>
                <a:sym typeface="Raleway"/>
                <a:hlinkClick r:id="rId4"/>
              </a:rPr>
              <a:t>https://eur-lex.europa.eu/legal-content/EN/TXT/PDF/?uri=CELEX:32018H0604(01)&amp;from=EN</a:t>
            </a:r>
            <a:r>
              <a:rPr lang="en-GB" sz="1600">
                <a:latin typeface="Raleway"/>
                <a:ea typeface="Raleway"/>
                <a:cs typeface="Raleway"/>
                <a:sym typeface="Raleway"/>
              </a:rPr>
              <a:t>. </a:t>
            </a:r>
            <a:endParaRPr sz="1600">
              <a:latin typeface="Raleway"/>
              <a:ea typeface="Raleway"/>
              <a:cs typeface="Raleway"/>
              <a:sym typeface="Raleway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Font typeface="Raleway"/>
              <a:buAutoNum type="arabicPeriod"/>
            </a:pPr>
            <a:r>
              <a:rPr lang="en-GB" sz="1600">
                <a:latin typeface="Raleway"/>
                <a:ea typeface="Raleway"/>
                <a:cs typeface="Raleway"/>
                <a:sym typeface="Raleway"/>
              </a:rPr>
              <a:t>Avram, Carmen, Pierre Larrivée, </a:t>
            </a:r>
            <a:r>
              <a:rPr b="1" lang="en-GB" sz="1600">
                <a:latin typeface="Raleway"/>
                <a:ea typeface="Raleway"/>
                <a:cs typeface="Raleway"/>
                <a:sym typeface="Raleway"/>
              </a:rPr>
              <a:t>Training foreign and second language teachers : European challenges, successes and perspectives</a:t>
            </a:r>
            <a:r>
              <a:rPr lang="en-GB" sz="1600">
                <a:latin typeface="Raleway"/>
                <a:ea typeface="Raleway"/>
                <a:cs typeface="Raleway"/>
                <a:sym typeface="Raleway"/>
              </a:rPr>
              <a:t>, 2016. </a:t>
            </a:r>
            <a:r>
              <a:rPr lang="en-GB" sz="1600" u="sng">
                <a:solidFill>
                  <a:schemeClr val="hlink"/>
                </a:solidFill>
                <a:latin typeface="Raleway"/>
                <a:ea typeface="Raleway"/>
                <a:cs typeface="Raleway"/>
                <a:sym typeface="Raleway"/>
                <a:hlinkClick r:id="rId5"/>
              </a:rPr>
              <a:t>https://www.worldcat.org/title/training-foreign-and-second-language-teachers-european-challenges-successes-and-perspectives/oclc/1090471120</a:t>
            </a:r>
            <a:r>
              <a:rPr lang="en-GB" sz="1600">
                <a:latin typeface="Raleway"/>
                <a:ea typeface="Raleway"/>
                <a:cs typeface="Raleway"/>
                <a:sym typeface="Raleway"/>
              </a:rPr>
              <a:t>.</a:t>
            </a:r>
            <a:endParaRPr sz="1600">
              <a:latin typeface="Raleway"/>
              <a:ea typeface="Raleway"/>
              <a:cs typeface="Raleway"/>
              <a:sym typeface="Raleway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Font typeface="Raleway"/>
              <a:buAutoNum type="arabicPeriod"/>
            </a:pPr>
            <a:r>
              <a:rPr lang="en-GB" sz="1600">
                <a:latin typeface="Raleway"/>
                <a:ea typeface="Raleway"/>
                <a:cs typeface="Raleway"/>
                <a:sym typeface="Raleway"/>
              </a:rPr>
              <a:t>Thomas Nagunwa, Edda Lwoga, «</a:t>
            </a:r>
            <a:r>
              <a:rPr b="1" lang="en-GB" sz="1600">
                <a:latin typeface="Raleway"/>
                <a:ea typeface="Raleway"/>
                <a:cs typeface="Raleway"/>
                <a:sym typeface="Raleway"/>
              </a:rPr>
              <a:t>Developing eLearning technologies to implement competency based medical education: Experiences from Muhimbili University of Health and Allied Sciences</a:t>
            </a:r>
            <a:r>
              <a:rPr lang="en-GB" sz="1600">
                <a:latin typeface="Raleway"/>
                <a:ea typeface="Raleway"/>
                <a:cs typeface="Raleway"/>
                <a:sym typeface="Raleway"/>
              </a:rPr>
              <a:t>», s.d. http://dspace.muhas.ac.tz:8080/xmlui/bitstream/handle/123456789/1364/EDICT-with nagunwa.pdf?sequence=1&amp;isAllowed=y.</a:t>
            </a:r>
            <a:endParaRPr sz="1600">
              <a:latin typeface="Raleway"/>
              <a:ea typeface="Raleway"/>
              <a:cs typeface="Raleway"/>
              <a:sym typeface="Raleway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Font typeface="Raleway"/>
              <a:buAutoNum type="arabicPeriod"/>
            </a:pPr>
            <a:r>
              <a:rPr lang="en-GB" sz="1600">
                <a:latin typeface="Raleway"/>
                <a:ea typeface="Raleway"/>
                <a:cs typeface="Raleway"/>
                <a:sym typeface="Raleway"/>
              </a:rPr>
              <a:t>Pumilia-Gnarini, Paolo M., Elena Favaron, Elena Pacetti, Jonathan Bishop, Luigi Guerra (a cura di), </a:t>
            </a:r>
            <a:r>
              <a:rPr b="1" lang="en-GB" sz="1600">
                <a:latin typeface="Raleway"/>
                <a:ea typeface="Raleway"/>
                <a:cs typeface="Raleway"/>
                <a:sym typeface="Raleway"/>
              </a:rPr>
              <a:t>Handbook of Research on Didactic Strategies and Technologies for Education</a:t>
            </a:r>
            <a:r>
              <a:rPr lang="en-GB" sz="1600">
                <a:latin typeface="Raleway"/>
                <a:ea typeface="Raleway"/>
                <a:cs typeface="Raleway"/>
                <a:sym typeface="Raleway"/>
              </a:rPr>
              <a:t>, IGI Global, 2013. http://services.igi-global.com/resolvedoi/resolve.aspx?doi=10.4018/978-1-4666-2122-0.</a:t>
            </a:r>
            <a:endParaRPr sz="1600"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23"/>
          <p:cNvSpPr txBox="1"/>
          <p:nvPr>
            <p:ph type="title"/>
          </p:nvPr>
        </p:nvSpPr>
        <p:spPr>
          <a:xfrm>
            <a:off x="838200" y="365125"/>
            <a:ext cx="92202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Raleway"/>
              <a:buNone/>
            </a:pPr>
            <a:r>
              <a:rPr lang="en-GB"/>
              <a:t>Planned activity in the next 9 months 												[M-9]</a:t>
            </a:r>
            <a:endParaRPr/>
          </a:p>
        </p:txBody>
      </p:sp>
      <p:sp>
        <p:nvSpPr>
          <p:cNvPr id="216" name="Google Shape;216;p23"/>
          <p:cNvSpPr txBox="1"/>
          <p:nvPr>
            <p:ph idx="1" type="body"/>
          </p:nvPr>
        </p:nvSpPr>
        <p:spPr>
          <a:xfrm>
            <a:off x="838200" y="1825625"/>
            <a:ext cx="10685100" cy="463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Here we want to summarize main activities and deadlines assumed during the meeting in Rome of 30/31 of July 2019-</a:t>
            </a:r>
            <a:endParaRPr/>
          </a:p>
          <a:p>
            <a:pPr indent="-8636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</a:pPr>
            <a:r>
              <a:t/>
            </a:r>
            <a:endParaRPr>
              <a:solidFill>
                <a:srgbClr val="FF0000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</a:pPr>
            <a:r>
              <a:rPr lang="en-GB"/>
              <a:t>For a full list of activities and tasks please check the online documents:</a:t>
            </a:r>
            <a:endParaRPr/>
          </a:p>
          <a:p>
            <a:pPr indent="-3810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b="1" lang="en-GB"/>
              <a:t>Updated Activity List </a:t>
            </a:r>
            <a:r>
              <a:rPr lang="en-GB"/>
              <a:t> </a:t>
            </a:r>
            <a:r>
              <a:rPr lang="en-GB" sz="2400" u="sng">
                <a:solidFill>
                  <a:schemeClr val="hlink"/>
                </a:solidFill>
                <a:hlinkClick r:id="rId3"/>
              </a:rPr>
              <a:t>https://docs.google.com/spreadsheets/d/1zteDGXKDX0OIFqTxKl_OQ8wkLhWzHpKwH81JQIG3Nos/edit?usp=sharing</a:t>
            </a:r>
            <a:r>
              <a:rPr lang="en-GB" sz="2400"/>
              <a:t> </a:t>
            </a:r>
            <a:endParaRPr sz="2400"/>
          </a:p>
          <a:p>
            <a:pPr indent="-3810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b="1" lang="en-GB"/>
              <a:t>Updated Course Catalogue</a:t>
            </a:r>
            <a:r>
              <a:rPr lang="en-GB" sz="2400"/>
              <a:t>:  </a:t>
            </a:r>
            <a:r>
              <a:rPr lang="en-GB" sz="2400" u="sng">
                <a:solidFill>
                  <a:schemeClr val="hlink"/>
                </a:solidFill>
                <a:hlinkClick r:id="rId4"/>
              </a:rPr>
              <a:t>https://docs.google.com/spreadsheets/d/1_1O9NORwESV7sR2WIxQWO8j5GTIuGD4H6QkgxS8uLjM/edit?usp=sharing</a:t>
            </a:r>
            <a:r>
              <a:rPr lang="en-GB" sz="2400"/>
              <a:t>   </a:t>
            </a:r>
            <a:endParaRPr sz="2400"/>
          </a:p>
        </p:txBody>
      </p:sp>
      <p:sp>
        <p:nvSpPr>
          <p:cNvPr id="217" name="Google Shape;217;p2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www.up2university.eu</a:t>
            </a:r>
            <a:endParaRPr/>
          </a:p>
        </p:txBody>
      </p:sp>
      <p:sp>
        <p:nvSpPr>
          <p:cNvPr id="218" name="Google Shape;218;p2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6"/>
          <p:cNvSpPr txBox="1"/>
          <p:nvPr>
            <p:ph type="title"/>
          </p:nvPr>
        </p:nvSpPr>
        <p:spPr>
          <a:xfrm>
            <a:off x="838200" y="365125"/>
            <a:ext cx="92202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Raleway"/>
              <a:buNone/>
            </a:pPr>
            <a:r>
              <a:rPr lang="en-GB"/>
              <a:t>WP5 Pedagogy Roadmap   			[1]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Raleway"/>
              <a:buNone/>
            </a:pPr>
            <a:r>
              <a:rPr b="0" lang="en-GB" sz="2800"/>
              <a:t>How to align the pedagogy roadmap with the WPs?</a:t>
            </a:r>
            <a:endParaRPr/>
          </a:p>
        </p:txBody>
      </p:sp>
      <p:sp>
        <p:nvSpPr>
          <p:cNvPr id="49" name="Google Shape;49;p6"/>
          <p:cNvSpPr txBox="1"/>
          <p:nvPr>
            <p:ph idx="1" type="body"/>
          </p:nvPr>
        </p:nvSpPr>
        <p:spPr>
          <a:xfrm>
            <a:off x="838196" y="1847990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FF9900"/>
                </a:solidFill>
              </a:rPr>
              <a:t>Up2U Pedagogical Roadmap </a:t>
            </a:r>
            <a:r>
              <a:rPr lang="en-GB" sz="2400">
                <a:solidFill>
                  <a:srgbClr val="FF9900"/>
                </a:solidFill>
              </a:rPr>
              <a:t>envisages </a:t>
            </a:r>
            <a:r>
              <a:rPr lang="en-GB">
                <a:solidFill>
                  <a:srgbClr val="FF9900"/>
                </a:solidFill>
              </a:rPr>
              <a:t>these main milestones:</a:t>
            </a:r>
            <a:endParaRPr>
              <a:solidFill>
                <a:srgbClr val="FF9900"/>
              </a:solidFill>
            </a:endParaRPr>
          </a:p>
          <a:p>
            <a:pPr indent="-370840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2240"/>
              <a:buAutoNum type="arabicPeriod"/>
            </a:pPr>
            <a:r>
              <a:rPr lang="en-GB"/>
              <a:t>Implement a technological ecosystem ready for Secondary Education to bridge the gap between HighEd learning methods and secondary school methods and tools</a:t>
            </a:r>
            <a:endParaRPr/>
          </a:p>
          <a:p>
            <a:pPr indent="-37084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40"/>
              <a:buAutoNum type="arabicPeriod"/>
            </a:pPr>
            <a:r>
              <a:rPr lang="en-GB"/>
              <a:t>Testing the Up2U ecosystem </a:t>
            </a:r>
            <a:r>
              <a:rPr lang="en-GB"/>
              <a:t>towards </a:t>
            </a:r>
            <a:r>
              <a:rPr lang="en-GB"/>
              <a:t> a simulated learning activity (communities of willing excellent teachers)</a:t>
            </a:r>
            <a:endParaRPr/>
          </a:p>
          <a:p>
            <a:pPr indent="-37084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40"/>
              <a:buAutoNum type="arabicPeriod"/>
            </a:pPr>
            <a:r>
              <a:rPr lang="en-GB"/>
              <a:t>Testing the Up2U ecosystem and harmonizing it towards a Next Generation Digital Learning </a:t>
            </a:r>
            <a:r>
              <a:rPr lang="en-GB"/>
              <a:t>Environment</a:t>
            </a:r>
            <a:endParaRPr/>
          </a:p>
          <a:p>
            <a:pPr indent="0" lvl="0" marL="114300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14224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40"/>
              <a:buFont typeface="Raleway"/>
              <a:buNone/>
            </a:pPr>
            <a:r>
              <a:t/>
            </a:r>
            <a:endParaRPr/>
          </a:p>
        </p:txBody>
      </p:sp>
      <p:sp>
        <p:nvSpPr>
          <p:cNvPr id="50" name="Google Shape;50;p6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www.up2university.eu</a:t>
            </a:r>
            <a:endParaRPr/>
          </a:p>
        </p:txBody>
      </p:sp>
      <p:sp>
        <p:nvSpPr>
          <p:cNvPr id="51" name="Google Shape;51;p6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24"/>
          <p:cNvSpPr txBox="1"/>
          <p:nvPr>
            <p:ph type="title"/>
          </p:nvPr>
        </p:nvSpPr>
        <p:spPr>
          <a:xfrm>
            <a:off x="778975" y="0"/>
            <a:ext cx="9220200" cy="103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Raleway"/>
              <a:buNone/>
            </a:pPr>
            <a:r>
              <a:rPr lang="en-GB"/>
              <a:t>Planned activity					[M 32]</a:t>
            </a:r>
            <a:endParaRPr/>
          </a:p>
        </p:txBody>
      </p:sp>
      <p:sp>
        <p:nvSpPr>
          <p:cNvPr id="225" name="Google Shape;225;p24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www.up2university.eu</a:t>
            </a:r>
            <a:endParaRPr/>
          </a:p>
        </p:txBody>
      </p:sp>
      <p:sp>
        <p:nvSpPr>
          <p:cNvPr id="226" name="Google Shape;226;p24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227" name="Google Shape;227;p24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35450" y="3125600"/>
            <a:ext cx="8334374" cy="32128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25"/>
          <p:cNvSpPr txBox="1"/>
          <p:nvPr>
            <p:ph type="title"/>
          </p:nvPr>
        </p:nvSpPr>
        <p:spPr>
          <a:xfrm>
            <a:off x="838200" y="365125"/>
            <a:ext cx="92202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Raleway"/>
              <a:buNone/>
            </a:pPr>
            <a:r>
              <a:rPr lang="en-GB"/>
              <a:t>Planned activity in the next 9 months 												[M 32]</a:t>
            </a:r>
            <a:endParaRPr/>
          </a:p>
        </p:txBody>
      </p:sp>
      <p:sp>
        <p:nvSpPr>
          <p:cNvPr id="234" name="Google Shape;234;p25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www.up2university.eu</a:t>
            </a:r>
            <a:endParaRPr/>
          </a:p>
        </p:txBody>
      </p:sp>
      <p:sp>
        <p:nvSpPr>
          <p:cNvPr id="235" name="Google Shape;235;p25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236" name="Google Shape;236;p25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84038" y="1614613"/>
            <a:ext cx="8334375" cy="5019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26"/>
          <p:cNvSpPr txBox="1"/>
          <p:nvPr>
            <p:ph type="title"/>
          </p:nvPr>
        </p:nvSpPr>
        <p:spPr>
          <a:xfrm>
            <a:off x="838200" y="365125"/>
            <a:ext cx="92202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Raleway"/>
              <a:buNone/>
            </a:pPr>
            <a:r>
              <a:rPr lang="en-GB"/>
              <a:t>Planned activity in the next 9 months 												[M 32]</a:t>
            </a:r>
            <a:endParaRPr/>
          </a:p>
        </p:txBody>
      </p:sp>
      <p:sp>
        <p:nvSpPr>
          <p:cNvPr id="243" name="Google Shape;243;p26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www.up2university.eu</a:t>
            </a:r>
            <a:endParaRPr/>
          </a:p>
        </p:txBody>
      </p:sp>
      <p:sp>
        <p:nvSpPr>
          <p:cNvPr id="244" name="Google Shape;244;p26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245" name="Google Shape;245;p26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07875" y="1614625"/>
            <a:ext cx="8237875" cy="4978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27"/>
          <p:cNvSpPr txBox="1"/>
          <p:nvPr>
            <p:ph type="title"/>
          </p:nvPr>
        </p:nvSpPr>
        <p:spPr>
          <a:xfrm>
            <a:off x="838200" y="365125"/>
            <a:ext cx="92202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Raleway"/>
              <a:buNone/>
            </a:pPr>
            <a:r>
              <a:rPr lang="en-GB"/>
              <a:t>Planned activity in the next 9 months 	(by month)					[M-9]</a:t>
            </a:r>
            <a:endParaRPr/>
          </a:p>
        </p:txBody>
      </p:sp>
      <p:sp>
        <p:nvSpPr>
          <p:cNvPr id="252" name="Google Shape;252;p27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40"/>
              <a:buChar char="•"/>
            </a:pPr>
            <a:r>
              <a:t/>
            </a:r>
            <a:endParaRPr/>
          </a:p>
          <a:p>
            <a:pPr indent="-8636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</a:pPr>
            <a:r>
              <a:t/>
            </a:r>
            <a:endParaRPr>
              <a:solidFill>
                <a:srgbClr val="FF0000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</a:pPr>
            <a:r>
              <a:t/>
            </a:r>
            <a:endParaRPr/>
          </a:p>
        </p:txBody>
      </p:sp>
      <p:sp>
        <p:nvSpPr>
          <p:cNvPr id="253" name="Google Shape;253;p27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www.up2university.eu</a:t>
            </a:r>
            <a:endParaRPr/>
          </a:p>
        </p:txBody>
      </p:sp>
      <p:sp>
        <p:nvSpPr>
          <p:cNvPr id="254" name="Google Shape;254;p27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graphicFrame>
        <p:nvGraphicFramePr>
          <p:cNvPr id="255" name="Google Shape;255;p27"/>
          <p:cNvGraphicFramePr/>
          <p:nvPr/>
        </p:nvGraphicFramePr>
        <p:xfrm>
          <a:off x="838200" y="19780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{CBDA00FB-D5F6-4898-9804-CAE51A348C35}</a:tableStyleId>
              </a:tblPr>
              <a:tblGrid>
                <a:gridCol w="1889450"/>
                <a:gridCol w="6586675"/>
                <a:gridCol w="1810850"/>
              </a:tblGrid>
              <a:tr h="5864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When</a:t>
                      </a:r>
                      <a:endParaRPr sz="2400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91425" marB="91425" marR="91425" marL="91425"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What</a:t>
                      </a:r>
                      <a:endParaRPr sz="2400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91425" marB="91425" marR="91425" marL="91425"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Who</a:t>
                      </a:r>
                      <a:endParaRPr sz="2400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91425" marB="91425" marR="91425" marL="91425">
                    <a:solidFill>
                      <a:srgbClr val="EFEFEF"/>
                    </a:solidFill>
                  </a:tcPr>
                </a:tc>
              </a:tr>
              <a:tr h="4043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September 2019 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Finalise documentation of the Rome Meeting </a:t>
                      </a:r>
                      <a:endParaRPr sz="2400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  <a:p>
                      <a:pPr indent="0" lvl="0" marL="45720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Proceed with WP4-WP5 interaction to implement what is needed to enhance Learning Analytics data collection</a:t>
                      </a:r>
                      <a:endParaRPr sz="1800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  <a:p>
                      <a:pPr indent="0" lvl="0" marL="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Implement the actions planned in the Rome Agenda</a:t>
                      </a:r>
                      <a:endParaRPr sz="2400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  <a:p>
                      <a:pPr indent="0" lvl="0" marL="0" rtl="0" algn="l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Transfer to each Pilot Coordination team the results of the new agreements</a:t>
                      </a:r>
                      <a:endParaRPr sz="2800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  <a:p>
                      <a:pPr indent="0" lvl="0" marL="457200" rtl="0" algn="l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Implement Learning scenario (</a:t>
                      </a:r>
                      <a:r>
                        <a:rPr b="1" lang="en-GB" sz="18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MCF</a:t>
                      </a:r>
                      <a:r>
                        <a:rPr lang="en-GB" sz="18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 in Moodle, and other tools; </a:t>
                      </a:r>
                      <a:r>
                        <a:rPr b="1" lang="en-GB" sz="18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LEC</a:t>
                      </a:r>
                      <a:r>
                        <a:rPr b="1" lang="en-GB" sz="18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 </a:t>
                      </a:r>
                      <a:r>
                        <a:rPr lang="en-GB" sz="18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in Learning Locker) </a:t>
                      </a:r>
                      <a:endParaRPr sz="1800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  <a:p>
                      <a:pPr indent="0" lvl="0" marL="0" rtl="0" algn="l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Finding a common Agreement over a Common Calendar</a:t>
                      </a:r>
                      <a:endParaRPr sz="2400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28"/>
          <p:cNvSpPr txBox="1"/>
          <p:nvPr>
            <p:ph type="title"/>
          </p:nvPr>
        </p:nvSpPr>
        <p:spPr>
          <a:xfrm>
            <a:off x="838200" y="365125"/>
            <a:ext cx="92202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Raleway"/>
              <a:buNone/>
            </a:pPr>
            <a:r>
              <a:rPr lang="en-GB"/>
              <a:t>Planned activity in the next 9 months  </a:t>
            </a:r>
            <a:r>
              <a:rPr lang="en-GB"/>
              <a:t>(by month) </a:t>
            </a:r>
            <a:r>
              <a:rPr lang="en-GB"/>
              <a:t>				[M-8]</a:t>
            </a:r>
            <a:endParaRPr/>
          </a:p>
        </p:txBody>
      </p:sp>
      <p:sp>
        <p:nvSpPr>
          <p:cNvPr id="262" name="Google Shape;262;p28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40"/>
              <a:buChar char="•"/>
            </a:pPr>
            <a:r>
              <a:t/>
            </a:r>
            <a:endParaRPr/>
          </a:p>
          <a:p>
            <a:pPr indent="-8636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</a:pPr>
            <a:r>
              <a:t/>
            </a:r>
            <a:endParaRPr>
              <a:solidFill>
                <a:srgbClr val="FF0000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</a:pPr>
            <a:r>
              <a:t/>
            </a:r>
            <a:endParaRPr/>
          </a:p>
        </p:txBody>
      </p:sp>
      <p:sp>
        <p:nvSpPr>
          <p:cNvPr id="263" name="Google Shape;263;p28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www.up2university.eu</a:t>
            </a:r>
            <a:endParaRPr/>
          </a:p>
        </p:txBody>
      </p:sp>
      <p:sp>
        <p:nvSpPr>
          <p:cNvPr id="264" name="Google Shape;264;p28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graphicFrame>
        <p:nvGraphicFramePr>
          <p:cNvPr id="265" name="Google Shape;265;p28"/>
          <p:cNvGraphicFramePr/>
          <p:nvPr/>
        </p:nvGraphicFramePr>
        <p:xfrm>
          <a:off x="838200" y="18256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{CBDA00FB-D5F6-4898-9804-CAE51A348C35}</a:tableStyleId>
              </a:tblPr>
              <a:tblGrid>
                <a:gridCol w="1781425"/>
                <a:gridCol w="7239000"/>
                <a:gridCol w="1710775"/>
              </a:tblGrid>
              <a:tr h="5246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When</a:t>
                      </a:r>
                      <a:endParaRPr sz="2400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What</a:t>
                      </a:r>
                      <a:endParaRPr sz="2400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Who</a:t>
                      </a:r>
                      <a:endParaRPr sz="2400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FEFEF"/>
                    </a:solidFill>
                  </a:tcPr>
                </a:tc>
              </a:tr>
              <a:tr h="40029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October </a:t>
                      </a:r>
                      <a:r>
                        <a:rPr lang="en-GB" sz="28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2019 </a:t>
                      </a:r>
                      <a:endParaRPr/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-228600" lvl="0" marL="22860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240"/>
                        <a:buFont typeface="Raleway"/>
                        <a:buChar char="•"/>
                      </a:pPr>
                      <a:r>
                        <a:rPr lang="en-GB" sz="24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Implement the actions planned into the Rome Agenda</a:t>
                      </a:r>
                      <a:endParaRPr sz="2400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  <a:p>
                      <a:pPr indent="-228600" lvl="0" marL="228600" rtl="0" algn="l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240"/>
                        <a:buFont typeface="Raleway"/>
                        <a:buChar char="•"/>
                      </a:pPr>
                      <a:r>
                        <a:rPr lang="en-GB" sz="28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T</a:t>
                      </a:r>
                      <a:r>
                        <a:rPr lang="en-GB" sz="24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ransfer to each Pilot Coordination team the results of the new agreements</a:t>
                      </a:r>
                      <a:endParaRPr sz="2800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  <a:p>
                      <a:pPr indent="-220980" lvl="1" marL="685800" rtl="0" algn="l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Raleway"/>
                        <a:buChar char="•"/>
                      </a:pPr>
                      <a:r>
                        <a:rPr lang="en-GB" sz="18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Implement Learning scenario (</a:t>
                      </a:r>
                      <a:r>
                        <a:rPr b="1" lang="en-GB" sz="18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MCF</a:t>
                      </a:r>
                      <a:r>
                        <a:rPr lang="en-GB" sz="18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 in Moodle, and other </a:t>
                      </a:r>
                      <a:r>
                        <a:rPr b="1" lang="en-GB" sz="18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LEC </a:t>
                      </a:r>
                      <a:r>
                        <a:rPr lang="en-GB" sz="18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in Learning Locker ) </a:t>
                      </a:r>
                      <a:endParaRPr sz="1800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  <a:p>
                      <a:pPr indent="-200660" lvl="0" marL="228600" rtl="0" algn="l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Raleway"/>
                        <a:buChar char="•"/>
                      </a:pPr>
                      <a:r>
                        <a:rPr b="1" lang="en-GB" sz="24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Start</a:t>
                      </a:r>
                      <a:r>
                        <a:rPr b="1" lang="en-GB" sz="18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 </a:t>
                      </a:r>
                      <a:r>
                        <a:rPr b="1" lang="en-GB" sz="24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Formal Courses in Schools </a:t>
                      </a:r>
                      <a:r>
                        <a:rPr lang="en-GB" sz="24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2. Cycle</a:t>
                      </a:r>
                      <a:endParaRPr sz="2400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-86360" lvl="0" marL="22860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  <a:p>
                      <a:pPr indent="-86360" lvl="0" marL="22860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  <a:p>
                      <a:pPr indent="-86360" lvl="0" marL="22860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  <a:p>
                      <a:pPr indent="-86360" lvl="0" marL="22860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  <a:p>
                      <a:pPr indent="-86360" lvl="0" marL="22860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  <a:p>
                      <a:pPr indent="-86360" lvl="0" marL="22860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  <a:p>
                      <a:pPr indent="-86360" lvl="0" marL="22860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Italy</a:t>
                      </a:r>
                      <a:endParaRPr sz="2400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  <a:p>
                      <a:pPr indent="-86360" lvl="0" marL="22860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Greece</a:t>
                      </a:r>
                      <a:endParaRPr sz="2400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  <a:p>
                      <a:pPr indent="-86360" lvl="0" marL="22860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Hungary</a:t>
                      </a:r>
                      <a:endParaRPr sz="2400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  <a:p>
                      <a:pPr indent="-86360" lvl="0" marL="22860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Portugal</a:t>
                      </a:r>
                      <a:endParaRPr sz="2400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  <a:p>
                      <a:pPr indent="-86360" lvl="0" marL="22860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Poland</a:t>
                      </a:r>
                      <a:endParaRPr sz="2400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  <a:p>
                      <a:pPr indent="-86360" lvl="0" marL="22860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29"/>
          <p:cNvSpPr txBox="1"/>
          <p:nvPr>
            <p:ph type="title"/>
          </p:nvPr>
        </p:nvSpPr>
        <p:spPr>
          <a:xfrm>
            <a:off x="838200" y="365125"/>
            <a:ext cx="92202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Raleway"/>
              <a:buNone/>
            </a:pPr>
            <a:r>
              <a:rPr lang="en-GB"/>
              <a:t>Planned activity in the next 9 months </a:t>
            </a:r>
            <a:r>
              <a:rPr lang="en-GB"/>
              <a:t>(by month) </a:t>
            </a:r>
            <a:r>
              <a:rPr lang="en-GB"/>
              <a:t>			[M-7]</a:t>
            </a:r>
            <a:endParaRPr/>
          </a:p>
        </p:txBody>
      </p:sp>
      <p:sp>
        <p:nvSpPr>
          <p:cNvPr id="272" name="Google Shape;272;p29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40"/>
              <a:buChar char="•"/>
            </a:pPr>
            <a:r>
              <a:t/>
            </a:r>
            <a:endParaRPr/>
          </a:p>
          <a:p>
            <a:pPr indent="-8636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</a:pPr>
            <a:r>
              <a:t/>
            </a:r>
            <a:endParaRPr>
              <a:solidFill>
                <a:srgbClr val="FF0000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</a:pPr>
            <a:r>
              <a:t/>
            </a:r>
            <a:endParaRPr/>
          </a:p>
        </p:txBody>
      </p:sp>
      <p:sp>
        <p:nvSpPr>
          <p:cNvPr id="273" name="Google Shape;273;p29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www.up2university.eu</a:t>
            </a:r>
            <a:endParaRPr/>
          </a:p>
        </p:txBody>
      </p:sp>
      <p:sp>
        <p:nvSpPr>
          <p:cNvPr id="274" name="Google Shape;274;p29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graphicFrame>
        <p:nvGraphicFramePr>
          <p:cNvPr id="275" name="Google Shape;275;p29"/>
          <p:cNvGraphicFramePr/>
          <p:nvPr/>
        </p:nvGraphicFramePr>
        <p:xfrm>
          <a:off x="838200" y="18256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{CBDA00FB-D5F6-4898-9804-CAE51A348C35}</a:tableStyleId>
              </a:tblPr>
              <a:tblGrid>
                <a:gridCol w="1801725"/>
                <a:gridCol w="7561550"/>
                <a:gridCol w="1490275"/>
              </a:tblGrid>
              <a:tr h="5821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When</a:t>
                      </a:r>
                      <a:endParaRPr sz="2400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What</a:t>
                      </a:r>
                      <a:endParaRPr sz="2400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Who</a:t>
                      </a:r>
                      <a:endParaRPr sz="2400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FEFEF"/>
                    </a:solidFill>
                  </a:tcPr>
                </a:tc>
              </a:tr>
              <a:tr h="32840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November </a:t>
                      </a:r>
                      <a:r>
                        <a:rPr lang="en-GB" sz="28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2019 </a:t>
                      </a:r>
                      <a:endParaRPr/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-228600" lvl="0" marL="22860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240"/>
                        <a:buFont typeface="Raleway"/>
                        <a:buChar char="•"/>
                      </a:pPr>
                      <a:r>
                        <a:rPr lang="en-GB" sz="24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Completing Formal Classroom Activity [2. Cycle]</a:t>
                      </a:r>
                      <a:endParaRPr sz="2400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  <a:p>
                      <a:pPr indent="-228600" lvl="0" marL="22860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240"/>
                        <a:buFont typeface="Raleway"/>
                        <a:buChar char="•"/>
                      </a:pPr>
                      <a:r>
                        <a:rPr lang="en-GB" sz="24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Starting Formal Classroom activity</a:t>
                      </a:r>
                      <a:r>
                        <a:rPr lang="en-GB" sz="28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 </a:t>
                      </a:r>
                      <a:r>
                        <a:rPr lang="en-GB" sz="24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[3. cycle]</a:t>
                      </a:r>
                      <a:endParaRPr sz="2400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  <a:p>
                      <a:pPr indent="0" lvl="0" marL="228600" marR="0" rtl="0" algn="l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-317500" lvl="0" marL="457200" marR="0" rtl="0" algn="l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SzPts val="1400"/>
                        <a:buChar char="●"/>
                      </a:pPr>
                      <a:r>
                        <a:rPr lang="en-GB" sz="24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Starting Informal Learning activity with a willing teacher agreement and beside specific classrooms in specific schools (Music Education, Heritage StoryTelling, Mapping Walk paths) (Task 5.4)</a:t>
                      </a:r>
                      <a:endParaRPr sz="2400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  <a:p>
                      <a:pPr indent="-317500" lvl="0" marL="457200" marR="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400"/>
                        <a:buChar char="●"/>
                      </a:pPr>
                      <a:r>
                        <a:rPr lang="en-GB" sz="24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Starting Programming Language training with VPL (Task 5.4)</a:t>
                      </a:r>
                      <a:endParaRPr sz="2400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-86360" lvl="0" marL="22860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2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All pilots</a:t>
                      </a:r>
                      <a:endParaRPr sz="2400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  <a:p>
                      <a:pPr indent="-86360" lvl="0" marL="22860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  <a:p>
                      <a:pPr indent="-86360" lvl="0" marL="22860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  <a:p>
                      <a:pPr indent="-86360" lvl="0" marL="22860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  <a:p>
                      <a:pPr indent="-86360" lvl="0" marL="228600" marR="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2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Italy</a:t>
                      </a:r>
                      <a:endParaRPr sz="2400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  <a:p>
                      <a:pPr indent="-86360" lvl="0" marL="22860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  <a:p>
                      <a:pPr indent="-86360" lvl="0" marL="22860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  <a:p>
                      <a:pPr indent="-86360" lvl="0" marL="228600" marR="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2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Portugal</a:t>
                      </a:r>
                      <a:endParaRPr sz="2200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</a:tr>
              <a:tr h="2510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30"/>
          <p:cNvSpPr txBox="1"/>
          <p:nvPr>
            <p:ph type="title"/>
          </p:nvPr>
        </p:nvSpPr>
        <p:spPr>
          <a:xfrm>
            <a:off x="838200" y="365125"/>
            <a:ext cx="92202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Raleway"/>
              <a:buNone/>
            </a:pPr>
            <a:r>
              <a:rPr lang="en-GB"/>
              <a:t>Planned activity in the next 9 months 	</a:t>
            </a:r>
            <a:r>
              <a:rPr lang="en-GB"/>
              <a:t>(by month)</a:t>
            </a:r>
            <a:r>
              <a:rPr lang="en-GB"/>
              <a:t>		   [M-6]</a:t>
            </a:r>
            <a:endParaRPr/>
          </a:p>
        </p:txBody>
      </p:sp>
      <p:sp>
        <p:nvSpPr>
          <p:cNvPr id="282" name="Google Shape;282;p30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40"/>
              <a:buChar char="•"/>
            </a:pPr>
            <a:r>
              <a:t/>
            </a:r>
            <a:endParaRPr/>
          </a:p>
          <a:p>
            <a:pPr indent="-8636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</a:pPr>
            <a:r>
              <a:t/>
            </a:r>
            <a:endParaRPr>
              <a:solidFill>
                <a:srgbClr val="FF0000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</a:pPr>
            <a:r>
              <a:t/>
            </a:r>
            <a:endParaRPr/>
          </a:p>
        </p:txBody>
      </p:sp>
      <p:sp>
        <p:nvSpPr>
          <p:cNvPr id="283" name="Google Shape;283;p30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www.up2university.eu</a:t>
            </a:r>
            <a:endParaRPr/>
          </a:p>
        </p:txBody>
      </p:sp>
      <p:sp>
        <p:nvSpPr>
          <p:cNvPr id="284" name="Google Shape;284;p30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graphicFrame>
        <p:nvGraphicFramePr>
          <p:cNvPr id="285" name="Google Shape;285;p30"/>
          <p:cNvGraphicFramePr/>
          <p:nvPr/>
        </p:nvGraphicFramePr>
        <p:xfrm>
          <a:off x="838200" y="18256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{CBDA00FB-D5F6-4898-9804-CAE51A348C35}</a:tableStyleId>
              </a:tblPr>
              <a:tblGrid>
                <a:gridCol w="1786600"/>
                <a:gridCol w="7080625"/>
                <a:gridCol w="1895125"/>
              </a:tblGrid>
              <a:tr h="6582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When</a:t>
                      </a:r>
                      <a:endParaRPr sz="2400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What</a:t>
                      </a:r>
                      <a:endParaRPr sz="2400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Who</a:t>
                      </a:r>
                      <a:endParaRPr sz="2400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FEFEF"/>
                    </a:solidFill>
                  </a:tcPr>
                </a:tc>
              </a:tr>
              <a:tr h="37131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December </a:t>
                      </a:r>
                      <a:r>
                        <a:rPr lang="en-GB" sz="28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2019 </a:t>
                      </a:r>
                      <a:endParaRPr/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Completing </a:t>
                      </a:r>
                      <a:r>
                        <a:rPr lang="en-GB" sz="24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Formal Classroom activity </a:t>
                      </a:r>
                      <a:r>
                        <a:rPr lang="en-GB" sz="24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[3. cycle]</a:t>
                      </a:r>
                      <a:endParaRPr/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31"/>
          <p:cNvSpPr txBox="1"/>
          <p:nvPr>
            <p:ph type="title"/>
          </p:nvPr>
        </p:nvSpPr>
        <p:spPr>
          <a:xfrm>
            <a:off x="838200" y="365125"/>
            <a:ext cx="92202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Raleway"/>
              <a:buNone/>
            </a:pPr>
            <a:r>
              <a:rPr lang="en-GB"/>
              <a:t>Planned activity in the next 9 months </a:t>
            </a:r>
            <a:r>
              <a:rPr lang="en-GB"/>
              <a:t>(by month)   	</a:t>
            </a:r>
            <a:r>
              <a:rPr lang="en-GB"/>
              <a:t>		[M-5]</a:t>
            </a:r>
            <a:endParaRPr/>
          </a:p>
        </p:txBody>
      </p:sp>
      <p:sp>
        <p:nvSpPr>
          <p:cNvPr id="292" name="Google Shape;292;p31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40"/>
              <a:buChar char="•"/>
            </a:pPr>
            <a:r>
              <a:t/>
            </a:r>
            <a:endParaRPr/>
          </a:p>
          <a:p>
            <a:pPr indent="-8636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</a:pPr>
            <a:r>
              <a:t/>
            </a:r>
            <a:endParaRPr>
              <a:solidFill>
                <a:srgbClr val="FF0000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</a:pPr>
            <a:r>
              <a:t/>
            </a:r>
            <a:endParaRPr/>
          </a:p>
        </p:txBody>
      </p:sp>
      <p:sp>
        <p:nvSpPr>
          <p:cNvPr id="293" name="Google Shape;293;p31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www.up2university.eu</a:t>
            </a:r>
            <a:endParaRPr/>
          </a:p>
        </p:txBody>
      </p:sp>
      <p:sp>
        <p:nvSpPr>
          <p:cNvPr id="294" name="Google Shape;294;p31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graphicFrame>
        <p:nvGraphicFramePr>
          <p:cNvPr id="295" name="Google Shape;295;p31"/>
          <p:cNvGraphicFramePr/>
          <p:nvPr/>
        </p:nvGraphicFramePr>
        <p:xfrm>
          <a:off x="838200" y="18256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{CBDA00FB-D5F6-4898-9804-CAE51A348C35}</a:tableStyleId>
              </a:tblPr>
              <a:tblGrid>
                <a:gridCol w="1707675"/>
                <a:gridCol w="6736725"/>
                <a:gridCol w="1842575"/>
              </a:tblGrid>
              <a:tr h="4400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When</a:t>
                      </a:r>
                      <a:endParaRPr sz="2400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What</a:t>
                      </a:r>
                      <a:endParaRPr sz="2400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Who</a:t>
                      </a:r>
                      <a:endParaRPr sz="2400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FEFEF"/>
                    </a:solidFill>
                  </a:tcPr>
                </a:tc>
              </a:tr>
              <a:tr h="37131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8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January </a:t>
                      </a:r>
                      <a:r>
                        <a:rPr lang="en-GB" sz="28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2020 </a:t>
                      </a:r>
                      <a:endParaRPr/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-317500" lvl="0" marL="45720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Raleway"/>
                        <a:buChar char="●"/>
                      </a:pPr>
                      <a:r>
                        <a:rPr lang="en-GB" sz="24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Starting </a:t>
                      </a:r>
                      <a:r>
                        <a:rPr lang="en-GB" sz="24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Formal Classroom activity</a:t>
                      </a:r>
                      <a:r>
                        <a:rPr lang="en-GB" sz="28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 </a:t>
                      </a:r>
                      <a:r>
                        <a:rPr lang="en-GB" sz="24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[4. cycle]</a:t>
                      </a:r>
                      <a:endParaRPr/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Specific Pilot Counties: </a:t>
                      </a:r>
                      <a:endParaRPr sz="2400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32"/>
          <p:cNvSpPr txBox="1"/>
          <p:nvPr>
            <p:ph type="title"/>
          </p:nvPr>
        </p:nvSpPr>
        <p:spPr>
          <a:xfrm>
            <a:off x="838200" y="365125"/>
            <a:ext cx="92202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Raleway"/>
              <a:buNone/>
            </a:pPr>
            <a:r>
              <a:rPr lang="en-GB"/>
              <a:t>Planned activity in the next 9 months 	</a:t>
            </a:r>
            <a:r>
              <a:rPr lang="en-GB"/>
              <a:t>(by month)</a:t>
            </a:r>
            <a:r>
              <a:rPr lang="en-GB"/>
              <a:t>		[M-4]</a:t>
            </a:r>
            <a:endParaRPr/>
          </a:p>
        </p:txBody>
      </p:sp>
      <p:sp>
        <p:nvSpPr>
          <p:cNvPr id="302" name="Google Shape;302;p32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40"/>
              <a:buChar char="•"/>
            </a:pPr>
            <a:r>
              <a:t/>
            </a:r>
            <a:endParaRPr/>
          </a:p>
          <a:p>
            <a:pPr indent="-8636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</a:pPr>
            <a:r>
              <a:t/>
            </a:r>
            <a:endParaRPr>
              <a:solidFill>
                <a:srgbClr val="FF0000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</a:pPr>
            <a:r>
              <a:t/>
            </a:r>
            <a:endParaRPr/>
          </a:p>
        </p:txBody>
      </p:sp>
      <p:sp>
        <p:nvSpPr>
          <p:cNvPr id="303" name="Google Shape;303;p32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www.up2university.eu</a:t>
            </a:r>
            <a:endParaRPr/>
          </a:p>
        </p:txBody>
      </p:sp>
      <p:sp>
        <p:nvSpPr>
          <p:cNvPr id="304" name="Google Shape;304;p32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graphicFrame>
        <p:nvGraphicFramePr>
          <p:cNvPr id="305" name="Google Shape;305;p32"/>
          <p:cNvGraphicFramePr/>
          <p:nvPr/>
        </p:nvGraphicFramePr>
        <p:xfrm>
          <a:off x="838200" y="18256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{CBDA00FB-D5F6-4898-9804-CAE51A348C35}</a:tableStyleId>
              </a:tblPr>
              <a:tblGrid>
                <a:gridCol w="1707675"/>
                <a:gridCol w="6730125"/>
                <a:gridCol w="1849175"/>
              </a:tblGrid>
              <a:tr h="253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When</a:t>
                      </a:r>
                      <a:endParaRPr sz="2400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What</a:t>
                      </a:r>
                      <a:endParaRPr sz="2400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Who</a:t>
                      </a:r>
                      <a:endParaRPr sz="2400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FEFEF"/>
                    </a:solidFill>
                  </a:tcPr>
                </a:tc>
              </a:tr>
              <a:tr h="37131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8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February </a:t>
                      </a:r>
                      <a:r>
                        <a:rPr lang="en-GB" sz="28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2020 </a:t>
                      </a:r>
                      <a:endParaRPr/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Closing</a:t>
                      </a:r>
                      <a:r>
                        <a:rPr lang="en-GB" sz="24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 Formal Classroom activity [4. </a:t>
                      </a:r>
                      <a:r>
                        <a:rPr lang="en-GB" sz="24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cycle]</a:t>
                      </a:r>
                      <a:endParaRPr/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24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Specific Pilot Counties: </a:t>
                      </a:r>
                      <a:endParaRPr sz="2400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33"/>
          <p:cNvSpPr txBox="1"/>
          <p:nvPr>
            <p:ph type="title"/>
          </p:nvPr>
        </p:nvSpPr>
        <p:spPr>
          <a:xfrm>
            <a:off x="838200" y="365125"/>
            <a:ext cx="92202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Raleway"/>
              <a:buNone/>
            </a:pPr>
            <a:r>
              <a:rPr lang="en-GB"/>
              <a:t>Planned activity in the next 9 months </a:t>
            </a:r>
            <a:r>
              <a:rPr lang="en-GB"/>
              <a:t>(by month)</a:t>
            </a:r>
            <a:r>
              <a:rPr lang="en-GB"/>
              <a:t>			[M-3]</a:t>
            </a:r>
            <a:endParaRPr/>
          </a:p>
        </p:txBody>
      </p:sp>
      <p:sp>
        <p:nvSpPr>
          <p:cNvPr id="312" name="Google Shape;312;p33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40"/>
              <a:buChar char="•"/>
            </a:pPr>
            <a:r>
              <a:t/>
            </a:r>
            <a:endParaRPr/>
          </a:p>
          <a:p>
            <a:pPr indent="-8636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</a:pPr>
            <a:r>
              <a:t/>
            </a:r>
            <a:endParaRPr>
              <a:solidFill>
                <a:srgbClr val="FF0000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</a:pPr>
            <a:r>
              <a:t/>
            </a:r>
            <a:endParaRPr/>
          </a:p>
        </p:txBody>
      </p:sp>
      <p:sp>
        <p:nvSpPr>
          <p:cNvPr id="313" name="Google Shape;313;p33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www.up2university.eu</a:t>
            </a:r>
            <a:endParaRPr/>
          </a:p>
        </p:txBody>
      </p:sp>
      <p:sp>
        <p:nvSpPr>
          <p:cNvPr id="314" name="Google Shape;314;p33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graphicFrame>
        <p:nvGraphicFramePr>
          <p:cNvPr id="315" name="Google Shape;315;p33"/>
          <p:cNvGraphicFramePr/>
          <p:nvPr/>
        </p:nvGraphicFramePr>
        <p:xfrm>
          <a:off x="838200" y="18256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{CBDA00FB-D5F6-4898-9804-CAE51A348C35}</a:tableStyleId>
              </a:tblPr>
              <a:tblGrid>
                <a:gridCol w="1707675"/>
                <a:gridCol w="7017250"/>
                <a:gridCol w="1562050"/>
              </a:tblGrid>
              <a:tr h="6270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When</a:t>
                      </a:r>
                      <a:endParaRPr sz="2400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What</a:t>
                      </a:r>
                      <a:endParaRPr sz="2400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Who</a:t>
                      </a:r>
                      <a:endParaRPr sz="2400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FEFEF"/>
                    </a:solidFill>
                  </a:tcPr>
                </a:tc>
              </a:tr>
              <a:tr h="37131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8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March </a:t>
                      </a:r>
                      <a:r>
                        <a:rPr lang="en-GB" sz="28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2020 </a:t>
                      </a:r>
                      <a:endParaRPr/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Closing Informal activities</a:t>
                      </a:r>
                      <a:r>
                        <a:rPr lang="en-GB" sz="28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  </a:t>
                      </a:r>
                      <a:r>
                        <a:rPr lang="en-GB" sz="24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[2.. cycle]</a:t>
                      </a:r>
                      <a:endParaRPr/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7"/>
          <p:cNvSpPr txBox="1"/>
          <p:nvPr>
            <p:ph type="title"/>
          </p:nvPr>
        </p:nvSpPr>
        <p:spPr>
          <a:xfrm>
            <a:off x="838200" y="365125"/>
            <a:ext cx="92202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Raleway"/>
              <a:buNone/>
            </a:pPr>
            <a:r>
              <a:rPr lang="en-GB"/>
              <a:t>WP5 Pedagogy Roadmap </a:t>
            </a:r>
            <a:r>
              <a:rPr lang="en-GB"/>
              <a:t>  			[2]</a:t>
            </a:r>
            <a:r>
              <a:rPr lang="en-GB"/>
              <a:t>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Raleway"/>
              <a:buNone/>
            </a:pPr>
            <a:r>
              <a:rPr b="0" lang="en-GB" sz="2800"/>
              <a:t>How to align the pedagogy roadmap with the WPs?</a:t>
            </a:r>
            <a:endParaRPr/>
          </a:p>
        </p:txBody>
      </p:sp>
      <p:sp>
        <p:nvSpPr>
          <p:cNvPr id="58" name="Google Shape;58;p7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FF9900"/>
                </a:solidFill>
              </a:rPr>
              <a:t>Up2U Pedagogical Roadmap </a:t>
            </a:r>
            <a:r>
              <a:rPr lang="en-GB" sz="2400">
                <a:solidFill>
                  <a:srgbClr val="FF9900"/>
                </a:solidFill>
              </a:rPr>
              <a:t>envisages </a:t>
            </a:r>
            <a:r>
              <a:rPr lang="en-GB">
                <a:solidFill>
                  <a:srgbClr val="FF9900"/>
                </a:solidFill>
              </a:rPr>
              <a:t>these milestones: [cont]</a:t>
            </a:r>
            <a:endParaRPr>
              <a:solidFill>
                <a:srgbClr val="FF9900"/>
              </a:solidFill>
            </a:endParaRPr>
          </a:p>
          <a:p>
            <a:pPr indent="-370840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2240"/>
              <a:buAutoNum type="arabicPeriod" startAt="4"/>
            </a:pPr>
            <a:r>
              <a:rPr lang="en-GB"/>
              <a:t>Testing Up2U as a full featured NGDLE into CPD for teachers </a:t>
            </a:r>
            <a:endParaRPr/>
          </a:p>
          <a:p>
            <a:pPr indent="-37084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40"/>
              <a:buAutoNum type="arabicPeriod" startAt="4"/>
            </a:pPr>
            <a:r>
              <a:rPr lang="en-GB"/>
              <a:t>Testing Up2U as a full featured NGDLE </a:t>
            </a:r>
            <a:r>
              <a:rPr lang="en-GB" u="sng"/>
              <a:t>inside </a:t>
            </a:r>
            <a:r>
              <a:rPr lang="en-GB"/>
              <a:t>the classroom for teachers and learners (formal learning)</a:t>
            </a:r>
            <a:endParaRPr/>
          </a:p>
          <a:p>
            <a:pPr indent="-37084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40"/>
              <a:buAutoNum type="arabicPeriod" startAt="4"/>
            </a:pPr>
            <a:r>
              <a:rPr lang="en-GB"/>
              <a:t>Testing Up2U as a full featured NGDLE </a:t>
            </a:r>
            <a:r>
              <a:rPr lang="en-GB" u="sng"/>
              <a:t>besides </a:t>
            </a:r>
            <a:r>
              <a:rPr lang="en-GB"/>
              <a:t>the classroom for teachers and learners (informal learning integration into formal educational institutions)</a:t>
            </a:r>
            <a:endParaRPr/>
          </a:p>
          <a:p>
            <a:pPr indent="0" lvl="0" marL="114300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14224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40"/>
              <a:buFont typeface="Raleway"/>
              <a:buNone/>
            </a:pPr>
            <a:r>
              <a:t/>
            </a:r>
            <a:endParaRPr/>
          </a:p>
        </p:txBody>
      </p:sp>
      <p:sp>
        <p:nvSpPr>
          <p:cNvPr id="59" name="Google Shape;59;p7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www.up2university.eu</a:t>
            </a:r>
            <a:endParaRPr/>
          </a:p>
        </p:txBody>
      </p:sp>
      <p:sp>
        <p:nvSpPr>
          <p:cNvPr id="60" name="Google Shape;60;p7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34"/>
          <p:cNvSpPr txBox="1"/>
          <p:nvPr>
            <p:ph type="title"/>
          </p:nvPr>
        </p:nvSpPr>
        <p:spPr>
          <a:xfrm>
            <a:off x="838200" y="365125"/>
            <a:ext cx="92202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Raleway"/>
              <a:buNone/>
            </a:pPr>
            <a:r>
              <a:rPr lang="en-GB"/>
              <a:t>Planned activity in the next 9 months 	</a:t>
            </a:r>
            <a:r>
              <a:rPr lang="en-GB"/>
              <a:t>(by month) 			</a:t>
            </a:r>
            <a:r>
              <a:rPr lang="en-GB"/>
              <a:t>[M-2]</a:t>
            </a:r>
            <a:endParaRPr/>
          </a:p>
        </p:txBody>
      </p:sp>
      <p:sp>
        <p:nvSpPr>
          <p:cNvPr id="322" name="Google Shape;322;p34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40"/>
              <a:buChar char="•"/>
            </a:pPr>
            <a:r>
              <a:t/>
            </a:r>
            <a:endParaRPr/>
          </a:p>
          <a:p>
            <a:pPr indent="-8636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</a:pPr>
            <a:r>
              <a:t/>
            </a:r>
            <a:endParaRPr>
              <a:solidFill>
                <a:srgbClr val="FF0000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</a:pPr>
            <a:r>
              <a:t/>
            </a:r>
            <a:endParaRPr/>
          </a:p>
        </p:txBody>
      </p:sp>
      <p:sp>
        <p:nvSpPr>
          <p:cNvPr id="323" name="Google Shape;323;p34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www.up2university.eu</a:t>
            </a:r>
            <a:endParaRPr/>
          </a:p>
        </p:txBody>
      </p:sp>
      <p:sp>
        <p:nvSpPr>
          <p:cNvPr id="324" name="Google Shape;324;p34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graphicFrame>
        <p:nvGraphicFramePr>
          <p:cNvPr id="325" name="Google Shape;325;p34"/>
          <p:cNvGraphicFramePr/>
          <p:nvPr/>
        </p:nvGraphicFramePr>
        <p:xfrm>
          <a:off x="838200" y="18256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{CBDA00FB-D5F6-4898-9804-CAE51A348C35}</a:tableStyleId>
              </a:tblPr>
              <a:tblGrid>
                <a:gridCol w="1707675"/>
                <a:gridCol w="7126375"/>
                <a:gridCol w="1452925"/>
              </a:tblGrid>
              <a:tr h="3309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When</a:t>
                      </a:r>
                      <a:endParaRPr sz="2400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What</a:t>
                      </a:r>
                      <a:endParaRPr sz="2400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Who</a:t>
                      </a:r>
                      <a:endParaRPr sz="2400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FEFEF"/>
                    </a:solidFill>
                  </a:tcPr>
                </a:tc>
              </a:tr>
              <a:tr h="37131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8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April </a:t>
                      </a:r>
                      <a:r>
                        <a:rPr lang="en-GB" sz="28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2020 </a:t>
                      </a:r>
                      <a:endParaRPr/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-381000" lvl="0" marL="45720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Raleway"/>
                        <a:buAutoNum type="arabicPeriod"/>
                      </a:pPr>
                      <a:r>
                        <a:rPr lang="en-GB" sz="24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Data Processing </a:t>
                      </a:r>
                      <a:endParaRPr sz="2400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  <a:p>
                      <a:pPr indent="-381000" lvl="1" marL="91440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Raleway"/>
                        <a:buAutoNum type="alphaLcPeriod"/>
                      </a:pPr>
                      <a:r>
                        <a:t/>
                      </a:r>
                      <a:endParaRPr sz="2400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  <a:p>
                      <a:pPr indent="-381000" lvl="0" marL="45720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Raleway"/>
                        <a:buAutoNum type="arabicPeriod"/>
                      </a:pPr>
                      <a:r>
                        <a:rPr lang="en-GB" sz="24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Start </a:t>
                      </a:r>
                      <a:r>
                        <a:rPr lang="en-GB" sz="24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Writing Final </a:t>
                      </a:r>
                      <a:r>
                        <a:rPr lang="en-GB" sz="24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Deliverable</a:t>
                      </a:r>
                      <a:r>
                        <a:rPr lang="en-GB" sz="28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 </a:t>
                      </a:r>
                      <a:endParaRPr sz="2800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  <a:p>
                      <a:pPr indent="-406400" lvl="0" marL="45720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Raleway"/>
                        <a:buAutoNum type="arabicPeriod"/>
                      </a:pPr>
                      <a:r>
                        <a:rPr lang="en-GB" sz="24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Completing Deliverables</a:t>
                      </a:r>
                      <a:endParaRPr sz="2400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  <a:p>
                      <a:pPr indent="0" lvl="0" marL="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  <a:p>
                      <a:pPr indent="0" lvl="0" marL="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-228600" lvl="0" marL="45720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35"/>
          <p:cNvSpPr txBox="1"/>
          <p:nvPr>
            <p:ph type="title"/>
          </p:nvPr>
        </p:nvSpPr>
        <p:spPr>
          <a:xfrm>
            <a:off x="838200" y="365125"/>
            <a:ext cx="92202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Raleway"/>
              <a:buNone/>
            </a:pPr>
            <a:r>
              <a:rPr lang="en-GB"/>
              <a:t>Planned activity in the next 9 months 	</a:t>
            </a:r>
            <a:r>
              <a:rPr lang="en-GB"/>
              <a:t>(by month)			</a:t>
            </a:r>
            <a:r>
              <a:rPr lang="en-GB"/>
              <a:t>[M-1]</a:t>
            </a:r>
            <a:endParaRPr/>
          </a:p>
        </p:txBody>
      </p:sp>
      <p:sp>
        <p:nvSpPr>
          <p:cNvPr id="332" name="Google Shape;332;p35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40"/>
              <a:buChar char="•"/>
            </a:pPr>
            <a:r>
              <a:t/>
            </a:r>
            <a:endParaRPr/>
          </a:p>
          <a:p>
            <a:pPr indent="-8636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</a:pPr>
            <a:r>
              <a:t/>
            </a:r>
            <a:endParaRPr>
              <a:solidFill>
                <a:srgbClr val="FF0000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</a:pPr>
            <a:r>
              <a:t/>
            </a:r>
            <a:endParaRPr/>
          </a:p>
        </p:txBody>
      </p:sp>
      <p:sp>
        <p:nvSpPr>
          <p:cNvPr id="333" name="Google Shape;333;p35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www.up2university.eu</a:t>
            </a:r>
            <a:endParaRPr/>
          </a:p>
        </p:txBody>
      </p:sp>
      <p:sp>
        <p:nvSpPr>
          <p:cNvPr id="334" name="Google Shape;334;p35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graphicFrame>
        <p:nvGraphicFramePr>
          <p:cNvPr id="335" name="Google Shape;335;p35"/>
          <p:cNvGraphicFramePr/>
          <p:nvPr/>
        </p:nvGraphicFramePr>
        <p:xfrm>
          <a:off x="838200" y="18256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{CBDA00FB-D5F6-4898-9804-CAE51A348C35}</a:tableStyleId>
              </a:tblPr>
              <a:tblGrid>
                <a:gridCol w="1707675"/>
                <a:gridCol w="6705550"/>
                <a:gridCol w="1873750"/>
              </a:tblGrid>
              <a:tr h="7362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When</a:t>
                      </a:r>
                      <a:endParaRPr sz="2400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What</a:t>
                      </a:r>
                      <a:endParaRPr sz="2400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Who</a:t>
                      </a:r>
                      <a:endParaRPr sz="2400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FEFEF"/>
                    </a:solidFill>
                  </a:tcPr>
                </a:tc>
              </a:tr>
              <a:tr h="37131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8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May </a:t>
                      </a:r>
                      <a:r>
                        <a:rPr lang="en-GB" sz="28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2020 </a:t>
                      </a:r>
                      <a:endParaRPr/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-381000" lvl="0" marL="45720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Raleway"/>
                        <a:buAutoNum type="arabicPeriod"/>
                      </a:pPr>
                      <a:r>
                        <a:rPr lang="en-GB" sz="24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Finalise </a:t>
                      </a:r>
                      <a:r>
                        <a:rPr lang="en-GB" sz="24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Data Processing </a:t>
                      </a:r>
                      <a:endParaRPr sz="2400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  <a:p>
                      <a:pPr indent="-381000" lvl="1" marL="91440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Raleway"/>
                        <a:buAutoNum type="alphaLcPeriod"/>
                      </a:pPr>
                      <a:r>
                        <a:t/>
                      </a:r>
                      <a:endParaRPr sz="2400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  <a:p>
                      <a:pPr indent="-381000" lvl="0" marL="45720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Raleway"/>
                        <a:buAutoNum type="arabicPeriod"/>
                      </a:pPr>
                      <a:r>
                        <a:rPr lang="en-GB" sz="24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Finalise Last Deliverable </a:t>
                      </a:r>
                      <a:endParaRPr sz="2400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  <a:p>
                      <a:pPr indent="-381000" lvl="0" marL="45720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Raleway"/>
                        <a:buAutoNum type="arabicPeriod"/>
                      </a:pPr>
                      <a:r>
                        <a:rPr lang="en-GB" sz="24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Submit Deliverables</a:t>
                      </a:r>
                      <a:endParaRPr sz="2400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  <a:p>
                      <a:pPr indent="-381000" lvl="0" marL="45720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Raleway"/>
                        <a:buAutoNum type="arabicPeriod"/>
                      </a:pPr>
                      <a:r>
                        <a:rPr lang="en-GB" sz="24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Submit Administrative Documentation</a:t>
                      </a:r>
                      <a:endParaRPr sz="2400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  <a:p>
                      <a:pPr indent="0" lvl="0" marL="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  <a:p>
                      <a:pPr indent="0" lvl="0" marL="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  <a:p>
                      <a:pPr indent="0" lvl="0" marL="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  <a:p>
                      <a:pPr indent="0" lvl="0" marL="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-228600" lvl="0" marL="45720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36"/>
          <p:cNvSpPr txBox="1"/>
          <p:nvPr>
            <p:ph type="title"/>
          </p:nvPr>
        </p:nvSpPr>
        <p:spPr>
          <a:xfrm>
            <a:off x="838200" y="365125"/>
            <a:ext cx="93249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Raleway"/>
              <a:buNone/>
            </a:pPr>
            <a:r>
              <a:rPr lang="en-GB" sz="3600"/>
              <a:t>Up2U Open Issues and </a:t>
            </a:r>
            <a:r>
              <a:rPr lang="en-GB" sz="3600"/>
              <a:t>feasible</a:t>
            </a:r>
            <a:r>
              <a:rPr lang="en-GB" sz="3600"/>
              <a:t> solutions. </a:t>
            </a:r>
            <a:endParaRPr sz="36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Raleway"/>
              <a:buNone/>
            </a:pPr>
            <a:r>
              <a:rPr lang="en-GB" sz="3000"/>
              <a:t>Learning Communities</a:t>
            </a:r>
            <a:r>
              <a:rPr lang="en-GB" sz="3000"/>
              <a:t> and </a:t>
            </a:r>
            <a:r>
              <a:rPr lang="en-GB" sz="3000"/>
              <a:t>Multilingualism</a:t>
            </a:r>
            <a:r>
              <a:rPr lang="en-GB" sz="3000"/>
              <a:t>.</a:t>
            </a:r>
            <a:r>
              <a:rPr lang="en-GB"/>
              <a:t>  </a:t>
            </a:r>
            <a:r>
              <a:rPr lang="en-GB"/>
              <a:t>[1]</a:t>
            </a:r>
            <a:endParaRPr/>
          </a:p>
        </p:txBody>
      </p:sp>
      <p:sp>
        <p:nvSpPr>
          <p:cNvPr id="342" name="Google Shape;342;p36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“</a:t>
            </a:r>
            <a:r>
              <a:rPr lang="en-GB"/>
              <a:t>The European Union is founded on ‘unity in diversity’: diversity of cultures, customs and beliefs - and of languages. Besides the 20 official languages of the Union, there are 60 or so other indigenous languages and scores of non-indigenous languages spoken by migrant communities.  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en-GB"/>
              <a:t>It is this diversity that makes the European Union what it is: not a ‘melting pot’ in which differences are rendered down, but a common home in which diversity is celebrated, and where our many mother tongues are a source of wealth and a bridge to greater solidarity and mutual understanding. “</a:t>
            </a:r>
            <a:endParaRPr/>
          </a:p>
        </p:txBody>
      </p:sp>
      <p:sp>
        <p:nvSpPr>
          <p:cNvPr id="343" name="Google Shape;343;p36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www.up2university.eu</a:t>
            </a:r>
            <a:endParaRPr/>
          </a:p>
        </p:txBody>
      </p:sp>
      <p:sp>
        <p:nvSpPr>
          <p:cNvPr id="344" name="Google Shape;344;p36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37"/>
          <p:cNvSpPr txBox="1"/>
          <p:nvPr>
            <p:ph type="title"/>
          </p:nvPr>
        </p:nvSpPr>
        <p:spPr>
          <a:xfrm>
            <a:off x="838200" y="365125"/>
            <a:ext cx="92202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Raleway"/>
              <a:buNone/>
            </a:pPr>
            <a:r>
              <a:rPr lang="en-GB" sz="3600"/>
              <a:t>Up2U Open Issues and feasible solutions. </a:t>
            </a:r>
            <a:endParaRPr sz="3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Raleway"/>
              <a:buNone/>
            </a:pPr>
            <a:r>
              <a:rPr lang="en-GB" sz="3000"/>
              <a:t>Learning Communities and Multilingualism.</a:t>
            </a:r>
            <a:r>
              <a:rPr lang="en-GB"/>
              <a:t> [2]</a:t>
            </a:r>
            <a:endParaRPr/>
          </a:p>
        </p:txBody>
      </p:sp>
      <p:sp>
        <p:nvSpPr>
          <p:cNvPr id="351" name="Google Shape;351;p37"/>
          <p:cNvSpPr txBox="1"/>
          <p:nvPr>
            <p:ph idx="1" type="body"/>
          </p:nvPr>
        </p:nvSpPr>
        <p:spPr>
          <a:xfrm>
            <a:off x="838200" y="1825625"/>
            <a:ext cx="10515600" cy="453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en-GB"/>
              <a:t>“Language is the most direct expression of culture; it is what makes us human and what gives each of us a sense of identity. Article 22 of the Charter of Fundamental Rights of the European Union  states that the Union shall respect cultural, religious and linguistic diversity.”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en-GB"/>
              <a:t>Brussels, 22.11.2005  “</a:t>
            </a:r>
            <a:r>
              <a:rPr lang="en-GB"/>
              <a:t>A New Framework Strategy for Multilingualism” 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en-GB" sz="1800"/>
              <a:t>COMMUNICATION FROM THE COMMISSION TO THE COUNCIL, THE EUROPEAN PARLIAMENT, THE EUROPEAN ECONOMIC AND SOCIAL COMMITTEE AND THE COMMITTEE OF THE REGIONS  </a:t>
            </a:r>
            <a:endParaRPr sz="1800"/>
          </a:p>
        </p:txBody>
      </p:sp>
      <p:sp>
        <p:nvSpPr>
          <p:cNvPr id="352" name="Google Shape;352;p37"/>
          <p:cNvSpPr txBox="1"/>
          <p:nvPr>
            <p:ph idx="11" type="ftr"/>
          </p:nvPr>
        </p:nvSpPr>
        <p:spPr>
          <a:xfrm>
            <a:off x="413775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www.up2university.eu</a:t>
            </a:r>
            <a:endParaRPr/>
          </a:p>
        </p:txBody>
      </p:sp>
      <p:sp>
        <p:nvSpPr>
          <p:cNvPr id="353" name="Google Shape;353;p37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57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" name="Google Shape;358;p3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20857" y="0"/>
            <a:ext cx="7950285" cy="6750099"/>
          </a:xfrm>
          <a:prstGeom prst="rect">
            <a:avLst/>
          </a:prstGeom>
          <a:noFill/>
          <a:ln>
            <a:noFill/>
          </a:ln>
        </p:spPr>
      </p:pic>
      <p:sp>
        <p:nvSpPr>
          <p:cNvPr id="359" name="Google Shape;359;p38"/>
          <p:cNvSpPr txBox="1"/>
          <p:nvPr>
            <p:ph type="ctrTitle"/>
          </p:nvPr>
        </p:nvSpPr>
        <p:spPr>
          <a:xfrm>
            <a:off x="1524000" y="1724627"/>
            <a:ext cx="9144000" cy="178533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400"/>
              <a:buFont typeface="Raleway"/>
              <a:buNone/>
            </a:pPr>
            <a:r>
              <a:rPr lang="en-GB">
                <a:solidFill>
                  <a:schemeClr val="accent2"/>
                </a:solidFill>
              </a:rPr>
              <a:t>THANK YOU FOR YOUR ATTENTION! </a:t>
            </a:r>
            <a:endParaRPr>
              <a:solidFill>
                <a:schemeClr val="accent2"/>
              </a:solidFill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400"/>
              <a:buFont typeface="Raleway"/>
              <a:buNone/>
            </a:pPr>
            <a:r>
              <a:rPr lang="en-GB">
                <a:solidFill>
                  <a:schemeClr val="accent2"/>
                </a:solidFill>
              </a:rPr>
              <a:t>See you in Poznan</a:t>
            </a:r>
            <a:endParaRPr>
              <a:solidFill>
                <a:schemeClr val="accent2"/>
              </a:solidFill>
            </a:endParaRPr>
          </a:p>
        </p:txBody>
      </p:sp>
      <p:sp>
        <p:nvSpPr>
          <p:cNvPr id="360" name="Google Shape;360;p38"/>
          <p:cNvSpPr txBox="1"/>
          <p:nvPr>
            <p:ph idx="1" type="subTitle"/>
          </p:nvPr>
        </p:nvSpPr>
        <p:spPr>
          <a:xfrm>
            <a:off x="1524000" y="470058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2400"/>
              <a:buNone/>
            </a:pPr>
            <a:r>
              <a:rPr b="1" lang="en-GB" u="sng">
                <a:solidFill>
                  <a:schemeClr val="hlink"/>
                </a:solidFill>
                <a:hlinkClick r:id="rId4"/>
              </a:rPr>
              <a:t>wp5@lists.up2university.eu</a:t>
            </a:r>
            <a:endParaRPr b="1" u="sng">
              <a:solidFill>
                <a:srgbClr val="1E4E79"/>
              </a:solidFill>
            </a:endParaRPr>
          </a:p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b="1" u="sng">
              <a:solidFill>
                <a:srgbClr val="1E4E79"/>
              </a:solidFill>
            </a:endParaRPr>
          </a:p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C000"/>
              </a:buClr>
              <a:buSzPts val="2400"/>
              <a:buNone/>
            </a:pPr>
            <a:r>
              <a:rPr b="1" lang="en-GB" u="sng">
                <a:solidFill>
                  <a:srgbClr val="FFC000"/>
                </a:solidFill>
              </a:rPr>
              <a:t>#up2universe</a:t>
            </a:r>
            <a:endParaRPr b="1" u="sng">
              <a:solidFill>
                <a:srgbClr val="FFC000"/>
              </a:solidFill>
            </a:endParaRPr>
          </a:p>
        </p:txBody>
      </p:sp>
      <p:sp>
        <p:nvSpPr>
          <p:cNvPr id="361" name="Google Shape;361;p3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www.up2university.eu</a:t>
            </a:r>
            <a:endParaRPr/>
          </a:p>
        </p:txBody>
      </p:sp>
      <p:sp>
        <p:nvSpPr>
          <p:cNvPr id="362" name="Google Shape;362;p3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8"/>
          <p:cNvSpPr txBox="1"/>
          <p:nvPr>
            <p:ph type="title"/>
          </p:nvPr>
        </p:nvSpPr>
        <p:spPr>
          <a:xfrm>
            <a:off x="838200" y="365125"/>
            <a:ext cx="92202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Raleway"/>
              <a:buNone/>
            </a:pPr>
            <a:r>
              <a:rPr lang="en-GB"/>
              <a:t>WP5 Pedagogy Roadmap   			[3]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Raleway"/>
              <a:buNone/>
            </a:pPr>
            <a:r>
              <a:rPr b="0" lang="en-GB" sz="2800"/>
              <a:t>How to align the pedagogy roadmap with the WPs?</a:t>
            </a:r>
            <a:endParaRPr/>
          </a:p>
        </p:txBody>
      </p:sp>
      <p:sp>
        <p:nvSpPr>
          <p:cNvPr id="67" name="Google Shape;67;p8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i="1" lang="en-GB" sz="1800">
                <a:solidFill>
                  <a:srgbClr val="FF9900"/>
                </a:solidFill>
              </a:rPr>
              <a:t>Up2U Pedagogical Roadmap envisages these milestones: [cont]</a:t>
            </a:r>
            <a:endParaRPr i="1">
              <a:solidFill>
                <a:srgbClr val="FF9900"/>
              </a:solidFill>
            </a:endParaRPr>
          </a:p>
          <a:p>
            <a:pPr indent="-370840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2240"/>
              <a:buAutoNum type="arabicPeriod" startAt="7"/>
            </a:pPr>
            <a:r>
              <a:rPr lang="en-GB"/>
              <a:t>Providing Up2U NGDLE as an interactive playground where teachers and learners are supported in learning design, learning management and learning assessment </a:t>
            </a:r>
            <a:endParaRPr/>
          </a:p>
          <a:p>
            <a:pPr indent="-37084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40"/>
              <a:buAutoNum type="arabicPeriod" startAt="7"/>
            </a:pPr>
            <a:r>
              <a:rPr lang="en-GB"/>
              <a:t>Providing Up2U NGDLE with Pilot activities and Course Samples to be used as models by teachers / learners </a:t>
            </a:r>
            <a:endParaRPr/>
          </a:p>
          <a:p>
            <a:pPr indent="-37084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40"/>
              <a:buAutoNum type="arabicPeriod" startAt="7"/>
            </a:pPr>
            <a:r>
              <a:rPr lang="en-GB"/>
              <a:t>Providing Up2U NGDLE with all the needed documentation, guidelines, tutorials and remote guidance and assistance</a:t>
            </a:r>
            <a:endParaRPr/>
          </a:p>
          <a:p>
            <a:pPr indent="0" lvl="0" marL="114300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14224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40"/>
              <a:buFont typeface="Raleway"/>
              <a:buNone/>
            </a:pPr>
            <a:r>
              <a:t/>
            </a:r>
            <a:endParaRPr/>
          </a:p>
        </p:txBody>
      </p:sp>
      <p:sp>
        <p:nvSpPr>
          <p:cNvPr id="68" name="Google Shape;68;p8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www.up2university.eu</a:t>
            </a:r>
            <a:endParaRPr/>
          </a:p>
        </p:txBody>
      </p:sp>
      <p:sp>
        <p:nvSpPr>
          <p:cNvPr id="69" name="Google Shape;69;p8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9"/>
          <p:cNvSpPr txBox="1"/>
          <p:nvPr>
            <p:ph type="title"/>
          </p:nvPr>
        </p:nvSpPr>
        <p:spPr>
          <a:xfrm>
            <a:off x="838200" y="365125"/>
            <a:ext cx="92202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Raleway"/>
              <a:buNone/>
            </a:pPr>
            <a:r>
              <a:rPr lang="en-GB"/>
              <a:t>WP5 Pedagogy Roadmap   			[4]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Raleway"/>
              <a:buNone/>
            </a:pPr>
            <a:r>
              <a:rPr b="0" lang="en-GB" sz="2800"/>
              <a:t>How to align the pedagogy roadmap with the WPs?</a:t>
            </a:r>
            <a:endParaRPr/>
          </a:p>
        </p:txBody>
      </p:sp>
      <p:sp>
        <p:nvSpPr>
          <p:cNvPr id="76" name="Google Shape;76;p9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i="1" lang="en-GB" sz="1800">
                <a:solidFill>
                  <a:srgbClr val="FF9900"/>
                </a:solidFill>
              </a:rPr>
              <a:t>Up2U</a:t>
            </a:r>
            <a:r>
              <a:rPr i="1" lang="en-GB">
                <a:solidFill>
                  <a:srgbClr val="FF9900"/>
                </a:solidFill>
              </a:rPr>
              <a:t> </a:t>
            </a:r>
            <a:r>
              <a:rPr i="1" lang="en-GB" sz="1800">
                <a:solidFill>
                  <a:srgbClr val="FF9900"/>
                </a:solidFill>
              </a:rPr>
              <a:t>Pedagogical Roadmap envisages these milestones: [cont]</a:t>
            </a:r>
            <a:endParaRPr i="1" sz="1800">
              <a:solidFill>
                <a:srgbClr val="FF9900"/>
              </a:solidFill>
            </a:endParaRPr>
          </a:p>
          <a:p>
            <a:pPr indent="-370840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2240"/>
              <a:buAutoNum type="arabicPeriod" startAt="10"/>
            </a:pPr>
            <a:r>
              <a:rPr lang="en-GB"/>
              <a:t>Collecting and Processing data produced as “Learning Experiences Statements” teachers and learners are supported in learning design and learning assessment </a:t>
            </a:r>
            <a:endParaRPr/>
          </a:p>
          <a:p>
            <a:pPr indent="-37084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40"/>
              <a:buAutoNum type="arabicPeriod" startAt="10"/>
            </a:pPr>
            <a:r>
              <a:rPr lang="en-GB"/>
              <a:t>Analysing Learning Analytics data to provide a means to evaluate the relative </a:t>
            </a:r>
            <a:r>
              <a:rPr lang="en-GB"/>
              <a:t>effectiveness </a:t>
            </a:r>
            <a:r>
              <a:rPr lang="en-GB"/>
              <a:t>of tools, methodologies and learning design models in order to ensure a better, more active, assessable, learning experience</a:t>
            </a:r>
            <a:endParaRPr/>
          </a:p>
          <a:p>
            <a:pPr indent="0" lvl="0" marL="114300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14224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40"/>
              <a:buFont typeface="Raleway"/>
              <a:buNone/>
            </a:pPr>
            <a:r>
              <a:t/>
            </a:r>
            <a:endParaRPr/>
          </a:p>
        </p:txBody>
      </p:sp>
      <p:sp>
        <p:nvSpPr>
          <p:cNvPr id="77" name="Google Shape;77;p9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www.up2university.eu</a:t>
            </a:r>
            <a:endParaRPr/>
          </a:p>
        </p:txBody>
      </p:sp>
      <p:sp>
        <p:nvSpPr>
          <p:cNvPr id="78" name="Google Shape;78;p9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0"/>
          <p:cNvSpPr txBox="1"/>
          <p:nvPr>
            <p:ph type="title"/>
          </p:nvPr>
        </p:nvSpPr>
        <p:spPr>
          <a:xfrm>
            <a:off x="838200" y="365125"/>
            <a:ext cx="92202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Raleway"/>
              <a:buNone/>
            </a:pPr>
            <a:r>
              <a:rPr lang="en-GB"/>
              <a:t>WP5 Pedagogy Roadmap   			[5]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Raleway"/>
              <a:buNone/>
            </a:pPr>
            <a:r>
              <a:rPr b="0" lang="en-GB" sz="2800"/>
              <a:t>How to align the pedagogy roadmap with the WPs?</a:t>
            </a:r>
            <a:endParaRPr/>
          </a:p>
        </p:txBody>
      </p:sp>
      <p:sp>
        <p:nvSpPr>
          <p:cNvPr id="85" name="Google Shape;85;p10"/>
          <p:cNvSpPr txBox="1"/>
          <p:nvPr>
            <p:ph idx="1" type="body"/>
          </p:nvPr>
        </p:nvSpPr>
        <p:spPr>
          <a:xfrm>
            <a:off x="838200" y="1758288"/>
            <a:ext cx="10515600" cy="453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i="1" lang="en-GB" sz="1800">
                <a:solidFill>
                  <a:srgbClr val="FF9900"/>
                </a:solidFill>
              </a:rPr>
              <a:t>Up2U Pedagogical Roadmap envisages these milestones: [cont]</a:t>
            </a:r>
            <a:endParaRPr i="1" sz="1800">
              <a:solidFill>
                <a:srgbClr val="FF9900"/>
              </a:solidFill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2400"/>
              <a:buAutoNum type="arabicPeriod" startAt="12"/>
            </a:pPr>
            <a:r>
              <a:rPr lang="en-GB" sz="2400"/>
              <a:t>Provide a sustainable framework for the Up2U infrastructure that will: </a:t>
            </a:r>
            <a:endParaRPr sz="24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AutoNum type="alphaLcPeriod"/>
            </a:pPr>
            <a:r>
              <a:rPr lang="en-GB" sz="1800"/>
              <a:t>Last 5 years with an increasing level of service</a:t>
            </a:r>
            <a:endParaRPr sz="18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AutoNum type="alphaLcPeriod"/>
            </a:pPr>
            <a:r>
              <a:rPr lang="en-GB" sz="1800"/>
              <a:t>Continue to evolve and grow providing possibly a common Competence Framework</a:t>
            </a:r>
            <a:endParaRPr sz="18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AutoNum type="alphaLcPeriod"/>
            </a:pPr>
            <a:r>
              <a:rPr lang="en-GB" sz="1800"/>
              <a:t>Keep on producing Learning Data to provide sensible feedback for both the owners of the system(s) and for the stakeholders (policy makers, deans and principals, teachers, learners) </a:t>
            </a:r>
            <a:endParaRPr sz="1800"/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AutoNum type="arabicPeriod" startAt="12"/>
            </a:pPr>
            <a:r>
              <a:rPr lang="en-GB" sz="2400"/>
              <a:t>Would pave the way for a worldwide dissemination of the service (thanks to Géant) and will produce a new product's / service's concept inspired by "widely spread cloud services" amongst the european education facilities providers (private and public)</a:t>
            </a:r>
            <a:endParaRPr sz="2400"/>
          </a:p>
          <a:p>
            <a:pPr indent="0" lvl="0" marL="114300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14224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40"/>
              <a:buFont typeface="Raleway"/>
              <a:buNone/>
            </a:pPr>
            <a:r>
              <a:t/>
            </a:r>
            <a:endParaRPr/>
          </a:p>
        </p:txBody>
      </p:sp>
      <p:sp>
        <p:nvSpPr>
          <p:cNvPr id="86" name="Google Shape;86;p10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www.up2university.eu</a:t>
            </a:r>
            <a:endParaRPr/>
          </a:p>
        </p:txBody>
      </p:sp>
      <p:sp>
        <p:nvSpPr>
          <p:cNvPr id="87" name="Google Shape;87;p10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1"/>
          <p:cNvSpPr txBox="1"/>
          <p:nvPr>
            <p:ph type="title"/>
          </p:nvPr>
        </p:nvSpPr>
        <p:spPr>
          <a:xfrm>
            <a:off x="838200" y="365125"/>
            <a:ext cx="92202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Raleway"/>
              <a:buNone/>
            </a:pPr>
            <a:r>
              <a:rPr lang="en-GB"/>
              <a:t>WP5 Pedagogy Roadmap   			[7]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Raleway"/>
              <a:buNone/>
            </a:pPr>
            <a:r>
              <a:rPr b="0" lang="en-GB" sz="2800"/>
              <a:t>How to align the pedagogy roadmap with the WPs?</a:t>
            </a:r>
            <a:endParaRPr/>
          </a:p>
        </p:txBody>
      </p:sp>
      <p:sp>
        <p:nvSpPr>
          <p:cNvPr id="94" name="Google Shape;94;p11"/>
          <p:cNvSpPr txBox="1"/>
          <p:nvPr>
            <p:ph idx="1" type="body"/>
          </p:nvPr>
        </p:nvSpPr>
        <p:spPr>
          <a:xfrm>
            <a:off x="838200" y="1825625"/>
            <a:ext cx="10515600" cy="453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FF9900"/>
                </a:solidFill>
              </a:rPr>
              <a:t>What are the main open issues and risks </a:t>
            </a:r>
            <a:endParaRPr>
              <a:solidFill>
                <a:srgbClr val="FF9900"/>
              </a:solidFill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2400"/>
              <a:buAutoNum type="arabicPeriod"/>
            </a:pPr>
            <a:r>
              <a:rPr lang="en-GB" sz="2400"/>
              <a:t>Reaching a critical mass</a:t>
            </a:r>
            <a:endParaRPr sz="24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AutoNum type="alphaLcPeriod"/>
            </a:pPr>
            <a:r>
              <a:rPr lang="en-GB" sz="1800"/>
              <a:t>Reaching a critical mass in contents</a:t>
            </a:r>
            <a:endParaRPr sz="18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AutoNum type="alphaLcPeriod"/>
            </a:pPr>
            <a:r>
              <a:rPr lang="en-GB" sz="1800"/>
              <a:t>Reaching a critical mass in community users</a:t>
            </a:r>
            <a:endParaRPr sz="18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AutoNum type="alphaLcPeriod"/>
            </a:pPr>
            <a:r>
              <a:rPr lang="en-GB" sz="1800"/>
              <a:t>Reaching a critical mass of researchers interested in Learning Data  Analysis </a:t>
            </a:r>
            <a:endParaRPr sz="1800"/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AutoNum type="arabicPeriod"/>
            </a:pPr>
            <a:r>
              <a:rPr lang="en-GB" sz="2400"/>
              <a:t>Resist for a minimum lapse of time</a:t>
            </a:r>
            <a:endParaRPr sz="2400"/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AutoNum type="arabicPeriod"/>
            </a:pPr>
            <a:r>
              <a:rPr lang="en-GB" sz="2400"/>
              <a:t>Nurturing and Managing a really interactive and international community of communities</a:t>
            </a:r>
            <a:endParaRPr sz="2400"/>
          </a:p>
          <a:p>
            <a:pPr indent="0" lvl="0" marL="114300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14224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40"/>
              <a:buFont typeface="Raleway"/>
              <a:buNone/>
            </a:pPr>
            <a:r>
              <a:t/>
            </a:r>
            <a:endParaRPr/>
          </a:p>
        </p:txBody>
      </p:sp>
      <p:sp>
        <p:nvSpPr>
          <p:cNvPr id="95" name="Google Shape;95;p11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www.up2university.eu</a:t>
            </a:r>
            <a:endParaRPr/>
          </a:p>
        </p:txBody>
      </p:sp>
      <p:sp>
        <p:nvSpPr>
          <p:cNvPr id="96" name="Google Shape;96;p11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2"/>
          <p:cNvSpPr txBox="1"/>
          <p:nvPr>
            <p:ph type="title"/>
          </p:nvPr>
        </p:nvSpPr>
        <p:spPr>
          <a:xfrm>
            <a:off x="838200" y="365125"/>
            <a:ext cx="92202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Raleway"/>
              <a:buNone/>
            </a:pPr>
            <a:r>
              <a:rPr lang="en-GB"/>
              <a:t>WP5 Pedagogy Roadmap   			[8]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Raleway"/>
              <a:buNone/>
            </a:pPr>
            <a:r>
              <a:rPr b="0" lang="en-GB" sz="2800"/>
              <a:t>How to align the pedagogy roadmap with the WPs?</a:t>
            </a:r>
            <a:endParaRPr/>
          </a:p>
        </p:txBody>
      </p:sp>
      <p:sp>
        <p:nvSpPr>
          <p:cNvPr id="103" name="Google Shape;103;p12"/>
          <p:cNvSpPr txBox="1"/>
          <p:nvPr>
            <p:ph idx="1" type="body"/>
          </p:nvPr>
        </p:nvSpPr>
        <p:spPr>
          <a:xfrm>
            <a:off x="838200" y="1825625"/>
            <a:ext cx="10515600" cy="453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FF9900"/>
                </a:solidFill>
              </a:rPr>
              <a:t>What are the main open issues and risks</a:t>
            </a:r>
            <a:r>
              <a:rPr i="1" lang="en-GB" sz="1800">
                <a:solidFill>
                  <a:srgbClr val="FF9900"/>
                </a:solidFill>
              </a:rPr>
              <a:t> </a:t>
            </a:r>
            <a:endParaRPr i="1" sz="1800">
              <a:solidFill>
                <a:srgbClr val="FF9900"/>
              </a:solidFill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2400"/>
              <a:buAutoNum type="arabicPeriod" startAt="4"/>
            </a:pPr>
            <a:r>
              <a:rPr lang="en-GB" sz="2400"/>
              <a:t>Overcoming the multilingualism issue</a:t>
            </a:r>
            <a:endParaRPr sz="24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AutoNum type="alphaLcPeriod"/>
            </a:pPr>
            <a:r>
              <a:rPr lang="en-GB" sz="1800"/>
              <a:t>Lasts 5 years with an increasing level of service</a:t>
            </a:r>
            <a:endParaRPr sz="18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AutoNum type="alphaLcPeriod"/>
            </a:pPr>
            <a:r>
              <a:rPr lang="en-GB" sz="1800"/>
              <a:t>Continues to evolve and grow providing possibly a common Competence Framework</a:t>
            </a:r>
            <a:endParaRPr sz="18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AutoNum type="alphaLcPeriod"/>
            </a:pPr>
            <a:r>
              <a:rPr lang="en-GB" sz="1800"/>
              <a:t>Keep on producing Learning Data to provide sensible feedback for both the owners of the system(s) and for the stakeholders (policy makers, deans and principals, teachers, learners) </a:t>
            </a:r>
            <a:endParaRPr sz="1800"/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AutoNum type="arabicPeriod" startAt="4"/>
            </a:pPr>
            <a:r>
              <a:rPr lang="en-GB" sz="2400"/>
              <a:t>Resist and override the complexity of the educational systems structures</a:t>
            </a:r>
            <a:endParaRPr sz="2400"/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AutoNum type="arabicPeriod" startAt="4"/>
            </a:pPr>
            <a:r>
              <a:rPr lang="en-GB" sz="2400"/>
              <a:t>Find a way to be sustainable and </a:t>
            </a:r>
            <a:r>
              <a:rPr lang="en-GB" sz="2400"/>
              <a:t>maintain</a:t>
            </a:r>
            <a:r>
              <a:rPr lang="en-GB" sz="2400"/>
              <a:t> autonomous governance</a:t>
            </a:r>
            <a:endParaRPr sz="2400"/>
          </a:p>
          <a:p>
            <a:pPr indent="0" lvl="0" marL="114300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14224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40"/>
              <a:buFont typeface="Raleway"/>
              <a:buNone/>
            </a:pPr>
            <a:r>
              <a:t/>
            </a:r>
            <a:endParaRPr/>
          </a:p>
        </p:txBody>
      </p:sp>
      <p:sp>
        <p:nvSpPr>
          <p:cNvPr id="104" name="Google Shape;104;p12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www.up2university.eu</a:t>
            </a:r>
            <a:endParaRPr/>
          </a:p>
        </p:txBody>
      </p:sp>
      <p:sp>
        <p:nvSpPr>
          <p:cNvPr id="105" name="Google Shape;105;p12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3"/>
          <p:cNvSpPr txBox="1"/>
          <p:nvPr>
            <p:ph type="title"/>
          </p:nvPr>
        </p:nvSpPr>
        <p:spPr>
          <a:xfrm>
            <a:off x="838200" y="365125"/>
            <a:ext cx="9220200" cy="184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Raleway"/>
              <a:buNone/>
            </a:pPr>
            <a:r>
              <a:rPr lang="en-GB"/>
              <a:t>Planned activity in the next 9 months </a:t>
            </a:r>
            <a:endParaRPr/>
          </a:p>
        </p:txBody>
      </p:sp>
      <p:sp>
        <p:nvSpPr>
          <p:cNvPr id="112" name="Google Shape;112;p13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www.up2university.eu</a:t>
            </a:r>
            <a:endParaRPr/>
          </a:p>
        </p:txBody>
      </p:sp>
      <p:sp>
        <p:nvSpPr>
          <p:cNvPr id="113" name="Google Shape;113;p13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4" name="Google Shape;114;p13"/>
          <p:cNvSpPr txBox="1"/>
          <p:nvPr/>
        </p:nvSpPr>
        <p:spPr>
          <a:xfrm>
            <a:off x="661000" y="2550350"/>
            <a:ext cx="2065800" cy="32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>
                <a:latin typeface="Raleway"/>
                <a:ea typeface="Raleway"/>
                <a:cs typeface="Raleway"/>
                <a:sym typeface="Raleway"/>
              </a:rPr>
              <a:t>Hey, </a:t>
            </a:r>
            <a:endParaRPr sz="2400"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>
                <a:latin typeface="Raleway"/>
                <a:ea typeface="Raleway"/>
                <a:cs typeface="Raleway"/>
                <a:sym typeface="Raleway"/>
              </a:rPr>
              <a:t>9 months are not so insignificant slot of time!</a:t>
            </a:r>
            <a:endParaRPr sz="2400"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15" name="Google Shape;11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10763" y="2018863"/>
            <a:ext cx="6619875" cy="3724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ema do Office">
  <a:themeElements>
    <a:clrScheme name="Personalizar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