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7"/>
  </p:notesMasterIdLst>
  <p:sldIdLst>
    <p:sldId id="256" r:id="rId2"/>
    <p:sldId id="257" r:id="rId3"/>
    <p:sldId id="260" r:id="rId4"/>
    <p:sldId id="261" r:id="rId5"/>
    <p:sldId id="259" r:id="rId6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941" autoAdjust="0"/>
    <p:restoredTop sz="81098"/>
  </p:normalViewPr>
  <p:slideViewPr>
    <p:cSldViewPr snapToGrid="0" snapToObjects="1">
      <p:cViewPr varScale="1">
        <p:scale>
          <a:sx n="91" d="100"/>
          <a:sy n="91" d="100"/>
        </p:scale>
        <p:origin x="1936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016375D-49E0-7948-A53E-F2CAAD9F3494}" type="datetimeFigureOut">
              <a:rPr lang="en-GB" smtClean="0"/>
              <a:t>05/09/2019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8BD077C-869B-7E49-ADCB-FE4F8445B5E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217923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/>
              <a:t>Questa è una nota che nessuno può vedere</a:t>
            </a: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BD077C-869B-7E49-ADCB-FE4F8445B5E4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88175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 hasCustomPrompt="1"/>
          </p:nvPr>
        </p:nvSpPr>
        <p:spPr>
          <a:xfrm>
            <a:off x="1143000" y="1724628"/>
            <a:ext cx="6858000" cy="1785335"/>
          </a:xfrm>
        </p:spPr>
        <p:txBody>
          <a:bodyPr anchor="b">
            <a:normAutofit/>
          </a:bodyPr>
          <a:lstStyle>
            <a:lvl1pPr algn="ctr">
              <a:defRPr sz="3300" b="1" i="0">
                <a:latin typeface="Raleway" charset="0"/>
                <a:ea typeface="Raleway" charset="0"/>
                <a:cs typeface="Raleway" charset="0"/>
              </a:defRPr>
            </a:lvl1pPr>
          </a:lstStyle>
          <a:p>
            <a:r>
              <a:rPr lang="pt-PT" dirty="0"/>
              <a:t>CLIQUE PARA EDITAR ESTILO DO TÍTULO MESTRE</a:t>
            </a:r>
            <a:endParaRPr lang="pt-BR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 b="0" i="0">
                <a:latin typeface="Raleway" charset="0"/>
                <a:ea typeface="Raleway" charset="0"/>
                <a:cs typeface="Raleway" charset="0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pt-BR" dirty="0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fld id="{BF80B659-A68B-4F40-98BE-74B9C23091C7}" type="datetime1">
              <a:rPr lang="hu-HU" smtClean="0"/>
              <a:t>2019. 09. 05.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r>
              <a:rPr lang="pt-BR"/>
              <a:t>www.up2university.eu</a:t>
            </a:r>
            <a:endParaRPr lang="pt-BR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fld id="{329E5F41-1819-CC4C-A361-86D446D94323}" type="slidenum">
              <a:rPr lang="pt-BR" smtClean="0"/>
              <a:pPr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543701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628650" y="365126"/>
            <a:ext cx="6915150" cy="1325563"/>
          </a:xfrm>
        </p:spPr>
        <p:txBody>
          <a:bodyPr/>
          <a:lstStyle>
            <a:lvl1pPr>
              <a:defRPr b="1" i="0">
                <a:latin typeface="Raleway" charset="0"/>
                <a:ea typeface="Raleway" charset="0"/>
                <a:cs typeface="Raleway" charset="0"/>
              </a:defRPr>
            </a:lvl1pPr>
          </a:lstStyle>
          <a:p>
            <a:r>
              <a:rPr lang="pt-PT" dirty="0"/>
              <a:t>CLIQUE PARA EDITAR ESTILO DO TÍTULO MESTRE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171450" indent="-171450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1pPr>
            <a:lvl2pPr marL="514350" indent="-171450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2pPr>
            <a:lvl3pPr marL="857250" indent="-171450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3pPr>
            <a:lvl4pPr marL="1200150" indent="-171450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4pPr>
            <a:lvl5pPr marL="1543050" indent="-171450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BR" dirty="0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fld id="{83102DC5-2C8F-4D46-A603-0732072AA083}" type="datetime1">
              <a:rPr lang="hu-HU" smtClean="0"/>
              <a:t>2019. 09. 05.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r>
              <a:rPr lang="pt-BR"/>
              <a:t>www.up2university.eu</a:t>
            </a:r>
            <a:endParaRPr lang="pt-BR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fld id="{329E5F41-1819-CC4C-A361-86D446D94323}" type="slidenum">
              <a:rPr lang="pt-BR" smtClean="0"/>
              <a:pPr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7469115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628651" y="365126"/>
            <a:ext cx="6949874" cy="1325563"/>
          </a:xfrm>
        </p:spPr>
        <p:txBody>
          <a:bodyPr/>
          <a:lstStyle>
            <a:lvl1pPr>
              <a:defRPr b="1" i="0">
                <a:latin typeface="Raleway" charset="0"/>
                <a:ea typeface="Raleway" charset="0"/>
                <a:cs typeface="Raleway" charset="0"/>
              </a:defRPr>
            </a:lvl1pPr>
          </a:lstStyle>
          <a:p>
            <a:r>
              <a:rPr lang="pt-PT" dirty="0"/>
              <a:t>CLIQUE PARA EDITAR ESTILO DO TÍTULO MESTRE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>
            <a:lvl1pPr marL="171450" indent="-171450" algn="just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1pPr>
            <a:lvl2pPr marL="514350" indent="-171450" algn="just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2pPr>
            <a:lvl3pPr marL="857250" indent="-171450" algn="just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3pPr>
            <a:lvl4pPr marL="1200150" indent="-171450" algn="just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4pPr>
            <a:lvl5pPr marL="1543050" indent="-171450" algn="just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BR" dirty="0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>
            <a:lvl1pPr marL="171450" indent="-171450" algn="just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1pPr>
            <a:lvl2pPr marL="514350" indent="-171450" algn="just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2pPr>
            <a:lvl3pPr marL="857250" indent="-171450" algn="just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3pPr>
            <a:lvl4pPr marL="1200150" indent="-171450" algn="just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4pPr>
            <a:lvl5pPr marL="1543050" indent="-171450" algn="just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BR" dirty="0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C4B306-9B4D-7D43-B662-85B626A2A0AA}" type="datetime1">
              <a:rPr lang="hu-HU" smtClean="0"/>
              <a:t>2019. 09. 05.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www.up2university.eu</a:t>
            </a:r>
            <a:endParaRPr lang="pt-BR" dirty="0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5F41-1819-CC4C-A361-86D446D94323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235756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6941193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PT" dirty="0"/>
              <a:t>CLIQUE PARA EDITAR ESTILO DO TÍTULO MESTRE</a:t>
            </a:r>
            <a:endParaRPr lang="pt-BR" dirty="0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dirty="0"/>
              <a:t>Clique para editar os estilos de texto mestres</a:t>
            </a:r>
          </a:p>
          <a:p>
            <a:pPr lvl="1"/>
            <a:r>
              <a:rPr lang="pt-PT" dirty="0"/>
              <a:t>Segundo nível</a:t>
            </a:r>
          </a:p>
          <a:p>
            <a:pPr lvl="2"/>
            <a:r>
              <a:rPr lang="pt-PT" dirty="0"/>
              <a:t>Terceiro nível</a:t>
            </a:r>
          </a:p>
          <a:p>
            <a:pPr lvl="3"/>
            <a:r>
              <a:rPr lang="pt-PT" dirty="0"/>
              <a:t>Quarto nível</a:t>
            </a:r>
          </a:p>
          <a:p>
            <a:pPr lvl="4"/>
            <a:r>
              <a:rPr lang="pt-PT" dirty="0"/>
              <a:t>Quinto nível</a:t>
            </a:r>
            <a:endParaRPr lang="pt-BR" dirty="0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fld id="{5BC2F8F6-4D06-4841-A5D6-18A0A5C29551}" type="datetime1">
              <a:rPr lang="hu-HU" smtClean="0"/>
              <a:t>2019. 09. 05.</a:t>
            </a:fld>
            <a:endParaRPr lang="pt-BR" dirty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r>
              <a:rPr lang="pt-BR"/>
              <a:t>www.up2university.eu</a:t>
            </a:r>
            <a:endParaRPr lang="pt-BR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fld id="{329E5F41-1819-CC4C-A361-86D446D94323}" type="slidenum">
              <a:rPr lang="pt-BR" smtClean="0"/>
              <a:pPr/>
              <a:t>‹#›</a:t>
            </a:fld>
            <a:endParaRPr lang="pt-BR"/>
          </a:p>
        </p:txBody>
      </p:sp>
      <p:sp>
        <p:nvSpPr>
          <p:cNvPr id="8" name="Retângulo 7"/>
          <p:cNvSpPr/>
          <p:nvPr userDrawn="1"/>
        </p:nvSpPr>
        <p:spPr>
          <a:xfrm>
            <a:off x="0" y="6721476"/>
            <a:ext cx="9144001" cy="13652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135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76637A8C-6CEB-694E-8FE8-85B3EECE6130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7661258" y="365126"/>
            <a:ext cx="1182436" cy="6500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47953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</p:sldLayoutIdLst>
  <p:hf hd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b="1" i="0" kern="1200">
          <a:solidFill>
            <a:schemeClr val="tx1"/>
          </a:solidFill>
          <a:latin typeface="Raleway" charset="0"/>
          <a:ea typeface="Raleway" charset="0"/>
          <a:cs typeface="Raleway" charset="0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Wingdings" charset="2"/>
        <a:buChar char="§"/>
        <a:defRPr sz="2100" b="0" i="0" kern="1200">
          <a:solidFill>
            <a:schemeClr val="tx1"/>
          </a:solidFill>
          <a:latin typeface="Raleway" charset="0"/>
          <a:ea typeface="Raleway" charset="0"/>
          <a:cs typeface="Raleway" charset="0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" charset="2"/>
        <a:buChar char="§"/>
        <a:defRPr sz="1800" b="0" i="0" kern="1200">
          <a:solidFill>
            <a:schemeClr val="tx1"/>
          </a:solidFill>
          <a:latin typeface="Raleway Light" charset="0"/>
          <a:ea typeface="Raleway Light" charset="0"/>
          <a:cs typeface="Raleway Light" charset="0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" charset="2"/>
        <a:buChar char="§"/>
        <a:defRPr sz="1500" b="0" i="0" kern="1200">
          <a:solidFill>
            <a:schemeClr val="tx1"/>
          </a:solidFill>
          <a:latin typeface="Raleway Light" charset="0"/>
          <a:ea typeface="Raleway Light" charset="0"/>
          <a:cs typeface="Raleway Light" charset="0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" charset="2"/>
        <a:buChar char="§"/>
        <a:defRPr sz="1350" b="0" i="0" kern="1200">
          <a:solidFill>
            <a:schemeClr val="tx1"/>
          </a:solidFill>
          <a:latin typeface="Raleway Light" charset="0"/>
          <a:ea typeface="Raleway Light" charset="0"/>
          <a:cs typeface="Raleway Light" charset="0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" charset="2"/>
        <a:buChar char="§"/>
        <a:defRPr sz="1350" b="0" i="0" kern="1200">
          <a:solidFill>
            <a:schemeClr val="tx1"/>
          </a:solidFill>
          <a:latin typeface="Raleway Light" charset="0"/>
          <a:ea typeface="Raleway Light" charset="0"/>
          <a:cs typeface="Raleway Light" charset="0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learn.up2university.eu/course/view.php?id=48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mailto:up2u@garr.it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048407" y="1806517"/>
            <a:ext cx="6858000" cy="1339001"/>
          </a:xfrm>
        </p:spPr>
        <p:txBody>
          <a:bodyPr>
            <a:normAutofit/>
          </a:bodyPr>
          <a:lstStyle/>
          <a:p>
            <a:r>
              <a:rPr lang="pt-BR" sz="4050" dirty="0">
                <a:solidFill>
                  <a:schemeClr val="accent2"/>
                </a:solidFill>
              </a:rPr>
              <a:t>WP6 workplan</a:t>
            </a: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143000" y="3872406"/>
            <a:ext cx="6858000" cy="874986"/>
          </a:xfrm>
        </p:spPr>
        <p:txBody>
          <a:bodyPr>
            <a:normAutofit fontScale="85000" lnSpcReduction="20000"/>
          </a:bodyPr>
          <a:lstStyle/>
          <a:p>
            <a:pPr algn="l">
              <a:spcBef>
                <a:spcPts val="3000"/>
              </a:spcBef>
            </a:pPr>
            <a:r>
              <a:rPr lang="pt-BR" sz="2700" i="1" dirty="0"/>
              <a:t>Andrea Corleto</a:t>
            </a:r>
          </a:p>
          <a:p>
            <a:pPr algn="l"/>
            <a:r>
              <a:rPr lang="pt-BR" sz="2700" dirty="0"/>
              <a:t>GARR</a:t>
            </a:r>
            <a:br>
              <a:rPr lang="pt-BR" dirty="0"/>
            </a:br>
            <a:endParaRPr lang="pt-BR" dirty="0"/>
          </a:p>
        </p:txBody>
      </p:sp>
      <p:sp>
        <p:nvSpPr>
          <p:cNvPr id="4" name="Subtítulo 2">
            <a:extLst>
              <a:ext uri="{FF2B5EF4-FFF2-40B4-BE49-F238E27FC236}">
                <a16:creationId xmlns:a16="http://schemas.microsoft.com/office/drawing/2014/main" id="{3E716772-3982-AD43-89EC-6DEFBEFD14A2}"/>
              </a:ext>
            </a:extLst>
          </p:cNvPr>
          <p:cNvSpPr txBox="1">
            <a:spLocks/>
          </p:cNvSpPr>
          <p:nvPr/>
        </p:nvSpPr>
        <p:spPr>
          <a:xfrm>
            <a:off x="1143000" y="4747392"/>
            <a:ext cx="6858000" cy="726889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Wingdings" charset="2"/>
              <a:buNone/>
              <a:defRPr sz="2400" b="0" i="0" kern="1200">
                <a:solidFill>
                  <a:schemeClr val="tx1"/>
                </a:solidFill>
                <a:latin typeface="Raleway" charset="0"/>
                <a:ea typeface="Raleway" charset="0"/>
                <a:cs typeface="Raleway" charset="0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charset="2"/>
              <a:buNone/>
              <a:defRPr sz="2000" b="0" i="0" kern="120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charset="2"/>
              <a:buNone/>
              <a:defRPr sz="1800" b="0" i="0" kern="120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charset="2"/>
              <a:buNone/>
              <a:defRPr sz="1600" b="0" i="0" kern="120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charset="2"/>
              <a:buNone/>
              <a:defRPr sz="1600" b="0" i="0" kern="120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spcBef>
                <a:spcPts val="3000"/>
              </a:spcBef>
            </a:pPr>
            <a:r>
              <a:rPr lang="pt-BR" sz="1800" dirty="0"/>
              <a:t>5th Up2U General Assembly, Poznan, </a:t>
            </a:r>
            <a:r>
              <a:rPr lang="pt-BR" sz="1800" dirty="0" err="1"/>
              <a:t>Poland</a:t>
            </a:r>
            <a:br>
              <a:rPr lang="pt-BR" sz="1800" dirty="0"/>
            </a:br>
            <a:endParaRPr lang="pt-BR" sz="1800" dirty="0"/>
          </a:p>
        </p:txBody>
      </p:sp>
    </p:spTree>
    <p:extLst>
      <p:ext uri="{BB962C8B-B14F-4D97-AF65-F5344CB8AC3E}">
        <p14:creationId xmlns:p14="http://schemas.microsoft.com/office/powerpoint/2010/main" val="17064014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55F0C2-BE89-0842-808C-B09F648026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WP6 objectives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AE58C11-C7B2-804C-BFC0-1B36F87AA63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400" dirty="0"/>
              <a:t>Security roadmap for schools </a:t>
            </a:r>
          </a:p>
          <a:p>
            <a:pPr lvl="1">
              <a:buBlip>
                <a:blip r:embed="rId3"/>
              </a:buBlip>
            </a:pPr>
            <a:r>
              <a:rPr lang="en-GB" sz="2100" dirty="0"/>
              <a:t>Task 6.1: strengthening knowledge through training and defining a common approach</a:t>
            </a:r>
            <a:endParaRPr lang="en-GB" sz="1800" dirty="0"/>
          </a:p>
          <a:p>
            <a:pPr marL="685800" lvl="2" indent="0">
              <a:buNone/>
            </a:pPr>
            <a:endParaRPr lang="en-GB" sz="2100" dirty="0"/>
          </a:p>
          <a:p>
            <a:r>
              <a:rPr lang="en-GB" sz="2400" dirty="0"/>
              <a:t>Common framework for schools </a:t>
            </a:r>
            <a:r>
              <a:rPr lang="en-GB" sz="2000" dirty="0"/>
              <a:t>IAM</a:t>
            </a:r>
            <a:endParaRPr lang="en-GB" sz="2400" dirty="0"/>
          </a:p>
          <a:p>
            <a:pPr lvl="1"/>
            <a:r>
              <a:rPr lang="en-GB" sz="2100" dirty="0"/>
              <a:t>Task 6.2: enabling trust and identity solutions out of the box</a:t>
            </a:r>
          </a:p>
          <a:p>
            <a:endParaRPr lang="en-GB" dirty="0"/>
          </a:p>
          <a:p>
            <a:r>
              <a:rPr lang="en-GB" sz="2400" dirty="0"/>
              <a:t>OERs curation</a:t>
            </a:r>
          </a:p>
          <a:p>
            <a:pPr lvl="1"/>
            <a:r>
              <a:rPr lang="en-GB" sz="2100" dirty="0"/>
              <a:t>Task 6.3: defining the use of clear licensing and supporting use and reuse of OERs within schools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F4BA69E-5570-2B4E-9C78-56F40809FB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dirty="0"/>
              <a:t>www.up2university.eu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1A6EA4A-320A-7E4D-9DFC-7048B16EC5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5F41-1819-CC4C-A361-86D446D94323}" type="slidenum">
              <a:rPr lang="pt-BR" smtClean="0"/>
              <a:pPr/>
              <a:t>2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11543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55F0C2-BE89-0842-808C-B09F648026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Work done after March review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AE58C11-C7B2-804C-BFC0-1B36F87AA63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Blip>
                <a:blip r:embed="rId2"/>
              </a:buBlip>
            </a:pPr>
            <a:r>
              <a:rPr lang="en-GB" dirty="0"/>
              <a:t>Security</a:t>
            </a:r>
          </a:p>
          <a:p>
            <a:pPr lvl="1"/>
            <a:r>
              <a:rPr lang="en-US" dirty="0"/>
              <a:t>Guidelines dissemination and translation in national language (ongoing)</a:t>
            </a:r>
          </a:p>
          <a:p>
            <a:pPr lvl="1"/>
            <a:r>
              <a:rPr lang="en-US" dirty="0"/>
              <a:t>Video pills editing (completed)</a:t>
            </a:r>
          </a:p>
          <a:p>
            <a:pPr lvl="1"/>
            <a:r>
              <a:rPr lang="en-US" dirty="0"/>
              <a:t>Online course </a:t>
            </a:r>
            <a:r>
              <a:rPr lang="en-US" dirty="0">
                <a:hlinkClick r:id="rId3"/>
              </a:rPr>
              <a:t>“Schools: how to deal with security and digital identities” </a:t>
            </a:r>
            <a:r>
              <a:rPr lang="en-US" dirty="0"/>
              <a:t>(completed)</a:t>
            </a:r>
          </a:p>
          <a:p>
            <a:pPr lvl="1"/>
            <a:r>
              <a:rPr lang="en-US" dirty="0"/>
              <a:t>GDPR compliance (ongoing)</a:t>
            </a:r>
          </a:p>
          <a:p>
            <a:pPr lvl="2">
              <a:buBlip>
                <a:blip r:embed="rId2"/>
              </a:buBlip>
            </a:pPr>
            <a:endParaRPr lang="en-GB" sz="2100" dirty="0"/>
          </a:p>
          <a:p>
            <a:r>
              <a:rPr lang="en-GB" dirty="0"/>
              <a:t>Identity and Access Management</a:t>
            </a:r>
          </a:p>
          <a:p>
            <a:pPr lvl="1"/>
            <a:r>
              <a:rPr lang="en-US" dirty="0"/>
              <a:t>Reuse of AARC project training material (completed):</a:t>
            </a:r>
          </a:p>
          <a:p>
            <a:pPr lvl="2"/>
            <a:r>
              <a:rPr lang="en-US" dirty="0"/>
              <a:t>Acceptable Use Policy Template</a:t>
            </a:r>
          </a:p>
          <a:p>
            <a:pPr lvl="2"/>
            <a:r>
              <a:rPr lang="en-US" dirty="0"/>
              <a:t>Privacy Policy Template</a:t>
            </a:r>
          </a:p>
          <a:p>
            <a:pPr marL="342900" lvl="1" indent="0">
              <a:buNone/>
            </a:pPr>
            <a:endParaRPr lang="en-GB" dirty="0"/>
          </a:p>
          <a:p>
            <a:r>
              <a:rPr lang="en-GB" dirty="0"/>
              <a:t>OER curation</a:t>
            </a:r>
          </a:p>
          <a:p>
            <a:pPr lvl="1"/>
            <a:r>
              <a:rPr lang="en-US" sz="2100" dirty="0"/>
              <a:t>Online course on the use of OERs and licensing (ongoing) </a:t>
            </a:r>
            <a:endParaRPr lang="en-GB" sz="210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F4BA69E-5570-2B4E-9C78-56F40809FB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dirty="0"/>
              <a:t>www.up2university.eu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1A6EA4A-320A-7E4D-9DFC-7048B16EC5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5F41-1819-CC4C-A361-86D446D94323}" type="slidenum">
              <a:rPr lang="pt-BR" smtClean="0"/>
              <a:pPr/>
              <a:t>3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5895643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55F0C2-BE89-0842-808C-B09F648026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Timeline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AE58C11-C7B2-804C-BFC0-1B36F87AA63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630680"/>
            <a:ext cx="7886700" cy="4546283"/>
          </a:xfrm>
        </p:spPr>
        <p:txBody>
          <a:bodyPr>
            <a:normAutofit fontScale="47500" lnSpcReduction="20000"/>
          </a:bodyPr>
          <a:lstStyle/>
          <a:p>
            <a:r>
              <a:rPr lang="en-US" sz="5100" dirty="0"/>
              <a:t>September – October 2019</a:t>
            </a:r>
          </a:p>
          <a:p>
            <a:pPr lvl="1"/>
            <a:r>
              <a:rPr lang="en-US" sz="3800" dirty="0"/>
              <a:t>ICT Security and OER Courses: users enrollment</a:t>
            </a:r>
          </a:p>
          <a:p>
            <a:pPr lvl="1"/>
            <a:r>
              <a:rPr lang="en-US" sz="3800" dirty="0"/>
              <a:t>Dissemination and training on ICT security, identity and OERs in new schools</a:t>
            </a:r>
          </a:p>
          <a:p>
            <a:pPr lvl="1"/>
            <a:r>
              <a:rPr lang="en-US" sz="3800" dirty="0"/>
              <a:t>Focus groups for final assessment: identification of Pilot countries and groups of teachers to be involved</a:t>
            </a:r>
          </a:p>
          <a:p>
            <a:pPr lvl="1"/>
            <a:endParaRPr lang="en-US" sz="3300" dirty="0"/>
          </a:p>
          <a:p>
            <a:r>
              <a:rPr lang="en-US" sz="5100" dirty="0"/>
              <a:t>November 2019 – January 2020</a:t>
            </a:r>
          </a:p>
          <a:p>
            <a:pPr lvl="1"/>
            <a:r>
              <a:rPr lang="en-US" sz="3800" dirty="0"/>
              <a:t>Dissemination and training on ICT security, identity and OERs in new schools</a:t>
            </a:r>
          </a:p>
          <a:p>
            <a:pPr lvl="1"/>
            <a:r>
              <a:rPr lang="en-US" sz="3800" dirty="0"/>
              <a:t>Focus groups activities for the final assessment</a:t>
            </a:r>
          </a:p>
          <a:p>
            <a:pPr lvl="1"/>
            <a:r>
              <a:rPr lang="en-US" sz="3800" dirty="0"/>
              <a:t>Milestone 3.6 (M36) - Security, privacy, trust and IPR issues </a:t>
            </a:r>
          </a:p>
          <a:p>
            <a:pPr marL="0" indent="0">
              <a:buNone/>
            </a:pPr>
            <a:endParaRPr lang="en-US" sz="3800" dirty="0"/>
          </a:p>
          <a:p>
            <a:r>
              <a:rPr lang="en-US" sz="5100" dirty="0"/>
              <a:t>January – May 2020</a:t>
            </a:r>
          </a:p>
          <a:p>
            <a:pPr lvl="1"/>
            <a:r>
              <a:rPr lang="en-US" sz="3800" dirty="0"/>
              <a:t>Dissemination and training on ICT security, identity and OERs in new schools</a:t>
            </a:r>
          </a:p>
          <a:p>
            <a:pPr lvl="1"/>
            <a:r>
              <a:rPr lang="en-US" sz="3800" dirty="0"/>
              <a:t>Deliverable 6.3 (M39) – Assessment of the roadmap adoption in the project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F4BA69E-5570-2B4E-9C78-56F40809FB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dirty="0"/>
              <a:t>www.up2university.eu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1A6EA4A-320A-7E4D-9DFC-7048B16EC5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5F41-1819-CC4C-A361-86D446D94323}" type="slidenum">
              <a:rPr lang="pt-BR" smtClean="0"/>
              <a:pPr/>
              <a:t>4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5150621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Kép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90643" y="857251"/>
            <a:ext cx="5962714" cy="5062574"/>
          </a:xfrm>
          <a:prstGeom prst="rect">
            <a:avLst/>
          </a:prstGeom>
        </p:spPr>
      </p:pic>
      <p:sp>
        <p:nvSpPr>
          <p:cNvPr id="7" name="Title 6">
            <a:extLst>
              <a:ext uri="{FF2B5EF4-FFF2-40B4-BE49-F238E27FC236}">
                <a16:creationId xmlns:a16="http://schemas.microsoft.com/office/drawing/2014/main" id="{B267B5D3-3F9F-EF4A-AFAB-B083AF2BF78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>
                <a:solidFill>
                  <a:schemeClr val="accent2"/>
                </a:solidFill>
              </a:rPr>
              <a:t>THANK YOU FOR YOUR ATTENTION!</a:t>
            </a:r>
          </a:p>
        </p:txBody>
      </p:sp>
      <p:sp>
        <p:nvSpPr>
          <p:cNvPr id="8" name="Subtitle 7">
            <a:extLst>
              <a:ext uri="{FF2B5EF4-FFF2-40B4-BE49-F238E27FC236}">
                <a16:creationId xmlns:a16="http://schemas.microsoft.com/office/drawing/2014/main" id="{9AD524CA-499D-2149-8502-D040D467C1E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4382691"/>
            <a:ext cx="6858000" cy="1241822"/>
          </a:xfrm>
        </p:spPr>
        <p:txBody>
          <a:bodyPr/>
          <a:lstStyle/>
          <a:p>
            <a:r>
              <a:rPr lang="it-IT" b="1" u="sng" dirty="0">
                <a:solidFill>
                  <a:schemeClr val="accent1">
                    <a:lumMod val="50000"/>
                  </a:schemeClr>
                </a:solidFill>
                <a:hlinkClick r:id="rId3"/>
              </a:rPr>
              <a:t>up2u@garr.it</a:t>
            </a:r>
            <a:endParaRPr lang="hu-HU" b="1" u="sng" dirty="0">
              <a:solidFill>
                <a:schemeClr val="accent1">
                  <a:lumMod val="50000"/>
                </a:schemeClr>
              </a:solidFill>
            </a:endParaRPr>
          </a:p>
          <a:p>
            <a:endParaRPr lang="hu-HU" b="1" u="sng" dirty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hu-HU" b="1" u="sng" dirty="0">
                <a:solidFill>
                  <a:srgbClr val="FFC000"/>
                </a:solidFill>
              </a:rPr>
              <a:t>#up2universe</a:t>
            </a:r>
            <a:endParaRPr lang="en-GB" b="1" u="sng" dirty="0">
              <a:solidFill>
                <a:srgbClr val="FFC000"/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0D9F36E-E397-C344-9901-94F6F4945C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dirty="0"/>
              <a:t>www.up2university.eu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CFA4A5E-BEAA-2544-AEB8-0BB841349E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5F41-1819-CC4C-A361-86D446D94323}" type="slidenum">
              <a:rPr lang="pt-BR" smtClean="0"/>
              <a:t>5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029526189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Personalizar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3" id="{7ABBBC8B-4DE5-3347-9805-3075D0D095F6}" vid="{4384763A-7BF3-9B48-BD46-138FBC81972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Tema do Office</Template>
  <TotalTime>318</TotalTime>
  <Words>305</Words>
  <Application>Microsoft Macintosh PowerPoint</Application>
  <PresentationFormat>On-screen Show (4:3)</PresentationFormat>
  <Paragraphs>55</Paragraphs>
  <Slides>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1" baseType="lpstr">
      <vt:lpstr>Arial</vt:lpstr>
      <vt:lpstr>Calibri</vt:lpstr>
      <vt:lpstr>Raleway</vt:lpstr>
      <vt:lpstr>Raleway Light</vt:lpstr>
      <vt:lpstr>Wingdings</vt:lpstr>
      <vt:lpstr>Tema do Office</vt:lpstr>
      <vt:lpstr>WP6 workplan</vt:lpstr>
      <vt:lpstr>WP6 objectives</vt:lpstr>
      <vt:lpstr>Work done after March review</vt:lpstr>
      <vt:lpstr>Timeline</vt:lpstr>
      <vt:lpstr>THANK YOU FOR YOUR ATTENTION!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New workplan in WPx</dc:title>
  <dc:creator>Casper Dreef</dc:creator>
  <cp:lastModifiedBy>Casper Dreef</cp:lastModifiedBy>
  <cp:revision>26</cp:revision>
  <dcterms:created xsi:type="dcterms:W3CDTF">2019-08-19T11:57:27Z</dcterms:created>
  <dcterms:modified xsi:type="dcterms:W3CDTF">2019-09-05T13:37:17Z</dcterms:modified>
</cp:coreProperties>
</file>