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3" r:id="rId4"/>
    <p:sldId id="257" r:id="rId5"/>
    <p:sldId id="264" r:id="rId6"/>
    <p:sldId id="260" r:id="rId7"/>
    <p:sldId id="261" r:id="rId8"/>
    <p:sldId id="265" r:id="rId9"/>
    <p:sldId id="259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41" autoAdjust="0"/>
    <p:restoredTop sz="81098"/>
  </p:normalViewPr>
  <p:slideViewPr>
    <p:cSldViewPr snapToGrid="0" snapToObjects="1">
      <p:cViewPr varScale="1">
        <p:scale>
          <a:sx n="114" d="100"/>
          <a:sy n="114" d="100"/>
        </p:scale>
        <p:origin x="1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2019. 09. 10.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2019. 09. 10.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 fontScale="90000"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WP8 </a:t>
            </a:r>
            <a:br>
              <a:rPr lang="pt-BR" sz="4050" dirty="0">
                <a:solidFill>
                  <a:schemeClr val="accent2"/>
                </a:solidFill>
              </a:rPr>
            </a:br>
            <a:r>
              <a:rPr lang="pt-BR" sz="4050" dirty="0">
                <a:solidFill>
                  <a:schemeClr val="accent2"/>
                </a:solidFill>
              </a:rPr>
              <a:t>NREN Services </a:t>
            </a:r>
            <a:r>
              <a:rPr lang="pt-BR" sz="4050" dirty="0" err="1">
                <a:solidFill>
                  <a:schemeClr val="accent2"/>
                </a:solidFill>
              </a:rPr>
              <a:t>and</a:t>
            </a:r>
            <a:r>
              <a:rPr lang="pt-BR" sz="4050" dirty="0">
                <a:solidFill>
                  <a:schemeClr val="accent2"/>
                </a:solidFill>
              </a:rPr>
              <a:t> Up2U Tools for </a:t>
            </a:r>
            <a:r>
              <a:rPr lang="pt-BR" sz="4050" dirty="0" err="1">
                <a:solidFill>
                  <a:schemeClr val="accent2"/>
                </a:solidFill>
              </a:rPr>
              <a:t>Schools</a:t>
            </a:r>
            <a:r>
              <a:rPr lang="pt-BR" sz="4050" dirty="0">
                <a:solidFill>
                  <a:schemeClr val="accent2"/>
                </a:solidFill>
              </a:rPr>
              <a:t> Business </a:t>
            </a:r>
            <a:r>
              <a:rPr lang="pt-BR" sz="4050" dirty="0" err="1">
                <a:solidFill>
                  <a:schemeClr val="accent2"/>
                </a:solidFill>
              </a:rPr>
              <a:t>Models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 err="1"/>
              <a:t>Faraz</a:t>
            </a:r>
            <a:r>
              <a:rPr lang="pt-BR" sz="2700" i="1" dirty="0"/>
              <a:t> </a:t>
            </a:r>
            <a:r>
              <a:rPr lang="pt-BR" sz="2700" i="1" dirty="0" err="1"/>
              <a:t>Fatemi</a:t>
            </a:r>
            <a:r>
              <a:rPr lang="pt-BR" sz="2700" i="1" dirty="0"/>
              <a:t> </a:t>
            </a:r>
            <a:r>
              <a:rPr lang="pt-BR" sz="2700" i="1" dirty="0" err="1"/>
              <a:t>Moghaddam</a:t>
            </a:r>
            <a:endParaRPr lang="pt-BR" sz="2700" i="1" dirty="0"/>
          </a:p>
          <a:p>
            <a:pPr algn="l"/>
            <a:r>
              <a:rPr lang="pt-BR" sz="2700" dirty="0"/>
              <a:t>GWDG</a:t>
            </a: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24C3B-1E0C-8447-B427-D4EB07964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Business Entity</a:t>
            </a:r>
          </a:p>
          <a:p>
            <a:pPr lvl="1"/>
            <a:r>
              <a:rPr lang="en-US" dirty="0"/>
              <a:t>Centralized Model</a:t>
            </a:r>
          </a:p>
          <a:p>
            <a:pPr lvl="1"/>
            <a:r>
              <a:rPr lang="en-US" dirty="0"/>
              <a:t>Decentralized Model </a:t>
            </a:r>
          </a:p>
          <a:p>
            <a:r>
              <a:rPr lang="en-US" dirty="0"/>
              <a:t>Pricing/Cost Model</a:t>
            </a:r>
          </a:p>
          <a:p>
            <a:r>
              <a:rPr lang="en-US" dirty="0"/>
              <a:t>Added Value</a:t>
            </a:r>
          </a:p>
          <a:p>
            <a:r>
              <a:rPr lang="en-US" dirty="0"/>
              <a:t>Timeline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15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89A85-A854-F54A-97E9-8B456239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Decentralized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4FF71-3432-D343-8EB4-E22B2DC56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Lithuania Case</a:t>
            </a:r>
          </a:p>
          <a:p>
            <a:pPr lvl="1"/>
            <a:r>
              <a:rPr lang="en-US" dirty="0"/>
              <a:t>Cost Plan: By Funding</a:t>
            </a:r>
          </a:p>
          <a:p>
            <a:pPr lvl="1"/>
            <a:r>
              <a:rPr lang="en-US" dirty="0"/>
              <a:t>Funding via LITNET, Other Plans</a:t>
            </a:r>
          </a:p>
          <a:p>
            <a:pPr lvl="1"/>
            <a:r>
              <a:rPr lang="en-US" dirty="0"/>
              <a:t>Option: Fund by Schools</a:t>
            </a:r>
          </a:p>
          <a:p>
            <a:r>
              <a:rPr lang="en-US" dirty="0"/>
              <a:t>Poland Case</a:t>
            </a:r>
          </a:p>
          <a:p>
            <a:pPr lvl="1"/>
            <a:r>
              <a:rPr lang="en-US" dirty="0"/>
              <a:t>Cost Plan: By Funding, No Pricing Model</a:t>
            </a:r>
          </a:p>
          <a:p>
            <a:pPr lvl="1"/>
            <a:r>
              <a:rPr lang="en-US" dirty="0"/>
              <a:t>Plan: National Funding</a:t>
            </a:r>
          </a:p>
          <a:p>
            <a:r>
              <a:rPr lang="en-US" dirty="0"/>
              <a:t>Hungary Case</a:t>
            </a:r>
          </a:p>
          <a:p>
            <a:pPr lvl="1"/>
            <a:r>
              <a:rPr lang="en-US" dirty="0"/>
              <a:t>Cost Plan: By Funding, No Pricing Model</a:t>
            </a:r>
          </a:p>
          <a:p>
            <a:pPr lvl="1"/>
            <a:r>
              <a:rPr lang="en-US" dirty="0"/>
              <a:t>Plan: National Funding</a:t>
            </a:r>
          </a:p>
          <a:p>
            <a:pPr lvl="1"/>
            <a:r>
              <a:rPr lang="en-US" dirty="0"/>
              <a:t>Current Plan: Project Life-time + 5 Years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9F37-3027-1043-B6EB-DDE1242B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E5CB3-ED8A-4345-8EC6-4DE29CAE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998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Centralized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Hosted by GEANT</a:t>
            </a:r>
          </a:p>
          <a:p>
            <a:r>
              <a:rPr lang="en-GB" dirty="0"/>
              <a:t>GEANT needs the figures from the costs of hosting / operating a central platform. That would be presented to GEANT's GA for decision.</a:t>
            </a:r>
          </a:p>
          <a:p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Centralized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Hosted by GEANT</a:t>
            </a:r>
          </a:p>
          <a:p>
            <a:r>
              <a:rPr lang="en-GB" dirty="0"/>
              <a:t>GEANT needs the figures from the costs of hosting / operating a central platform. That would be presented to GEANT's GA for decision.</a:t>
            </a:r>
          </a:p>
          <a:p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131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Pricing/Costing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M</a:t>
            </a:r>
            <a:r>
              <a:rPr lang="en-GB" sz="2100" dirty="0"/>
              <a:t>arket Analysis</a:t>
            </a:r>
          </a:p>
          <a:p>
            <a:pPr lvl="1"/>
            <a:r>
              <a:rPr lang="en-GB" dirty="0"/>
              <a:t>National and International Analysis</a:t>
            </a:r>
          </a:p>
          <a:p>
            <a:pPr>
              <a:buBlip>
                <a:blip r:embed="rId2"/>
              </a:buBlip>
            </a:pPr>
            <a:r>
              <a:rPr lang="en-GB" sz="2100" dirty="0"/>
              <a:t>Experienced by PSNC</a:t>
            </a:r>
          </a:p>
          <a:p>
            <a:pPr lvl="1"/>
            <a:r>
              <a:rPr lang="en-GB" dirty="0"/>
              <a:t>Lithuania and Hungary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Added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Up2U for students</a:t>
            </a:r>
          </a:p>
          <a:p>
            <a:r>
              <a:rPr lang="en-GB" dirty="0"/>
              <a:t>Up2U for universities</a:t>
            </a:r>
          </a:p>
          <a:p>
            <a:r>
              <a:rPr lang="en-GB" dirty="0"/>
              <a:t>Up2U for school teachers</a:t>
            </a:r>
          </a:p>
          <a:p>
            <a:r>
              <a:rPr lang="en-GB" dirty="0"/>
              <a:t>Reuse Up2U for NRENs</a:t>
            </a:r>
          </a:p>
          <a:p>
            <a:r>
              <a:rPr lang="en-GB" dirty="0"/>
              <a:t>Up2U for collaborators(companies, content providers)</a:t>
            </a:r>
          </a:p>
          <a:p>
            <a:pPr marL="0" indent="0">
              <a:buNone/>
            </a:pP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06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4F87320-8228-5B4A-AEDC-DCDA0D832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963207"/>
              </p:ext>
            </p:extLst>
          </p:nvPr>
        </p:nvGraphicFramePr>
        <p:xfrm>
          <a:off x="1114425" y="1538869"/>
          <a:ext cx="6915150" cy="4614120"/>
        </p:xfrm>
        <a:graphic>
          <a:graphicData uri="http://schemas.openxmlformats.org/drawingml/2006/table">
            <a:tbl>
              <a:tblPr/>
              <a:tblGrid>
                <a:gridCol w="2039969">
                  <a:extLst>
                    <a:ext uri="{9D8B030D-6E8A-4147-A177-3AD203B41FA5}">
                      <a16:colId xmlns:a16="http://schemas.microsoft.com/office/drawing/2014/main" val="2867929185"/>
                    </a:ext>
                  </a:extLst>
                </a:gridCol>
                <a:gridCol w="4875181">
                  <a:extLst>
                    <a:ext uri="{9D8B030D-6E8A-4147-A177-3AD203B41FA5}">
                      <a16:colId xmlns:a16="http://schemas.microsoft.com/office/drawing/2014/main" val="2789908043"/>
                    </a:ext>
                  </a:extLst>
                </a:gridCol>
              </a:tblGrid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11.09.2019 - 12.09.2019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Presentation and final discussion about the plan in GA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471047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13.09.2019 - 30.09.2019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Finalizing the plan 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331258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30.09.2019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Distributing the guideline to all partners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967040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30.09.2019 - 30.10.2019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Sustainability meetings (Every 2 weeks)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2613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30.10.2019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Each partner will send the first round of reports about the results</a:t>
                      </a: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07733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30.10.2019 - 20.12.2019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Sustainability meetings (Every 2 weeks)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838399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20.12.2019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Each partner will send the second round of reports about the results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290862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20.12.2019 - 31.01.2020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Sustainability meetings (Every 2 weeks)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305386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31.01.2020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Each partner will send the final round of reports about the results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643087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31.01.2020 - 28.02.2020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Sustainability meetings (Every week) / Preparation of D8.4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232086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01.03.2020 - 10.03.2020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Finalizing D8.4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309766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10.03.2020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Sending D8.4 for Peer-Review 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842253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31.03.2020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Submission of D8.4.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12314"/>
                  </a:ext>
                </a:extLst>
              </a:tr>
              <a:tr h="3295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01.04.2020 - 30.05.2020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[If any] Receiving more results from each partner and sending to EC.</a:t>
                      </a: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579902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E1A47334-6E99-2144-8310-BBCA0B361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19383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73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233</TotalTime>
  <Words>391</Words>
  <Application>Microsoft Macintosh PowerPoint</Application>
  <PresentationFormat>On-screen Show (4:3)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Raleway</vt:lpstr>
      <vt:lpstr>Raleway Light</vt:lpstr>
      <vt:lpstr>Wingdings</vt:lpstr>
      <vt:lpstr>Tema do Office</vt:lpstr>
      <vt:lpstr>WP8  NREN Services and Up2U Tools for Schools Business Models</vt:lpstr>
      <vt:lpstr>Overview</vt:lpstr>
      <vt:lpstr>Decentralized Model</vt:lpstr>
      <vt:lpstr>Centralized Model </vt:lpstr>
      <vt:lpstr>Centralized Model </vt:lpstr>
      <vt:lpstr>Pricing/Costing Model</vt:lpstr>
      <vt:lpstr>Added Value</vt:lpstr>
      <vt:lpstr>Timeline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FARAZ FATEMI MOGHADDAM</cp:lastModifiedBy>
  <cp:revision>8</cp:revision>
  <dcterms:created xsi:type="dcterms:W3CDTF">2019-08-19T11:57:27Z</dcterms:created>
  <dcterms:modified xsi:type="dcterms:W3CDTF">2019-09-10T14:28:39Z</dcterms:modified>
</cp:coreProperties>
</file>