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comments/comment1.xml" ContentType="application/vnd.openxmlformats-officedocument.presentationml.comments+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41"/>
  </p:notesMasterIdLst>
  <p:sldIdLst>
    <p:sldId id="256" r:id="rId2"/>
    <p:sldId id="257" r:id="rId3"/>
    <p:sldId id="260" r:id="rId4"/>
    <p:sldId id="261" r:id="rId5"/>
    <p:sldId id="262" r:id="rId6"/>
    <p:sldId id="263" r:id="rId7"/>
    <p:sldId id="264" r:id="rId8"/>
    <p:sldId id="265" r:id="rId9"/>
    <p:sldId id="266" r:id="rId10"/>
    <p:sldId id="267" r:id="rId11"/>
    <p:sldId id="268" r:id="rId12"/>
    <p:sldId id="269" r:id="rId13"/>
    <p:sldId id="270" r:id="rId14"/>
    <p:sldId id="271" r:id="rId15"/>
    <p:sldId id="272" r:id="rId16"/>
    <p:sldId id="278" r:id="rId17"/>
    <p:sldId id="279" r:id="rId18"/>
    <p:sldId id="280" r:id="rId19"/>
    <p:sldId id="281" r:id="rId20"/>
    <p:sldId id="282" r:id="rId21"/>
    <p:sldId id="259" r:id="rId22"/>
    <p:sldId id="283" r:id="rId23"/>
    <p:sldId id="284" r:id="rId24"/>
    <p:sldId id="258" r:id="rId25"/>
    <p:sldId id="285" r:id="rId26"/>
    <p:sldId id="286" r:id="rId27"/>
    <p:sldId id="287" r:id="rId28"/>
    <p:sldId id="288" r:id="rId29"/>
    <p:sldId id="289" r:id="rId30"/>
    <p:sldId id="290" r:id="rId31"/>
    <p:sldId id="291" r:id="rId32"/>
    <p:sldId id="292" r:id="rId33"/>
    <p:sldId id="293" r:id="rId34"/>
    <p:sldId id="294" r:id="rId35"/>
    <p:sldId id="273" r:id="rId36"/>
    <p:sldId id="274" r:id="rId37"/>
    <p:sldId id="275" r:id="rId38"/>
    <p:sldId id="276" r:id="rId39"/>
    <p:sldId id="277" r:id="rId40"/>
  </p:sldIdLst>
  <p:sldSz cx="9144000" cy="6858000" type="screen4x3"/>
  <p:notesSz cx="6858000" cy="9144000"/>
  <p:defaultTextStyle>
    <a:defPPr>
      <a:defRPr lang="pt-B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Giovanni Lariccia" initials=""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1463" autoAdjust="0"/>
    <p:restoredTop sz="81098"/>
  </p:normalViewPr>
  <p:slideViewPr>
    <p:cSldViewPr snapToGrid="0" snapToObjects="1">
      <p:cViewPr varScale="1">
        <p:scale>
          <a:sx n="50" d="100"/>
          <a:sy n="50" d="100"/>
        </p:scale>
        <p:origin x="184" y="104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commentAuthors" Target="commentAuthor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presProps" Target="presProp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ableStyles" Target="tableStyles.xml"/><Relationship Id="rId20" Type="http://schemas.openxmlformats.org/officeDocument/2006/relationships/slide" Target="slides/slide19.xml"/><Relationship Id="rId41" Type="http://schemas.openxmlformats.org/officeDocument/2006/relationships/notesMaster" Target="notesMasters/notesMaster1.xml"/></Relationships>
</file>

<file path=ppt/comments/comment1.xml><?xml version="1.0" encoding="utf-8"?>
<p:cmLst xmlns:a="http://schemas.openxmlformats.org/drawingml/2006/main" xmlns:r="http://schemas.openxmlformats.org/officeDocument/2006/relationships" xmlns:p="http://schemas.openxmlformats.org/presentationml/2006/main">
  <p:cm authorId="1" dt="2019-09-09T13:33:36.451" idx="1">
    <p:pos x="6000" y="0"/>
    <p:text>Parafrasando il titolo del famosissimo libro di Mitchell Resnick userei l'espressione "Lifelong Learning Community" invece di "Life learning Ommunity"</p:text>
  </p:cm>
</p:cmLst>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016375D-49E0-7948-A53E-F2CAAD9F3494}" type="datetimeFigureOut">
              <a:rPr lang="en-GB" smtClean="0"/>
              <a:t>10/09/2019</a:t>
            </a:fld>
            <a:endParaRPr lang="en-GB"/>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8BD077C-869B-7E49-ADCB-FE4F8445B5E4}" type="slidenum">
              <a:rPr lang="en-GB" smtClean="0"/>
              <a:t>‹#›</a:t>
            </a:fld>
            <a:endParaRPr lang="en-GB"/>
          </a:p>
        </p:txBody>
      </p:sp>
    </p:spTree>
    <p:extLst>
      <p:ext uri="{BB962C8B-B14F-4D97-AF65-F5344CB8AC3E}">
        <p14:creationId xmlns:p14="http://schemas.microsoft.com/office/powerpoint/2010/main" val="242179231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WPs 7 and 8 will present later today during </a:t>
            </a:r>
            <a:r>
              <a:rPr lang="en-US"/>
              <a:t>designated sessions</a:t>
            </a:r>
          </a:p>
        </p:txBody>
      </p:sp>
      <p:sp>
        <p:nvSpPr>
          <p:cNvPr id="4" name="Slide Number Placeholder 3"/>
          <p:cNvSpPr>
            <a:spLocks noGrp="1"/>
          </p:cNvSpPr>
          <p:nvPr>
            <p:ph type="sldNum" sz="quarter" idx="5"/>
          </p:nvPr>
        </p:nvSpPr>
        <p:spPr/>
        <p:txBody>
          <a:bodyPr/>
          <a:lstStyle/>
          <a:p>
            <a:fld id="{88BD077C-869B-7E49-ADCB-FE4F8445B5E4}" type="slidenum">
              <a:rPr lang="en-GB" smtClean="0"/>
              <a:t>2</a:t>
            </a:fld>
            <a:endParaRPr lang="en-GB"/>
          </a:p>
        </p:txBody>
      </p:sp>
    </p:spTree>
    <p:extLst>
      <p:ext uri="{BB962C8B-B14F-4D97-AF65-F5344CB8AC3E}">
        <p14:creationId xmlns:p14="http://schemas.microsoft.com/office/powerpoint/2010/main" val="50458397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3"/>
        <p:cNvGrpSpPr/>
        <p:nvPr/>
      </p:nvGrpSpPr>
      <p:grpSpPr>
        <a:xfrm>
          <a:off x="0" y="0"/>
          <a:ext cx="0" cy="0"/>
          <a:chOff x="0" y="0"/>
          <a:chExt cx="0" cy="0"/>
        </a:xfrm>
      </p:grpSpPr>
      <p:sp>
        <p:nvSpPr>
          <p:cNvPr id="114" name="Google Shape;114;g60783fbab8_0_5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15" name="Google Shape;115;g60783fbab8_0_54: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16" name="Google Shape;116;g60783fbab8_0_54: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GB"/>
              <a:t>30</a:t>
            </a:fld>
            <a:endParaRPr/>
          </a:p>
        </p:txBody>
      </p:sp>
    </p:spTree>
    <p:extLst>
      <p:ext uri="{BB962C8B-B14F-4D97-AF65-F5344CB8AC3E}">
        <p14:creationId xmlns:p14="http://schemas.microsoft.com/office/powerpoint/2010/main" val="199909273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2"/>
        <p:cNvGrpSpPr/>
        <p:nvPr/>
      </p:nvGrpSpPr>
      <p:grpSpPr>
        <a:xfrm>
          <a:off x="0" y="0"/>
          <a:ext cx="0" cy="0"/>
          <a:chOff x="0" y="0"/>
          <a:chExt cx="0" cy="0"/>
        </a:xfrm>
      </p:grpSpPr>
      <p:sp>
        <p:nvSpPr>
          <p:cNvPr id="123" name="Google Shape;123;p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24" name="Google Shape;124;p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25" name="Google Shape;125;p3: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GB"/>
              <a:t>31</a:t>
            </a:fld>
            <a:endParaRPr/>
          </a:p>
        </p:txBody>
      </p:sp>
    </p:spTree>
    <p:extLst>
      <p:ext uri="{BB962C8B-B14F-4D97-AF65-F5344CB8AC3E}">
        <p14:creationId xmlns:p14="http://schemas.microsoft.com/office/powerpoint/2010/main" val="175701995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1"/>
        <p:cNvGrpSpPr/>
        <p:nvPr/>
      </p:nvGrpSpPr>
      <p:grpSpPr>
        <a:xfrm>
          <a:off x="0" y="0"/>
          <a:ext cx="0" cy="0"/>
          <a:chOff x="0" y="0"/>
          <a:chExt cx="0" cy="0"/>
        </a:xfrm>
      </p:grpSpPr>
      <p:sp>
        <p:nvSpPr>
          <p:cNvPr id="132" name="Google Shape;132;g5e80cc45b3_0_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33" name="Google Shape;133;g5e80cc45b3_0_0: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34" name="Google Shape;134;g5e80cc45b3_0_0: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GB"/>
              <a:t>32</a:t>
            </a:fld>
            <a:endParaRPr/>
          </a:p>
        </p:txBody>
      </p:sp>
    </p:spTree>
    <p:extLst>
      <p:ext uri="{BB962C8B-B14F-4D97-AF65-F5344CB8AC3E}">
        <p14:creationId xmlns:p14="http://schemas.microsoft.com/office/powerpoint/2010/main" val="88026433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0"/>
        <p:cNvGrpSpPr/>
        <p:nvPr/>
      </p:nvGrpSpPr>
      <p:grpSpPr>
        <a:xfrm>
          <a:off x="0" y="0"/>
          <a:ext cx="0" cy="0"/>
          <a:chOff x="0" y="0"/>
          <a:chExt cx="0" cy="0"/>
        </a:xfrm>
      </p:grpSpPr>
      <p:sp>
        <p:nvSpPr>
          <p:cNvPr id="141" name="Google Shape;141;g60783fbab8_0_7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42" name="Google Shape;142;g60783fbab8_0_71: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43" name="Google Shape;143;g60783fbab8_0_71: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GB"/>
              <a:t>33</a:t>
            </a:fld>
            <a:endParaRPr/>
          </a:p>
        </p:txBody>
      </p:sp>
    </p:spTree>
    <p:extLst>
      <p:ext uri="{BB962C8B-B14F-4D97-AF65-F5344CB8AC3E}">
        <p14:creationId xmlns:p14="http://schemas.microsoft.com/office/powerpoint/2010/main" val="406119658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9"/>
        <p:cNvGrpSpPr/>
        <p:nvPr/>
      </p:nvGrpSpPr>
      <p:grpSpPr>
        <a:xfrm>
          <a:off x="0" y="0"/>
          <a:ext cx="0" cy="0"/>
          <a:chOff x="0" y="0"/>
          <a:chExt cx="0" cy="0"/>
        </a:xfrm>
      </p:grpSpPr>
      <p:sp>
        <p:nvSpPr>
          <p:cNvPr id="150" name="Google Shape;150;p4: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51" name="Google Shape;151;p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3123790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it-IT" dirty="0"/>
              <a:t>Questa è una nota che nessuno può vedere</a:t>
            </a:r>
          </a:p>
        </p:txBody>
      </p:sp>
      <p:sp>
        <p:nvSpPr>
          <p:cNvPr id="4" name="Segnaposto numero diapositiva 3"/>
          <p:cNvSpPr>
            <a:spLocks noGrp="1"/>
          </p:cNvSpPr>
          <p:nvPr>
            <p:ph type="sldNum" sz="quarter" idx="10"/>
          </p:nvPr>
        </p:nvSpPr>
        <p:spPr/>
        <p:txBody>
          <a:bodyPr/>
          <a:lstStyle/>
          <a:p>
            <a:fld id="{88BD077C-869B-7E49-ADCB-FE4F8445B5E4}" type="slidenum">
              <a:rPr lang="en-GB" smtClean="0"/>
              <a:t>36</a:t>
            </a:fld>
            <a:endParaRPr lang="en-GB"/>
          </a:p>
        </p:txBody>
      </p:sp>
    </p:spTree>
    <p:extLst>
      <p:ext uri="{BB962C8B-B14F-4D97-AF65-F5344CB8AC3E}">
        <p14:creationId xmlns:p14="http://schemas.microsoft.com/office/powerpoint/2010/main" val="140044975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
        <p:cNvGrpSpPr/>
        <p:nvPr/>
      </p:nvGrpSpPr>
      <p:grpSpPr>
        <a:xfrm>
          <a:off x="0" y="0"/>
          <a:ext cx="0" cy="0"/>
          <a:chOff x="0" y="0"/>
          <a:chExt cx="0" cy="0"/>
        </a:xfrm>
      </p:grpSpPr>
      <p:sp>
        <p:nvSpPr>
          <p:cNvPr id="37" name="Google Shape;37;p1: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8" name="Google Shape;38;p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949835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
        <p:cNvGrpSpPr/>
        <p:nvPr/>
      </p:nvGrpSpPr>
      <p:grpSpPr>
        <a:xfrm>
          <a:off x="0" y="0"/>
          <a:ext cx="0" cy="0"/>
          <a:chOff x="0" y="0"/>
          <a:chExt cx="0" cy="0"/>
        </a:xfrm>
      </p:grpSpPr>
      <p:sp>
        <p:nvSpPr>
          <p:cNvPr id="44" name="Google Shape;44;p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5" name="Google Shape;45;p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GB"/>
              <a:t>From Github issue tracker</a:t>
            </a:r>
            <a:endParaRPr/>
          </a:p>
        </p:txBody>
      </p:sp>
      <p:sp>
        <p:nvSpPr>
          <p:cNvPr id="46" name="Google Shape;46;p2: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GB"/>
              <a:t>23</a:t>
            </a:fld>
            <a:endParaRPr/>
          </a:p>
        </p:txBody>
      </p:sp>
    </p:spTree>
    <p:extLst>
      <p:ext uri="{BB962C8B-B14F-4D97-AF65-F5344CB8AC3E}">
        <p14:creationId xmlns:p14="http://schemas.microsoft.com/office/powerpoint/2010/main" val="306780789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4"/>
        <p:cNvGrpSpPr/>
        <p:nvPr/>
      </p:nvGrpSpPr>
      <p:grpSpPr>
        <a:xfrm>
          <a:off x="0" y="0"/>
          <a:ext cx="0" cy="0"/>
          <a:chOff x="0" y="0"/>
          <a:chExt cx="0" cy="0"/>
        </a:xfrm>
      </p:grpSpPr>
      <p:sp>
        <p:nvSpPr>
          <p:cNvPr id="55" name="Google Shape;55;g60783fbab8_0_1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56" name="Google Shape;56;g60783fbab8_0_14: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GB"/>
              <a:t>From Github issue tracker</a:t>
            </a:r>
            <a:endParaRPr/>
          </a:p>
        </p:txBody>
      </p:sp>
      <p:sp>
        <p:nvSpPr>
          <p:cNvPr id="57" name="Google Shape;57;g60783fbab8_0_14: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GB"/>
              <a:t>24</a:t>
            </a:fld>
            <a:endParaRPr/>
          </a:p>
        </p:txBody>
      </p:sp>
    </p:spTree>
    <p:extLst>
      <p:ext uri="{BB962C8B-B14F-4D97-AF65-F5344CB8AC3E}">
        <p14:creationId xmlns:p14="http://schemas.microsoft.com/office/powerpoint/2010/main" val="377484420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4"/>
        <p:cNvGrpSpPr/>
        <p:nvPr/>
      </p:nvGrpSpPr>
      <p:grpSpPr>
        <a:xfrm>
          <a:off x="0" y="0"/>
          <a:ext cx="0" cy="0"/>
          <a:chOff x="0" y="0"/>
          <a:chExt cx="0" cy="0"/>
        </a:xfrm>
      </p:grpSpPr>
      <p:sp>
        <p:nvSpPr>
          <p:cNvPr id="65" name="Google Shape;65;g60783fbab8_0_3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6" name="Google Shape;66;g60783fbab8_0_33: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GB"/>
              <a:t>From Github issue tracker</a:t>
            </a:r>
            <a:endParaRPr/>
          </a:p>
        </p:txBody>
      </p:sp>
      <p:sp>
        <p:nvSpPr>
          <p:cNvPr id="67" name="Google Shape;67;g60783fbab8_0_33: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GB"/>
              <a:t>25</a:t>
            </a:fld>
            <a:endParaRPr/>
          </a:p>
        </p:txBody>
      </p:sp>
    </p:spTree>
    <p:extLst>
      <p:ext uri="{BB962C8B-B14F-4D97-AF65-F5344CB8AC3E}">
        <p14:creationId xmlns:p14="http://schemas.microsoft.com/office/powerpoint/2010/main" val="51952021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4"/>
        <p:cNvGrpSpPr/>
        <p:nvPr/>
      </p:nvGrpSpPr>
      <p:grpSpPr>
        <a:xfrm>
          <a:off x="0" y="0"/>
          <a:ext cx="0" cy="0"/>
          <a:chOff x="0" y="0"/>
          <a:chExt cx="0" cy="0"/>
        </a:xfrm>
      </p:grpSpPr>
      <p:sp>
        <p:nvSpPr>
          <p:cNvPr id="75" name="Google Shape;75;g60783fbab8_0_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76" name="Google Shape;76;g60783fbab8_0_1: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GB"/>
              <a:t>From Github issue tracker</a:t>
            </a:r>
            <a:endParaRPr/>
          </a:p>
        </p:txBody>
      </p:sp>
      <p:sp>
        <p:nvSpPr>
          <p:cNvPr id="77" name="Google Shape;77;g60783fbab8_0_1: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GB"/>
              <a:t>26</a:t>
            </a:fld>
            <a:endParaRPr/>
          </a:p>
        </p:txBody>
      </p:sp>
    </p:spTree>
    <p:extLst>
      <p:ext uri="{BB962C8B-B14F-4D97-AF65-F5344CB8AC3E}">
        <p14:creationId xmlns:p14="http://schemas.microsoft.com/office/powerpoint/2010/main" val="21605187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5"/>
        <p:cNvGrpSpPr/>
        <p:nvPr/>
      </p:nvGrpSpPr>
      <p:grpSpPr>
        <a:xfrm>
          <a:off x="0" y="0"/>
          <a:ext cx="0" cy="0"/>
          <a:chOff x="0" y="0"/>
          <a:chExt cx="0" cy="0"/>
        </a:xfrm>
      </p:grpSpPr>
      <p:sp>
        <p:nvSpPr>
          <p:cNvPr id="86" name="Google Shape;86;g60783fbab8_0_4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87" name="Google Shape;87;g60783fbab8_0_42: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GB"/>
              <a:t>From Github issue tracker</a:t>
            </a:r>
            <a:endParaRPr/>
          </a:p>
        </p:txBody>
      </p:sp>
      <p:sp>
        <p:nvSpPr>
          <p:cNvPr id="88" name="Google Shape;88;g60783fbab8_0_42: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GB"/>
              <a:t>27</a:t>
            </a:fld>
            <a:endParaRPr/>
          </a:p>
        </p:txBody>
      </p:sp>
    </p:spTree>
    <p:extLst>
      <p:ext uri="{BB962C8B-B14F-4D97-AF65-F5344CB8AC3E}">
        <p14:creationId xmlns:p14="http://schemas.microsoft.com/office/powerpoint/2010/main" val="241237508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5"/>
        <p:cNvGrpSpPr/>
        <p:nvPr/>
      </p:nvGrpSpPr>
      <p:grpSpPr>
        <a:xfrm>
          <a:off x="0" y="0"/>
          <a:ext cx="0" cy="0"/>
          <a:chOff x="0" y="0"/>
          <a:chExt cx="0" cy="0"/>
        </a:xfrm>
      </p:grpSpPr>
      <p:sp>
        <p:nvSpPr>
          <p:cNvPr id="96" name="Google Shape;96;g5db57f2e30_0_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97" name="Google Shape;97;g5db57f2e30_0_0: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98" name="Google Shape;98;g5db57f2e30_0_0: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GB"/>
              <a:t>28</a:t>
            </a:fld>
            <a:endParaRPr/>
          </a:p>
        </p:txBody>
      </p:sp>
    </p:spTree>
    <p:extLst>
      <p:ext uri="{BB962C8B-B14F-4D97-AF65-F5344CB8AC3E}">
        <p14:creationId xmlns:p14="http://schemas.microsoft.com/office/powerpoint/2010/main" val="33959275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60783fbab8_0_6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06" name="Google Shape;106;g60783fbab8_0_63: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60783fbab8_0_63: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GB"/>
              <a:t>29</a:t>
            </a:fld>
            <a:endParaRPr/>
          </a:p>
        </p:txBody>
      </p:sp>
    </p:spTree>
    <p:extLst>
      <p:ext uri="{BB962C8B-B14F-4D97-AF65-F5344CB8AC3E}">
        <p14:creationId xmlns:p14="http://schemas.microsoft.com/office/powerpoint/2010/main" val="138021631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Slide de título">
    <p:spTree>
      <p:nvGrpSpPr>
        <p:cNvPr id="1" name=""/>
        <p:cNvGrpSpPr/>
        <p:nvPr/>
      </p:nvGrpSpPr>
      <p:grpSpPr>
        <a:xfrm>
          <a:off x="0" y="0"/>
          <a:ext cx="0" cy="0"/>
          <a:chOff x="0" y="0"/>
          <a:chExt cx="0" cy="0"/>
        </a:xfrm>
      </p:grpSpPr>
      <p:sp>
        <p:nvSpPr>
          <p:cNvPr id="2" name="Título 1"/>
          <p:cNvSpPr>
            <a:spLocks noGrp="1"/>
          </p:cNvSpPr>
          <p:nvPr>
            <p:ph type="ctrTitle" hasCustomPrompt="1"/>
          </p:nvPr>
        </p:nvSpPr>
        <p:spPr>
          <a:xfrm>
            <a:off x="1143000" y="1724628"/>
            <a:ext cx="6858000" cy="1785335"/>
          </a:xfrm>
        </p:spPr>
        <p:txBody>
          <a:bodyPr anchor="b">
            <a:normAutofit/>
          </a:bodyPr>
          <a:lstStyle>
            <a:lvl1pPr algn="ctr">
              <a:defRPr sz="3300" b="1" i="0">
                <a:latin typeface="Raleway" charset="0"/>
                <a:ea typeface="Raleway" charset="0"/>
                <a:cs typeface="Raleway" charset="0"/>
              </a:defRPr>
            </a:lvl1pPr>
          </a:lstStyle>
          <a:p>
            <a:r>
              <a:rPr lang="pt-PT" dirty="0"/>
              <a:t>CLIQUE PARA EDITAR ESTILO DO TÍTULO MESTRE</a:t>
            </a:r>
            <a:endParaRPr lang="pt-BR" dirty="0"/>
          </a:p>
        </p:txBody>
      </p:sp>
      <p:sp>
        <p:nvSpPr>
          <p:cNvPr id="3" name="Subtítulo 2"/>
          <p:cNvSpPr>
            <a:spLocks noGrp="1"/>
          </p:cNvSpPr>
          <p:nvPr>
            <p:ph type="subTitle" idx="1"/>
          </p:nvPr>
        </p:nvSpPr>
        <p:spPr>
          <a:xfrm>
            <a:off x="1143000" y="3602038"/>
            <a:ext cx="6858000" cy="1655762"/>
          </a:xfrm>
        </p:spPr>
        <p:txBody>
          <a:bodyPr/>
          <a:lstStyle>
            <a:lvl1pPr marL="0" indent="0" algn="ctr">
              <a:buNone/>
              <a:defRPr sz="1800" b="0" i="0">
                <a:latin typeface="Raleway" charset="0"/>
                <a:ea typeface="Raleway" charset="0"/>
                <a:cs typeface="Raleway" charset="0"/>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endParaRPr lang="pt-BR" dirty="0"/>
          </a:p>
        </p:txBody>
      </p:sp>
      <p:sp>
        <p:nvSpPr>
          <p:cNvPr id="4" name="Espaço Reservado para Data 3"/>
          <p:cNvSpPr>
            <a:spLocks noGrp="1"/>
          </p:cNvSpPr>
          <p:nvPr>
            <p:ph type="dt" sz="half" idx="10"/>
          </p:nvPr>
        </p:nvSpPr>
        <p:spPr/>
        <p:txBody>
          <a:bodyPr/>
          <a:lstStyle>
            <a:lvl1pPr>
              <a:defRPr b="0" i="0">
                <a:solidFill>
                  <a:schemeClr val="tx1"/>
                </a:solidFill>
                <a:latin typeface="Raleway Light" charset="0"/>
                <a:ea typeface="Raleway Light" charset="0"/>
                <a:cs typeface="Raleway Light" charset="0"/>
              </a:defRPr>
            </a:lvl1pPr>
          </a:lstStyle>
          <a:p>
            <a:fld id="{BF80B659-A68B-4F40-98BE-74B9C23091C7}" type="datetime1">
              <a:rPr lang="hu-HU" smtClean="0"/>
              <a:t>2019. 09. 10.</a:t>
            </a:fld>
            <a:endParaRPr lang="pt-BR"/>
          </a:p>
        </p:txBody>
      </p:sp>
      <p:sp>
        <p:nvSpPr>
          <p:cNvPr id="5" name="Espaço Reservado para Rodapé 4"/>
          <p:cNvSpPr>
            <a:spLocks noGrp="1"/>
          </p:cNvSpPr>
          <p:nvPr>
            <p:ph type="ftr" sz="quarter" idx="11"/>
          </p:nvPr>
        </p:nvSpPr>
        <p:spPr/>
        <p:txBody>
          <a:bodyPr/>
          <a:lstStyle>
            <a:lvl1pPr>
              <a:defRPr b="0" i="0">
                <a:solidFill>
                  <a:schemeClr val="tx1"/>
                </a:solidFill>
                <a:latin typeface="Raleway Light" charset="0"/>
                <a:ea typeface="Raleway Light" charset="0"/>
                <a:cs typeface="Raleway Light" charset="0"/>
              </a:defRPr>
            </a:lvl1pPr>
          </a:lstStyle>
          <a:p>
            <a:r>
              <a:rPr lang="pt-BR"/>
              <a:t>www.up2university.eu</a:t>
            </a:r>
            <a:endParaRPr lang="pt-BR" dirty="0"/>
          </a:p>
        </p:txBody>
      </p:sp>
      <p:sp>
        <p:nvSpPr>
          <p:cNvPr id="6" name="Espaço Reservado para Número de Slide 5"/>
          <p:cNvSpPr>
            <a:spLocks noGrp="1"/>
          </p:cNvSpPr>
          <p:nvPr>
            <p:ph type="sldNum" sz="quarter" idx="12"/>
          </p:nvPr>
        </p:nvSpPr>
        <p:spPr/>
        <p:txBody>
          <a:bodyPr/>
          <a:lstStyle>
            <a:lvl1pPr>
              <a:defRPr b="0" i="0">
                <a:solidFill>
                  <a:schemeClr val="tx1"/>
                </a:solidFill>
                <a:latin typeface="Raleway Light" charset="0"/>
                <a:ea typeface="Raleway Light" charset="0"/>
                <a:cs typeface="Raleway Light" charset="0"/>
              </a:defRPr>
            </a:lvl1pPr>
          </a:lstStyle>
          <a:p>
            <a:fld id="{329E5F41-1819-CC4C-A361-86D446D94323}" type="slidenum">
              <a:rPr lang="pt-BR" smtClean="0"/>
              <a:pPr/>
              <a:t>‹#›</a:t>
            </a:fld>
            <a:endParaRPr lang="pt-BR"/>
          </a:p>
        </p:txBody>
      </p:sp>
    </p:spTree>
    <p:extLst>
      <p:ext uri="{BB962C8B-B14F-4D97-AF65-F5344CB8AC3E}">
        <p14:creationId xmlns:p14="http://schemas.microsoft.com/office/powerpoint/2010/main" val="25437013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e conteúdo">
    <p:spTree>
      <p:nvGrpSpPr>
        <p:cNvPr id="1" name=""/>
        <p:cNvGrpSpPr/>
        <p:nvPr/>
      </p:nvGrpSpPr>
      <p:grpSpPr>
        <a:xfrm>
          <a:off x="0" y="0"/>
          <a:ext cx="0" cy="0"/>
          <a:chOff x="0" y="0"/>
          <a:chExt cx="0" cy="0"/>
        </a:xfrm>
      </p:grpSpPr>
      <p:sp>
        <p:nvSpPr>
          <p:cNvPr id="2" name="Título 1"/>
          <p:cNvSpPr>
            <a:spLocks noGrp="1"/>
          </p:cNvSpPr>
          <p:nvPr>
            <p:ph type="title" hasCustomPrompt="1"/>
          </p:nvPr>
        </p:nvSpPr>
        <p:spPr>
          <a:xfrm>
            <a:off x="628650" y="365126"/>
            <a:ext cx="6915150" cy="1325563"/>
          </a:xfrm>
        </p:spPr>
        <p:txBody>
          <a:bodyPr/>
          <a:lstStyle>
            <a:lvl1pPr>
              <a:defRPr b="1" i="0">
                <a:latin typeface="Raleway" charset="0"/>
                <a:ea typeface="Raleway" charset="0"/>
                <a:cs typeface="Raleway" charset="0"/>
              </a:defRPr>
            </a:lvl1pPr>
          </a:lstStyle>
          <a:p>
            <a:r>
              <a:rPr lang="pt-PT" dirty="0"/>
              <a:t>CLIQUE PARA EDITAR ESTILO DO TÍTULO MESTRE</a:t>
            </a:r>
            <a:endParaRPr lang="pt-BR" dirty="0"/>
          </a:p>
        </p:txBody>
      </p:sp>
      <p:sp>
        <p:nvSpPr>
          <p:cNvPr id="3" name="Espaço Reservado para Conteúdo 2"/>
          <p:cNvSpPr>
            <a:spLocks noGrp="1"/>
          </p:cNvSpPr>
          <p:nvPr>
            <p:ph idx="1"/>
          </p:nvPr>
        </p:nvSpPr>
        <p:spPr/>
        <p:txBody>
          <a:bodyPr/>
          <a:lstStyle>
            <a:lvl1pPr marL="171450" indent="-171450">
              <a:buSzPct val="80000"/>
              <a:buFontTx/>
              <a:buBlip>
                <a:blip r:embed="rId2"/>
              </a:buBlip>
              <a:defRPr b="0" i="0">
                <a:latin typeface="Raleway" charset="0"/>
                <a:ea typeface="Raleway" charset="0"/>
                <a:cs typeface="Raleway" charset="0"/>
              </a:defRPr>
            </a:lvl1pPr>
            <a:lvl2pPr marL="514350" indent="-171450">
              <a:buSzPct val="80000"/>
              <a:buFontTx/>
              <a:buBlip>
                <a:blip r:embed="rId2"/>
              </a:buBlip>
              <a:defRPr b="0" i="0">
                <a:latin typeface="Raleway" charset="0"/>
                <a:ea typeface="Raleway" charset="0"/>
                <a:cs typeface="Raleway" charset="0"/>
              </a:defRPr>
            </a:lvl2pPr>
            <a:lvl3pPr marL="857250" indent="-171450">
              <a:buSzPct val="80000"/>
              <a:buFontTx/>
              <a:buBlip>
                <a:blip r:embed="rId2"/>
              </a:buBlip>
              <a:defRPr b="0" i="0">
                <a:latin typeface="Raleway" charset="0"/>
                <a:ea typeface="Raleway" charset="0"/>
                <a:cs typeface="Raleway" charset="0"/>
              </a:defRPr>
            </a:lvl3pPr>
            <a:lvl4pPr marL="1200150" indent="-171450">
              <a:buSzPct val="80000"/>
              <a:buFontTx/>
              <a:buBlip>
                <a:blip r:embed="rId2"/>
              </a:buBlip>
              <a:defRPr b="0" i="0">
                <a:latin typeface="Raleway" charset="0"/>
                <a:ea typeface="Raleway" charset="0"/>
                <a:cs typeface="Raleway" charset="0"/>
              </a:defRPr>
            </a:lvl4pPr>
            <a:lvl5pPr marL="1543050" indent="-171450">
              <a:buSzPct val="80000"/>
              <a:buFontTx/>
              <a:buBlip>
                <a:blip r:embed="rId2"/>
              </a:buBlip>
              <a:defRPr b="0" i="0">
                <a:latin typeface="Raleway" charset="0"/>
                <a:ea typeface="Raleway" charset="0"/>
                <a:cs typeface="Raleway" charset="0"/>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pt-BR" dirty="0"/>
          </a:p>
        </p:txBody>
      </p:sp>
      <p:sp>
        <p:nvSpPr>
          <p:cNvPr id="4" name="Espaço Reservado para Data 3"/>
          <p:cNvSpPr>
            <a:spLocks noGrp="1"/>
          </p:cNvSpPr>
          <p:nvPr>
            <p:ph type="dt" sz="half" idx="10"/>
          </p:nvPr>
        </p:nvSpPr>
        <p:spPr/>
        <p:txBody>
          <a:bodyPr/>
          <a:lstStyle>
            <a:lvl1pPr>
              <a:defRPr b="0" i="0">
                <a:solidFill>
                  <a:schemeClr val="tx1"/>
                </a:solidFill>
                <a:latin typeface="Raleway Light" charset="0"/>
                <a:ea typeface="Raleway Light" charset="0"/>
                <a:cs typeface="Raleway Light" charset="0"/>
              </a:defRPr>
            </a:lvl1pPr>
          </a:lstStyle>
          <a:p>
            <a:fld id="{83102DC5-2C8F-4D46-A603-0732072AA083}" type="datetime1">
              <a:rPr lang="hu-HU" smtClean="0"/>
              <a:t>2019. 09. 10.</a:t>
            </a:fld>
            <a:endParaRPr lang="pt-BR"/>
          </a:p>
        </p:txBody>
      </p:sp>
      <p:sp>
        <p:nvSpPr>
          <p:cNvPr id="5" name="Espaço Reservado para Rodapé 4"/>
          <p:cNvSpPr>
            <a:spLocks noGrp="1"/>
          </p:cNvSpPr>
          <p:nvPr>
            <p:ph type="ftr" sz="quarter" idx="11"/>
          </p:nvPr>
        </p:nvSpPr>
        <p:spPr/>
        <p:txBody>
          <a:bodyPr/>
          <a:lstStyle>
            <a:lvl1pPr>
              <a:defRPr b="0" i="0">
                <a:solidFill>
                  <a:schemeClr val="tx1"/>
                </a:solidFill>
                <a:latin typeface="Raleway Light" charset="0"/>
                <a:ea typeface="Raleway Light" charset="0"/>
                <a:cs typeface="Raleway Light" charset="0"/>
              </a:defRPr>
            </a:lvl1pPr>
          </a:lstStyle>
          <a:p>
            <a:r>
              <a:rPr lang="pt-BR"/>
              <a:t>www.up2university.eu</a:t>
            </a:r>
            <a:endParaRPr lang="pt-BR" dirty="0"/>
          </a:p>
        </p:txBody>
      </p:sp>
      <p:sp>
        <p:nvSpPr>
          <p:cNvPr id="6" name="Espaço Reservado para Número de Slide 5"/>
          <p:cNvSpPr>
            <a:spLocks noGrp="1"/>
          </p:cNvSpPr>
          <p:nvPr>
            <p:ph type="sldNum" sz="quarter" idx="12"/>
          </p:nvPr>
        </p:nvSpPr>
        <p:spPr/>
        <p:txBody>
          <a:bodyPr/>
          <a:lstStyle>
            <a:lvl1pPr>
              <a:defRPr b="0" i="0">
                <a:solidFill>
                  <a:schemeClr val="tx1"/>
                </a:solidFill>
                <a:latin typeface="Raleway Light" charset="0"/>
                <a:ea typeface="Raleway Light" charset="0"/>
                <a:cs typeface="Raleway Light" charset="0"/>
              </a:defRPr>
            </a:lvl1pPr>
          </a:lstStyle>
          <a:p>
            <a:fld id="{329E5F41-1819-CC4C-A361-86D446D94323}" type="slidenum">
              <a:rPr lang="pt-BR" smtClean="0"/>
              <a:pPr/>
              <a:t>‹#›</a:t>
            </a:fld>
            <a:endParaRPr lang="pt-BR"/>
          </a:p>
        </p:txBody>
      </p:sp>
    </p:spTree>
    <p:extLst>
      <p:ext uri="{BB962C8B-B14F-4D97-AF65-F5344CB8AC3E}">
        <p14:creationId xmlns:p14="http://schemas.microsoft.com/office/powerpoint/2010/main" val="17469115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Duas Partes de Conteúdo">
    <p:spTree>
      <p:nvGrpSpPr>
        <p:cNvPr id="1" name=""/>
        <p:cNvGrpSpPr/>
        <p:nvPr/>
      </p:nvGrpSpPr>
      <p:grpSpPr>
        <a:xfrm>
          <a:off x="0" y="0"/>
          <a:ext cx="0" cy="0"/>
          <a:chOff x="0" y="0"/>
          <a:chExt cx="0" cy="0"/>
        </a:xfrm>
      </p:grpSpPr>
      <p:sp>
        <p:nvSpPr>
          <p:cNvPr id="2" name="Título 1"/>
          <p:cNvSpPr>
            <a:spLocks noGrp="1"/>
          </p:cNvSpPr>
          <p:nvPr>
            <p:ph type="title" hasCustomPrompt="1"/>
          </p:nvPr>
        </p:nvSpPr>
        <p:spPr>
          <a:xfrm>
            <a:off x="628651" y="365126"/>
            <a:ext cx="6949874" cy="1325563"/>
          </a:xfrm>
        </p:spPr>
        <p:txBody>
          <a:bodyPr/>
          <a:lstStyle>
            <a:lvl1pPr>
              <a:defRPr b="1" i="0">
                <a:latin typeface="Raleway" charset="0"/>
                <a:ea typeface="Raleway" charset="0"/>
                <a:cs typeface="Raleway" charset="0"/>
              </a:defRPr>
            </a:lvl1pPr>
          </a:lstStyle>
          <a:p>
            <a:r>
              <a:rPr lang="pt-PT" dirty="0"/>
              <a:t>CLIQUE PARA EDITAR ESTILO DO TÍTULO MESTRE</a:t>
            </a:r>
            <a:endParaRPr lang="pt-BR" dirty="0"/>
          </a:p>
        </p:txBody>
      </p:sp>
      <p:sp>
        <p:nvSpPr>
          <p:cNvPr id="3" name="Espaço Reservado para Conteúdo 2"/>
          <p:cNvSpPr>
            <a:spLocks noGrp="1"/>
          </p:cNvSpPr>
          <p:nvPr>
            <p:ph sz="half" idx="1"/>
          </p:nvPr>
        </p:nvSpPr>
        <p:spPr>
          <a:xfrm>
            <a:off x="628650" y="1825625"/>
            <a:ext cx="3886200" cy="4351338"/>
          </a:xfrm>
        </p:spPr>
        <p:txBody>
          <a:bodyPr/>
          <a:lstStyle>
            <a:lvl1pPr marL="171450" indent="-171450" algn="just">
              <a:buSzPct val="80000"/>
              <a:buFontTx/>
              <a:buBlip>
                <a:blip r:embed="rId2"/>
              </a:buBlip>
              <a:defRPr b="0" i="0">
                <a:latin typeface="Raleway" charset="0"/>
                <a:ea typeface="Raleway" charset="0"/>
                <a:cs typeface="Raleway" charset="0"/>
              </a:defRPr>
            </a:lvl1pPr>
            <a:lvl2pPr marL="514350" indent="-171450" algn="just">
              <a:buSzPct val="80000"/>
              <a:buFontTx/>
              <a:buBlip>
                <a:blip r:embed="rId2"/>
              </a:buBlip>
              <a:defRPr b="0" i="0">
                <a:latin typeface="Raleway" charset="0"/>
                <a:ea typeface="Raleway" charset="0"/>
                <a:cs typeface="Raleway" charset="0"/>
              </a:defRPr>
            </a:lvl2pPr>
            <a:lvl3pPr marL="857250" indent="-171450" algn="just">
              <a:buSzPct val="80000"/>
              <a:buFontTx/>
              <a:buBlip>
                <a:blip r:embed="rId2"/>
              </a:buBlip>
              <a:defRPr b="0" i="0">
                <a:latin typeface="Raleway" charset="0"/>
                <a:ea typeface="Raleway" charset="0"/>
                <a:cs typeface="Raleway" charset="0"/>
              </a:defRPr>
            </a:lvl3pPr>
            <a:lvl4pPr marL="1200150" indent="-171450" algn="just">
              <a:buSzPct val="80000"/>
              <a:buFontTx/>
              <a:buBlip>
                <a:blip r:embed="rId2"/>
              </a:buBlip>
              <a:defRPr b="0" i="0">
                <a:latin typeface="Raleway" charset="0"/>
                <a:ea typeface="Raleway" charset="0"/>
                <a:cs typeface="Raleway" charset="0"/>
              </a:defRPr>
            </a:lvl4pPr>
            <a:lvl5pPr marL="1543050" indent="-171450" algn="just">
              <a:buSzPct val="80000"/>
              <a:buFontTx/>
              <a:buBlip>
                <a:blip r:embed="rId2"/>
              </a:buBlip>
              <a:defRPr b="0" i="0">
                <a:latin typeface="Raleway" charset="0"/>
                <a:ea typeface="Raleway" charset="0"/>
                <a:cs typeface="Raleway" charset="0"/>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pt-BR" dirty="0"/>
          </a:p>
        </p:txBody>
      </p:sp>
      <p:sp>
        <p:nvSpPr>
          <p:cNvPr id="4" name="Espaço Reservado para Conteúdo 3"/>
          <p:cNvSpPr>
            <a:spLocks noGrp="1"/>
          </p:cNvSpPr>
          <p:nvPr>
            <p:ph sz="half" idx="2"/>
          </p:nvPr>
        </p:nvSpPr>
        <p:spPr>
          <a:xfrm>
            <a:off x="4629150" y="1825625"/>
            <a:ext cx="3886200" cy="4351338"/>
          </a:xfrm>
        </p:spPr>
        <p:txBody>
          <a:bodyPr/>
          <a:lstStyle>
            <a:lvl1pPr marL="171450" indent="-171450" algn="just">
              <a:buSzPct val="80000"/>
              <a:buFontTx/>
              <a:buBlip>
                <a:blip r:embed="rId2"/>
              </a:buBlip>
              <a:defRPr b="0" i="0">
                <a:latin typeface="Raleway" charset="0"/>
                <a:ea typeface="Raleway" charset="0"/>
                <a:cs typeface="Raleway" charset="0"/>
              </a:defRPr>
            </a:lvl1pPr>
            <a:lvl2pPr marL="514350" indent="-171450" algn="just">
              <a:buSzPct val="80000"/>
              <a:buFontTx/>
              <a:buBlip>
                <a:blip r:embed="rId2"/>
              </a:buBlip>
              <a:defRPr b="0" i="0">
                <a:latin typeface="Raleway" charset="0"/>
                <a:ea typeface="Raleway" charset="0"/>
                <a:cs typeface="Raleway" charset="0"/>
              </a:defRPr>
            </a:lvl2pPr>
            <a:lvl3pPr marL="857250" indent="-171450" algn="just">
              <a:buSzPct val="80000"/>
              <a:buFontTx/>
              <a:buBlip>
                <a:blip r:embed="rId2"/>
              </a:buBlip>
              <a:defRPr b="0" i="0">
                <a:latin typeface="Raleway" charset="0"/>
                <a:ea typeface="Raleway" charset="0"/>
                <a:cs typeface="Raleway" charset="0"/>
              </a:defRPr>
            </a:lvl3pPr>
            <a:lvl4pPr marL="1200150" indent="-171450" algn="just">
              <a:buSzPct val="80000"/>
              <a:buFontTx/>
              <a:buBlip>
                <a:blip r:embed="rId2"/>
              </a:buBlip>
              <a:defRPr b="0" i="0">
                <a:latin typeface="Raleway" charset="0"/>
                <a:ea typeface="Raleway" charset="0"/>
                <a:cs typeface="Raleway" charset="0"/>
              </a:defRPr>
            </a:lvl4pPr>
            <a:lvl5pPr marL="1543050" indent="-171450" algn="just">
              <a:buSzPct val="80000"/>
              <a:buFontTx/>
              <a:buBlip>
                <a:blip r:embed="rId2"/>
              </a:buBlip>
              <a:defRPr b="0" i="0">
                <a:latin typeface="Raleway" charset="0"/>
                <a:ea typeface="Raleway" charset="0"/>
                <a:cs typeface="Raleway" charset="0"/>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pt-BR" dirty="0"/>
          </a:p>
        </p:txBody>
      </p:sp>
      <p:sp>
        <p:nvSpPr>
          <p:cNvPr id="5" name="Espaço Reservado para Data 4"/>
          <p:cNvSpPr>
            <a:spLocks noGrp="1"/>
          </p:cNvSpPr>
          <p:nvPr>
            <p:ph type="dt" sz="half" idx="10"/>
          </p:nvPr>
        </p:nvSpPr>
        <p:spPr/>
        <p:txBody>
          <a:bodyPr/>
          <a:lstStyle/>
          <a:p>
            <a:fld id="{6AC4B306-9B4D-7D43-B662-85B626A2A0AA}" type="datetime1">
              <a:rPr lang="hu-HU" smtClean="0"/>
              <a:t>2019. 09. 10.</a:t>
            </a:fld>
            <a:endParaRPr lang="pt-BR"/>
          </a:p>
        </p:txBody>
      </p:sp>
      <p:sp>
        <p:nvSpPr>
          <p:cNvPr id="6" name="Espaço Reservado para Rodapé 5"/>
          <p:cNvSpPr>
            <a:spLocks noGrp="1"/>
          </p:cNvSpPr>
          <p:nvPr>
            <p:ph type="ftr" sz="quarter" idx="11"/>
          </p:nvPr>
        </p:nvSpPr>
        <p:spPr/>
        <p:txBody>
          <a:bodyPr/>
          <a:lstStyle/>
          <a:p>
            <a:r>
              <a:rPr lang="pt-BR"/>
              <a:t>www.up2university.eu</a:t>
            </a:r>
            <a:endParaRPr lang="pt-BR" dirty="0"/>
          </a:p>
        </p:txBody>
      </p:sp>
      <p:sp>
        <p:nvSpPr>
          <p:cNvPr id="7" name="Espaço Reservado para Número de Slide 6"/>
          <p:cNvSpPr>
            <a:spLocks noGrp="1"/>
          </p:cNvSpPr>
          <p:nvPr>
            <p:ph type="sldNum" sz="quarter" idx="12"/>
          </p:nvPr>
        </p:nvSpPr>
        <p:spPr/>
        <p:txBody>
          <a:bodyPr/>
          <a:lstStyle/>
          <a:p>
            <a:fld id="{329E5F41-1819-CC4C-A361-86D446D94323}" type="slidenum">
              <a:rPr lang="pt-BR" smtClean="0"/>
              <a:t>‹#›</a:t>
            </a:fld>
            <a:endParaRPr lang="pt-BR"/>
          </a:p>
        </p:txBody>
      </p:sp>
    </p:spTree>
    <p:extLst>
      <p:ext uri="{BB962C8B-B14F-4D97-AF65-F5344CB8AC3E}">
        <p14:creationId xmlns:p14="http://schemas.microsoft.com/office/powerpoint/2010/main" val="223575672"/>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1.png"/><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ço Reservado para Título 1"/>
          <p:cNvSpPr>
            <a:spLocks noGrp="1"/>
          </p:cNvSpPr>
          <p:nvPr>
            <p:ph type="title"/>
          </p:nvPr>
        </p:nvSpPr>
        <p:spPr>
          <a:xfrm>
            <a:off x="628650" y="365126"/>
            <a:ext cx="6941193" cy="1325563"/>
          </a:xfrm>
          <a:prstGeom prst="rect">
            <a:avLst/>
          </a:prstGeom>
        </p:spPr>
        <p:txBody>
          <a:bodyPr vert="horz" lIns="91440" tIns="45720" rIns="91440" bIns="45720" rtlCol="0" anchor="ctr">
            <a:normAutofit/>
          </a:bodyPr>
          <a:lstStyle/>
          <a:p>
            <a:r>
              <a:rPr lang="pt-PT" dirty="0"/>
              <a:t>CLIQUE PARA EDITAR ESTILO DO TÍTULO MESTRE</a:t>
            </a:r>
            <a:endParaRPr lang="pt-BR" dirty="0"/>
          </a:p>
        </p:txBody>
      </p:sp>
      <p:sp>
        <p:nvSpPr>
          <p:cNvPr id="3" name="Espaço Reservado para Texto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pt-PT" dirty="0"/>
              <a:t>Clique para editar os estilos de texto mestres</a:t>
            </a:r>
          </a:p>
          <a:p>
            <a:pPr lvl="1"/>
            <a:r>
              <a:rPr lang="pt-PT" dirty="0"/>
              <a:t>Segundo nível</a:t>
            </a:r>
          </a:p>
          <a:p>
            <a:pPr lvl="2"/>
            <a:r>
              <a:rPr lang="pt-PT" dirty="0"/>
              <a:t>Terceiro nível</a:t>
            </a:r>
          </a:p>
          <a:p>
            <a:pPr lvl="3"/>
            <a:r>
              <a:rPr lang="pt-PT" dirty="0"/>
              <a:t>Quarto nível</a:t>
            </a:r>
          </a:p>
          <a:p>
            <a:pPr lvl="4"/>
            <a:r>
              <a:rPr lang="pt-PT" dirty="0"/>
              <a:t>Quinto nível</a:t>
            </a:r>
            <a:endParaRPr lang="pt-BR" dirty="0"/>
          </a:p>
        </p:txBody>
      </p:sp>
      <p:sp>
        <p:nvSpPr>
          <p:cNvPr id="4" name="Espaço Reservado para Data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b="0" i="0">
                <a:solidFill>
                  <a:schemeClr val="tx1"/>
                </a:solidFill>
                <a:latin typeface="Raleway Light" charset="0"/>
                <a:ea typeface="Raleway Light" charset="0"/>
                <a:cs typeface="Raleway Light" charset="0"/>
              </a:defRPr>
            </a:lvl1pPr>
          </a:lstStyle>
          <a:p>
            <a:fld id="{5BC2F8F6-4D06-4841-A5D6-18A0A5C29551}" type="datetime1">
              <a:rPr lang="hu-HU" smtClean="0"/>
              <a:t>2019. 09. 10.</a:t>
            </a:fld>
            <a:endParaRPr lang="pt-BR" dirty="0"/>
          </a:p>
        </p:txBody>
      </p:sp>
      <p:sp>
        <p:nvSpPr>
          <p:cNvPr id="5" name="Espaço Reservado para Rodapé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b="0" i="0">
                <a:solidFill>
                  <a:schemeClr val="tx1"/>
                </a:solidFill>
                <a:latin typeface="Raleway Light" charset="0"/>
                <a:ea typeface="Raleway Light" charset="0"/>
                <a:cs typeface="Raleway Light" charset="0"/>
              </a:defRPr>
            </a:lvl1pPr>
          </a:lstStyle>
          <a:p>
            <a:r>
              <a:rPr lang="pt-BR"/>
              <a:t>www.up2university.eu</a:t>
            </a:r>
            <a:endParaRPr lang="pt-BR" dirty="0"/>
          </a:p>
        </p:txBody>
      </p:sp>
      <p:sp>
        <p:nvSpPr>
          <p:cNvPr id="6" name="Espaço Reservado para Número de Slide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b="0" i="0">
                <a:solidFill>
                  <a:schemeClr val="tx1"/>
                </a:solidFill>
                <a:latin typeface="Raleway Light" charset="0"/>
                <a:ea typeface="Raleway Light" charset="0"/>
                <a:cs typeface="Raleway Light" charset="0"/>
              </a:defRPr>
            </a:lvl1pPr>
          </a:lstStyle>
          <a:p>
            <a:fld id="{329E5F41-1819-CC4C-A361-86D446D94323}" type="slidenum">
              <a:rPr lang="pt-BR" smtClean="0"/>
              <a:pPr/>
              <a:t>‹#›</a:t>
            </a:fld>
            <a:endParaRPr lang="pt-BR"/>
          </a:p>
        </p:txBody>
      </p:sp>
      <p:sp>
        <p:nvSpPr>
          <p:cNvPr id="8" name="Retângulo 7"/>
          <p:cNvSpPr/>
          <p:nvPr userDrawn="1"/>
        </p:nvSpPr>
        <p:spPr>
          <a:xfrm>
            <a:off x="0" y="6721476"/>
            <a:ext cx="9144001" cy="13652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sz="1350"/>
          </a:p>
        </p:txBody>
      </p:sp>
      <p:pic>
        <p:nvPicPr>
          <p:cNvPr id="9" name="Picture 8">
            <a:extLst>
              <a:ext uri="{FF2B5EF4-FFF2-40B4-BE49-F238E27FC236}">
                <a16:creationId xmlns:a16="http://schemas.microsoft.com/office/drawing/2014/main" id="{76637A8C-6CEB-694E-8FE8-85B3EECE6130}"/>
              </a:ext>
            </a:extLst>
          </p:cNvPr>
          <p:cNvPicPr>
            <a:picLocks noChangeAspect="1"/>
          </p:cNvPicPr>
          <p:nvPr userDrawn="1"/>
        </p:nvPicPr>
        <p:blipFill>
          <a:blip r:embed="rId5"/>
          <a:stretch>
            <a:fillRect/>
          </a:stretch>
        </p:blipFill>
        <p:spPr>
          <a:xfrm>
            <a:off x="7661258" y="365126"/>
            <a:ext cx="1182436" cy="650060"/>
          </a:xfrm>
          <a:prstGeom prst="rect">
            <a:avLst/>
          </a:prstGeom>
        </p:spPr>
      </p:pic>
    </p:spTree>
    <p:extLst>
      <p:ext uri="{BB962C8B-B14F-4D97-AF65-F5344CB8AC3E}">
        <p14:creationId xmlns:p14="http://schemas.microsoft.com/office/powerpoint/2010/main" val="116479534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2" r:id="rId3"/>
  </p:sldLayoutIdLst>
  <p:hf hdr="0" dt="0"/>
  <p:txStyles>
    <p:titleStyle>
      <a:lvl1pPr algn="l" defTabSz="685800" rtl="0" eaLnBrk="1" latinLnBrk="0" hangingPunct="1">
        <a:lnSpc>
          <a:spcPct val="90000"/>
        </a:lnSpc>
        <a:spcBef>
          <a:spcPct val="0"/>
        </a:spcBef>
        <a:buNone/>
        <a:defRPr sz="3300" b="1" i="0" kern="1200">
          <a:solidFill>
            <a:schemeClr val="tx1"/>
          </a:solidFill>
          <a:latin typeface="Raleway" charset="0"/>
          <a:ea typeface="Raleway" charset="0"/>
          <a:cs typeface="Raleway" charset="0"/>
        </a:defRPr>
      </a:lvl1pPr>
    </p:titleStyle>
    <p:bodyStyle>
      <a:lvl1pPr marL="171450" indent="-171450" algn="l" defTabSz="685800" rtl="0" eaLnBrk="1" latinLnBrk="0" hangingPunct="1">
        <a:lnSpc>
          <a:spcPct val="90000"/>
        </a:lnSpc>
        <a:spcBef>
          <a:spcPts val="750"/>
        </a:spcBef>
        <a:buFont typeface="Wingdings" charset="2"/>
        <a:buChar char="§"/>
        <a:defRPr sz="2100" b="0" i="0" kern="1200">
          <a:solidFill>
            <a:schemeClr val="tx1"/>
          </a:solidFill>
          <a:latin typeface="Raleway" charset="0"/>
          <a:ea typeface="Raleway" charset="0"/>
          <a:cs typeface="Raleway" charset="0"/>
        </a:defRPr>
      </a:lvl1pPr>
      <a:lvl2pPr marL="514350" indent="-171450" algn="l" defTabSz="685800" rtl="0" eaLnBrk="1" latinLnBrk="0" hangingPunct="1">
        <a:lnSpc>
          <a:spcPct val="90000"/>
        </a:lnSpc>
        <a:spcBef>
          <a:spcPts val="375"/>
        </a:spcBef>
        <a:buFont typeface="Wingdings" charset="2"/>
        <a:buChar char="§"/>
        <a:defRPr sz="1800" b="0" i="0" kern="1200">
          <a:solidFill>
            <a:schemeClr val="tx1"/>
          </a:solidFill>
          <a:latin typeface="Raleway Light" charset="0"/>
          <a:ea typeface="Raleway Light" charset="0"/>
          <a:cs typeface="Raleway Light" charset="0"/>
        </a:defRPr>
      </a:lvl2pPr>
      <a:lvl3pPr marL="857250" indent="-171450" algn="l" defTabSz="685800" rtl="0" eaLnBrk="1" latinLnBrk="0" hangingPunct="1">
        <a:lnSpc>
          <a:spcPct val="90000"/>
        </a:lnSpc>
        <a:spcBef>
          <a:spcPts val="375"/>
        </a:spcBef>
        <a:buFont typeface="Wingdings" charset="2"/>
        <a:buChar char="§"/>
        <a:defRPr sz="1500" b="0" i="0" kern="1200">
          <a:solidFill>
            <a:schemeClr val="tx1"/>
          </a:solidFill>
          <a:latin typeface="Raleway Light" charset="0"/>
          <a:ea typeface="Raleway Light" charset="0"/>
          <a:cs typeface="Raleway Light" charset="0"/>
        </a:defRPr>
      </a:lvl3pPr>
      <a:lvl4pPr marL="1200150" indent="-171450" algn="l" defTabSz="685800" rtl="0" eaLnBrk="1" latinLnBrk="0" hangingPunct="1">
        <a:lnSpc>
          <a:spcPct val="90000"/>
        </a:lnSpc>
        <a:spcBef>
          <a:spcPts val="375"/>
        </a:spcBef>
        <a:buFont typeface="Wingdings" charset="2"/>
        <a:buChar char="§"/>
        <a:defRPr sz="1350" b="0" i="0" kern="1200">
          <a:solidFill>
            <a:schemeClr val="tx1"/>
          </a:solidFill>
          <a:latin typeface="Raleway Light" charset="0"/>
          <a:ea typeface="Raleway Light" charset="0"/>
          <a:cs typeface="Raleway Light" charset="0"/>
        </a:defRPr>
      </a:lvl4pPr>
      <a:lvl5pPr marL="1543050" indent="-171450" algn="l" defTabSz="685800" rtl="0" eaLnBrk="1" latinLnBrk="0" hangingPunct="1">
        <a:lnSpc>
          <a:spcPct val="90000"/>
        </a:lnSpc>
        <a:spcBef>
          <a:spcPts val="375"/>
        </a:spcBef>
        <a:buFont typeface="Wingdings" charset="2"/>
        <a:buChar char="§"/>
        <a:defRPr sz="1350" b="0" i="0" kern="1200">
          <a:solidFill>
            <a:schemeClr val="tx1"/>
          </a:solidFill>
          <a:latin typeface="Raleway Light" charset="0"/>
          <a:ea typeface="Raleway Light" charset="0"/>
          <a:cs typeface="Raleway Light" charset="0"/>
        </a:defRPr>
      </a:lvl5pPr>
      <a:lvl6pPr marL="18859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9pPr>
    </p:bodyStyle>
    <p:otherStyle>
      <a:defPPr>
        <a:defRPr lang="pt-BR"/>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mailto:Contact@lists.up2university.eu" TargetMode="External"/><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hyperlink" Target="mailto:Contact@lists.up2university.eu" TargetMode="External"/><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hyperlink" Target="mailto:Contact@lists.up2university.eu" TargetMode="External"/><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hyperlink" Target="https://en.wikipedia.org/wiki/University_of_California,_Irvine" TargetMode="Externa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hyperlink" Target="https://en.wikipedia.org/wiki/University_of_California,_Berkeley" TargetMode="External"/></Relationships>
</file>

<file path=ppt/slides/_rels/slide2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2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comments" Target="../comments/comment1.xml"/><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4.xml"/><Relationship Id="rId1" Type="http://schemas.openxmlformats.org/officeDocument/2006/relationships/slideLayout" Target="../slideLayouts/slideLayout1.xml"/><Relationship Id="rId4" Type="http://schemas.openxmlformats.org/officeDocument/2006/relationships/hyperlink" Target="mailto:wp4@lists.up2university.eu" TargetMode="Externa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hyperlink" Target="https://learn.up2university.eu/course/view.php?id=48" TargetMode="External"/><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hyperlink" Target="mailto:up2u@garr.it" TargetMode="External"/><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hyperlink" Target="https://docs.google.com/spreadsheets/d/1CuicyXB0ly04s55ptjeNAJTDOdJgmQE3yZOmaeZKESY/edit?usp=sharing" TargetMode="External"/><Relationship Id="rId2" Type="http://schemas.openxmlformats.org/officeDocument/2006/relationships/hyperlink" Target="https://docs.google.com/document/d/1FX0jDUBben35iLnYTTvy-avqeqRC6M5LG8eQSeKYxmA/edit?usp=sharing" TargetMode="External"/><Relationship Id="rId1" Type="http://schemas.openxmlformats.org/officeDocument/2006/relationships/slideLayout" Target="../slideLayouts/slideLayout2.xml"/><Relationship Id="rId4" Type="http://schemas.openxmlformats.org/officeDocument/2006/relationships/hyperlink" Target="https://www.youtube.com/watch?v=u2ryq9ytxZ0" TargetMode="External"/></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hyperlink" Target="https://docs.google.com/spreadsheets/d/1sbdofqggjqn2uyM_1a1ZmchNXCLjW3rAq3UNK3mW0XE/edit?usp=sharing"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1048407" y="1806517"/>
            <a:ext cx="6858000" cy="1339001"/>
          </a:xfrm>
        </p:spPr>
        <p:txBody>
          <a:bodyPr>
            <a:normAutofit/>
          </a:bodyPr>
          <a:lstStyle/>
          <a:p>
            <a:r>
              <a:rPr lang="pt-BR" sz="4050" dirty="0">
                <a:solidFill>
                  <a:schemeClr val="accent2"/>
                </a:solidFill>
              </a:rPr>
              <a:t>New </a:t>
            </a:r>
            <a:r>
              <a:rPr lang="pt-BR" sz="4050" dirty="0" err="1">
                <a:solidFill>
                  <a:schemeClr val="accent2"/>
                </a:solidFill>
              </a:rPr>
              <a:t>workplan</a:t>
            </a:r>
            <a:endParaRPr lang="pt-BR" sz="4050" dirty="0">
              <a:solidFill>
                <a:schemeClr val="accent2"/>
              </a:solidFill>
            </a:endParaRPr>
          </a:p>
        </p:txBody>
      </p:sp>
      <p:sp>
        <p:nvSpPr>
          <p:cNvPr id="3" name="Subtítulo 2"/>
          <p:cNvSpPr>
            <a:spLocks noGrp="1"/>
          </p:cNvSpPr>
          <p:nvPr>
            <p:ph type="subTitle" idx="1"/>
          </p:nvPr>
        </p:nvSpPr>
        <p:spPr>
          <a:xfrm>
            <a:off x="1143000" y="3872406"/>
            <a:ext cx="6858000" cy="874986"/>
          </a:xfrm>
        </p:spPr>
        <p:txBody>
          <a:bodyPr>
            <a:normAutofit/>
          </a:bodyPr>
          <a:lstStyle/>
          <a:p>
            <a:pPr algn="l">
              <a:spcBef>
                <a:spcPts val="3000"/>
              </a:spcBef>
            </a:pPr>
            <a:r>
              <a:rPr lang="pt-BR" sz="2700" i="1" dirty="0" err="1"/>
              <a:t>Work</a:t>
            </a:r>
            <a:r>
              <a:rPr lang="pt-BR" sz="2700" i="1" dirty="0"/>
              <a:t> </a:t>
            </a:r>
            <a:r>
              <a:rPr lang="pt-BR" sz="2700" i="1" dirty="0" err="1"/>
              <a:t>package</a:t>
            </a:r>
            <a:r>
              <a:rPr lang="pt-BR" sz="2700" i="1" dirty="0"/>
              <a:t> </a:t>
            </a:r>
            <a:r>
              <a:rPr lang="pt-BR" sz="2700" i="1" dirty="0" err="1"/>
              <a:t>leaders</a:t>
            </a:r>
            <a:br>
              <a:rPr lang="pt-BR" dirty="0"/>
            </a:br>
            <a:endParaRPr lang="pt-BR" dirty="0"/>
          </a:p>
        </p:txBody>
      </p:sp>
      <p:sp>
        <p:nvSpPr>
          <p:cNvPr id="4" name="Subtítulo 2">
            <a:extLst>
              <a:ext uri="{FF2B5EF4-FFF2-40B4-BE49-F238E27FC236}">
                <a16:creationId xmlns:a16="http://schemas.microsoft.com/office/drawing/2014/main" id="{3E716772-3982-AD43-89EC-6DEFBEFD14A2}"/>
              </a:ext>
            </a:extLst>
          </p:cNvPr>
          <p:cNvSpPr txBox="1">
            <a:spLocks/>
          </p:cNvSpPr>
          <p:nvPr/>
        </p:nvSpPr>
        <p:spPr>
          <a:xfrm>
            <a:off x="1143000" y="4747392"/>
            <a:ext cx="6858000" cy="726889"/>
          </a:xfrm>
          <a:prstGeom prst="rect">
            <a:avLst/>
          </a:prstGeom>
        </p:spPr>
        <p:txBody>
          <a:bodyPr vert="horz" lIns="68580" tIns="34290" rIns="68580" bIns="34290" rtlCol="0">
            <a:normAutofit/>
          </a:bodyPr>
          <a:lstStyle>
            <a:lvl1pPr marL="0" indent="0" algn="ctr" defTabSz="914400" rtl="0" eaLnBrk="1" latinLnBrk="0" hangingPunct="1">
              <a:lnSpc>
                <a:spcPct val="90000"/>
              </a:lnSpc>
              <a:spcBef>
                <a:spcPts val="1000"/>
              </a:spcBef>
              <a:buFont typeface="Wingdings" charset="2"/>
              <a:buNone/>
              <a:defRPr sz="2400" b="0" i="0" kern="1200">
                <a:solidFill>
                  <a:schemeClr val="tx1"/>
                </a:solidFill>
                <a:latin typeface="Raleway" charset="0"/>
                <a:ea typeface="Raleway" charset="0"/>
                <a:cs typeface="Raleway" charset="0"/>
              </a:defRPr>
            </a:lvl1pPr>
            <a:lvl2pPr marL="457200" indent="0" algn="ctr" defTabSz="914400" rtl="0" eaLnBrk="1" latinLnBrk="0" hangingPunct="1">
              <a:lnSpc>
                <a:spcPct val="90000"/>
              </a:lnSpc>
              <a:spcBef>
                <a:spcPts val="500"/>
              </a:spcBef>
              <a:buFont typeface="Wingdings" charset="2"/>
              <a:buNone/>
              <a:defRPr sz="2000" b="0" i="0" kern="1200">
                <a:solidFill>
                  <a:schemeClr val="tx1"/>
                </a:solidFill>
                <a:latin typeface="Raleway Light" charset="0"/>
                <a:ea typeface="Raleway Light" charset="0"/>
                <a:cs typeface="Raleway Light" charset="0"/>
              </a:defRPr>
            </a:lvl2pPr>
            <a:lvl3pPr marL="914400" indent="0" algn="ctr" defTabSz="914400" rtl="0" eaLnBrk="1" latinLnBrk="0" hangingPunct="1">
              <a:lnSpc>
                <a:spcPct val="90000"/>
              </a:lnSpc>
              <a:spcBef>
                <a:spcPts val="500"/>
              </a:spcBef>
              <a:buFont typeface="Wingdings" charset="2"/>
              <a:buNone/>
              <a:defRPr sz="1800" b="0" i="0" kern="1200">
                <a:solidFill>
                  <a:schemeClr val="tx1"/>
                </a:solidFill>
                <a:latin typeface="Raleway Light" charset="0"/>
                <a:ea typeface="Raleway Light" charset="0"/>
                <a:cs typeface="Raleway Light" charset="0"/>
              </a:defRPr>
            </a:lvl3pPr>
            <a:lvl4pPr marL="1371600" indent="0" algn="ctr" defTabSz="914400" rtl="0" eaLnBrk="1" latinLnBrk="0" hangingPunct="1">
              <a:lnSpc>
                <a:spcPct val="90000"/>
              </a:lnSpc>
              <a:spcBef>
                <a:spcPts val="500"/>
              </a:spcBef>
              <a:buFont typeface="Wingdings" charset="2"/>
              <a:buNone/>
              <a:defRPr sz="1600" b="0" i="0" kern="1200">
                <a:solidFill>
                  <a:schemeClr val="tx1"/>
                </a:solidFill>
                <a:latin typeface="Raleway Light" charset="0"/>
                <a:ea typeface="Raleway Light" charset="0"/>
                <a:cs typeface="Raleway Light" charset="0"/>
              </a:defRPr>
            </a:lvl4pPr>
            <a:lvl5pPr marL="1828800" indent="0" algn="ctr" defTabSz="914400" rtl="0" eaLnBrk="1" latinLnBrk="0" hangingPunct="1">
              <a:lnSpc>
                <a:spcPct val="90000"/>
              </a:lnSpc>
              <a:spcBef>
                <a:spcPts val="500"/>
              </a:spcBef>
              <a:buFont typeface="Wingdings" charset="2"/>
              <a:buNone/>
              <a:defRPr sz="1600" b="0" i="0" kern="1200">
                <a:solidFill>
                  <a:schemeClr val="tx1"/>
                </a:solidFill>
                <a:latin typeface="Raleway Light" charset="0"/>
                <a:ea typeface="Raleway Light" charset="0"/>
                <a:cs typeface="Raleway Light" charset="0"/>
              </a:defRPr>
            </a:lvl5pPr>
            <a:lvl6pPr marL="22860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9pPr>
          </a:lstStyle>
          <a:p>
            <a:pPr algn="l">
              <a:spcBef>
                <a:spcPts val="3000"/>
              </a:spcBef>
            </a:pPr>
            <a:r>
              <a:rPr lang="pt-BR" sz="1800" dirty="0"/>
              <a:t>5th Up2U General Assembly, Poznan, </a:t>
            </a:r>
            <a:r>
              <a:rPr lang="pt-BR" sz="1800" dirty="0" err="1"/>
              <a:t>Poland</a:t>
            </a:r>
            <a:br>
              <a:rPr lang="pt-BR" sz="1800" dirty="0"/>
            </a:br>
            <a:endParaRPr lang="pt-BR" sz="1800" dirty="0"/>
          </a:p>
        </p:txBody>
      </p:sp>
    </p:spTree>
    <p:extLst>
      <p:ext uri="{BB962C8B-B14F-4D97-AF65-F5344CB8AC3E}">
        <p14:creationId xmlns:p14="http://schemas.microsoft.com/office/powerpoint/2010/main" val="170640141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Kép 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90643" y="857251"/>
            <a:ext cx="5962714" cy="5062574"/>
          </a:xfrm>
          <a:prstGeom prst="rect">
            <a:avLst/>
          </a:prstGeom>
        </p:spPr>
      </p:pic>
      <p:sp>
        <p:nvSpPr>
          <p:cNvPr id="7" name="Title 6">
            <a:extLst>
              <a:ext uri="{FF2B5EF4-FFF2-40B4-BE49-F238E27FC236}">
                <a16:creationId xmlns:a16="http://schemas.microsoft.com/office/drawing/2014/main" id="{B267B5D3-3F9F-EF4A-AFAB-B083AF2BF787}"/>
              </a:ext>
            </a:extLst>
          </p:cNvPr>
          <p:cNvSpPr>
            <a:spLocks noGrp="1"/>
          </p:cNvSpPr>
          <p:nvPr>
            <p:ph type="ctrTitle"/>
          </p:nvPr>
        </p:nvSpPr>
        <p:spPr/>
        <p:txBody>
          <a:bodyPr/>
          <a:lstStyle/>
          <a:p>
            <a:r>
              <a:rPr lang="en-GB" dirty="0">
                <a:solidFill>
                  <a:schemeClr val="accent2"/>
                </a:solidFill>
              </a:rPr>
              <a:t>THANK YOU FOR YOUR ATTENTION!</a:t>
            </a:r>
          </a:p>
        </p:txBody>
      </p:sp>
      <p:sp>
        <p:nvSpPr>
          <p:cNvPr id="8" name="Subtitle 7">
            <a:extLst>
              <a:ext uri="{FF2B5EF4-FFF2-40B4-BE49-F238E27FC236}">
                <a16:creationId xmlns:a16="http://schemas.microsoft.com/office/drawing/2014/main" id="{9AD524CA-499D-2149-8502-D040D467C1EC}"/>
              </a:ext>
            </a:extLst>
          </p:cNvPr>
          <p:cNvSpPr>
            <a:spLocks noGrp="1"/>
          </p:cNvSpPr>
          <p:nvPr>
            <p:ph type="subTitle" idx="1"/>
          </p:nvPr>
        </p:nvSpPr>
        <p:spPr>
          <a:xfrm>
            <a:off x="1143000" y="4382691"/>
            <a:ext cx="6858000" cy="1241822"/>
          </a:xfrm>
        </p:spPr>
        <p:txBody>
          <a:bodyPr/>
          <a:lstStyle/>
          <a:p>
            <a:r>
              <a:rPr lang="hu-HU" b="1" u="sng" dirty="0">
                <a:solidFill>
                  <a:schemeClr val="accent1">
                    <a:lumMod val="50000"/>
                  </a:schemeClr>
                </a:solidFill>
                <a:hlinkClick r:id="rId3"/>
              </a:rPr>
              <a:t>c</a:t>
            </a:r>
            <a:r>
              <a:rPr lang="en-GB" b="1" u="sng" dirty="0">
                <a:solidFill>
                  <a:schemeClr val="accent1">
                    <a:lumMod val="50000"/>
                  </a:schemeClr>
                </a:solidFill>
                <a:hlinkClick r:id="rId3"/>
              </a:rPr>
              <a:t>ontact@lists.up2university.eu</a:t>
            </a:r>
            <a:endParaRPr lang="hu-HU" b="1" u="sng" dirty="0">
              <a:solidFill>
                <a:schemeClr val="accent1">
                  <a:lumMod val="50000"/>
                </a:schemeClr>
              </a:solidFill>
            </a:endParaRPr>
          </a:p>
          <a:p>
            <a:endParaRPr lang="hu-HU" b="1" u="sng" dirty="0">
              <a:solidFill>
                <a:schemeClr val="accent1">
                  <a:lumMod val="50000"/>
                </a:schemeClr>
              </a:solidFill>
            </a:endParaRPr>
          </a:p>
          <a:p>
            <a:r>
              <a:rPr lang="hu-HU" b="1" u="sng" dirty="0">
                <a:solidFill>
                  <a:srgbClr val="FFC000"/>
                </a:solidFill>
              </a:rPr>
              <a:t>#up2universe</a:t>
            </a:r>
            <a:endParaRPr lang="en-GB" b="1" u="sng" dirty="0">
              <a:solidFill>
                <a:srgbClr val="FFC000"/>
              </a:solidFill>
            </a:endParaRPr>
          </a:p>
        </p:txBody>
      </p:sp>
      <p:sp>
        <p:nvSpPr>
          <p:cNvPr id="5" name="Footer Placeholder 4">
            <a:extLst>
              <a:ext uri="{FF2B5EF4-FFF2-40B4-BE49-F238E27FC236}">
                <a16:creationId xmlns:a16="http://schemas.microsoft.com/office/drawing/2014/main" id="{A0D9F36E-E397-C344-9901-94F6F4945C94}"/>
              </a:ext>
            </a:extLst>
          </p:cNvPr>
          <p:cNvSpPr>
            <a:spLocks noGrp="1"/>
          </p:cNvSpPr>
          <p:nvPr>
            <p:ph type="ftr" sz="quarter" idx="11"/>
          </p:nvPr>
        </p:nvSpPr>
        <p:spPr/>
        <p:txBody>
          <a:bodyPr/>
          <a:lstStyle/>
          <a:p>
            <a:r>
              <a:rPr lang="pt-BR" dirty="0"/>
              <a:t>www.up2university.eu</a:t>
            </a:r>
          </a:p>
        </p:txBody>
      </p:sp>
      <p:sp>
        <p:nvSpPr>
          <p:cNvPr id="6" name="Slide Number Placeholder 5">
            <a:extLst>
              <a:ext uri="{FF2B5EF4-FFF2-40B4-BE49-F238E27FC236}">
                <a16:creationId xmlns:a16="http://schemas.microsoft.com/office/drawing/2014/main" id="{BCFA4A5E-BEAA-2544-AEB8-0BB841349E9D}"/>
              </a:ext>
            </a:extLst>
          </p:cNvPr>
          <p:cNvSpPr>
            <a:spLocks noGrp="1"/>
          </p:cNvSpPr>
          <p:nvPr>
            <p:ph type="sldNum" sz="quarter" idx="12"/>
          </p:nvPr>
        </p:nvSpPr>
        <p:spPr/>
        <p:txBody>
          <a:bodyPr/>
          <a:lstStyle/>
          <a:p>
            <a:fld id="{329E5F41-1819-CC4C-A361-86D446D94323}" type="slidenum">
              <a:rPr lang="pt-BR" smtClean="0"/>
              <a:t>10</a:t>
            </a:fld>
            <a:endParaRPr lang="pt-BR"/>
          </a:p>
        </p:txBody>
      </p:sp>
    </p:spTree>
    <p:extLst>
      <p:ext uri="{BB962C8B-B14F-4D97-AF65-F5344CB8AC3E}">
        <p14:creationId xmlns:p14="http://schemas.microsoft.com/office/powerpoint/2010/main" val="65353144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1048407" y="1806517"/>
            <a:ext cx="6858000" cy="1339001"/>
          </a:xfrm>
        </p:spPr>
        <p:txBody>
          <a:bodyPr>
            <a:normAutofit/>
          </a:bodyPr>
          <a:lstStyle/>
          <a:p>
            <a:r>
              <a:rPr lang="pt-BR" sz="4050" dirty="0">
                <a:solidFill>
                  <a:schemeClr val="accent2"/>
                </a:solidFill>
              </a:rPr>
              <a:t>WP</a:t>
            </a:r>
            <a:r>
              <a:rPr lang="el-GR" sz="4050" dirty="0">
                <a:solidFill>
                  <a:schemeClr val="accent2"/>
                </a:solidFill>
              </a:rPr>
              <a:t>3</a:t>
            </a:r>
            <a:r>
              <a:rPr lang="pt-BR" sz="4050" dirty="0">
                <a:solidFill>
                  <a:schemeClr val="accent2"/>
                </a:solidFill>
              </a:rPr>
              <a:t> </a:t>
            </a:r>
            <a:r>
              <a:rPr lang="pt-BR" sz="4050" dirty="0" err="1">
                <a:solidFill>
                  <a:schemeClr val="accent2"/>
                </a:solidFill>
              </a:rPr>
              <a:t>workplan</a:t>
            </a:r>
            <a:endParaRPr lang="pt-BR" sz="4050" dirty="0">
              <a:solidFill>
                <a:schemeClr val="accent2"/>
              </a:solidFill>
            </a:endParaRPr>
          </a:p>
        </p:txBody>
      </p:sp>
      <p:sp>
        <p:nvSpPr>
          <p:cNvPr id="3" name="Subtítulo 2"/>
          <p:cNvSpPr>
            <a:spLocks noGrp="1"/>
          </p:cNvSpPr>
          <p:nvPr>
            <p:ph type="subTitle" idx="1"/>
          </p:nvPr>
        </p:nvSpPr>
        <p:spPr>
          <a:xfrm>
            <a:off x="1143000" y="3872406"/>
            <a:ext cx="6858000" cy="874986"/>
          </a:xfrm>
        </p:spPr>
        <p:txBody>
          <a:bodyPr>
            <a:normAutofit fontScale="85000" lnSpcReduction="20000"/>
          </a:bodyPr>
          <a:lstStyle/>
          <a:p>
            <a:pPr algn="l">
              <a:spcBef>
                <a:spcPts val="3000"/>
              </a:spcBef>
            </a:pPr>
            <a:r>
              <a:rPr lang="en-US" sz="2700" i="1" dirty="0"/>
              <a:t>Ilias Hatzakis</a:t>
            </a:r>
            <a:endParaRPr lang="pt-BR" sz="2700" i="1" dirty="0"/>
          </a:p>
          <a:p>
            <a:pPr algn="l"/>
            <a:r>
              <a:rPr lang="pt-BR" sz="2700" dirty="0"/>
              <a:t>GRNET </a:t>
            </a:r>
            <a:br>
              <a:rPr lang="pt-BR" dirty="0"/>
            </a:br>
            <a:endParaRPr lang="pt-BR" dirty="0"/>
          </a:p>
        </p:txBody>
      </p:sp>
      <p:sp>
        <p:nvSpPr>
          <p:cNvPr id="4" name="Subtítulo 2">
            <a:extLst>
              <a:ext uri="{FF2B5EF4-FFF2-40B4-BE49-F238E27FC236}">
                <a16:creationId xmlns:a16="http://schemas.microsoft.com/office/drawing/2014/main" id="{3E716772-3982-AD43-89EC-6DEFBEFD14A2}"/>
              </a:ext>
            </a:extLst>
          </p:cNvPr>
          <p:cNvSpPr txBox="1">
            <a:spLocks/>
          </p:cNvSpPr>
          <p:nvPr/>
        </p:nvSpPr>
        <p:spPr>
          <a:xfrm>
            <a:off x="1143000" y="4747392"/>
            <a:ext cx="6858000" cy="726889"/>
          </a:xfrm>
          <a:prstGeom prst="rect">
            <a:avLst/>
          </a:prstGeom>
        </p:spPr>
        <p:txBody>
          <a:bodyPr vert="horz" lIns="68580" tIns="34290" rIns="68580" bIns="34290" rtlCol="0">
            <a:normAutofit/>
          </a:bodyPr>
          <a:lstStyle>
            <a:lvl1pPr marL="0" indent="0" algn="ctr" defTabSz="914400" rtl="0" eaLnBrk="1" latinLnBrk="0" hangingPunct="1">
              <a:lnSpc>
                <a:spcPct val="90000"/>
              </a:lnSpc>
              <a:spcBef>
                <a:spcPts val="1000"/>
              </a:spcBef>
              <a:buFont typeface="Wingdings" charset="2"/>
              <a:buNone/>
              <a:defRPr sz="2400" b="0" i="0" kern="1200">
                <a:solidFill>
                  <a:schemeClr val="tx1"/>
                </a:solidFill>
                <a:latin typeface="Raleway" charset="0"/>
                <a:ea typeface="Raleway" charset="0"/>
                <a:cs typeface="Raleway" charset="0"/>
              </a:defRPr>
            </a:lvl1pPr>
            <a:lvl2pPr marL="457200" indent="0" algn="ctr" defTabSz="914400" rtl="0" eaLnBrk="1" latinLnBrk="0" hangingPunct="1">
              <a:lnSpc>
                <a:spcPct val="90000"/>
              </a:lnSpc>
              <a:spcBef>
                <a:spcPts val="500"/>
              </a:spcBef>
              <a:buFont typeface="Wingdings" charset="2"/>
              <a:buNone/>
              <a:defRPr sz="2000" b="0" i="0" kern="1200">
                <a:solidFill>
                  <a:schemeClr val="tx1"/>
                </a:solidFill>
                <a:latin typeface="Raleway Light" charset="0"/>
                <a:ea typeface="Raleway Light" charset="0"/>
                <a:cs typeface="Raleway Light" charset="0"/>
              </a:defRPr>
            </a:lvl2pPr>
            <a:lvl3pPr marL="914400" indent="0" algn="ctr" defTabSz="914400" rtl="0" eaLnBrk="1" latinLnBrk="0" hangingPunct="1">
              <a:lnSpc>
                <a:spcPct val="90000"/>
              </a:lnSpc>
              <a:spcBef>
                <a:spcPts val="500"/>
              </a:spcBef>
              <a:buFont typeface="Wingdings" charset="2"/>
              <a:buNone/>
              <a:defRPr sz="1800" b="0" i="0" kern="1200">
                <a:solidFill>
                  <a:schemeClr val="tx1"/>
                </a:solidFill>
                <a:latin typeface="Raleway Light" charset="0"/>
                <a:ea typeface="Raleway Light" charset="0"/>
                <a:cs typeface="Raleway Light" charset="0"/>
              </a:defRPr>
            </a:lvl3pPr>
            <a:lvl4pPr marL="1371600" indent="0" algn="ctr" defTabSz="914400" rtl="0" eaLnBrk="1" latinLnBrk="0" hangingPunct="1">
              <a:lnSpc>
                <a:spcPct val="90000"/>
              </a:lnSpc>
              <a:spcBef>
                <a:spcPts val="500"/>
              </a:spcBef>
              <a:buFont typeface="Wingdings" charset="2"/>
              <a:buNone/>
              <a:defRPr sz="1600" b="0" i="0" kern="1200">
                <a:solidFill>
                  <a:schemeClr val="tx1"/>
                </a:solidFill>
                <a:latin typeface="Raleway Light" charset="0"/>
                <a:ea typeface="Raleway Light" charset="0"/>
                <a:cs typeface="Raleway Light" charset="0"/>
              </a:defRPr>
            </a:lvl4pPr>
            <a:lvl5pPr marL="1828800" indent="0" algn="ctr" defTabSz="914400" rtl="0" eaLnBrk="1" latinLnBrk="0" hangingPunct="1">
              <a:lnSpc>
                <a:spcPct val="90000"/>
              </a:lnSpc>
              <a:spcBef>
                <a:spcPts val="500"/>
              </a:spcBef>
              <a:buFont typeface="Wingdings" charset="2"/>
              <a:buNone/>
              <a:defRPr sz="1600" b="0" i="0" kern="1200">
                <a:solidFill>
                  <a:schemeClr val="tx1"/>
                </a:solidFill>
                <a:latin typeface="Raleway Light" charset="0"/>
                <a:ea typeface="Raleway Light" charset="0"/>
                <a:cs typeface="Raleway Light" charset="0"/>
              </a:defRPr>
            </a:lvl5pPr>
            <a:lvl6pPr marL="22860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9pPr>
          </a:lstStyle>
          <a:p>
            <a:pPr algn="l">
              <a:spcBef>
                <a:spcPts val="3000"/>
              </a:spcBef>
            </a:pPr>
            <a:r>
              <a:rPr lang="pt-BR" sz="1800" dirty="0"/>
              <a:t>5th Up2U General Assembly, Poznan, </a:t>
            </a:r>
            <a:r>
              <a:rPr lang="pt-BR" sz="1800" dirty="0" err="1"/>
              <a:t>Poland</a:t>
            </a:r>
            <a:br>
              <a:rPr lang="pt-BR" sz="1800" dirty="0"/>
            </a:br>
            <a:endParaRPr lang="pt-BR" sz="1800" dirty="0"/>
          </a:p>
        </p:txBody>
      </p:sp>
    </p:spTree>
    <p:extLst>
      <p:ext uri="{BB962C8B-B14F-4D97-AF65-F5344CB8AC3E}">
        <p14:creationId xmlns:p14="http://schemas.microsoft.com/office/powerpoint/2010/main" val="104855481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55F0C2-BE89-0842-808C-B09F6480265E}"/>
              </a:ext>
            </a:extLst>
          </p:cNvPr>
          <p:cNvSpPr>
            <a:spLocks noGrp="1"/>
          </p:cNvSpPr>
          <p:nvPr>
            <p:ph type="title"/>
          </p:nvPr>
        </p:nvSpPr>
        <p:spPr/>
        <p:txBody>
          <a:bodyPr/>
          <a:lstStyle/>
          <a:p>
            <a:r>
              <a:rPr lang="en-GB" dirty="0"/>
              <a:t>WP3 objectives</a:t>
            </a:r>
          </a:p>
        </p:txBody>
      </p:sp>
      <p:sp>
        <p:nvSpPr>
          <p:cNvPr id="3" name="Content Placeholder 2">
            <a:extLst>
              <a:ext uri="{FF2B5EF4-FFF2-40B4-BE49-F238E27FC236}">
                <a16:creationId xmlns:a16="http://schemas.microsoft.com/office/drawing/2014/main" id="{CAE58C11-C7B2-804C-BFC0-1B36F87AA635}"/>
              </a:ext>
            </a:extLst>
          </p:cNvPr>
          <p:cNvSpPr>
            <a:spLocks noGrp="1"/>
          </p:cNvSpPr>
          <p:nvPr>
            <p:ph idx="1"/>
          </p:nvPr>
        </p:nvSpPr>
        <p:spPr/>
        <p:txBody>
          <a:bodyPr/>
          <a:lstStyle/>
          <a:p>
            <a:pPr>
              <a:buBlip>
                <a:blip r:embed="rId2"/>
              </a:buBlip>
            </a:pPr>
            <a:r>
              <a:rPr lang="en-GB" dirty="0"/>
              <a:t>Objective A</a:t>
            </a:r>
          </a:p>
          <a:p>
            <a:pPr lvl="1">
              <a:buBlip>
                <a:blip r:embed="rId2"/>
              </a:buBlip>
            </a:pPr>
            <a:r>
              <a:rPr lang="en-GB" sz="2100" dirty="0"/>
              <a:t>Address the networking needs through the appropriate network services from the GEANT service portfolio</a:t>
            </a:r>
          </a:p>
          <a:p>
            <a:pPr lvl="2">
              <a:buBlip>
                <a:blip r:embed="rId2"/>
              </a:buBlip>
            </a:pPr>
            <a:endParaRPr lang="en-GB" sz="2100" dirty="0"/>
          </a:p>
          <a:p>
            <a:r>
              <a:rPr lang="en-GB" dirty="0"/>
              <a:t>Objective B</a:t>
            </a:r>
          </a:p>
          <a:p>
            <a:pPr lvl="1"/>
            <a:r>
              <a:rPr lang="en-GB" sz="2100" dirty="0"/>
              <a:t>Build a federated cloud storage and sharing infrastructure</a:t>
            </a:r>
          </a:p>
          <a:p>
            <a:endParaRPr lang="en-GB" dirty="0"/>
          </a:p>
          <a:p>
            <a:r>
              <a:rPr lang="en-GB" dirty="0"/>
              <a:t>Objective C</a:t>
            </a:r>
          </a:p>
          <a:p>
            <a:pPr lvl="1"/>
            <a:r>
              <a:rPr lang="en-GB" sz="2100" dirty="0"/>
              <a:t>Ensure an open learning content platform integration to the project </a:t>
            </a:r>
          </a:p>
        </p:txBody>
      </p:sp>
      <p:sp>
        <p:nvSpPr>
          <p:cNvPr id="4" name="Footer Placeholder 3">
            <a:extLst>
              <a:ext uri="{FF2B5EF4-FFF2-40B4-BE49-F238E27FC236}">
                <a16:creationId xmlns:a16="http://schemas.microsoft.com/office/drawing/2014/main" id="{DF4BA69E-5570-2B4E-9C78-56F40809FB26}"/>
              </a:ext>
            </a:extLst>
          </p:cNvPr>
          <p:cNvSpPr>
            <a:spLocks noGrp="1"/>
          </p:cNvSpPr>
          <p:nvPr>
            <p:ph type="ftr" sz="quarter" idx="11"/>
          </p:nvPr>
        </p:nvSpPr>
        <p:spPr/>
        <p:txBody>
          <a:bodyPr/>
          <a:lstStyle/>
          <a:p>
            <a:r>
              <a:rPr lang="pt-BR" dirty="0"/>
              <a:t>www.up2university.eu</a:t>
            </a:r>
          </a:p>
        </p:txBody>
      </p:sp>
      <p:sp>
        <p:nvSpPr>
          <p:cNvPr id="5" name="Slide Number Placeholder 4">
            <a:extLst>
              <a:ext uri="{FF2B5EF4-FFF2-40B4-BE49-F238E27FC236}">
                <a16:creationId xmlns:a16="http://schemas.microsoft.com/office/drawing/2014/main" id="{91A6EA4A-320A-7E4D-9DFC-7048B16EC5F4}"/>
              </a:ext>
            </a:extLst>
          </p:cNvPr>
          <p:cNvSpPr>
            <a:spLocks noGrp="1"/>
          </p:cNvSpPr>
          <p:nvPr>
            <p:ph type="sldNum" sz="quarter" idx="12"/>
          </p:nvPr>
        </p:nvSpPr>
        <p:spPr/>
        <p:txBody>
          <a:bodyPr/>
          <a:lstStyle/>
          <a:p>
            <a:fld id="{329E5F41-1819-CC4C-A361-86D446D94323}" type="slidenum">
              <a:rPr lang="pt-BR" smtClean="0"/>
              <a:pPr/>
              <a:t>12</a:t>
            </a:fld>
            <a:endParaRPr lang="pt-BR"/>
          </a:p>
        </p:txBody>
      </p:sp>
    </p:spTree>
    <p:extLst>
      <p:ext uri="{BB962C8B-B14F-4D97-AF65-F5344CB8AC3E}">
        <p14:creationId xmlns:p14="http://schemas.microsoft.com/office/powerpoint/2010/main" val="9692201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55F0C2-BE89-0842-808C-B09F6480265E}"/>
              </a:ext>
            </a:extLst>
          </p:cNvPr>
          <p:cNvSpPr>
            <a:spLocks noGrp="1"/>
          </p:cNvSpPr>
          <p:nvPr>
            <p:ph type="title"/>
          </p:nvPr>
        </p:nvSpPr>
        <p:spPr/>
        <p:txBody>
          <a:bodyPr/>
          <a:lstStyle/>
          <a:p>
            <a:r>
              <a:rPr lang="en-GB" dirty="0"/>
              <a:t>Work done after March review</a:t>
            </a:r>
          </a:p>
        </p:txBody>
      </p:sp>
      <p:sp>
        <p:nvSpPr>
          <p:cNvPr id="3" name="Content Placeholder 2">
            <a:extLst>
              <a:ext uri="{FF2B5EF4-FFF2-40B4-BE49-F238E27FC236}">
                <a16:creationId xmlns:a16="http://schemas.microsoft.com/office/drawing/2014/main" id="{CAE58C11-C7B2-804C-BFC0-1B36F87AA635}"/>
              </a:ext>
            </a:extLst>
          </p:cNvPr>
          <p:cNvSpPr>
            <a:spLocks noGrp="1"/>
          </p:cNvSpPr>
          <p:nvPr>
            <p:ph idx="1"/>
          </p:nvPr>
        </p:nvSpPr>
        <p:spPr/>
        <p:txBody>
          <a:bodyPr/>
          <a:lstStyle/>
          <a:p>
            <a:pPr lvl="1"/>
            <a:r>
              <a:rPr lang="en-US" dirty="0"/>
              <a:t>Finalization of the tests between </a:t>
            </a:r>
            <a:r>
              <a:rPr lang="en-US" dirty="0" err="1"/>
              <a:t>NextCloud</a:t>
            </a:r>
            <a:r>
              <a:rPr lang="en-US" dirty="0"/>
              <a:t>, </a:t>
            </a:r>
            <a:r>
              <a:rPr lang="en-US" dirty="0" err="1"/>
              <a:t>Owncloud</a:t>
            </a:r>
            <a:r>
              <a:rPr lang="en-US" dirty="0"/>
              <a:t>, </a:t>
            </a:r>
            <a:r>
              <a:rPr lang="en-US" dirty="0" err="1"/>
              <a:t>CERNBox</a:t>
            </a:r>
            <a:r>
              <a:rPr lang="en-US" dirty="0"/>
              <a:t> and </a:t>
            </a:r>
            <a:r>
              <a:rPr lang="en-US" dirty="0" err="1"/>
              <a:t>PowerFolder</a:t>
            </a:r>
            <a:r>
              <a:rPr lang="el-GR" dirty="0"/>
              <a:t>/</a:t>
            </a:r>
          </a:p>
          <a:p>
            <a:pPr marL="342900" lvl="1" indent="0">
              <a:buNone/>
            </a:pPr>
            <a:endParaRPr lang="en-GB" sz="2100" dirty="0"/>
          </a:p>
          <a:p>
            <a:pPr lvl="1"/>
            <a:r>
              <a:rPr lang="en-GB" sz="2000" dirty="0"/>
              <a:t>Integration of a  large number of repositories (now 54 repositories – 24HE and 30 K12) </a:t>
            </a:r>
          </a:p>
          <a:p>
            <a:pPr marL="342900" lvl="1" indent="0">
              <a:buNone/>
            </a:pPr>
            <a:endParaRPr lang="en-GB" sz="2000" dirty="0"/>
          </a:p>
          <a:p>
            <a:pPr lvl="1"/>
            <a:r>
              <a:rPr lang="en-US" sz="2000" dirty="0"/>
              <a:t>Finalization of Deliverable 3.5</a:t>
            </a:r>
            <a:endParaRPr lang="el-GR" sz="2000" dirty="0"/>
          </a:p>
          <a:p>
            <a:pPr marL="342900" lvl="1" indent="0">
              <a:buNone/>
            </a:pPr>
            <a:endParaRPr lang="el-GR" sz="2000" dirty="0"/>
          </a:p>
          <a:p>
            <a:pPr marL="342900" lvl="1" indent="0">
              <a:buNone/>
            </a:pPr>
            <a:endParaRPr lang="en-GB" dirty="0"/>
          </a:p>
        </p:txBody>
      </p:sp>
      <p:sp>
        <p:nvSpPr>
          <p:cNvPr id="4" name="Footer Placeholder 3">
            <a:extLst>
              <a:ext uri="{FF2B5EF4-FFF2-40B4-BE49-F238E27FC236}">
                <a16:creationId xmlns:a16="http://schemas.microsoft.com/office/drawing/2014/main" id="{DF4BA69E-5570-2B4E-9C78-56F40809FB26}"/>
              </a:ext>
            </a:extLst>
          </p:cNvPr>
          <p:cNvSpPr>
            <a:spLocks noGrp="1"/>
          </p:cNvSpPr>
          <p:nvPr>
            <p:ph type="ftr" sz="quarter" idx="11"/>
          </p:nvPr>
        </p:nvSpPr>
        <p:spPr/>
        <p:txBody>
          <a:bodyPr/>
          <a:lstStyle/>
          <a:p>
            <a:r>
              <a:rPr lang="pt-BR" dirty="0"/>
              <a:t>www.up2university.eu</a:t>
            </a:r>
          </a:p>
        </p:txBody>
      </p:sp>
      <p:sp>
        <p:nvSpPr>
          <p:cNvPr id="5" name="Slide Number Placeholder 4">
            <a:extLst>
              <a:ext uri="{FF2B5EF4-FFF2-40B4-BE49-F238E27FC236}">
                <a16:creationId xmlns:a16="http://schemas.microsoft.com/office/drawing/2014/main" id="{91A6EA4A-320A-7E4D-9DFC-7048B16EC5F4}"/>
              </a:ext>
            </a:extLst>
          </p:cNvPr>
          <p:cNvSpPr>
            <a:spLocks noGrp="1"/>
          </p:cNvSpPr>
          <p:nvPr>
            <p:ph type="sldNum" sz="quarter" idx="12"/>
          </p:nvPr>
        </p:nvSpPr>
        <p:spPr/>
        <p:txBody>
          <a:bodyPr/>
          <a:lstStyle/>
          <a:p>
            <a:fld id="{329E5F41-1819-CC4C-A361-86D446D94323}" type="slidenum">
              <a:rPr lang="pt-BR" smtClean="0"/>
              <a:pPr/>
              <a:t>13</a:t>
            </a:fld>
            <a:endParaRPr lang="pt-BR"/>
          </a:p>
        </p:txBody>
      </p:sp>
    </p:spTree>
    <p:extLst>
      <p:ext uri="{BB962C8B-B14F-4D97-AF65-F5344CB8AC3E}">
        <p14:creationId xmlns:p14="http://schemas.microsoft.com/office/powerpoint/2010/main" val="424307650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55F0C2-BE89-0842-808C-B09F6480265E}"/>
              </a:ext>
            </a:extLst>
          </p:cNvPr>
          <p:cNvSpPr>
            <a:spLocks noGrp="1"/>
          </p:cNvSpPr>
          <p:nvPr>
            <p:ph type="title"/>
          </p:nvPr>
        </p:nvSpPr>
        <p:spPr/>
        <p:txBody>
          <a:bodyPr/>
          <a:lstStyle/>
          <a:p>
            <a:r>
              <a:rPr lang="en-GB" dirty="0"/>
              <a:t>Timeline</a:t>
            </a:r>
          </a:p>
        </p:txBody>
      </p:sp>
      <p:sp>
        <p:nvSpPr>
          <p:cNvPr id="3" name="Content Placeholder 2">
            <a:extLst>
              <a:ext uri="{FF2B5EF4-FFF2-40B4-BE49-F238E27FC236}">
                <a16:creationId xmlns:a16="http://schemas.microsoft.com/office/drawing/2014/main" id="{CAE58C11-C7B2-804C-BFC0-1B36F87AA635}"/>
              </a:ext>
            </a:extLst>
          </p:cNvPr>
          <p:cNvSpPr>
            <a:spLocks noGrp="1"/>
          </p:cNvSpPr>
          <p:nvPr>
            <p:ph idx="1"/>
          </p:nvPr>
        </p:nvSpPr>
        <p:spPr/>
        <p:txBody>
          <a:bodyPr/>
          <a:lstStyle/>
          <a:p>
            <a:pPr>
              <a:buBlip>
                <a:blip r:embed="rId2"/>
              </a:buBlip>
            </a:pPr>
            <a:r>
              <a:rPr lang="en-GB" dirty="0"/>
              <a:t>Months 34-40</a:t>
            </a:r>
          </a:p>
          <a:p>
            <a:pPr lvl="1"/>
            <a:r>
              <a:rPr lang="en-US" dirty="0"/>
              <a:t>Deployment of the new OCM protocol endpoints across the entire Up2U service infrastructure </a:t>
            </a:r>
            <a:endParaRPr lang="en-GB" dirty="0"/>
          </a:p>
          <a:p>
            <a:pPr lvl="2">
              <a:buBlip>
                <a:blip r:embed="rId2"/>
              </a:buBlip>
            </a:pPr>
            <a:endParaRPr lang="en-GB" sz="2100" dirty="0"/>
          </a:p>
          <a:p>
            <a:r>
              <a:rPr lang="en-GB" dirty="0"/>
              <a:t>Months 34-40</a:t>
            </a:r>
          </a:p>
          <a:p>
            <a:pPr lvl="1"/>
            <a:r>
              <a:rPr lang="en-US" dirty="0"/>
              <a:t>Improvement of </a:t>
            </a:r>
            <a:r>
              <a:rPr lang="en-US" dirty="0" err="1"/>
              <a:t>CERNBox</a:t>
            </a:r>
            <a:r>
              <a:rPr lang="en-US" dirty="0"/>
              <a:t> and SWAN based on the feedback from pilots</a:t>
            </a:r>
          </a:p>
          <a:p>
            <a:pPr marL="342900" lvl="1" indent="0">
              <a:buNone/>
            </a:pPr>
            <a:endParaRPr lang="en-GB" dirty="0"/>
          </a:p>
          <a:p>
            <a:r>
              <a:rPr lang="en-GB" dirty="0"/>
              <a:t>Months 34-40</a:t>
            </a:r>
          </a:p>
          <a:p>
            <a:pPr lvl="1"/>
            <a:r>
              <a:rPr lang="en-GB" dirty="0"/>
              <a:t>Continuous enrichment of the open learning platform </a:t>
            </a:r>
          </a:p>
        </p:txBody>
      </p:sp>
      <p:sp>
        <p:nvSpPr>
          <p:cNvPr id="4" name="Footer Placeholder 3">
            <a:extLst>
              <a:ext uri="{FF2B5EF4-FFF2-40B4-BE49-F238E27FC236}">
                <a16:creationId xmlns:a16="http://schemas.microsoft.com/office/drawing/2014/main" id="{DF4BA69E-5570-2B4E-9C78-56F40809FB26}"/>
              </a:ext>
            </a:extLst>
          </p:cNvPr>
          <p:cNvSpPr>
            <a:spLocks noGrp="1"/>
          </p:cNvSpPr>
          <p:nvPr>
            <p:ph type="ftr" sz="quarter" idx="11"/>
          </p:nvPr>
        </p:nvSpPr>
        <p:spPr/>
        <p:txBody>
          <a:bodyPr/>
          <a:lstStyle/>
          <a:p>
            <a:r>
              <a:rPr lang="pt-BR" dirty="0"/>
              <a:t>www.up2university.eu</a:t>
            </a:r>
          </a:p>
        </p:txBody>
      </p:sp>
      <p:sp>
        <p:nvSpPr>
          <p:cNvPr id="5" name="Slide Number Placeholder 4">
            <a:extLst>
              <a:ext uri="{FF2B5EF4-FFF2-40B4-BE49-F238E27FC236}">
                <a16:creationId xmlns:a16="http://schemas.microsoft.com/office/drawing/2014/main" id="{91A6EA4A-320A-7E4D-9DFC-7048B16EC5F4}"/>
              </a:ext>
            </a:extLst>
          </p:cNvPr>
          <p:cNvSpPr>
            <a:spLocks noGrp="1"/>
          </p:cNvSpPr>
          <p:nvPr>
            <p:ph type="sldNum" sz="quarter" idx="12"/>
          </p:nvPr>
        </p:nvSpPr>
        <p:spPr/>
        <p:txBody>
          <a:bodyPr/>
          <a:lstStyle/>
          <a:p>
            <a:fld id="{329E5F41-1819-CC4C-A361-86D446D94323}" type="slidenum">
              <a:rPr lang="pt-BR" smtClean="0"/>
              <a:pPr/>
              <a:t>14</a:t>
            </a:fld>
            <a:endParaRPr lang="pt-BR"/>
          </a:p>
        </p:txBody>
      </p:sp>
    </p:spTree>
    <p:extLst>
      <p:ext uri="{BB962C8B-B14F-4D97-AF65-F5344CB8AC3E}">
        <p14:creationId xmlns:p14="http://schemas.microsoft.com/office/powerpoint/2010/main" val="301283706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Kép 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90643" y="857251"/>
            <a:ext cx="5962714" cy="5062574"/>
          </a:xfrm>
          <a:prstGeom prst="rect">
            <a:avLst/>
          </a:prstGeom>
        </p:spPr>
      </p:pic>
      <p:sp>
        <p:nvSpPr>
          <p:cNvPr id="7" name="Title 6">
            <a:extLst>
              <a:ext uri="{FF2B5EF4-FFF2-40B4-BE49-F238E27FC236}">
                <a16:creationId xmlns:a16="http://schemas.microsoft.com/office/drawing/2014/main" id="{B267B5D3-3F9F-EF4A-AFAB-B083AF2BF787}"/>
              </a:ext>
            </a:extLst>
          </p:cNvPr>
          <p:cNvSpPr>
            <a:spLocks noGrp="1"/>
          </p:cNvSpPr>
          <p:nvPr>
            <p:ph type="ctrTitle"/>
          </p:nvPr>
        </p:nvSpPr>
        <p:spPr/>
        <p:txBody>
          <a:bodyPr/>
          <a:lstStyle/>
          <a:p>
            <a:r>
              <a:rPr lang="en-GB" dirty="0">
                <a:solidFill>
                  <a:schemeClr val="accent2"/>
                </a:solidFill>
              </a:rPr>
              <a:t>THANK YOU FOR YOUR ATTENTION!</a:t>
            </a:r>
          </a:p>
        </p:txBody>
      </p:sp>
      <p:sp>
        <p:nvSpPr>
          <p:cNvPr id="8" name="Subtitle 7">
            <a:extLst>
              <a:ext uri="{FF2B5EF4-FFF2-40B4-BE49-F238E27FC236}">
                <a16:creationId xmlns:a16="http://schemas.microsoft.com/office/drawing/2014/main" id="{9AD524CA-499D-2149-8502-D040D467C1EC}"/>
              </a:ext>
            </a:extLst>
          </p:cNvPr>
          <p:cNvSpPr>
            <a:spLocks noGrp="1"/>
          </p:cNvSpPr>
          <p:nvPr>
            <p:ph type="subTitle" idx="1"/>
          </p:nvPr>
        </p:nvSpPr>
        <p:spPr>
          <a:xfrm>
            <a:off x="1143000" y="4382691"/>
            <a:ext cx="6858000" cy="1241822"/>
          </a:xfrm>
        </p:spPr>
        <p:txBody>
          <a:bodyPr/>
          <a:lstStyle/>
          <a:p>
            <a:r>
              <a:rPr lang="hu-HU" b="1" u="sng" dirty="0">
                <a:solidFill>
                  <a:schemeClr val="accent1">
                    <a:lumMod val="50000"/>
                  </a:schemeClr>
                </a:solidFill>
                <a:hlinkClick r:id="rId3"/>
              </a:rPr>
              <a:t>c</a:t>
            </a:r>
            <a:r>
              <a:rPr lang="en-GB" b="1" u="sng" dirty="0">
                <a:solidFill>
                  <a:schemeClr val="accent1">
                    <a:lumMod val="50000"/>
                  </a:schemeClr>
                </a:solidFill>
                <a:hlinkClick r:id="rId3"/>
              </a:rPr>
              <a:t>ontact@lists.up2university.eu</a:t>
            </a:r>
            <a:endParaRPr lang="hu-HU" b="1" u="sng" dirty="0">
              <a:solidFill>
                <a:schemeClr val="accent1">
                  <a:lumMod val="50000"/>
                </a:schemeClr>
              </a:solidFill>
            </a:endParaRPr>
          </a:p>
          <a:p>
            <a:endParaRPr lang="hu-HU" b="1" u="sng" dirty="0">
              <a:solidFill>
                <a:schemeClr val="accent1">
                  <a:lumMod val="50000"/>
                </a:schemeClr>
              </a:solidFill>
            </a:endParaRPr>
          </a:p>
          <a:p>
            <a:r>
              <a:rPr lang="hu-HU" b="1" u="sng" dirty="0">
                <a:solidFill>
                  <a:srgbClr val="FFC000"/>
                </a:solidFill>
              </a:rPr>
              <a:t>#up2universe</a:t>
            </a:r>
            <a:endParaRPr lang="en-GB" b="1" u="sng" dirty="0">
              <a:solidFill>
                <a:srgbClr val="FFC000"/>
              </a:solidFill>
            </a:endParaRPr>
          </a:p>
        </p:txBody>
      </p:sp>
      <p:sp>
        <p:nvSpPr>
          <p:cNvPr id="5" name="Footer Placeholder 4">
            <a:extLst>
              <a:ext uri="{FF2B5EF4-FFF2-40B4-BE49-F238E27FC236}">
                <a16:creationId xmlns:a16="http://schemas.microsoft.com/office/drawing/2014/main" id="{A0D9F36E-E397-C344-9901-94F6F4945C94}"/>
              </a:ext>
            </a:extLst>
          </p:cNvPr>
          <p:cNvSpPr>
            <a:spLocks noGrp="1"/>
          </p:cNvSpPr>
          <p:nvPr>
            <p:ph type="ftr" sz="quarter" idx="11"/>
          </p:nvPr>
        </p:nvSpPr>
        <p:spPr/>
        <p:txBody>
          <a:bodyPr/>
          <a:lstStyle/>
          <a:p>
            <a:r>
              <a:rPr lang="pt-BR" dirty="0"/>
              <a:t>www.up2university.eu</a:t>
            </a:r>
          </a:p>
        </p:txBody>
      </p:sp>
      <p:sp>
        <p:nvSpPr>
          <p:cNvPr id="6" name="Slide Number Placeholder 5">
            <a:extLst>
              <a:ext uri="{FF2B5EF4-FFF2-40B4-BE49-F238E27FC236}">
                <a16:creationId xmlns:a16="http://schemas.microsoft.com/office/drawing/2014/main" id="{BCFA4A5E-BEAA-2544-AEB8-0BB841349E9D}"/>
              </a:ext>
            </a:extLst>
          </p:cNvPr>
          <p:cNvSpPr>
            <a:spLocks noGrp="1"/>
          </p:cNvSpPr>
          <p:nvPr>
            <p:ph type="sldNum" sz="quarter" idx="12"/>
          </p:nvPr>
        </p:nvSpPr>
        <p:spPr/>
        <p:txBody>
          <a:bodyPr/>
          <a:lstStyle/>
          <a:p>
            <a:fld id="{329E5F41-1819-CC4C-A361-86D446D94323}" type="slidenum">
              <a:rPr lang="pt-BR" smtClean="0"/>
              <a:t>15</a:t>
            </a:fld>
            <a:endParaRPr lang="pt-BR"/>
          </a:p>
        </p:txBody>
      </p:sp>
    </p:spTree>
    <p:extLst>
      <p:ext uri="{BB962C8B-B14F-4D97-AF65-F5344CB8AC3E}">
        <p14:creationId xmlns:p14="http://schemas.microsoft.com/office/powerpoint/2010/main" val="144300078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1048407" y="1806517"/>
            <a:ext cx="6858000" cy="1339001"/>
          </a:xfrm>
        </p:spPr>
        <p:txBody>
          <a:bodyPr>
            <a:normAutofit/>
          </a:bodyPr>
          <a:lstStyle/>
          <a:p>
            <a:r>
              <a:rPr lang="pt-BR" sz="4050" dirty="0">
                <a:solidFill>
                  <a:schemeClr val="accent2"/>
                </a:solidFill>
              </a:rPr>
              <a:t>WP</a:t>
            </a:r>
            <a:r>
              <a:rPr lang="en-GB" sz="4050" dirty="0">
                <a:solidFill>
                  <a:schemeClr val="accent2"/>
                </a:solidFill>
              </a:rPr>
              <a:t>4</a:t>
            </a:r>
            <a:r>
              <a:rPr lang="pt-BR" sz="4050" dirty="0">
                <a:solidFill>
                  <a:schemeClr val="accent2"/>
                </a:solidFill>
              </a:rPr>
              <a:t> </a:t>
            </a:r>
            <a:r>
              <a:rPr lang="pt-BR" sz="4050" dirty="0" err="1">
                <a:solidFill>
                  <a:schemeClr val="accent2"/>
                </a:solidFill>
              </a:rPr>
              <a:t>workplan</a:t>
            </a:r>
            <a:endParaRPr lang="pt-BR" sz="4050" dirty="0">
              <a:solidFill>
                <a:schemeClr val="accent2"/>
              </a:solidFill>
            </a:endParaRPr>
          </a:p>
        </p:txBody>
      </p:sp>
      <p:sp>
        <p:nvSpPr>
          <p:cNvPr id="3" name="Subtítulo 2"/>
          <p:cNvSpPr>
            <a:spLocks noGrp="1"/>
          </p:cNvSpPr>
          <p:nvPr>
            <p:ph type="subTitle" idx="1"/>
          </p:nvPr>
        </p:nvSpPr>
        <p:spPr>
          <a:xfrm>
            <a:off x="1143000" y="3872406"/>
            <a:ext cx="6858000" cy="874986"/>
          </a:xfrm>
        </p:spPr>
        <p:txBody>
          <a:bodyPr>
            <a:normAutofit fontScale="85000" lnSpcReduction="20000"/>
          </a:bodyPr>
          <a:lstStyle/>
          <a:p>
            <a:pPr algn="l">
              <a:spcBef>
                <a:spcPts val="3000"/>
              </a:spcBef>
            </a:pPr>
            <a:r>
              <a:rPr lang="en-GB" sz="2700" i="1" dirty="0"/>
              <a:t>Allan Third</a:t>
            </a:r>
            <a:endParaRPr lang="pt-BR" sz="2700" i="1" dirty="0"/>
          </a:p>
          <a:p>
            <a:pPr algn="l"/>
            <a:r>
              <a:rPr lang="pt-BR" sz="2700" dirty="0"/>
              <a:t>OU </a:t>
            </a:r>
            <a:br>
              <a:rPr lang="pt-BR" dirty="0"/>
            </a:br>
            <a:endParaRPr lang="pt-BR" dirty="0"/>
          </a:p>
        </p:txBody>
      </p:sp>
      <p:sp>
        <p:nvSpPr>
          <p:cNvPr id="4" name="Subtítulo 2">
            <a:extLst>
              <a:ext uri="{FF2B5EF4-FFF2-40B4-BE49-F238E27FC236}">
                <a16:creationId xmlns:a16="http://schemas.microsoft.com/office/drawing/2014/main" id="{3E716772-3982-AD43-89EC-6DEFBEFD14A2}"/>
              </a:ext>
            </a:extLst>
          </p:cNvPr>
          <p:cNvSpPr txBox="1">
            <a:spLocks/>
          </p:cNvSpPr>
          <p:nvPr/>
        </p:nvSpPr>
        <p:spPr>
          <a:xfrm>
            <a:off x="1143000" y="4747392"/>
            <a:ext cx="6858000" cy="726889"/>
          </a:xfrm>
          <a:prstGeom prst="rect">
            <a:avLst/>
          </a:prstGeom>
        </p:spPr>
        <p:txBody>
          <a:bodyPr vert="horz" lIns="68580" tIns="34290" rIns="68580" bIns="34290" rtlCol="0">
            <a:normAutofit/>
          </a:bodyPr>
          <a:lstStyle>
            <a:lvl1pPr marL="0" indent="0" algn="ctr" defTabSz="914400" rtl="0" eaLnBrk="1" latinLnBrk="0" hangingPunct="1">
              <a:lnSpc>
                <a:spcPct val="90000"/>
              </a:lnSpc>
              <a:spcBef>
                <a:spcPts val="1000"/>
              </a:spcBef>
              <a:buFont typeface="Wingdings" charset="2"/>
              <a:buNone/>
              <a:defRPr sz="2400" b="0" i="0" kern="1200">
                <a:solidFill>
                  <a:schemeClr val="tx1"/>
                </a:solidFill>
                <a:latin typeface="Raleway" charset="0"/>
                <a:ea typeface="Raleway" charset="0"/>
                <a:cs typeface="Raleway" charset="0"/>
              </a:defRPr>
            </a:lvl1pPr>
            <a:lvl2pPr marL="457200" indent="0" algn="ctr" defTabSz="914400" rtl="0" eaLnBrk="1" latinLnBrk="0" hangingPunct="1">
              <a:lnSpc>
                <a:spcPct val="90000"/>
              </a:lnSpc>
              <a:spcBef>
                <a:spcPts val="500"/>
              </a:spcBef>
              <a:buFont typeface="Wingdings" charset="2"/>
              <a:buNone/>
              <a:defRPr sz="2000" b="0" i="0" kern="1200">
                <a:solidFill>
                  <a:schemeClr val="tx1"/>
                </a:solidFill>
                <a:latin typeface="Raleway Light" charset="0"/>
                <a:ea typeface="Raleway Light" charset="0"/>
                <a:cs typeface="Raleway Light" charset="0"/>
              </a:defRPr>
            </a:lvl2pPr>
            <a:lvl3pPr marL="914400" indent="0" algn="ctr" defTabSz="914400" rtl="0" eaLnBrk="1" latinLnBrk="0" hangingPunct="1">
              <a:lnSpc>
                <a:spcPct val="90000"/>
              </a:lnSpc>
              <a:spcBef>
                <a:spcPts val="500"/>
              </a:spcBef>
              <a:buFont typeface="Wingdings" charset="2"/>
              <a:buNone/>
              <a:defRPr sz="1800" b="0" i="0" kern="1200">
                <a:solidFill>
                  <a:schemeClr val="tx1"/>
                </a:solidFill>
                <a:latin typeface="Raleway Light" charset="0"/>
                <a:ea typeface="Raleway Light" charset="0"/>
                <a:cs typeface="Raleway Light" charset="0"/>
              </a:defRPr>
            </a:lvl3pPr>
            <a:lvl4pPr marL="1371600" indent="0" algn="ctr" defTabSz="914400" rtl="0" eaLnBrk="1" latinLnBrk="0" hangingPunct="1">
              <a:lnSpc>
                <a:spcPct val="90000"/>
              </a:lnSpc>
              <a:spcBef>
                <a:spcPts val="500"/>
              </a:spcBef>
              <a:buFont typeface="Wingdings" charset="2"/>
              <a:buNone/>
              <a:defRPr sz="1600" b="0" i="0" kern="1200">
                <a:solidFill>
                  <a:schemeClr val="tx1"/>
                </a:solidFill>
                <a:latin typeface="Raleway Light" charset="0"/>
                <a:ea typeface="Raleway Light" charset="0"/>
                <a:cs typeface="Raleway Light" charset="0"/>
              </a:defRPr>
            </a:lvl4pPr>
            <a:lvl5pPr marL="1828800" indent="0" algn="ctr" defTabSz="914400" rtl="0" eaLnBrk="1" latinLnBrk="0" hangingPunct="1">
              <a:lnSpc>
                <a:spcPct val="90000"/>
              </a:lnSpc>
              <a:spcBef>
                <a:spcPts val="500"/>
              </a:spcBef>
              <a:buFont typeface="Wingdings" charset="2"/>
              <a:buNone/>
              <a:defRPr sz="1600" b="0" i="0" kern="1200">
                <a:solidFill>
                  <a:schemeClr val="tx1"/>
                </a:solidFill>
                <a:latin typeface="Raleway Light" charset="0"/>
                <a:ea typeface="Raleway Light" charset="0"/>
                <a:cs typeface="Raleway Light" charset="0"/>
              </a:defRPr>
            </a:lvl5pPr>
            <a:lvl6pPr marL="22860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9pPr>
          </a:lstStyle>
          <a:p>
            <a:pPr algn="l">
              <a:spcBef>
                <a:spcPts val="3000"/>
              </a:spcBef>
            </a:pPr>
            <a:r>
              <a:rPr lang="pt-BR" sz="1800" dirty="0"/>
              <a:t>5th Up2U General Assembly, Poznan, </a:t>
            </a:r>
            <a:r>
              <a:rPr lang="pt-BR" sz="1800" dirty="0" err="1"/>
              <a:t>Poland</a:t>
            </a:r>
            <a:br>
              <a:rPr lang="pt-BR" sz="1800" dirty="0"/>
            </a:br>
            <a:endParaRPr lang="pt-BR" sz="1800" dirty="0"/>
          </a:p>
        </p:txBody>
      </p:sp>
    </p:spTree>
    <p:extLst>
      <p:ext uri="{BB962C8B-B14F-4D97-AF65-F5344CB8AC3E}">
        <p14:creationId xmlns:p14="http://schemas.microsoft.com/office/powerpoint/2010/main" val="341201445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55F0C2-BE89-0842-808C-B09F6480265E}"/>
              </a:ext>
            </a:extLst>
          </p:cNvPr>
          <p:cNvSpPr>
            <a:spLocks noGrp="1"/>
          </p:cNvSpPr>
          <p:nvPr>
            <p:ph type="title"/>
          </p:nvPr>
        </p:nvSpPr>
        <p:spPr/>
        <p:txBody>
          <a:bodyPr/>
          <a:lstStyle/>
          <a:p>
            <a:r>
              <a:rPr lang="en-GB" dirty="0"/>
              <a:t>WP4 objectives</a:t>
            </a:r>
          </a:p>
        </p:txBody>
      </p:sp>
      <p:sp>
        <p:nvSpPr>
          <p:cNvPr id="3" name="Content Placeholder 2">
            <a:extLst>
              <a:ext uri="{FF2B5EF4-FFF2-40B4-BE49-F238E27FC236}">
                <a16:creationId xmlns:a16="http://schemas.microsoft.com/office/drawing/2014/main" id="{CAE58C11-C7B2-804C-BFC0-1B36F87AA635}"/>
              </a:ext>
            </a:extLst>
          </p:cNvPr>
          <p:cNvSpPr>
            <a:spLocks noGrp="1"/>
          </p:cNvSpPr>
          <p:nvPr>
            <p:ph idx="1"/>
          </p:nvPr>
        </p:nvSpPr>
        <p:spPr/>
        <p:txBody>
          <a:bodyPr>
            <a:normAutofit/>
          </a:bodyPr>
          <a:lstStyle/>
          <a:p>
            <a:pPr>
              <a:buBlip>
                <a:blip r:embed="rId2"/>
              </a:buBlip>
            </a:pPr>
            <a:r>
              <a:rPr lang="en-GB" dirty="0"/>
              <a:t>Objective A</a:t>
            </a:r>
          </a:p>
          <a:p>
            <a:pPr lvl="1">
              <a:buBlip>
                <a:blip r:embed="rId2"/>
              </a:buBlip>
            </a:pPr>
            <a:r>
              <a:rPr lang="en-GB" sz="2100" dirty="0"/>
              <a:t>Integrated Application Toolbox intermediating between cloud-based infrastructure and the Up2U tools </a:t>
            </a:r>
          </a:p>
          <a:p>
            <a:pPr lvl="2">
              <a:buBlip>
                <a:blip r:embed="rId2"/>
              </a:buBlip>
            </a:pPr>
            <a:endParaRPr lang="en-GB" sz="2100" dirty="0"/>
          </a:p>
          <a:p>
            <a:r>
              <a:rPr lang="en-GB" dirty="0"/>
              <a:t>Objective B</a:t>
            </a:r>
          </a:p>
          <a:p>
            <a:pPr lvl="1"/>
            <a:r>
              <a:rPr lang="en-GB" sz="2100" dirty="0"/>
              <a:t>Support learning activity data collection for Learning Analytics</a:t>
            </a:r>
          </a:p>
          <a:p>
            <a:endParaRPr lang="en-GB" dirty="0"/>
          </a:p>
          <a:p>
            <a:r>
              <a:rPr lang="en-GB" dirty="0"/>
              <a:t>Objective C</a:t>
            </a:r>
          </a:p>
          <a:p>
            <a:pPr lvl="1"/>
            <a:r>
              <a:rPr lang="en-GB" sz="2100" dirty="0"/>
              <a:t>Integrate tools for formal and informal learning into workflows for dynamic creation and reuse of learning pathways</a:t>
            </a:r>
          </a:p>
        </p:txBody>
      </p:sp>
      <p:sp>
        <p:nvSpPr>
          <p:cNvPr id="4" name="Footer Placeholder 3">
            <a:extLst>
              <a:ext uri="{FF2B5EF4-FFF2-40B4-BE49-F238E27FC236}">
                <a16:creationId xmlns:a16="http://schemas.microsoft.com/office/drawing/2014/main" id="{DF4BA69E-5570-2B4E-9C78-56F40809FB26}"/>
              </a:ext>
            </a:extLst>
          </p:cNvPr>
          <p:cNvSpPr>
            <a:spLocks noGrp="1"/>
          </p:cNvSpPr>
          <p:nvPr>
            <p:ph type="ftr" sz="quarter" idx="11"/>
          </p:nvPr>
        </p:nvSpPr>
        <p:spPr/>
        <p:txBody>
          <a:bodyPr/>
          <a:lstStyle/>
          <a:p>
            <a:r>
              <a:rPr lang="pt-BR" dirty="0"/>
              <a:t>www.up2university.eu</a:t>
            </a:r>
          </a:p>
        </p:txBody>
      </p:sp>
      <p:sp>
        <p:nvSpPr>
          <p:cNvPr id="5" name="Slide Number Placeholder 4">
            <a:extLst>
              <a:ext uri="{FF2B5EF4-FFF2-40B4-BE49-F238E27FC236}">
                <a16:creationId xmlns:a16="http://schemas.microsoft.com/office/drawing/2014/main" id="{91A6EA4A-320A-7E4D-9DFC-7048B16EC5F4}"/>
              </a:ext>
            </a:extLst>
          </p:cNvPr>
          <p:cNvSpPr>
            <a:spLocks noGrp="1"/>
          </p:cNvSpPr>
          <p:nvPr>
            <p:ph type="sldNum" sz="quarter" idx="12"/>
          </p:nvPr>
        </p:nvSpPr>
        <p:spPr/>
        <p:txBody>
          <a:bodyPr/>
          <a:lstStyle/>
          <a:p>
            <a:fld id="{329E5F41-1819-CC4C-A361-86D446D94323}" type="slidenum">
              <a:rPr lang="pt-BR" smtClean="0"/>
              <a:pPr/>
              <a:t>17</a:t>
            </a:fld>
            <a:endParaRPr lang="pt-BR"/>
          </a:p>
        </p:txBody>
      </p:sp>
    </p:spTree>
    <p:extLst>
      <p:ext uri="{BB962C8B-B14F-4D97-AF65-F5344CB8AC3E}">
        <p14:creationId xmlns:p14="http://schemas.microsoft.com/office/powerpoint/2010/main" val="313602484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55F0C2-BE89-0842-808C-B09F6480265E}"/>
              </a:ext>
            </a:extLst>
          </p:cNvPr>
          <p:cNvSpPr>
            <a:spLocks noGrp="1"/>
          </p:cNvSpPr>
          <p:nvPr>
            <p:ph type="title"/>
          </p:nvPr>
        </p:nvSpPr>
        <p:spPr/>
        <p:txBody>
          <a:bodyPr/>
          <a:lstStyle/>
          <a:p>
            <a:r>
              <a:rPr lang="en-GB" dirty="0"/>
              <a:t>Work done after March review</a:t>
            </a:r>
          </a:p>
        </p:txBody>
      </p:sp>
      <p:sp>
        <p:nvSpPr>
          <p:cNvPr id="3" name="Content Placeholder 2">
            <a:extLst>
              <a:ext uri="{FF2B5EF4-FFF2-40B4-BE49-F238E27FC236}">
                <a16:creationId xmlns:a16="http://schemas.microsoft.com/office/drawing/2014/main" id="{CAE58C11-C7B2-804C-BFC0-1B36F87AA635}"/>
              </a:ext>
            </a:extLst>
          </p:cNvPr>
          <p:cNvSpPr>
            <a:spLocks noGrp="1"/>
          </p:cNvSpPr>
          <p:nvPr>
            <p:ph idx="1"/>
          </p:nvPr>
        </p:nvSpPr>
        <p:spPr/>
        <p:txBody>
          <a:bodyPr/>
          <a:lstStyle/>
          <a:p>
            <a:pPr lvl="1"/>
            <a:r>
              <a:rPr lang="en-GB" dirty="0"/>
              <a:t>Milestone M3.4 Application toolbox developer specification</a:t>
            </a:r>
            <a:endParaRPr lang="en-GB" sz="2100" dirty="0"/>
          </a:p>
          <a:p>
            <a:pPr lvl="1"/>
            <a:r>
              <a:rPr lang="en-GB" sz="2000" dirty="0"/>
              <a:t>Major Moodle upgrade (3.6.2)</a:t>
            </a:r>
          </a:p>
          <a:p>
            <a:pPr lvl="1"/>
            <a:r>
              <a:rPr lang="en-GB" sz="2000" dirty="0"/>
              <a:t>Moodle ‘capabilities’ support</a:t>
            </a:r>
          </a:p>
          <a:p>
            <a:pPr lvl="1"/>
            <a:r>
              <a:rPr lang="en-GB" sz="2000" dirty="0"/>
              <a:t>Integration of </a:t>
            </a:r>
          </a:p>
          <a:p>
            <a:pPr lvl="2"/>
            <a:r>
              <a:rPr lang="en-GB" sz="1700" dirty="0"/>
              <a:t>SCORM resources</a:t>
            </a:r>
          </a:p>
          <a:p>
            <a:pPr lvl="2"/>
            <a:r>
              <a:rPr lang="en-GB" sz="1700" dirty="0"/>
              <a:t>VPL plugin</a:t>
            </a:r>
          </a:p>
          <a:p>
            <a:pPr lvl="2"/>
            <a:r>
              <a:rPr lang="en-GB" sz="1700" dirty="0"/>
              <a:t>Multiparty Meeting</a:t>
            </a:r>
          </a:p>
          <a:p>
            <a:pPr lvl="2"/>
            <a:r>
              <a:rPr lang="en-GB" sz="1700" dirty="0"/>
              <a:t>Statistics module</a:t>
            </a:r>
          </a:p>
          <a:p>
            <a:pPr lvl="1"/>
            <a:r>
              <a:rPr lang="en-GB" sz="2000" dirty="0"/>
              <a:t>GDPR updates</a:t>
            </a:r>
          </a:p>
          <a:p>
            <a:pPr lvl="1"/>
            <a:r>
              <a:rPr lang="en-GB" sz="2000" dirty="0"/>
              <a:t>”Editing student” role</a:t>
            </a:r>
          </a:p>
          <a:p>
            <a:pPr lvl="1"/>
            <a:endParaRPr lang="en-GB" sz="2000" dirty="0"/>
          </a:p>
          <a:p>
            <a:pPr marL="342900" lvl="1" indent="0">
              <a:buNone/>
            </a:pPr>
            <a:endParaRPr lang="en-GB" sz="2000" dirty="0"/>
          </a:p>
          <a:p>
            <a:pPr lvl="1"/>
            <a:endParaRPr lang="el-GR" sz="2000" dirty="0"/>
          </a:p>
          <a:p>
            <a:pPr marL="342900" lvl="1" indent="0">
              <a:buNone/>
            </a:pPr>
            <a:endParaRPr lang="el-GR" sz="2000" dirty="0"/>
          </a:p>
          <a:p>
            <a:pPr marL="342900" lvl="1" indent="0">
              <a:buNone/>
            </a:pPr>
            <a:endParaRPr lang="en-GB" dirty="0"/>
          </a:p>
        </p:txBody>
      </p:sp>
      <p:sp>
        <p:nvSpPr>
          <p:cNvPr id="4" name="Footer Placeholder 3">
            <a:extLst>
              <a:ext uri="{FF2B5EF4-FFF2-40B4-BE49-F238E27FC236}">
                <a16:creationId xmlns:a16="http://schemas.microsoft.com/office/drawing/2014/main" id="{DF4BA69E-5570-2B4E-9C78-56F40809FB26}"/>
              </a:ext>
            </a:extLst>
          </p:cNvPr>
          <p:cNvSpPr>
            <a:spLocks noGrp="1"/>
          </p:cNvSpPr>
          <p:nvPr>
            <p:ph type="ftr" sz="quarter" idx="11"/>
          </p:nvPr>
        </p:nvSpPr>
        <p:spPr/>
        <p:txBody>
          <a:bodyPr/>
          <a:lstStyle/>
          <a:p>
            <a:r>
              <a:rPr lang="pt-BR" dirty="0"/>
              <a:t>www.up2university.eu</a:t>
            </a:r>
          </a:p>
        </p:txBody>
      </p:sp>
      <p:sp>
        <p:nvSpPr>
          <p:cNvPr id="5" name="Slide Number Placeholder 4">
            <a:extLst>
              <a:ext uri="{FF2B5EF4-FFF2-40B4-BE49-F238E27FC236}">
                <a16:creationId xmlns:a16="http://schemas.microsoft.com/office/drawing/2014/main" id="{91A6EA4A-320A-7E4D-9DFC-7048B16EC5F4}"/>
              </a:ext>
            </a:extLst>
          </p:cNvPr>
          <p:cNvSpPr>
            <a:spLocks noGrp="1"/>
          </p:cNvSpPr>
          <p:nvPr>
            <p:ph type="sldNum" sz="quarter" idx="12"/>
          </p:nvPr>
        </p:nvSpPr>
        <p:spPr/>
        <p:txBody>
          <a:bodyPr/>
          <a:lstStyle/>
          <a:p>
            <a:fld id="{329E5F41-1819-CC4C-A361-86D446D94323}" type="slidenum">
              <a:rPr lang="pt-BR" smtClean="0"/>
              <a:pPr/>
              <a:t>18</a:t>
            </a:fld>
            <a:endParaRPr lang="pt-BR"/>
          </a:p>
        </p:txBody>
      </p:sp>
    </p:spTree>
    <p:extLst>
      <p:ext uri="{BB962C8B-B14F-4D97-AF65-F5344CB8AC3E}">
        <p14:creationId xmlns:p14="http://schemas.microsoft.com/office/powerpoint/2010/main" val="53407773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55F0C2-BE89-0842-808C-B09F6480265E}"/>
              </a:ext>
            </a:extLst>
          </p:cNvPr>
          <p:cNvSpPr>
            <a:spLocks noGrp="1"/>
          </p:cNvSpPr>
          <p:nvPr>
            <p:ph type="title"/>
          </p:nvPr>
        </p:nvSpPr>
        <p:spPr/>
        <p:txBody>
          <a:bodyPr/>
          <a:lstStyle/>
          <a:p>
            <a:r>
              <a:rPr lang="en-GB" dirty="0"/>
              <a:t>Timeline</a:t>
            </a:r>
          </a:p>
        </p:txBody>
      </p:sp>
      <p:sp>
        <p:nvSpPr>
          <p:cNvPr id="3" name="Content Placeholder 2">
            <a:extLst>
              <a:ext uri="{FF2B5EF4-FFF2-40B4-BE49-F238E27FC236}">
                <a16:creationId xmlns:a16="http://schemas.microsoft.com/office/drawing/2014/main" id="{CAE58C11-C7B2-804C-BFC0-1B36F87AA635}"/>
              </a:ext>
            </a:extLst>
          </p:cNvPr>
          <p:cNvSpPr>
            <a:spLocks noGrp="1"/>
          </p:cNvSpPr>
          <p:nvPr>
            <p:ph idx="1"/>
          </p:nvPr>
        </p:nvSpPr>
        <p:spPr/>
        <p:txBody>
          <a:bodyPr/>
          <a:lstStyle/>
          <a:p>
            <a:pPr>
              <a:buBlip>
                <a:blip r:embed="rId2"/>
              </a:buBlip>
            </a:pPr>
            <a:r>
              <a:rPr lang="en-GB" dirty="0"/>
              <a:t>Months 34-40</a:t>
            </a:r>
          </a:p>
          <a:p>
            <a:pPr lvl="1"/>
            <a:r>
              <a:rPr lang="en-US" dirty="0"/>
              <a:t>Implementation of new learning scenarios</a:t>
            </a:r>
          </a:p>
          <a:p>
            <a:pPr lvl="1"/>
            <a:r>
              <a:rPr lang="en-US" dirty="0"/>
              <a:t>Expansion of learning analytics data collection</a:t>
            </a:r>
            <a:endParaRPr lang="en-GB" dirty="0"/>
          </a:p>
          <a:p>
            <a:pPr lvl="2">
              <a:buBlip>
                <a:blip r:embed="rId2"/>
              </a:buBlip>
            </a:pPr>
            <a:endParaRPr lang="en-GB" sz="2100" dirty="0"/>
          </a:p>
          <a:p>
            <a:r>
              <a:rPr lang="en-GB" dirty="0"/>
              <a:t>Months 34-40</a:t>
            </a:r>
          </a:p>
          <a:p>
            <a:pPr lvl="1"/>
            <a:r>
              <a:rPr lang="en-US" dirty="0"/>
              <a:t>Document learning scenarios from WP5/pilots</a:t>
            </a:r>
          </a:p>
          <a:p>
            <a:pPr marL="342900" lvl="1" indent="0">
              <a:buNone/>
            </a:pPr>
            <a:endParaRPr lang="en-GB" dirty="0"/>
          </a:p>
          <a:p>
            <a:r>
              <a:rPr lang="en-GB" dirty="0"/>
              <a:t>Months 34-40</a:t>
            </a:r>
          </a:p>
          <a:p>
            <a:pPr lvl="1"/>
            <a:r>
              <a:rPr lang="en-GB" dirty="0"/>
              <a:t>Continuous enrichment of the integrated application toolbox </a:t>
            </a:r>
          </a:p>
        </p:txBody>
      </p:sp>
      <p:sp>
        <p:nvSpPr>
          <p:cNvPr id="4" name="Footer Placeholder 3">
            <a:extLst>
              <a:ext uri="{FF2B5EF4-FFF2-40B4-BE49-F238E27FC236}">
                <a16:creationId xmlns:a16="http://schemas.microsoft.com/office/drawing/2014/main" id="{DF4BA69E-5570-2B4E-9C78-56F40809FB26}"/>
              </a:ext>
            </a:extLst>
          </p:cNvPr>
          <p:cNvSpPr>
            <a:spLocks noGrp="1"/>
          </p:cNvSpPr>
          <p:nvPr>
            <p:ph type="ftr" sz="quarter" idx="11"/>
          </p:nvPr>
        </p:nvSpPr>
        <p:spPr/>
        <p:txBody>
          <a:bodyPr/>
          <a:lstStyle/>
          <a:p>
            <a:r>
              <a:rPr lang="pt-BR" dirty="0"/>
              <a:t>www.up2university.eu</a:t>
            </a:r>
          </a:p>
        </p:txBody>
      </p:sp>
      <p:sp>
        <p:nvSpPr>
          <p:cNvPr id="5" name="Slide Number Placeholder 4">
            <a:extLst>
              <a:ext uri="{FF2B5EF4-FFF2-40B4-BE49-F238E27FC236}">
                <a16:creationId xmlns:a16="http://schemas.microsoft.com/office/drawing/2014/main" id="{91A6EA4A-320A-7E4D-9DFC-7048B16EC5F4}"/>
              </a:ext>
            </a:extLst>
          </p:cNvPr>
          <p:cNvSpPr>
            <a:spLocks noGrp="1"/>
          </p:cNvSpPr>
          <p:nvPr>
            <p:ph type="sldNum" sz="quarter" idx="12"/>
          </p:nvPr>
        </p:nvSpPr>
        <p:spPr/>
        <p:txBody>
          <a:bodyPr/>
          <a:lstStyle/>
          <a:p>
            <a:fld id="{329E5F41-1819-CC4C-A361-86D446D94323}" type="slidenum">
              <a:rPr lang="pt-BR" smtClean="0"/>
              <a:pPr/>
              <a:t>19</a:t>
            </a:fld>
            <a:endParaRPr lang="pt-BR"/>
          </a:p>
        </p:txBody>
      </p:sp>
    </p:spTree>
    <p:extLst>
      <p:ext uri="{BB962C8B-B14F-4D97-AF65-F5344CB8AC3E}">
        <p14:creationId xmlns:p14="http://schemas.microsoft.com/office/powerpoint/2010/main" val="64606149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55F0C2-BE89-0842-808C-B09F6480265E}"/>
              </a:ext>
            </a:extLst>
          </p:cNvPr>
          <p:cNvSpPr>
            <a:spLocks noGrp="1"/>
          </p:cNvSpPr>
          <p:nvPr>
            <p:ph type="title"/>
          </p:nvPr>
        </p:nvSpPr>
        <p:spPr/>
        <p:txBody>
          <a:bodyPr>
            <a:normAutofit/>
          </a:bodyPr>
          <a:lstStyle/>
          <a:p>
            <a:r>
              <a:rPr lang="en-GB" dirty="0"/>
              <a:t>Introduction new workplan per work packages:</a:t>
            </a:r>
          </a:p>
        </p:txBody>
      </p:sp>
      <p:sp>
        <p:nvSpPr>
          <p:cNvPr id="3" name="Content Placeholder 2">
            <a:extLst>
              <a:ext uri="{FF2B5EF4-FFF2-40B4-BE49-F238E27FC236}">
                <a16:creationId xmlns:a16="http://schemas.microsoft.com/office/drawing/2014/main" id="{CAE58C11-C7B2-804C-BFC0-1B36F87AA635}"/>
              </a:ext>
            </a:extLst>
          </p:cNvPr>
          <p:cNvSpPr>
            <a:spLocks noGrp="1"/>
          </p:cNvSpPr>
          <p:nvPr>
            <p:ph idx="1"/>
          </p:nvPr>
        </p:nvSpPr>
        <p:spPr/>
        <p:txBody>
          <a:bodyPr/>
          <a:lstStyle/>
          <a:p>
            <a:r>
              <a:rPr lang="en-GB" dirty="0"/>
              <a:t>WP2 - Dissemination and outreach (5 min)</a:t>
            </a:r>
          </a:p>
          <a:p>
            <a:r>
              <a:rPr lang="en-GB" dirty="0"/>
              <a:t>Q&amp;A (5 min)</a:t>
            </a:r>
          </a:p>
          <a:p>
            <a:r>
              <a:rPr lang="en-GB" dirty="0"/>
              <a:t>WP3 - Cloud based infrastructure services (5 min)</a:t>
            </a:r>
          </a:p>
          <a:p>
            <a:r>
              <a:rPr lang="en-GB" dirty="0"/>
              <a:t>Q&amp;A (5 min)</a:t>
            </a:r>
          </a:p>
          <a:p>
            <a:r>
              <a:rPr lang="en-GB" dirty="0"/>
              <a:t>WP4 - Integration application toolbox (5 min)</a:t>
            </a:r>
          </a:p>
          <a:p>
            <a:r>
              <a:rPr lang="en-GB" dirty="0"/>
              <a:t>Q&amp;A (5 min)</a:t>
            </a:r>
          </a:p>
          <a:p>
            <a:r>
              <a:rPr lang="en-GB" dirty="0"/>
              <a:t>WP5 - Learning community management (5 min)</a:t>
            </a:r>
          </a:p>
          <a:p>
            <a:r>
              <a:rPr lang="en-GB" dirty="0"/>
              <a:t>Q&amp;A (5 min)</a:t>
            </a:r>
          </a:p>
          <a:p>
            <a:r>
              <a:rPr lang="en-GB" dirty="0"/>
              <a:t>WP6 - Roadmap for security and trust (5 min)</a:t>
            </a:r>
          </a:p>
          <a:p>
            <a:r>
              <a:rPr lang="en-GB" dirty="0"/>
              <a:t>Q&amp;A (5 min)</a:t>
            </a:r>
          </a:p>
        </p:txBody>
      </p:sp>
      <p:sp>
        <p:nvSpPr>
          <p:cNvPr id="4" name="Footer Placeholder 3">
            <a:extLst>
              <a:ext uri="{FF2B5EF4-FFF2-40B4-BE49-F238E27FC236}">
                <a16:creationId xmlns:a16="http://schemas.microsoft.com/office/drawing/2014/main" id="{DF4BA69E-5570-2B4E-9C78-56F40809FB26}"/>
              </a:ext>
            </a:extLst>
          </p:cNvPr>
          <p:cNvSpPr>
            <a:spLocks noGrp="1"/>
          </p:cNvSpPr>
          <p:nvPr>
            <p:ph type="ftr" sz="quarter" idx="11"/>
          </p:nvPr>
        </p:nvSpPr>
        <p:spPr/>
        <p:txBody>
          <a:bodyPr/>
          <a:lstStyle/>
          <a:p>
            <a:r>
              <a:rPr lang="pt-BR" dirty="0"/>
              <a:t>www.up2university.eu</a:t>
            </a:r>
          </a:p>
        </p:txBody>
      </p:sp>
      <p:sp>
        <p:nvSpPr>
          <p:cNvPr id="5" name="Slide Number Placeholder 4">
            <a:extLst>
              <a:ext uri="{FF2B5EF4-FFF2-40B4-BE49-F238E27FC236}">
                <a16:creationId xmlns:a16="http://schemas.microsoft.com/office/drawing/2014/main" id="{91A6EA4A-320A-7E4D-9DFC-7048B16EC5F4}"/>
              </a:ext>
            </a:extLst>
          </p:cNvPr>
          <p:cNvSpPr>
            <a:spLocks noGrp="1"/>
          </p:cNvSpPr>
          <p:nvPr>
            <p:ph type="sldNum" sz="quarter" idx="12"/>
          </p:nvPr>
        </p:nvSpPr>
        <p:spPr/>
        <p:txBody>
          <a:bodyPr/>
          <a:lstStyle/>
          <a:p>
            <a:fld id="{329E5F41-1819-CC4C-A361-86D446D94323}" type="slidenum">
              <a:rPr lang="pt-BR" smtClean="0"/>
              <a:pPr/>
              <a:t>2</a:t>
            </a:fld>
            <a:endParaRPr lang="pt-BR"/>
          </a:p>
        </p:txBody>
      </p:sp>
    </p:spTree>
    <p:extLst>
      <p:ext uri="{BB962C8B-B14F-4D97-AF65-F5344CB8AC3E}">
        <p14:creationId xmlns:p14="http://schemas.microsoft.com/office/powerpoint/2010/main" val="2115430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9B91A2-092A-D146-9B60-7435E94D29D7}"/>
              </a:ext>
            </a:extLst>
          </p:cNvPr>
          <p:cNvSpPr>
            <a:spLocks noGrp="1"/>
          </p:cNvSpPr>
          <p:nvPr>
            <p:ph type="title"/>
          </p:nvPr>
        </p:nvSpPr>
        <p:spPr/>
        <p:txBody>
          <a:bodyPr/>
          <a:lstStyle/>
          <a:p>
            <a:r>
              <a:rPr lang="en-GB" dirty="0"/>
              <a:t>Key Performance Indicators</a:t>
            </a:r>
          </a:p>
        </p:txBody>
      </p:sp>
      <p:sp>
        <p:nvSpPr>
          <p:cNvPr id="3" name="Content Placeholder 2">
            <a:extLst>
              <a:ext uri="{FF2B5EF4-FFF2-40B4-BE49-F238E27FC236}">
                <a16:creationId xmlns:a16="http://schemas.microsoft.com/office/drawing/2014/main" id="{8A5CC5E8-2B56-0347-83FA-6505A91E33CE}"/>
              </a:ext>
            </a:extLst>
          </p:cNvPr>
          <p:cNvSpPr>
            <a:spLocks noGrp="1"/>
          </p:cNvSpPr>
          <p:nvPr>
            <p:ph idx="1"/>
          </p:nvPr>
        </p:nvSpPr>
        <p:spPr/>
        <p:txBody>
          <a:bodyPr/>
          <a:lstStyle/>
          <a:p>
            <a:pPr marL="457200" indent="-457200">
              <a:buFont typeface="+mj-lt"/>
              <a:buAutoNum type="arabicPeriod"/>
            </a:pPr>
            <a:r>
              <a:rPr lang="en-GB" b="1" dirty="0"/>
              <a:t>Completeness of application toolbox specifications: Year 1: 70%, Year 2: 90%, Year 3: 100% </a:t>
            </a:r>
            <a:endParaRPr lang="en-GB" dirty="0"/>
          </a:p>
          <a:p>
            <a:pPr marL="457200" indent="-457200">
              <a:buFont typeface="+mj-lt"/>
              <a:buAutoNum type="arabicPeriod"/>
            </a:pPr>
            <a:r>
              <a:rPr lang="en-GB" b="1" dirty="0"/>
              <a:t>‘Learning scenarios implemented in the platform and documented for reuse’: 80-85% of WP5/pilot-described scenarios</a:t>
            </a:r>
          </a:p>
          <a:p>
            <a:pPr lvl="1">
              <a:buFont typeface="Arial" panose="020B0604020202020204" pitchFamily="34" charset="0"/>
              <a:buChar char="•"/>
            </a:pPr>
            <a:r>
              <a:rPr lang="en-GB" dirty="0"/>
              <a:t>Replaces both ‘number of (in)formal tools integrated’ KPIs </a:t>
            </a:r>
          </a:p>
          <a:p>
            <a:endParaRPr lang="en-GB" dirty="0"/>
          </a:p>
        </p:txBody>
      </p:sp>
      <p:sp>
        <p:nvSpPr>
          <p:cNvPr id="4" name="Footer Placeholder 3">
            <a:extLst>
              <a:ext uri="{FF2B5EF4-FFF2-40B4-BE49-F238E27FC236}">
                <a16:creationId xmlns:a16="http://schemas.microsoft.com/office/drawing/2014/main" id="{601483E4-351D-C944-BE9C-8352EDF0FD5F}"/>
              </a:ext>
            </a:extLst>
          </p:cNvPr>
          <p:cNvSpPr>
            <a:spLocks noGrp="1"/>
          </p:cNvSpPr>
          <p:nvPr>
            <p:ph type="ftr" sz="quarter" idx="11"/>
          </p:nvPr>
        </p:nvSpPr>
        <p:spPr/>
        <p:txBody>
          <a:bodyPr/>
          <a:lstStyle/>
          <a:p>
            <a:r>
              <a:rPr lang="pt-BR"/>
              <a:t>www.up2university.eu</a:t>
            </a:r>
            <a:endParaRPr lang="pt-BR" dirty="0"/>
          </a:p>
        </p:txBody>
      </p:sp>
      <p:sp>
        <p:nvSpPr>
          <p:cNvPr id="5" name="Slide Number Placeholder 4">
            <a:extLst>
              <a:ext uri="{FF2B5EF4-FFF2-40B4-BE49-F238E27FC236}">
                <a16:creationId xmlns:a16="http://schemas.microsoft.com/office/drawing/2014/main" id="{C502F217-18B1-854E-B55E-5DE110657B10}"/>
              </a:ext>
            </a:extLst>
          </p:cNvPr>
          <p:cNvSpPr>
            <a:spLocks noGrp="1"/>
          </p:cNvSpPr>
          <p:nvPr>
            <p:ph type="sldNum" sz="quarter" idx="12"/>
          </p:nvPr>
        </p:nvSpPr>
        <p:spPr/>
        <p:txBody>
          <a:bodyPr/>
          <a:lstStyle/>
          <a:p>
            <a:fld id="{329E5F41-1819-CC4C-A361-86D446D94323}" type="slidenum">
              <a:rPr lang="pt-BR" smtClean="0"/>
              <a:pPr/>
              <a:t>20</a:t>
            </a:fld>
            <a:endParaRPr lang="pt-BR"/>
          </a:p>
        </p:txBody>
      </p:sp>
    </p:spTree>
    <p:extLst>
      <p:ext uri="{BB962C8B-B14F-4D97-AF65-F5344CB8AC3E}">
        <p14:creationId xmlns:p14="http://schemas.microsoft.com/office/powerpoint/2010/main" val="79703139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Kép 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90643" y="857251"/>
            <a:ext cx="5962714" cy="5062574"/>
          </a:xfrm>
          <a:prstGeom prst="rect">
            <a:avLst/>
          </a:prstGeom>
        </p:spPr>
      </p:pic>
      <p:sp>
        <p:nvSpPr>
          <p:cNvPr id="7" name="Title 6">
            <a:extLst>
              <a:ext uri="{FF2B5EF4-FFF2-40B4-BE49-F238E27FC236}">
                <a16:creationId xmlns:a16="http://schemas.microsoft.com/office/drawing/2014/main" id="{B267B5D3-3F9F-EF4A-AFAB-B083AF2BF787}"/>
              </a:ext>
            </a:extLst>
          </p:cNvPr>
          <p:cNvSpPr>
            <a:spLocks noGrp="1"/>
          </p:cNvSpPr>
          <p:nvPr>
            <p:ph type="ctrTitle"/>
          </p:nvPr>
        </p:nvSpPr>
        <p:spPr/>
        <p:txBody>
          <a:bodyPr/>
          <a:lstStyle/>
          <a:p>
            <a:r>
              <a:rPr lang="en-GB" dirty="0">
                <a:solidFill>
                  <a:schemeClr val="accent2"/>
                </a:solidFill>
              </a:rPr>
              <a:t>THANK YOU FOR YOUR ATTENTION!</a:t>
            </a:r>
          </a:p>
        </p:txBody>
      </p:sp>
      <p:sp>
        <p:nvSpPr>
          <p:cNvPr id="8" name="Subtitle 7">
            <a:extLst>
              <a:ext uri="{FF2B5EF4-FFF2-40B4-BE49-F238E27FC236}">
                <a16:creationId xmlns:a16="http://schemas.microsoft.com/office/drawing/2014/main" id="{9AD524CA-499D-2149-8502-D040D467C1EC}"/>
              </a:ext>
            </a:extLst>
          </p:cNvPr>
          <p:cNvSpPr>
            <a:spLocks noGrp="1"/>
          </p:cNvSpPr>
          <p:nvPr>
            <p:ph type="subTitle" idx="1"/>
          </p:nvPr>
        </p:nvSpPr>
        <p:spPr>
          <a:xfrm>
            <a:off x="1143000" y="4382691"/>
            <a:ext cx="6858000" cy="1241822"/>
          </a:xfrm>
        </p:spPr>
        <p:txBody>
          <a:bodyPr/>
          <a:lstStyle/>
          <a:p>
            <a:r>
              <a:rPr lang="hu-HU" b="1" u="sng" dirty="0">
                <a:solidFill>
                  <a:schemeClr val="accent1">
                    <a:lumMod val="50000"/>
                  </a:schemeClr>
                </a:solidFill>
                <a:hlinkClick r:id="rId3"/>
              </a:rPr>
              <a:t>c</a:t>
            </a:r>
            <a:r>
              <a:rPr lang="en-GB" b="1" u="sng" dirty="0">
                <a:solidFill>
                  <a:schemeClr val="accent1">
                    <a:lumMod val="50000"/>
                  </a:schemeClr>
                </a:solidFill>
                <a:hlinkClick r:id="rId3"/>
              </a:rPr>
              <a:t>ontact@lists.up2university.eu</a:t>
            </a:r>
            <a:endParaRPr lang="hu-HU" b="1" u="sng" dirty="0">
              <a:solidFill>
                <a:schemeClr val="accent1">
                  <a:lumMod val="50000"/>
                </a:schemeClr>
              </a:solidFill>
            </a:endParaRPr>
          </a:p>
          <a:p>
            <a:endParaRPr lang="hu-HU" b="1" u="sng" dirty="0">
              <a:solidFill>
                <a:schemeClr val="accent1">
                  <a:lumMod val="50000"/>
                </a:schemeClr>
              </a:solidFill>
            </a:endParaRPr>
          </a:p>
          <a:p>
            <a:r>
              <a:rPr lang="hu-HU" b="1" u="sng" dirty="0">
                <a:solidFill>
                  <a:srgbClr val="FFC000"/>
                </a:solidFill>
              </a:rPr>
              <a:t>#up2universe</a:t>
            </a:r>
            <a:endParaRPr lang="en-GB" b="1" u="sng" dirty="0">
              <a:solidFill>
                <a:srgbClr val="FFC000"/>
              </a:solidFill>
            </a:endParaRPr>
          </a:p>
        </p:txBody>
      </p:sp>
      <p:sp>
        <p:nvSpPr>
          <p:cNvPr id="5" name="Footer Placeholder 4">
            <a:extLst>
              <a:ext uri="{FF2B5EF4-FFF2-40B4-BE49-F238E27FC236}">
                <a16:creationId xmlns:a16="http://schemas.microsoft.com/office/drawing/2014/main" id="{A0D9F36E-E397-C344-9901-94F6F4945C94}"/>
              </a:ext>
            </a:extLst>
          </p:cNvPr>
          <p:cNvSpPr>
            <a:spLocks noGrp="1"/>
          </p:cNvSpPr>
          <p:nvPr>
            <p:ph type="ftr" sz="quarter" idx="11"/>
          </p:nvPr>
        </p:nvSpPr>
        <p:spPr/>
        <p:txBody>
          <a:bodyPr/>
          <a:lstStyle/>
          <a:p>
            <a:r>
              <a:rPr lang="pt-BR" dirty="0"/>
              <a:t>www.up2university.eu</a:t>
            </a:r>
          </a:p>
        </p:txBody>
      </p:sp>
      <p:sp>
        <p:nvSpPr>
          <p:cNvPr id="6" name="Slide Number Placeholder 5">
            <a:extLst>
              <a:ext uri="{FF2B5EF4-FFF2-40B4-BE49-F238E27FC236}">
                <a16:creationId xmlns:a16="http://schemas.microsoft.com/office/drawing/2014/main" id="{BCFA4A5E-BEAA-2544-AEB8-0BB841349E9D}"/>
              </a:ext>
            </a:extLst>
          </p:cNvPr>
          <p:cNvSpPr>
            <a:spLocks noGrp="1"/>
          </p:cNvSpPr>
          <p:nvPr>
            <p:ph type="sldNum" sz="quarter" idx="12"/>
          </p:nvPr>
        </p:nvSpPr>
        <p:spPr/>
        <p:txBody>
          <a:bodyPr/>
          <a:lstStyle/>
          <a:p>
            <a:fld id="{329E5F41-1819-CC4C-A361-86D446D94323}" type="slidenum">
              <a:rPr lang="pt-BR" smtClean="0"/>
              <a:t>21</a:t>
            </a:fld>
            <a:endParaRPr lang="pt-BR"/>
          </a:p>
        </p:txBody>
      </p:sp>
    </p:spTree>
    <p:extLst>
      <p:ext uri="{BB962C8B-B14F-4D97-AF65-F5344CB8AC3E}">
        <p14:creationId xmlns:p14="http://schemas.microsoft.com/office/powerpoint/2010/main" val="55534350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39"/>
        <p:cNvGrpSpPr/>
        <p:nvPr/>
      </p:nvGrpSpPr>
      <p:grpSpPr>
        <a:xfrm>
          <a:off x="0" y="0"/>
          <a:ext cx="0" cy="0"/>
          <a:chOff x="0" y="0"/>
          <a:chExt cx="0" cy="0"/>
        </a:xfrm>
      </p:grpSpPr>
      <p:sp>
        <p:nvSpPr>
          <p:cNvPr id="40" name="Google Shape;40;p5"/>
          <p:cNvSpPr txBox="1">
            <a:spLocks noGrp="1"/>
          </p:cNvSpPr>
          <p:nvPr>
            <p:ph type="ctrTitle"/>
          </p:nvPr>
        </p:nvSpPr>
        <p:spPr>
          <a:xfrm>
            <a:off x="1048406" y="1806530"/>
            <a:ext cx="6858000" cy="2193525"/>
          </a:xfrm>
          <a:prstGeom prst="rect">
            <a:avLst/>
          </a:prstGeom>
          <a:noFill/>
          <a:ln>
            <a:noFill/>
          </a:ln>
        </p:spPr>
        <p:txBody>
          <a:bodyPr spcFirstLastPara="1" vert="horz" wrap="square" lIns="68569" tIns="34275" rIns="68569" bIns="34275" rtlCol="0" anchor="b" anchorCtr="0">
            <a:noAutofit/>
          </a:bodyPr>
          <a:lstStyle/>
          <a:p>
            <a:pPr>
              <a:spcBef>
                <a:spcPts val="0"/>
              </a:spcBef>
              <a:buClr>
                <a:schemeClr val="accent2"/>
              </a:buClr>
              <a:buSzPts val="5400"/>
            </a:pPr>
            <a:r>
              <a:rPr lang="en-GB" sz="4050">
                <a:solidFill>
                  <a:schemeClr val="accent2"/>
                </a:solidFill>
              </a:rPr>
              <a:t>Learning Community Management</a:t>
            </a:r>
            <a:endParaRPr sz="4050">
              <a:solidFill>
                <a:schemeClr val="accent2"/>
              </a:solidFill>
            </a:endParaRPr>
          </a:p>
          <a:p>
            <a:pPr>
              <a:spcBef>
                <a:spcPts val="0"/>
              </a:spcBef>
              <a:buClr>
                <a:schemeClr val="accent2"/>
              </a:buClr>
              <a:buSzPts val="5400"/>
            </a:pPr>
            <a:endParaRPr sz="4050">
              <a:solidFill>
                <a:schemeClr val="accent2"/>
              </a:solidFill>
            </a:endParaRPr>
          </a:p>
          <a:p>
            <a:pPr>
              <a:spcBef>
                <a:spcPts val="0"/>
              </a:spcBef>
              <a:buClr>
                <a:schemeClr val="accent2"/>
              </a:buClr>
              <a:buSzPts val="5400"/>
            </a:pPr>
            <a:r>
              <a:rPr lang="en-GB" sz="4050">
                <a:solidFill>
                  <a:schemeClr val="accent2"/>
                </a:solidFill>
              </a:rPr>
              <a:t>WP5 Activity Update</a:t>
            </a:r>
            <a:endParaRPr/>
          </a:p>
        </p:txBody>
      </p:sp>
      <p:sp>
        <p:nvSpPr>
          <p:cNvPr id="41" name="Google Shape;41;p5"/>
          <p:cNvSpPr txBox="1">
            <a:spLocks noGrp="1"/>
          </p:cNvSpPr>
          <p:nvPr>
            <p:ph type="subTitle" idx="1"/>
          </p:nvPr>
        </p:nvSpPr>
        <p:spPr>
          <a:xfrm>
            <a:off x="1143000" y="3872406"/>
            <a:ext cx="6858000" cy="874986"/>
          </a:xfrm>
          <a:prstGeom prst="rect">
            <a:avLst/>
          </a:prstGeom>
          <a:noFill/>
          <a:ln>
            <a:noFill/>
          </a:ln>
        </p:spPr>
        <p:txBody>
          <a:bodyPr spcFirstLastPara="1" vert="horz" wrap="square" lIns="68569" tIns="34275" rIns="68569" bIns="34275" rtlCol="0" anchor="t" anchorCtr="0">
            <a:noAutofit/>
          </a:bodyPr>
          <a:lstStyle/>
          <a:p>
            <a:pPr algn="l">
              <a:spcBef>
                <a:spcPts val="0"/>
              </a:spcBef>
              <a:buClr>
                <a:schemeClr val="dk1"/>
              </a:buClr>
              <a:buSzPts val="2400"/>
            </a:pPr>
            <a:br>
              <a:rPr lang="en-GB"/>
            </a:br>
            <a:endParaRPr/>
          </a:p>
        </p:txBody>
      </p:sp>
      <p:sp>
        <p:nvSpPr>
          <p:cNvPr id="42" name="Google Shape;42;p5"/>
          <p:cNvSpPr txBox="1"/>
          <p:nvPr/>
        </p:nvSpPr>
        <p:spPr>
          <a:xfrm>
            <a:off x="1143000" y="4747392"/>
            <a:ext cx="6858000" cy="726889"/>
          </a:xfrm>
          <a:prstGeom prst="rect">
            <a:avLst/>
          </a:prstGeom>
          <a:noFill/>
          <a:ln>
            <a:noFill/>
          </a:ln>
        </p:spPr>
        <p:txBody>
          <a:bodyPr spcFirstLastPara="1" wrap="square" lIns="68569" tIns="34275" rIns="68569" bIns="34275" anchor="t" anchorCtr="0">
            <a:noAutofit/>
          </a:bodyPr>
          <a:lstStyle/>
          <a:p>
            <a:pPr>
              <a:lnSpc>
                <a:spcPct val="90000"/>
              </a:lnSpc>
              <a:buClr>
                <a:schemeClr val="dk1"/>
              </a:buClr>
              <a:buSzPts val="2400"/>
            </a:pPr>
            <a:r>
              <a:rPr lang="en-GB">
                <a:solidFill>
                  <a:schemeClr val="dk1"/>
                </a:solidFill>
                <a:latin typeface="Raleway"/>
                <a:ea typeface="Raleway"/>
                <a:cs typeface="Raleway"/>
                <a:sym typeface="Raleway"/>
              </a:rPr>
              <a:t>Up2U General Assembly 11-09-2019</a:t>
            </a:r>
            <a:endParaRPr sz="1350"/>
          </a:p>
        </p:txBody>
      </p:sp>
    </p:spTree>
    <p:extLst>
      <p:ext uri="{BB962C8B-B14F-4D97-AF65-F5344CB8AC3E}">
        <p14:creationId xmlns:p14="http://schemas.microsoft.com/office/powerpoint/2010/main" val="103886431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47"/>
        <p:cNvGrpSpPr/>
        <p:nvPr/>
      </p:nvGrpSpPr>
      <p:grpSpPr>
        <a:xfrm>
          <a:off x="0" y="0"/>
          <a:ext cx="0" cy="0"/>
          <a:chOff x="0" y="0"/>
          <a:chExt cx="0" cy="0"/>
        </a:xfrm>
      </p:grpSpPr>
      <p:sp>
        <p:nvSpPr>
          <p:cNvPr id="48" name="Google Shape;48;p6"/>
          <p:cNvSpPr txBox="1">
            <a:spLocks noGrp="1"/>
          </p:cNvSpPr>
          <p:nvPr>
            <p:ph type="title"/>
          </p:nvPr>
        </p:nvSpPr>
        <p:spPr>
          <a:xfrm>
            <a:off x="628650" y="1131094"/>
            <a:ext cx="7130025" cy="994275"/>
          </a:xfrm>
          <a:prstGeom prst="rect">
            <a:avLst/>
          </a:prstGeom>
          <a:noFill/>
          <a:ln>
            <a:noFill/>
          </a:ln>
        </p:spPr>
        <p:txBody>
          <a:bodyPr spcFirstLastPara="1" vert="horz" wrap="square" lIns="68569" tIns="34275" rIns="68569" bIns="34275" rtlCol="0" anchor="ctr" anchorCtr="0">
            <a:noAutofit/>
          </a:bodyPr>
          <a:lstStyle/>
          <a:p>
            <a:pPr>
              <a:spcBef>
                <a:spcPts val="0"/>
              </a:spcBef>
              <a:buClr>
                <a:schemeClr val="dk1"/>
              </a:buClr>
              <a:buSzPts val="4400"/>
            </a:pPr>
            <a:r>
              <a:rPr lang="en-GB"/>
              <a:t>Learning Community Management </a:t>
            </a:r>
            <a:br>
              <a:rPr lang="en-GB"/>
            </a:br>
            <a:r>
              <a:rPr lang="en-GB"/>
              <a:t> </a:t>
            </a:r>
            <a:r>
              <a:rPr lang="en-GB" sz="1800"/>
              <a:t>WP5 2019-2020</a:t>
            </a:r>
            <a:endParaRPr/>
          </a:p>
        </p:txBody>
      </p:sp>
      <p:sp>
        <p:nvSpPr>
          <p:cNvPr id="49" name="Google Shape;49;p6"/>
          <p:cNvSpPr txBox="1">
            <a:spLocks noGrp="1"/>
          </p:cNvSpPr>
          <p:nvPr>
            <p:ph type="body" idx="1"/>
          </p:nvPr>
        </p:nvSpPr>
        <p:spPr>
          <a:xfrm>
            <a:off x="517106" y="2125369"/>
            <a:ext cx="6875775" cy="3263625"/>
          </a:xfrm>
          <a:prstGeom prst="rect">
            <a:avLst/>
          </a:prstGeom>
          <a:noFill/>
          <a:ln>
            <a:noFill/>
          </a:ln>
        </p:spPr>
        <p:txBody>
          <a:bodyPr spcFirstLastPara="1" vert="horz" wrap="square" lIns="68569" tIns="34275" rIns="68569" bIns="34275" rtlCol="0" anchor="t" anchorCtr="0">
            <a:noAutofit/>
          </a:bodyPr>
          <a:lstStyle/>
          <a:p>
            <a:pPr>
              <a:spcBef>
                <a:spcPts val="0"/>
              </a:spcBef>
              <a:buClr>
                <a:schemeClr val="dk1"/>
              </a:buClr>
              <a:buSzPts val="2240"/>
              <a:buFont typeface="Raleway"/>
              <a:buChar char="•"/>
            </a:pPr>
            <a:r>
              <a:rPr lang="en-GB"/>
              <a:t>The </a:t>
            </a:r>
            <a:r>
              <a:rPr lang="en-GB" b="1"/>
              <a:t>Learning Community</a:t>
            </a:r>
            <a:r>
              <a:rPr lang="en-GB"/>
              <a:t> Concept, a basic definition</a:t>
            </a:r>
            <a:endParaRPr/>
          </a:p>
          <a:p>
            <a:pPr lvl="1">
              <a:buSzPts val="1920"/>
              <a:buChar char="•"/>
            </a:pPr>
            <a:r>
              <a:rPr lang="en-GB" b="1"/>
              <a:t>Etienne Wenger</a:t>
            </a:r>
            <a:r>
              <a:rPr lang="en-GB"/>
              <a:t> and </a:t>
            </a:r>
            <a:r>
              <a:rPr lang="en-GB" b="1"/>
              <a:t>Jean Lave</a:t>
            </a:r>
            <a:r>
              <a:rPr lang="en-GB"/>
              <a:t>, a </a:t>
            </a:r>
            <a:r>
              <a:rPr lang="en-GB" b="1"/>
              <a:t>Computer Scientist</a:t>
            </a:r>
            <a:r>
              <a:rPr lang="en-GB"/>
              <a:t> (</a:t>
            </a:r>
            <a:r>
              <a:rPr lang="en-GB" sz="1350" u="sng">
                <a:solidFill>
                  <a:srgbClr val="0B0080"/>
                </a:solidFill>
                <a:highlight>
                  <a:srgbClr val="F8F9FA"/>
                </a:highlight>
                <a:latin typeface="Arial"/>
                <a:ea typeface="Arial"/>
                <a:cs typeface="Arial"/>
                <a:sym typeface="Arial"/>
                <a:hlinkClick r:id="rId3"/>
              </a:rPr>
              <a:t>University of California, Irvine</a:t>
            </a:r>
            <a:r>
              <a:rPr lang="en-GB" sz="1350"/>
              <a:t> </a:t>
            </a:r>
            <a:r>
              <a:rPr lang="en-GB"/>
              <a:t>) and a </a:t>
            </a:r>
            <a:r>
              <a:rPr lang="en-GB" b="1"/>
              <a:t>Social Anthropologist</a:t>
            </a:r>
            <a:r>
              <a:rPr lang="en-GB"/>
              <a:t> (</a:t>
            </a:r>
            <a:r>
              <a:rPr lang="en-GB" sz="1350" u="sng">
                <a:solidFill>
                  <a:srgbClr val="0B0080"/>
                </a:solidFill>
                <a:highlight>
                  <a:srgbClr val="FFFFFF"/>
                </a:highlight>
                <a:latin typeface="Arial"/>
                <a:ea typeface="Arial"/>
                <a:cs typeface="Arial"/>
                <a:sym typeface="Arial"/>
                <a:hlinkClick r:id="rId4"/>
              </a:rPr>
              <a:t>University of California, Berkeley</a:t>
            </a:r>
            <a:r>
              <a:rPr lang="en-GB" sz="1350">
                <a:solidFill>
                  <a:srgbClr val="222222"/>
                </a:solidFill>
                <a:highlight>
                  <a:srgbClr val="FFFFFF"/>
                </a:highlight>
                <a:latin typeface="Arial"/>
                <a:ea typeface="Arial"/>
                <a:cs typeface="Arial"/>
                <a:sym typeface="Arial"/>
              </a:rPr>
              <a:t>. )</a:t>
            </a:r>
            <a:r>
              <a:rPr lang="en-GB"/>
              <a:t>, in the early </a:t>
            </a:r>
            <a:r>
              <a:rPr lang="en-GB" b="1"/>
              <a:t>‘90s </a:t>
            </a:r>
            <a:r>
              <a:rPr lang="en-GB"/>
              <a:t>proposed to </a:t>
            </a:r>
            <a:r>
              <a:rPr lang="en-GB" b="1"/>
              <a:t>go beyond the Piagetian constructivism</a:t>
            </a:r>
            <a:r>
              <a:rPr lang="en-GB"/>
              <a:t> based on the Individual as a basic unit of cognitive development </a:t>
            </a:r>
            <a:endParaRPr/>
          </a:p>
          <a:p>
            <a:pPr lvl="1">
              <a:buSzPts val="1920"/>
              <a:buChar char="•"/>
            </a:pPr>
            <a:r>
              <a:rPr lang="en-GB"/>
              <a:t>According to Wenger and Lave, and to their </a:t>
            </a:r>
            <a:r>
              <a:rPr lang="en-GB" b="1"/>
              <a:t>situated cognition </a:t>
            </a:r>
            <a:r>
              <a:rPr lang="en-GB"/>
              <a:t>theory, </a:t>
            </a:r>
            <a:r>
              <a:rPr lang="en-GB" b="1"/>
              <a:t>knowledge building</a:t>
            </a:r>
            <a:r>
              <a:rPr lang="en-GB"/>
              <a:t> happens in a  given </a:t>
            </a:r>
            <a:r>
              <a:rPr lang="en-GB" b="1"/>
              <a:t>social context</a:t>
            </a:r>
            <a:endParaRPr b="1"/>
          </a:p>
          <a:p>
            <a:pPr lvl="1">
              <a:buSzPts val="1920"/>
              <a:buChar char="•"/>
            </a:pPr>
            <a:r>
              <a:rPr lang="en-GB"/>
              <a:t>Thus the researchers began to focus on analysing the "</a:t>
            </a:r>
            <a:r>
              <a:rPr lang="en-GB" b="1"/>
              <a:t>communities of practice",</a:t>
            </a:r>
            <a:r>
              <a:rPr lang="en-GB"/>
              <a:t> another concept on which they made deep analysis, since then attributed to them</a:t>
            </a:r>
            <a:endParaRPr/>
          </a:p>
          <a:p>
            <a:pPr marL="106680" indent="0">
              <a:buClr>
                <a:schemeClr val="dk1"/>
              </a:buClr>
              <a:buSzPts val="2240"/>
              <a:buNone/>
            </a:pPr>
            <a:endParaRPr/>
          </a:p>
        </p:txBody>
      </p:sp>
      <p:sp>
        <p:nvSpPr>
          <p:cNvPr id="50" name="Google Shape;50;p6"/>
          <p:cNvSpPr txBox="1">
            <a:spLocks noGrp="1"/>
          </p:cNvSpPr>
          <p:nvPr>
            <p:ph type="ftr" idx="11"/>
          </p:nvPr>
        </p:nvSpPr>
        <p:spPr>
          <a:xfrm>
            <a:off x="3028950" y="5624513"/>
            <a:ext cx="3086100" cy="273844"/>
          </a:xfrm>
          <a:prstGeom prst="rect">
            <a:avLst/>
          </a:prstGeom>
          <a:noFill/>
          <a:ln>
            <a:noFill/>
          </a:ln>
        </p:spPr>
        <p:txBody>
          <a:bodyPr spcFirstLastPara="1" vert="horz" wrap="square" lIns="68569" tIns="34275" rIns="68569" bIns="34275" rtlCol="0" anchor="ctr" anchorCtr="0">
            <a:noAutofit/>
          </a:bodyPr>
          <a:lstStyle/>
          <a:p>
            <a:r>
              <a:rPr lang="en-GB"/>
              <a:t>www.up2university.eu</a:t>
            </a:r>
            <a:endParaRPr/>
          </a:p>
        </p:txBody>
      </p:sp>
      <p:sp>
        <p:nvSpPr>
          <p:cNvPr id="51" name="Google Shape;51;p6"/>
          <p:cNvSpPr txBox="1">
            <a:spLocks noGrp="1"/>
          </p:cNvSpPr>
          <p:nvPr>
            <p:ph type="sldNum" idx="12"/>
          </p:nvPr>
        </p:nvSpPr>
        <p:spPr>
          <a:xfrm>
            <a:off x="6457950" y="5624513"/>
            <a:ext cx="2057400" cy="273844"/>
          </a:xfrm>
          <a:prstGeom prst="rect">
            <a:avLst/>
          </a:prstGeom>
          <a:noFill/>
          <a:ln>
            <a:noFill/>
          </a:ln>
        </p:spPr>
        <p:txBody>
          <a:bodyPr spcFirstLastPara="1" vert="horz" wrap="square" lIns="68569" tIns="34275" rIns="68569" bIns="34275" rtlCol="0" anchor="ctr" anchorCtr="0">
            <a:noAutofit/>
          </a:bodyPr>
          <a:lstStyle/>
          <a:p>
            <a:fld id="{00000000-1234-1234-1234-123412341234}" type="slidenum">
              <a:rPr lang="en-GB"/>
              <a:pPr/>
              <a:t>23</a:t>
            </a:fld>
            <a:endParaRPr/>
          </a:p>
        </p:txBody>
      </p:sp>
      <p:pic>
        <p:nvPicPr>
          <p:cNvPr id="52" name="Google Shape;52;p6"/>
          <p:cNvPicPr preferRelativeResize="0"/>
          <p:nvPr/>
        </p:nvPicPr>
        <p:blipFill>
          <a:blip r:embed="rId5">
            <a:alphaModFix/>
          </a:blip>
          <a:stretch>
            <a:fillRect/>
          </a:stretch>
        </p:blipFill>
        <p:spPr>
          <a:xfrm>
            <a:off x="7392881" y="3702104"/>
            <a:ext cx="1571625" cy="1178719"/>
          </a:xfrm>
          <a:prstGeom prst="rect">
            <a:avLst/>
          </a:prstGeom>
          <a:noFill/>
          <a:ln>
            <a:noFill/>
          </a:ln>
        </p:spPr>
      </p:pic>
      <p:pic>
        <p:nvPicPr>
          <p:cNvPr id="53" name="Google Shape;53;p6"/>
          <p:cNvPicPr preferRelativeResize="0"/>
          <p:nvPr/>
        </p:nvPicPr>
        <p:blipFill>
          <a:blip r:embed="rId6">
            <a:alphaModFix/>
          </a:blip>
          <a:stretch>
            <a:fillRect/>
          </a:stretch>
        </p:blipFill>
        <p:spPr>
          <a:xfrm>
            <a:off x="7935806" y="2243831"/>
            <a:ext cx="1028700" cy="1328738"/>
          </a:xfrm>
          <a:prstGeom prst="rect">
            <a:avLst/>
          </a:prstGeom>
          <a:noFill/>
          <a:ln>
            <a:noFill/>
          </a:ln>
        </p:spPr>
      </p:pic>
    </p:spTree>
    <p:extLst>
      <p:ext uri="{BB962C8B-B14F-4D97-AF65-F5344CB8AC3E}">
        <p14:creationId xmlns:p14="http://schemas.microsoft.com/office/powerpoint/2010/main" val="8390444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58"/>
        <p:cNvGrpSpPr/>
        <p:nvPr/>
      </p:nvGrpSpPr>
      <p:grpSpPr>
        <a:xfrm>
          <a:off x="0" y="0"/>
          <a:ext cx="0" cy="0"/>
          <a:chOff x="0" y="0"/>
          <a:chExt cx="0" cy="0"/>
        </a:xfrm>
      </p:grpSpPr>
      <p:sp>
        <p:nvSpPr>
          <p:cNvPr id="59" name="Google Shape;59;p7"/>
          <p:cNvSpPr txBox="1">
            <a:spLocks noGrp="1"/>
          </p:cNvSpPr>
          <p:nvPr>
            <p:ph type="title"/>
          </p:nvPr>
        </p:nvSpPr>
        <p:spPr>
          <a:xfrm>
            <a:off x="517106" y="1069125"/>
            <a:ext cx="7130025" cy="994275"/>
          </a:xfrm>
          <a:prstGeom prst="rect">
            <a:avLst/>
          </a:prstGeom>
          <a:noFill/>
          <a:ln>
            <a:noFill/>
          </a:ln>
        </p:spPr>
        <p:txBody>
          <a:bodyPr spcFirstLastPara="1" vert="horz" wrap="square" lIns="68569" tIns="34275" rIns="68569" bIns="34275" rtlCol="0" anchor="ctr" anchorCtr="0">
            <a:noAutofit/>
          </a:bodyPr>
          <a:lstStyle/>
          <a:p>
            <a:pPr>
              <a:spcBef>
                <a:spcPts val="0"/>
              </a:spcBef>
              <a:buClr>
                <a:schemeClr val="dk1"/>
              </a:buClr>
              <a:buSzPts val="4400"/>
            </a:pPr>
            <a:r>
              <a:rPr lang="en-GB"/>
              <a:t>Learning Community Management </a:t>
            </a:r>
            <a:br>
              <a:rPr lang="en-GB"/>
            </a:br>
            <a:r>
              <a:rPr lang="en-GB"/>
              <a:t> </a:t>
            </a:r>
            <a:r>
              <a:rPr lang="en-GB" sz="1800"/>
              <a:t>WP5 2019-2020</a:t>
            </a:r>
            <a:endParaRPr/>
          </a:p>
        </p:txBody>
      </p:sp>
      <p:sp>
        <p:nvSpPr>
          <p:cNvPr id="60" name="Google Shape;60;p7"/>
          <p:cNvSpPr txBox="1">
            <a:spLocks noGrp="1"/>
          </p:cNvSpPr>
          <p:nvPr>
            <p:ph type="body" idx="1"/>
          </p:nvPr>
        </p:nvSpPr>
        <p:spPr>
          <a:xfrm>
            <a:off x="384206" y="2063400"/>
            <a:ext cx="7324875" cy="3263625"/>
          </a:xfrm>
          <a:prstGeom prst="rect">
            <a:avLst/>
          </a:prstGeom>
          <a:noFill/>
          <a:ln>
            <a:noFill/>
          </a:ln>
        </p:spPr>
        <p:txBody>
          <a:bodyPr spcFirstLastPara="1" vert="horz" wrap="square" lIns="68569" tIns="34275" rIns="68569" bIns="34275" rtlCol="0" anchor="t" anchorCtr="0">
            <a:noAutofit/>
          </a:bodyPr>
          <a:lstStyle/>
          <a:p>
            <a:pPr marL="0" indent="0">
              <a:buNone/>
            </a:pPr>
            <a:r>
              <a:rPr lang="en-GB"/>
              <a:t>According to </a:t>
            </a:r>
            <a:r>
              <a:rPr lang="en-GB" b="1"/>
              <a:t>Etienne Wenger</a:t>
            </a:r>
            <a:r>
              <a:rPr lang="en-GB"/>
              <a:t>, </a:t>
            </a:r>
            <a:endParaRPr/>
          </a:p>
          <a:p>
            <a:pPr marL="0" indent="0">
              <a:buNone/>
            </a:pPr>
            <a:r>
              <a:rPr lang="en-GB"/>
              <a:t>"Communities of practice are groups of people who share a concern or a passion for something they do and learn how to do it better as they interact regularly." [</a:t>
            </a:r>
            <a:r>
              <a:rPr lang="en-GB" sz="1050"/>
              <a:t>from Wikipedia</a:t>
            </a:r>
            <a:r>
              <a:rPr lang="en-GB"/>
              <a:t>] </a:t>
            </a:r>
            <a:endParaRPr/>
          </a:p>
          <a:p>
            <a:pPr marL="0" indent="0">
              <a:buClr>
                <a:schemeClr val="dk1"/>
              </a:buClr>
              <a:buSzPts val="2240"/>
              <a:buNone/>
            </a:pPr>
            <a:r>
              <a:rPr lang="en-GB"/>
              <a:t>Wenger earned a Ph.D. in artificial intelligence, and worked with the Institute for Research on Learning applying his concept of communities of practice to education. </a:t>
            </a:r>
            <a:endParaRPr/>
          </a:p>
          <a:p>
            <a:pPr marL="0" indent="0">
              <a:buClr>
                <a:schemeClr val="dk1"/>
              </a:buClr>
              <a:buSzPts val="2240"/>
              <a:buNone/>
            </a:pPr>
            <a:r>
              <a:rPr lang="en-GB"/>
              <a:t>He was a pioneer of the now common research practice </a:t>
            </a:r>
            <a:r>
              <a:rPr lang="en-GB" b="1"/>
              <a:t>connecting learning</a:t>
            </a:r>
            <a:r>
              <a:rPr lang="en-GB"/>
              <a:t> to the </a:t>
            </a:r>
            <a:r>
              <a:rPr lang="en-GB" b="1"/>
              <a:t>technological and social aspects of communities</a:t>
            </a:r>
            <a:r>
              <a:rPr lang="en-GB"/>
              <a:t>.</a:t>
            </a:r>
            <a:endParaRPr/>
          </a:p>
        </p:txBody>
      </p:sp>
      <p:sp>
        <p:nvSpPr>
          <p:cNvPr id="61" name="Google Shape;61;p7"/>
          <p:cNvSpPr txBox="1">
            <a:spLocks noGrp="1"/>
          </p:cNvSpPr>
          <p:nvPr>
            <p:ph type="ftr" idx="11"/>
          </p:nvPr>
        </p:nvSpPr>
        <p:spPr>
          <a:xfrm>
            <a:off x="3028950" y="5624513"/>
            <a:ext cx="3086100" cy="273825"/>
          </a:xfrm>
          <a:prstGeom prst="rect">
            <a:avLst/>
          </a:prstGeom>
          <a:noFill/>
          <a:ln>
            <a:noFill/>
          </a:ln>
        </p:spPr>
        <p:txBody>
          <a:bodyPr spcFirstLastPara="1" vert="horz" wrap="square" lIns="68569" tIns="34275" rIns="68569" bIns="34275" rtlCol="0" anchor="ctr" anchorCtr="0">
            <a:noAutofit/>
          </a:bodyPr>
          <a:lstStyle/>
          <a:p>
            <a:r>
              <a:rPr lang="en-GB"/>
              <a:t>www.up2university.eu</a:t>
            </a:r>
            <a:endParaRPr/>
          </a:p>
        </p:txBody>
      </p:sp>
      <p:sp>
        <p:nvSpPr>
          <p:cNvPr id="62" name="Google Shape;62;p7"/>
          <p:cNvSpPr txBox="1">
            <a:spLocks noGrp="1"/>
          </p:cNvSpPr>
          <p:nvPr>
            <p:ph type="sldNum" idx="12"/>
          </p:nvPr>
        </p:nvSpPr>
        <p:spPr>
          <a:xfrm>
            <a:off x="6457950" y="5624513"/>
            <a:ext cx="2057400" cy="273825"/>
          </a:xfrm>
          <a:prstGeom prst="rect">
            <a:avLst/>
          </a:prstGeom>
          <a:noFill/>
          <a:ln>
            <a:noFill/>
          </a:ln>
        </p:spPr>
        <p:txBody>
          <a:bodyPr spcFirstLastPara="1" vert="horz" wrap="square" lIns="68569" tIns="34275" rIns="68569" bIns="34275" rtlCol="0" anchor="ctr" anchorCtr="0">
            <a:noAutofit/>
          </a:bodyPr>
          <a:lstStyle/>
          <a:p>
            <a:fld id="{00000000-1234-1234-1234-123412341234}" type="slidenum">
              <a:rPr lang="en-GB"/>
              <a:pPr/>
              <a:t>24</a:t>
            </a:fld>
            <a:endParaRPr/>
          </a:p>
        </p:txBody>
      </p:sp>
      <p:pic>
        <p:nvPicPr>
          <p:cNvPr id="63" name="Google Shape;63;p7"/>
          <p:cNvPicPr preferRelativeResize="0"/>
          <p:nvPr/>
        </p:nvPicPr>
        <p:blipFill>
          <a:blip r:embed="rId3">
            <a:alphaModFix/>
          </a:blip>
          <a:stretch>
            <a:fillRect/>
          </a:stretch>
        </p:blipFill>
        <p:spPr>
          <a:xfrm>
            <a:off x="7923375" y="2063400"/>
            <a:ext cx="1028700" cy="1328738"/>
          </a:xfrm>
          <a:prstGeom prst="rect">
            <a:avLst/>
          </a:prstGeom>
          <a:noFill/>
          <a:ln>
            <a:noFill/>
          </a:ln>
        </p:spPr>
      </p:pic>
    </p:spTree>
    <p:extLst>
      <p:ext uri="{BB962C8B-B14F-4D97-AF65-F5344CB8AC3E}">
        <p14:creationId xmlns:p14="http://schemas.microsoft.com/office/powerpoint/2010/main" val="394900996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68"/>
        <p:cNvGrpSpPr/>
        <p:nvPr/>
      </p:nvGrpSpPr>
      <p:grpSpPr>
        <a:xfrm>
          <a:off x="0" y="0"/>
          <a:ext cx="0" cy="0"/>
          <a:chOff x="0" y="0"/>
          <a:chExt cx="0" cy="0"/>
        </a:xfrm>
      </p:grpSpPr>
      <p:sp>
        <p:nvSpPr>
          <p:cNvPr id="69" name="Google Shape;69;p8"/>
          <p:cNvSpPr txBox="1">
            <a:spLocks noGrp="1"/>
          </p:cNvSpPr>
          <p:nvPr>
            <p:ph type="title"/>
          </p:nvPr>
        </p:nvSpPr>
        <p:spPr>
          <a:xfrm>
            <a:off x="517106" y="1069125"/>
            <a:ext cx="7130025" cy="994275"/>
          </a:xfrm>
          <a:prstGeom prst="rect">
            <a:avLst/>
          </a:prstGeom>
          <a:noFill/>
          <a:ln>
            <a:noFill/>
          </a:ln>
        </p:spPr>
        <p:txBody>
          <a:bodyPr spcFirstLastPara="1" vert="horz" wrap="square" lIns="68569" tIns="34275" rIns="68569" bIns="34275" rtlCol="0" anchor="ctr" anchorCtr="0">
            <a:noAutofit/>
          </a:bodyPr>
          <a:lstStyle/>
          <a:p>
            <a:pPr>
              <a:spcBef>
                <a:spcPts val="0"/>
              </a:spcBef>
              <a:buClr>
                <a:schemeClr val="dk1"/>
              </a:buClr>
              <a:buSzPts val="4400"/>
            </a:pPr>
            <a:r>
              <a:rPr lang="en-GB"/>
              <a:t>Learning Community Management </a:t>
            </a:r>
            <a:br>
              <a:rPr lang="en-GB"/>
            </a:br>
            <a:r>
              <a:rPr lang="en-GB"/>
              <a:t> </a:t>
            </a:r>
            <a:r>
              <a:rPr lang="en-GB" sz="1800"/>
              <a:t>WP5 2019-2020</a:t>
            </a:r>
            <a:endParaRPr/>
          </a:p>
        </p:txBody>
      </p:sp>
      <p:sp>
        <p:nvSpPr>
          <p:cNvPr id="70" name="Google Shape;70;p8"/>
          <p:cNvSpPr txBox="1">
            <a:spLocks noGrp="1"/>
          </p:cNvSpPr>
          <p:nvPr>
            <p:ph type="body" idx="1"/>
          </p:nvPr>
        </p:nvSpPr>
        <p:spPr>
          <a:xfrm>
            <a:off x="384206" y="2063400"/>
            <a:ext cx="7324875" cy="3263625"/>
          </a:xfrm>
          <a:prstGeom prst="rect">
            <a:avLst/>
          </a:prstGeom>
          <a:noFill/>
          <a:ln>
            <a:noFill/>
          </a:ln>
        </p:spPr>
        <p:txBody>
          <a:bodyPr spcFirstLastPara="1" vert="horz" wrap="square" lIns="68569" tIns="34275" rIns="68569" bIns="34275" rtlCol="0" anchor="t" anchorCtr="0">
            <a:noAutofit/>
          </a:bodyPr>
          <a:lstStyle/>
          <a:p>
            <a:pPr marL="0" indent="0">
              <a:buNone/>
            </a:pPr>
            <a:endParaRPr/>
          </a:p>
          <a:p>
            <a:pPr marL="0" indent="0">
              <a:buClr>
                <a:schemeClr val="dk1"/>
              </a:buClr>
              <a:buSzPts val="2240"/>
              <a:buNone/>
            </a:pPr>
            <a:r>
              <a:rPr lang="en-GB"/>
              <a:t>Currently, </a:t>
            </a:r>
            <a:r>
              <a:rPr lang="en-GB" b="1"/>
              <a:t>Wenger </a:t>
            </a:r>
            <a:r>
              <a:rPr lang="en-GB"/>
              <a:t>is working on "Learning for a Small Planet." This research is focused on how students learn in the 21st century, and how the integration of technology is affecting education. </a:t>
            </a:r>
            <a:endParaRPr/>
          </a:p>
          <a:p>
            <a:pPr marL="0" indent="0">
              <a:buClr>
                <a:schemeClr val="dk1"/>
              </a:buClr>
              <a:buSzPts val="2240"/>
              <a:buNone/>
            </a:pPr>
            <a:r>
              <a:rPr lang="en-GB"/>
              <a:t>It is also emphasizing the various domains of learning: "education, business, and civic" and how it is not each one separately, but rather the synthesis of them that enables effective learning. [</a:t>
            </a:r>
            <a:r>
              <a:rPr lang="en-GB" sz="1050"/>
              <a:t>from Wikipedia</a:t>
            </a:r>
            <a:r>
              <a:rPr lang="en-GB"/>
              <a:t>] </a:t>
            </a:r>
            <a:endParaRPr/>
          </a:p>
        </p:txBody>
      </p:sp>
      <p:sp>
        <p:nvSpPr>
          <p:cNvPr id="71" name="Google Shape;71;p8"/>
          <p:cNvSpPr txBox="1">
            <a:spLocks noGrp="1"/>
          </p:cNvSpPr>
          <p:nvPr>
            <p:ph type="ftr" idx="11"/>
          </p:nvPr>
        </p:nvSpPr>
        <p:spPr>
          <a:xfrm>
            <a:off x="3028950" y="5624513"/>
            <a:ext cx="3086100" cy="273825"/>
          </a:xfrm>
          <a:prstGeom prst="rect">
            <a:avLst/>
          </a:prstGeom>
          <a:noFill/>
          <a:ln>
            <a:noFill/>
          </a:ln>
        </p:spPr>
        <p:txBody>
          <a:bodyPr spcFirstLastPara="1" vert="horz" wrap="square" lIns="68569" tIns="34275" rIns="68569" bIns="34275" rtlCol="0" anchor="ctr" anchorCtr="0">
            <a:noAutofit/>
          </a:bodyPr>
          <a:lstStyle/>
          <a:p>
            <a:r>
              <a:rPr lang="en-GB"/>
              <a:t>www.up2university.eu</a:t>
            </a:r>
            <a:endParaRPr/>
          </a:p>
        </p:txBody>
      </p:sp>
      <p:sp>
        <p:nvSpPr>
          <p:cNvPr id="72" name="Google Shape;72;p8"/>
          <p:cNvSpPr txBox="1">
            <a:spLocks noGrp="1"/>
          </p:cNvSpPr>
          <p:nvPr>
            <p:ph type="sldNum" idx="12"/>
          </p:nvPr>
        </p:nvSpPr>
        <p:spPr>
          <a:xfrm>
            <a:off x="6457950" y="5624513"/>
            <a:ext cx="2057400" cy="273825"/>
          </a:xfrm>
          <a:prstGeom prst="rect">
            <a:avLst/>
          </a:prstGeom>
          <a:noFill/>
          <a:ln>
            <a:noFill/>
          </a:ln>
        </p:spPr>
        <p:txBody>
          <a:bodyPr spcFirstLastPara="1" vert="horz" wrap="square" lIns="68569" tIns="34275" rIns="68569" bIns="34275" rtlCol="0" anchor="ctr" anchorCtr="0">
            <a:noAutofit/>
          </a:bodyPr>
          <a:lstStyle/>
          <a:p>
            <a:fld id="{00000000-1234-1234-1234-123412341234}" type="slidenum">
              <a:rPr lang="en-GB"/>
              <a:pPr/>
              <a:t>25</a:t>
            </a:fld>
            <a:endParaRPr/>
          </a:p>
        </p:txBody>
      </p:sp>
      <p:pic>
        <p:nvPicPr>
          <p:cNvPr id="73" name="Google Shape;73;p8"/>
          <p:cNvPicPr preferRelativeResize="0"/>
          <p:nvPr/>
        </p:nvPicPr>
        <p:blipFill>
          <a:blip r:embed="rId3">
            <a:alphaModFix/>
          </a:blip>
          <a:stretch>
            <a:fillRect/>
          </a:stretch>
        </p:blipFill>
        <p:spPr>
          <a:xfrm>
            <a:off x="7923375" y="2063400"/>
            <a:ext cx="1028700" cy="1328738"/>
          </a:xfrm>
          <a:prstGeom prst="rect">
            <a:avLst/>
          </a:prstGeom>
          <a:noFill/>
          <a:ln>
            <a:noFill/>
          </a:ln>
        </p:spPr>
      </p:pic>
    </p:spTree>
    <p:extLst>
      <p:ext uri="{BB962C8B-B14F-4D97-AF65-F5344CB8AC3E}">
        <p14:creationId xmlns:p14="http://schemas.microsoft.com/office/powerpoint/2010/main" val="46902933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78"/>
        <p:cNvGrpSpPr/>
        <p:nvPr/>
      </p:nvGrpSpPr>
      <p:grpSpPr>
        <a:xfrm>
          <a:off x="0" y="0"/>
          <a:ext cx="0" cy="0"/>
          <a:chOff x="0" y="0"/>
          <a:chExt cx="0" cy="0"/>
        </a:xfrm>
      </p:grpSpPr>
      <p:sp>
        <p:nvSpPr>
          <p:cNvPr id="79" name="Google Shape;79;p9"/>
          <p:cNvSpPr txBox="1">
            <a:spLocks noGrp="1"/>
          </p:cNvSpPr>
          <p:nvPr>
            <p:ph type="title"/>
          </p:nvPr>
        </p:nvSpPr>
        <p:spPr>
          <a:xfrm>
            <a:off x="628650" y="1131094"/>
            <a:ext cx="7130025" cy="994275"/>
          </a:xfrm>
          <a:prstGeom prst="rect">
            <a:avLst/>
          </a:prstGeom>
          <a:noFill/>
          <a:ln>
            <a:noFill/>
          </a:ln>
        </p:spPr>
        <p:txBody>
          <a:bodyPr spcFirstLastPara="1" vert="horz" wrap="square" lIns="68569" tIns="34275" rIns="68569" bIns="34275" rtlCol="0" anchor="ctr" anchorCtr="0">
            <a:noAutofit/>
          </a:bodyPr>
          <a:lstStyle/>
          <a:p>
            <a:pPr>
              <a:spcBef>
                <a:spcPts val="0"/>
              </a:spcBef>
              <a:buClr>
                <a:schemeClr val="dk1"/>
              </a:buClr>
              <a:buSzPts val="4400"/>
            </a:pPr>
            <a:r>
              <a:rPr lang="en-GB"/>
              <a:t>Learning Community Management </a:t>
            </a:r>
            <a:br>
              <a:rPr lang="en-GB"/>
            </a:br>
            <a:r>
              <a:rPr lang="en-GB"/>
              <a:t> </a:t>
            </a:r>
            <a:r>
              <a:rPr lang="en-GB" sz="1800"/>
              <a:t>WP5 2019-2020</a:t>
            </a:r>
            <a:endParaRPr/>
          </a:p>
        </p:txBody>
      </p:sp>
      <p:sp>
        <p:nvSpPr>
          <p:cNvPr id="80" name="Google Shape;80;p9"/>
          <p:cNvSpPr txBox="1">
            <a:spLocks noGrp="1"/>
          </p:cNvSpPr>
          <p:nvPr>
            <p:ph type="body" idx="1"/>
          </p:nvPr>
        </p:nvSpPr>
        <p:spPr>
          <a:xfrm>
            <a:off x="359419" y="2226469"/>
            <a:ext cx="3470400" cy="3263400"/>
          </a:xfrm>
          <a:prstGeom prst="rect">
            <a:avLst/>
          </a:prstGeom>
          <a:noFill/>
          <a:ln>
            <a:noFill/>
          </a:ln>
        </p:spPr>
        <p:txBody>
          <a:bodyPr spcFirstLastPara="1" vert="horz" wrap="square" lIns="68569" tIns="34275" rIns="68569" bIns="34275" rtlCol="0" anchor="t" anchorCtr="0">
            <a:noAutofit/>
          </a:bodyPr>
          <a:lstStyle/>
          <a:p>
            <a:pPr marL="106680" indent="0">
              <a:buClr>
                <a:schemeClr val="dk1"/>
              </a:buClr>
              <a:buSzPts val="2240"/>
              <a:buNone/>
            </a:pPr>
            <a:r>
              <a:rPr lang="en-GB" sz="1350"/>
              <a:t>Currently, Wenger is working on "</a:t>
            </a:r>
            <a:r>
              <a:rPr lang="en-GB" sz="1350" b="1"/>
              <a:t>Learning for a Small Planet.</a:t>
            </a:r>
            <a:r>
              <a:rPr lang="en-GB" sz="1350"/>
              <a:t>" This research is focused on </a:t>
            </a:r>
            <a:r>
              <a:rPr lang="en-GB" sz="1350" b="1"/>
              <a:t>how students learn in the 21st century</a:t>
            </a:r>
            <a:r>
              <a:rPr lang="en-GB" sz="1350"/>
              <a:t>, and how the integration of technology is affecting education. </a:t>
            </a:r>
            <a:endParaRPr sz="1350"/>
          </a:p>
          <a:p>
            <a:pPr marL="106680" indent="0">
              <a:buClr>
                <a:schemeClr val="dk1"/>
              </a:buClr>
              <a:buSzPts val="2240"/>
              <a:buNone/>
            </a:pPr>
            <a:r>
              <a:rPr lang="en-GB" sz="1350"/>
              <a:t>It is also emphasizing the various domains of learning: "</a:t>
            </a:r>
            <a:r>
              <a:rPr lang="en-GB" sz="1350" b="1"/>
              <a:t>education, business, and civic</a:t>
            </a:r>
            <a:r>
              <a:rPr lang="en-GB" sz="1350"/>
              <a:t>" and how it is not each one separately, but rather the synthesis of them that enables effective learning. </a:t>
            </a:r>
            <a:endParaRPr sz="1350"/>
          </a:p>
          <a:p>
            <a:pPr marL="0" indent="0">
              <a:buClr>
                <a:schemeClr val="dk1"/>
              </a:buClr>
              <a:buSzPts val="2240"/>
              <a:buNone/>
            </a:pPr>
            <a:r>
              <a:rPr lang="en-GB"/>
              <a:t>[</a:t>
            </a:r>
            <a:r>
              <a:rPr lang="en-GB" sz="1050"/>
              <a:t>from Wikipedia</a:t>
            </a:r>
            <a:r>
              <a:rPr lang="en-GB"/>
              <a:t>] </a:t>
            </a:r>
            <a:endParaRPr sz="1350"/>
          </a:p>
        </p:txBody>
      </p:sp>
      <p:sp>
        <p:nvSpPr>
          <p:cNvPr id="81" name="Google Shape;81;p9"/>
          <p:cNvSpPr txBox="1">
            <a:spLocks noGrp="1"/>
          </p:cNvSpPr>
          <p:nvPr>
            <p:ph type="ftr" idx="11"/>
          </p:nvPr>
        </p:nvSpPr>
        <p:spPr>
          <a:xfrm>
            <a:off x="3028950" y="5624513"/>
            <a:ext cx="3086100" cy="273825"/>
          </a:xfrm>
          <a:prstGeom prst="rect">
            <a:avLst/>
          </a:prstGeom>
          <a:noFill/>
          <a:ln>
            <a:noFill/>
          </a:ln>
        </p:spPr>
        <p:txBody>
          <a:bodyPr spcFirstLastPara="1" vert="horz" wrap="square" lIns="68569" tIns="34275" rIns="68569" bIns="34275" rtlCol="0" anchor="ctr" anchorCtr="0">
            <a:noAutofit/>
          </a:bodyPr>
          <a:lstStyle/>
          <a:p>
            <a:r>
              <a:rPr lang="en-GB"/>
              <a:t>www.up2university.eu</a:t>
            </a:r>
            <a:endParaRPr/>
          </a:p>
        </p:txBody>
      </p:sp>
      <p:sp>
        <p:nvSpPr>
          <p:cNvPr id="82" name="Google Shape;82;p9"/>
          <p:cNvSpPr txBox="1">
            <a:spLocks noGrp="1"/>
          </p:cNvSpPr>
          <p:nvPr>
            <p:ph type="sldNum" idx="12"/>
          </p:nvPr>
        </p:nvSpPr>
        <p:spPr>
          <a:xfrm>
            <a:off x="6457950" y="5624513"/>
            <a:ext cx="2057400" cy="273825"/>
          </a:xfrm>
          <a:prstGeom prst="rect">
            <a:avLst/>
          </a:prstGeom>
          <a:noFill/>
          <a:ln>
            <a:noFill/>
          </a:ln>
        </p:spPr>
        <p:txBody>
          <a:bodyPr spcFirstLastPara="1" vert="horz" wrap="square" lIns="68569" tIns="34275" rIns="68569" bIns="34275" rtlCol="0" anchor="ctr" anchorCtr="0">
            <a:noAutofit/>
          </a:bodyPr>
          <a:lstStyle/>
          <a:p>
            <a:fld id="{00000000-1234-1234-1234-123412341234}" type="slidenum">
              <a:rPr lang="en-GB"/>
              <a:pPr/>
              <a:t>26</a:t>
            </a:fld>
            <a:endParaRPr/>
          </a:p>
        </p:txBody>
      </p:sp>
      <p:pic>
        <p:nvPicPr>
          <p:cNvPr id="83" name="Google Shape;83;p9"/>
          <p:cNvPicPr preferRelativeResize="0"/>
          <p:nvPr/>
        </p:nvPicPr>
        <p:blipFill>
          <a:blip r:embed="rId3">
            <a:alphaModFix/>
          </a:blip>
          <a:stretch>
            <a:fillRect/>
          </a:stretch>
        </p:blipFill>
        <p:spPr>
          <a:xfrm>
            <a:off x="3829727" y="1756538"/>
            <a:ext cx="5183476" cy="3810825"/>
          </a:xfrm>
          <a:prstGeom prst="rect">
            <a:avLst/>
          </a:prstGeom>
          <a:noFill/>
          <a:ln>
            <a:noFill/>
          </a:ln>
        </p:spPr>
      </p:pic>
      <p:pic>
        <p:nvPicPr>
          <p:cNvPr id="84" name="Google Shape;84;p9"/>
          <p:cNvPicPr preferRelativeResize="0"/>
          <p:nvPr/>
        </p:nvPicPr>
        <p:blipFill>
          <a:blip r:embed="rId4">
            <a:alphaModFix/>
          </a:blip>
          <a:stretch>
            <a:fillRect/>
          </a:stretch>
        </p:blipFill>
        <p:spPr>
          <a:xfrm>
            <a:off x="7898588" y="2125369"/>
            <a:ext cx="1028700" cy="1328738"/>
          </a:xfrm>
          <a:prstGeom prst="rect">
            <a:avLst/>
          </a:prstGeom>
          <a:noFill/>
          <a:ln>
            <a:noFill/>
          </a:ln>
        </p:spPr>
      </p:pic>
    </p:spTree>
    <p:extLst>
      <p:ext uri="{BB962C8B-B14F-4D97-AF65-F5344CB8AC3E}">
        <p14:creationId xmlns:p14="http://schemas.microsoft.com/office/powerpoint/2010/main" val="56684543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89"/>
        <p:cNvGrpSpPr/>
        <p:nvPr/>
      </p:nvGrpSpPr>
      <p:grpSpPr>
        <a:xfrm>
          <a:off x="0" y="0"/>
          <a:ext cx="0" cy="0"/>
          <a:chOff x="0" y="0"/>
          <a:chExt cx="0" cy="0"/>
        </a:xfrm>
      </p:grpSpPr>
      <p:sp>
        <p:nvSpPr>
          <p:cNvPr id="90" name="Google Shape;90;p10"/>
          <p:cNvSpPr txBox="1">
            <a:spLocks noGrp="1"/>
          </p:cNvSpPr>
          <p:nvPr>
            <p:ph type="title"/>
          </p:nvPr>
        </p:nvSpPr>
        <p:spPr>
          <a:xfrm>
            <a:off x="517106" y="1069125"/>
            <a:ext cx="7130025" cy="994275"/>
          </a:xfrm>
          <a:prstGeom prst="rect">
            <a:avLst/>
          </a:prstGeom>
          <a:noFill/>
          <a:ln>
            <a:noFill/>
          </a:ln>
        </p:spPr>
        <p:txBody>
          <a:bodyPr spcFirstLastPara="1" vert="horz" wrap="square" lIns="68569" tIns="34275" rIns="68569" bIns="34275" rtlCol="0" anchor="ctr" anchorCtr="0">
            <a:noAutofit/>
          </a:bodyPr>
          <a:lstStyle/>
          <a:p>
            <a:pPr>
              <a:spcBef>
                <a:spcPts val="0"/>
              </a:spcBef>
              <a:buClr>
                <a:schemeClr val="dk1"/>
              </a:buClr>
              <a:buSzPts val="4400"/>
            </a:pPr>
            <a:r>
              <a:rPr lang="en-GB"/>
              <a:t>Learning Community Management </a:t>
            </a:r>
            <a:br>
              <a:rPr lang="en-GB"/>
            </a:br>
            <a:r>
              <a:rPr lang="en-GB"/>
              <a:t> </a:t>
            </a:r>
            <a:r>
              <a:rPr lang="en-GB" sz="1800"/>
              <a:t>WP5 2019-2020</a:t>
            </a:r>
            <a:endParaRPr/>
          </a:p>
        </p:txBody>
      </p:sp>
      <p:sp>
        <p:nvSpPr>
          <p:cNvPr id="91" name="Google Shape;91;p10"/>
          <p:cNvSpPr txBox="1">
            <a:spLocks noGrp="1"/>
          </p:cNvSpPr>
          <p:nvPr>
            <p:ph type="body" idx="1"/>
          </p:nvPr>
        </p:nvSpPr>
        <p:spPr>
          <a:xfrm>
            <a:off x="384206" y="2063400"/>
            <a:ext cx="7324875" cy="3263625"/>
          </a:xfrm>
          <a:prstGeom prst="rect">
            <a:avLst/>
          </a:prstGeom>
          <a:noFill/>
          <a:ln>
            <a:noFill/>
          </a:ln>
        </p:spPr>
        <p:txBody>
          <a:bodyPr spcFirstLastPara="1" vert="horz" wrap="square" lIns="68569" tIns="34275" rIns="68569" bIns="34275" rtlCol="0" anchor="t" anchorCtr="0">
            <a:noAutofit/>
          </a:bodyPr>
          <a:lstStyle/>
          <a:p>
            <a:pPr marL="0" indent="0">
              <a:buNone/>
            </a:pPr>
            <a:endParaRPr/>
          </a:p>
          <a:p>
            <a:pPr marL="0" indent="0">
              <a:buClr>
                <a:schemeClr val="dk1"/>
              </a:buClr>
              <a:buSzPts val="2240"/>
              <a:buNone/>
            </a:pPr>
            <a:r>
              <a:rPr lang="en-GB"/>
              <a:t>Wenger’s selected publications</a:t>
            </a:r>
            <a:endParaRPr/>
          </a:p>
          <a:p>
            <a:pPr marL="342900" indent="-257175">
              <a:buSzPts val="1800"/>
              <a:buChar char="•"/>
            </a:pPr>
            <a:r>
              <a:rPr lang="en-GB" sz="1350"/>
              <a:t>Wenger, Etienne (1987). Artificial Intelligence and Tutoring Systems: Computational and Cognitive Approaches to the Communication of Knowledge. Morgan Kaufmann Press. ISBN 978-0-934-61326-2.</a:t>
            </a:r>
            <a:endParaRPr sz="1350"/>
          </a:p>
          <a:p>
            <a:pPr marL="342900" indent="-257175">
              <a:spcBef>
                <a:spcPts val="0"/>
              </a:spcBef>
              <a:buSzPts val="1800"/>
              <a:buChar char="•"/>
            </a:pPr>
            <a:r>
              <a:rPr lang="en-GB" sz="1350"/>
              <a:t>Lave, Jean; Wenger, Etienne (1991). Situated Learning: Legitimate Peripheral Participation. Cambridge: Cambridge University Press. ISBN 0-521-42374-0.</a:t>
            </a:r>
            <a:endParaRPr sz="1350"/>
          </a:p>
          <a:p>
            <a:pPr marL="342900" indent="-257175">
              <a:spcBef>
                <a:spcPts val="0"/>
              </a:spcBef>
              <a:buSzPts val="1800"/>
              <a:buChar char="•"/>
            </a:pPr>
            <a:r>
              <a:rPr lang="en-GB" sz="1350"/>
              <a:t>Wenger, Etienne (1998). Communities of Practice: Learning, Meaning, and Identity. Cambridge: Cambridge University Press. ISBN 978-0-521-66363-2.</a:t>
            </a:r>
            <a:endParaRPr sz="1350"/>
          </a:p>
          <a:p>
            <a:pPr marL="342900" indent="-257175">
              <a:spcBef>
                <a:spcPts val="0"/>
              </a:spcBef>
              <a:buSzPts val="1800"/>
              <a:buChar char="•"/>
            </a:pPr>
            <a:r>
              <a:rPr lang="en-GB" sz="1350"/>
              <a:t>Wenger, Etienne; McDermott, Richard; Snyder, William M. (2002). Cultivating Communities of Practice (Hardcover). Harvard Business Press; 1 edition. ISBN 978-1-57851-330-7.</a:t>
            </a:r>
            <a:endParaRPr sz="1350"/>
          </a:p>
          <a:p>
            <a:pPr marL="342900" indent="-278130">
              <a:spcBef>
                <a:spcPts val="0"/>
              </a:spcBef>
              <a:buSzPts val="2240"/>
              <a:buChar char="•"/>
            </a:pPr>
            <a:r>
              <a:rPr lang="en-GB" sz="1350"/>
              <a:t>Wenger, Etienne (2009). Digital Habitats. Portland: CPsquare. ISBN 978-0-521-66363-2.</a:t>
            </a:r>
            <a:r>
              <a:rPr lang="en-GB"/>
              <a:t> [</a:t>
            </a:r>
            <a:r>
              <a:rPr lang="en-GB" sz="1050"/>
              <a:t>from Wikipedia</a:t>
            </a:r>
            <a:r>
              <a:rPr lang="en-GB"/>
              <a:t>] </a:t>
            </a:r>
            <a:endParaRPr/>
          </a:p>
        </p:txBody>
      </p:sp>
      <p:sp>
        <p:nvSpPr>
          <p:cNvPr id="92" name="Google Shape;92;p10"/>
          <p:cNvSpPr txBox="1">
            <a:spLocks noGrp="1"/>
          </p:cNvSpPr>
          <p:nvPr>
            <p:ph type="ftr" idx="11"/>
          </p:nvPr>
        </p:nvSpPr>
        <p:spPr>
          <a:xfrm>
            <a:off x="3028950" y="5624513"/>
            <a:ext cx="3086100" cy="273825"/>
          </a:xfrm>
          <a:prstGeom prst="rect">
            <a:avLst/>
          </a:prstGeom>
          <a:noFill/>
          <a:ln>
            <a:noFill/>
          </a:ln>
        </p:spPr>
        <p:txBody>
          <a:bodyPr spcFirstLastPara="1" vert="horz" wrap="square" lIns="68569" tIns="34275" rIns="68569" bIns="34275" rtlCol="0" anchor="ctr" anchorCtr="0">
            <a:noAutofit/>
          </a:bodyPr>
          <a:lstStyle/>
          <a:p>
            <a:r>
              <a:rPr lang="en-GB"/>
              <a:t>www.up2university.eu</a:t>
            </a:r>
            <a:endParaRPr/>
          </a:p>
        </p:txBody>
      </p:sp>
      <p:sp>
        <p:nvSpPr>
          <p:cNvPr id="93" name="Google Shape;93;p10"/>
          <p:cNvSpPr txBox="1">
            <a:spLocks noGrp="1"/>
          </p:cNvSpPr>
          <p:nvPr>
            <p:ph type="sldNum" idx="12"/>
          </p:nvPr>
        </p:nvSpPr>
        <p:spPr>
          <a:xfrm>
            <a:off x="6457950" y="5624513"/>
            <a:ext cx="2057400" cy="273825"/>
          </a:xfrm>
          <a:prstGeom prst="rect">
            <a:avLst/>
          </a:prstGeom>
          <a:noFill/>
          <a:ln>
            <a:noFill/>
          </a:ln>
        </p:spPr>
        <p:txBody>
          <a:bodyPr spcFirstLastPara="1" vert="horz" wrap="square" lIns="68569" tIns="34275" rIns="68569" bIns="34275" rtlCol="0" anchor="ctr" anchorCtr="0">
            <a:noAutofit/>
          </a:bodyPr>
          <a:lstStyle/>
          <a:p>
            <a:fld id="{00000000-1234-1234-1234-123412341234}" type="slidenum">
              <a:rPr lang="en-GB"/>
              <a:pPr/>
              <a:t>27</a:t>
            </a:fld>
            <a:endParaRPr/>
          </a:p>
        </p:txBody>
      </p:sp>
      <p:pic>
        <p:nvPicPr>
          <p:cNvPr id="94" name="Google Shape;94;p10"/>
          <p:cNvPicPr preferRelativeResize="0"/>
          <p:nvPr/>
        </p:nvPicPr>
        <p:blipFill>
          <a:blip r:embed="rId3">
            <a:alphaModFix/>
          </a:blip>
          <a:stretch>
            <a:fillRect/>
          </a:stretch>
        </p:blipFill>
        <p:spPr>
          <a:xfrm>
            <a:off x="7923375" y="2063400"/>
            <a:ext cx="1028700" cy="1328738"/>
          </a:xfrm>
          <a:prstGeom prst="rect">
            <a:avLst/>
          </a:prstGeom>
          <a:noFill/>
          <a:ln>
            <a:noFill/>
          </a:ln>
        </p:spPr>
      </p:pic>
    </p:spTree>
    <p:extLst>
      <p:ext uri="{BB962C8B-B14F-4D97-AF65-F5344CB8AC3E}">
        <p14:creationId xmlns:p14="http://schemas.microsoft.com/office/powerpoint/2010/main" val="88020639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99"/>
        <p:cNvGrpSpPr/>
        <p:nvPr/>
      </p:nvGrpSpPr>
      <p:grpSpPr>
        <a:xfrm>
          <a:off x="0" y="0"/>
          <a:ext cx="0" cy="0"/>
          <a:chOff x="0" y="0"/>
          <a:chExt cx="0" cy="0"/>
        </a:xfrm>
      </p:grpSpPr>
      <p:sp>
        <p:nvSpPr>
          <p:cNvPr id="100" name="Google Shape;100;p11"/>
          <p:cNvSpPr txBox="1">
            <a:spLocks noGrp="1"/>
          </p:cNvSpPr>
          <p:nvPr>
            <p:ph type="title"/>
          </p:nvPr>
        </p:nvSpPr>
        <p:spPr>
          <a:xfrm>
            <a:off x="628650" y="1131094"/>
            <a:ext cx="6915150" cy="994275"/>
          </a:xfrm>
          <a:prstGeom prst="rect">
            <a:avLst/>
          </a:prstGeom>
          <a:noFill/>
          <a:ln>
            <a:noFill/>
          </a:ln>
        </p:spPr>
        <p:txBody>
          <a:bodyPr spcFirstLastPara="1" vert="horz" wrap="square" lIns="68569" tIns="34275" rIns="68569" bIns="34275" rtlCol="0" anchor="ctr" anchorCtr="0">
            <a:noAutofit/>
          </a:bodyPr>
          <a:lstStyle/>
          <a:p>
            <a:pPr>
              <a:spcBef>
                <a:spcPts val="0"/>
              </a:spcBef>
              <a:buClr>
                <a:schemeClr val="dk1"/>
              </a:buClr>
              <a:buSzPts val="4400"/>
            </a:pPr>
            <a:r>
              <a:rPr lang="en-GB"/>
              <a:t>Pilots, international communities status and LCM  									[1]</a:t>
            </a:r>
            <a:endParaRPr/>
          </a:p>
        </p:txBody>
      </p:sp>
      <p:sp>
        <p:nvSpPr>
          <p:cNvPr id="101" name="Google Shape;101;p11"/>
          <p:cNvSpPr txBox="1">
            <a:spLocks noGrp="1"/>
          </p:cNvSpPr>
          <p:nvPr>
            <p:ph type="body" idx="1"/>
          </p:nvPr>
        </p:nvSpPr>
        <p:spPr>
          <a:xfrm>
            <a:off x="628650" y="2226469"/>
            <a:ext cx="7886700" cy="3263400"/>
          </a:xfrm>
          <a:prstGeom prst="rect">
            <a:avLst/>
          </a:prstGeom>
          <a:noFill/>
          <a:ln>
            <a:noFill/>
          </a:ln>
        </p:spPr>
        <p:txBody>
          <a:bodyPr spcFirstLastPara="1" vert="horz" wrap="square" lIns="68569" tIns="34275" rIns="68569" bIns="34275" rtlCol="0" anchor="t" anchorCtr="0">
            <a:noAutofit/>
          </a:bodyPr>
          <a:lstStyle/>
          <a:p>
            <a:pPr>
              <a:spcBef>
                <a:spcPts val="0"/>
              </a:spcBef>
              <a:buClr>
                <a:schemeClr val="dk1"/>
              </a:buClr>
              <a:buSzPts val="2240"/>
              <a:buFont typeface="Raleway"/>
              <a:buChar char="•"/>
            </a:pPr>
            <a:r>
              <a:rPr lang="en-GB"/>
              <a:t>WP5 Pedagogical coordination in Up2U foreseen </a:t>
            </a:r>
            <a:endParaRPr/>
          </a:p>
          <a:p>
            <a:pPr lvl="1">
              <a:buSzPts val="1920"/>
              <a:buChar char="•"/>
            </a:pPr>
            <a:r>
              <a:rPr lang="en-GB"/>
              <a:t>A substantial start-up of a [Multilingual] </a:t>
            </a:r>
            <a:r>
              <a:rPr lang="en-GB" b="1"/>
              <a:t>Learning Communities Management</a:t>
            </a:r>
            <a:r>
              <a:rPr lang="en-GB"/>
              <a:t> with basically the following objectives:</a:t>
            </a:r>
            <a:endParaRPr/>
          </a:p>
          <a:p>
            <a:pPr lvl="2">
              <a:buSzPts val="1600"/>
              <a:buChar char="•"/>
            </a:pPr>
            <a:r>
              <a:rPr lang="en-GB"/>
              <a:t>Implementing the possible review of all Pilots from Pilot Coordinators January 2019-July 2019 </a:t>
            </a:r>
            <a:endParaRPr/>
          </a:p>
          <a:p>
            <a:pPr lvl="2">
              <a:buSzPts val="1600"/>
              <a:buChar char="•"/>
            </a:pPr>
            <a:r>
              <a:rPr lang="en-GB"/>
              <a:t>Supporting a “Trouble and success” collection</a:t>
            </a:r>
            <a:endParaRPr/>
          </a:p>
          <a:p>
            <a:pPr lvl="2">
              <a:buSzPts val="1600"/>
              <a:buChar char="•"/>
            </a:pPr>
            <a:r>
              <a:rPr lang="en-GB"/>
              <a:t>Supporting exchanging best practices</a:t>
            </a:r>
            <a:endParaRPr/>
          </a:p>
          <a:p>
            <a:pPr lvl="2">
              <a:buSzPts val="1600"/>
              <a:buChar char="•"/>
            </a:pPr>
            <a:r>
              <a:rPr lang="en-GB"/>
              <a:t>Establishing gradually  a common Assessment Method to be implemented </a:t>
            </a:r>
            <a:endParaRPr/>
          </a:p>
          <a:p>
            <a:pPr marL="514350" indent="0">
              <a:buNone/>
            </a:pPr>
            <a:endParaRPr sz="1800"/>
          </a:p>
        </p:txBody>
      </p:sp>
      <p:sp>
        <p:nvSpPr>
          <p:cNvPr id="102" name="Google Shape;102;p11"/>
          <p:cNvSpPr txBox="1">
            <a:spLocks noGrp="1"/>
          </p:cNvSpPr>
          <p:nvPr>
            <p:ph type="ftr" idx="11"/>
          </p:nvPr>
        </p:nvSpPr>
        <p:spPr>
          <a:xfrm>
            <a:off x="3028950" y="5624513"/>
            <a:ext cx="3086100" cy="273825"/>
          </a:xfrm>
          <a:prstGeom prst="rect">
            <a:avLst/>
          </a:prstGeom>
          <a:noFill/>
          <a:ln>
            <a:noFill/>
          </a:ln>
        </p:spPr>
        <p:txBody>
          <a:bodyPr spcFirstLastPara="1" vert="horz" wrap="square" lIns="68569" tIns="34275" rIns="68569" bIns="34275" rtlCol="0" anchor="ctr" anchorCtr="0">
            <a:noAutofit/>
          </a:bodyPr>
          <a:lstStyle/>
          <a:p>
            <a:r>
              <a:rPr lang="en-GB"/>
              <a:t>www.up2university.eu</a:t>
            </a:r>
            <a:endParaRPr/>
          </a:p>
        </p:txBody>
      </p:sp>
      <p:sp>
        <p:nvSpPr>
          <p:cNvPr id="103" name="Google Shape;103;p11"/>
          <p:cNvSpPr txBox="1">
            <a:spLocks noGrp="1"/>
          </p:cNvSpPr>
          <p:nvPr>
            <p:ph type="sldNum" idx="12"/>
          </p:nvPr>
        </p:nvSpPr>
        <p:spPr>
          <a:xfrm>
            <a:off x="6457950" y="5624513"/>
            <a:ext cx="2057400" cy="273825"/>
          </a:xfrm>
          <a:prstGeom prst="rect">
            <a:avLst/>
          </a:prstGeom>
          <a:noFill/>
          <a:ln>
            <a:noFill/>
          </a:ln>
        </p:spPr>
        <p:txBody>
          <a:bodyPr spcFirstLastPara="1" vert="horz" wrap="square" lIns="68569" tIns="34275" rIns="68569" bIns="34275" rtlCol="0" anchor="ctr" anchorCtr="0">
            <a:noAutofit/>
          </a:bodyPr>
          <a:lstStyle/>
          <a:p>
            <a:fld id="{00000000-1234-1234-1234-123412341234}" type="slidenum">
              <a:rPr lang="en-GB"/>
              <a:pPr/>
              <a:t>28</a:t>
            </a:fld>
            <a:endParaRPr/>
          </a:p>
        </p:txBody>
      </p:sp>
    </p:spTree>
    <p:extLst>
      <p:ext uri="{BB962C8B-B14F-4D97-AF65-F5344CB8AC3E}">
        <p14:creationId xmlns:p14="http://schemas.microsoft.com/office/powerpoint/2010/main" val="122437204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p12"/>
          <p:cNvSpPr txBox="1">
            <a:spLocks noGrp="1"/>
          </p:cNvSpPr>
          <p:nvPr>
            <p:ph type="title"/>
          </p:nvPr>
        </p:nvSpPr>
        <p:spPr>
          <a:xfrm>
            <a:off x="628650" y="1131094"/>
            <a:ext cx="6915150" cy="994275"/>
          </a:xfrm>
          <a:prstGeom prst="rect">
            <a:avLst/>
          </a:prstGeom>
          <a:noFill/>
          <a:ln>
            <a:noFill/>
          </a:ln>
        </p:spPr>
        <p:txBody>
          <a:bodyPr spcFirstLastPara="1" vert="horz" wrap="square" lIns="68569" tIns="34275" rIns="68569" bIns="34275" rtlCol="0" anchor="ctr" anchorCtr="0">
            <a:noAutofit/>
          </a:bodyPr>
          <a:lstStyle/>
          <a:p>
            <a:pPr>
              <a:spcBef>
                <a:spcPts val="0"/>
              </a:spcBef>
              <a:buClr>
                <a:schemeClr val="dk1"/>
              </a:buClr>
              <a:buSzPts val="4400"/>
            </a:pPr>
            <a:r>
              <a:rPr lang="en-GB"/>
              <a:t>Pilots, international communities status and LCM 									[2]</a:t>
            </a:r>
            <a:endParaRPr/>
          </a:p>
        </p:txBody>
      </p:sp>
      <p:sp>
        <p:nvSpPr>
          <p:cNvPr id="110" name="Google Shape;110;p12"/>
          <p:cNvSpPr txBox="1">
            <a:spLocks noGrp="1"/>
          </p:cNvSpPr>
          <p:nvPr>
            <p:ph type="body" idx="1"/>
          </p:nvPr>
        </p:nvSpPr>
        <p:spPr>
          <a:xfrm>
            <a:off x="396600" y="2226469"/>
            <a:ext cx="8576550" cy="3397950"/>
          </a:xfrm>
          <a:prstGeom prst="rect">
            <a:avLst/>
          </a:prstGeom>
          <a:noFill/>
          <a:ln>
            <a:noFill/>
          </a:ln>
        </p:spPr>
        <p:txBody>
          <a:bodyPr spcFirstLastPara="1" vert="horz" wrap="square" lIns="68569" tIns="34275" rIns="68569" bIns="34275" rtlCol="0" anchor="t" anchorCtr="0">
            <a:noAutofit/>
          </a:bodyPr>
          <a:lstStyle/>
          <a:p>
            <a:pPr indent="-179069">
              <a:spcBef>
                <a:spcPts val="0"/>
              </a:spcBef>
              <a:buClr>
                <a:schemeClr val="dk1"/>
              </a:buClr>
              <a:buSzPts val="2400"/>
              <a:buFont typeface="Raleway"/>
              <a:buChar char="•"/>
            </a:pPr>
            <a:r>
              <a:rPr lang="en-GB" sz="1800"/>
              <a:t>WP5 Pedagogical Team is working to set-up a framework of tools and methods to nurture an interactive and alive communication amongst different communities in the Up2U ecosystem: </a:t>
            </a:r>
            <a:endParaRPr sz="1800"/>
          </a:p>
          <a:p>
            <a:pPr lvl="1" indent="-175260">
              <a:buSzPts val="2000"/>
              <a:buChar char="•"/>
            </a:pPr>
            <a:r>
              <a:rPr lang="en-GB" sz="1500"/>
              <a:t>A gradually common mean of defining and reporting level of Competence Acquisition to be used by learners and teachers, </a:t>
            </a:r>
            <a:r>
              <a:rPr lang="en-GB" sz="1500" b="1"/>
              <a:t>Moodle Competences Framework </a:t>
            </a:r>
            <a:r>
              <a:rPr lang="en-GB" sz="1500"/>
              <a:t>(</a:t>
            </a:r>
            <a:r>
              <a:rPr lang="en-GB" sz="1500" b="1"/>
              <a:t>MCF) </a:t>
            </a:r>
            <a:endParaRPr sz="1500" b="1"/>
          </a:p>
          <a:p>
            <a:pPr lvl="1" indent="-175260">
              <a:buSzPts val="2000"/>
              <a:buChar char="•"/>
            </a:pPr>
            <a:r>
              <a:rPr lang="en-GB" sz="1500"/>
              <a:t>Up2U </a:t>
            </a:r>
            <a:r>
              <a:rPr lang="en-GB" sz="1500" b="1"/>
              <a:t>LEC Learning Experience Center</a:t>
            </a:r>
            <a:r>
              <a:rPr lang="en-GB" sz="1500"/>
              <a:t>: a Learning Locker instance,  a central repository of xAPI statements to trace individual and groups learning behavior and achievements </a:t>
            </a:r>
            <a:endParaRPr sz="1500"/>
          </a:p>
          <a:p>
            <a:pPr lvl="1" indent="-175260">
              <a:buSzPts val="2000"/>
              <a:buChar char="•"/>
            </a:pPr>
            <a:r>
              <a:rPr lang="en-GB" sz="1500"/>
              <a:t>A set of harmonized courses in multiple languages (formal /informal) that make use of </a:t>
            </a:r>
            <a:r>
              <a:rPr lang="en-GB" sz="1500" b="1"/>
              <a:t>MCF </a:t>
            </a:r>
            <a:r>
              <a:rPr lang="en-GB" sz="1500"/>
              <a:t>and </a:t>
            </a:r>
            <a:r>
              <a:rPr lang="en-GB" sz="1500" b="1"/>
              <a:t>LEC </a:t>
            </a:r>
            <a:r>
              <a:rPr lang="en-GB" sz="1500"/>
              <a:t>and that support experiences exchange at the International Level</a:t>
            </a:r>
            <a:endParaRPr sz="1500"/>
          </a:p>
          <a:p>
            <a:pPr lvl="1" indent="-175260">
              <a:buSzPts val="2000"/>
              <a:buChar char="•"/>
            </a:pPr>
            <a:r>
              <a:rPr lang="en-GB" sz="1500" b="1"/>
              <a:t>Guidelines</a:t>
            </a:r>
            <a:r>
              <a:rPr lang="en-GB" sz="1500"/>
              <a:t>, </a:t>
            </a:r>
            <a:r>
              <a:rPr lang="en-GB" sz="1500" b="1"/>
              <a:t>Tutorial </a:t>
            </a:r>
            <a:r>
              <a:rPr lang="en-GB" sz="1500"/>
              <a:t>and </a:t>
            </a:r>
            <a:r>
              <a:rPr lang="en-GB" sz="1500" b="1"/>
              <a:t>Sample Courses</a:t>
            </a:r>
            <a:r>
              <a:rPr lang="en-GB" sz="1500"/>
              <a:t> to show how to use these facilities for deans and principals, teachers and for learners</a:t>
            </a:r>
            <a:endParaRPr sz="1500"/>
          </a:p>
          <a:p>
            <a:pPr lvl="1" indent="-175260">
              <a:buSzPts val="2000"/>
              <a:buChar char="•"/>
            </a:pPr>
            <a:r>
              <a:rPr lang="en-GB" sz="1500"/>
              <a:t>Basic features and a model design to implement an integrated social channel  for the learning community </a:t>
            </a:r>
            <a:endParaRPr sz="1500"/>
          </a:p>
        </p:txBody>
      </p:sp>
      <p:sp>
        <p:nvSpPr>
          <p:cNvPr id="111" name="Google Shape;111;p12"/>
          <p:cNvSpPr txBox="1">
            <a:spLocks noGrp="1"/>
          </p:cNvSpPr>
          <p:nvPr>
            <p:ph type="ftr" idx="11"/>
          </p:nvPr>
        </p:nvSpPr>
        <p:spPr>
          <a:xfrm>
            <a:off x="3028950" y="5624513"/>
            <a:ext cx="3086100" cy="273825"/>
          </a:xfrm>
          <a:prstGeom prst="rect">
            <a:avLst/>
          </a:prstGeom>
          <a:noFill/>
          <a:ln>
            <a:noFill/>
          </a:ln>
        </p:spPr>
        <p:txBody>
          <a:bodyPr spcFirstLastPara="1" vert="horz" wrap="square" lIns="68569" tIns="34275" rIns="68569" bIns="34275" rtlCol="0" anchor="ctr" anchorCtr="0">
            <a:noAutofit/>
          </a:bodyPr>
          <a:lstStyle/>
          <a:p>
            <a:r>
              <a:rPr lang="en-GB"/>
              <a:t>www.up2university.eu</a:t>
            </a:r>
            <a:endParaRPr/>
          </a:p>
        </p:txBody>
      </p:sp>
      <p:sp>
        <p:nvSpPr>
          <p:cNvPr id="112" name="Google Shape;112;p12"/>
          <p:cNvSpPr txBox="1">
            <a:spLocks noGrp="1"/>
          </p:cNvSpPr>
          <p:nvPr>
            <p:ph type="sldNum" idx="12"/>
          </p:nvPr>
        </p:nvSpPr>
        <p:spPr>
          <a:xfrm>
            <a:off x="6457950" y="5624513"/>
            <a:ext cx="2057400" cy="273825"/>
          </a:xfrm>
          <a:prstGeom prst="rect">
            <a:avLst/>
          </a:prstGeom>
          <a:noFill/>
          <a:ln>
            <a:noFill/>
          </a:ln>
        </p:spPr>
        <p:txBody>
          <a:bodyPr spcFirstLastPara="1" vert="horz" wrap="square" lIns="68569" tIns="34275" rIns="68569" bIns="34275" rtlCol="0" anchor="ctr" anchorCtr="0">
            <a:noAutofit/>
          </a:bodyPr>
          <a:lstStyle/>
          <a:p>
            <a:fld id="{00000000-1234-1234-1234-123412341234}" type="slidenum">
              <a:rPr lang="en-GB"/>
              <a:pPr/>
              <a:t>29</a:t>
            </a:fld>
            <a:endParaRPr/>
          </a:p>
        </p:txBody>
      </p:sp>
    </p:spTree>
    <p:extLst>
      <p:ext uri="{BB962C8B-B14F-4D97-AF65-F5344CB8AC3E}">
        <p14:creationId xmlns:p14="http://schemas.microsoft.com/office/powerpoint/2010/main" val="300425438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1048407" y="1806517"/>
            <a:ext cx="6858000" cy="1339001"/>
          </a:xfrm>
        </p:spPr>
        <p:txBody>
          <a:bodyPr>
            <a:normAutofit/>
          </a:bodyPr>
          <a:lstStyle/>
          <a:p>
            <a:r>
              <a:rPr lang="pt-BR" sz="4050" dirty="0">
                <a:solidFill>
                  <a:schemeClr val="accent2"/>
                </a:solidFill>
              </a:rPr>
              <a:t>WP2 </a:t>
            </a:r>
            <a:r>
              <a:rPr lang="pt-BR" sz="4050" dirty="0" err="1">
                <a:solidFill>
                  <a:schemeClr val="accent2"/>
                </a:solidFill>
              </a:rPr>
              <a:t>workplan</a:t>
            </a:r>
            <a:endParaRPr lang="pt-BR" sz="4050" dirty="0">
              <a:solidFill>
                <a:schemeClr val="accent2"/>
              </a:solidFill>
            </a:endParaRPr>
          </a:p>
        </p:txBody>
      </p:sp>
      <p:sp>
        <p:nvSpPr>
          <p:cNvPr id="3" name="Subtítulo 2"/>
          <p:cNvSpPr>
            <a:spLocks noGrp="1"/>
          </p:cNvSpPr>
          <p:nvPr>
            <p:ph type="subTitle" idx="1"/>
          </p:nvPr>
        </p:nvSpPr>
        <p:spPr>
          <a:xfrm>
            <a:off x="1143000" y="3872406"/>
            <a:ext cx="6858000" cy="874986"/>
          </a:xfrm>
        </p:spPr>
        <p:txBody>
          <a:bodyPr>
            <a:normAutofit fontScale="85000" lnSpcReduction="20000"/>
          </a:bodyPr>
          <a:lstStyle/>
          <a:p>
            <a:pPr algn="l">
              <a:spcBef>
                <a:spcPts val="3000"/>
              </a:spcBef>
            </a:pPr>
            <a:r>
              <a:rPr lang="pt-BR" sz="2700" i="1" dirty="0"/>
              <a:t>Barbara Tóth</a:t>
            </a:r>
          </a:p>
          <a:p>
            <a:pPr algn="l"/>
            <a:r>
              <a:rPr lang="pt-BR" sz="2700" dirty="0"/>
              <a:t>KIFÜ</a:t>
            </a:r>
            <a:br>
              <a:rPr lang="pt-BR" dirty="0"/>
            </a:br>
            <a:endParaRPr lang="pt-BR" dirty="0"/>
          </a:p>
        </p:txBody>
      </p:sp>
      <p:sp>
        <p:nvSpPr>
          <p:cNvPr id="4" name="Subtítulo 2">
            <a:extLst>
              <a:ext uri="{FF2B5EF4-FFF2-40B4-BE49-F238E27FC236}">
                <a16:creationId xmlns:a16="http://schemas.microsoft.com/office/drawing/2014/main" id="{3E716772-3982-AD43-89EC-6DEFBEFD14A2}"/>
              </a:ext>
            </a:extLst>
          </p:cNvPr>
          <p:cNvSpPr txBox="1">
            <a:spLocks/>
          </p:cNvSpPr>
          <p:nvPr/>
        </p:nvSpPr>
        <p:spPr>
          <a:xfrm>
            <a:off x="1143000" y="4747392"/>
            <a:ext cx="6858000" cy="726889"/>
          </a:xfrm>
          <a:prstGeom prst="rect">
            <a:avLst/>
          </a:prstGeom>
        </p:spPr>
        <p:txBody>
          <a:bodyPr vert="horz" lIns="68580" tIns="34290" rIns="68580" bIns="34290" rtlCol="0">
            <a:normAutofit/>
          </a:bodyPr>
          <a:lstStyle>
            <a:lvl1pPr marL="0" indent="0" algn="ctr" defTabSz="914400" rtl="0" eaLnBrk="1" latinLnBrk="0" hangingPunct="1">
              <a:lnSpc>
                <a:spcPct val="90000"/>
              </a:lnSpc>
              <a:spcBef>
                <a:spcPts val="1000"/>
              </a:spcBef>
              <a:buFont typeface="Wingdings" charset="2"/>
              <a:buNone/>
              <a:defRPr sz="2400" b="0" i="0" kern="1200">
                <a:solidFill>
                  <a:schemeClr val="tx1"/>
                </a:solidFill>
                <a:latin typeface="Raleway" charset="0"/>
                <a:ea typeface="Raleway" charset="0"/>
                <a:cs typeface="Raleway" charset="0"/>
              </a:defRPr>
            </a:lvl1pPr>
            <a:lvl2pPr marL="457200" indent="0" algn="ctr" defTabSz="914400" rtl="0" eaLnBrk="1" latinLnBrk="0" hangingPunct="1">
              <a:lnSpc>
                <a:spcPct val="90000"/>
              </a:lnSpc>
              <a:spcBef>
                <a:spcPts val="500"/>
              </a:spcBef>
              <a:buFont typeface="Wingdings" charset="2"/>
              <a:buNone/>
              <a:defRPr sz="2000" b="0" i="0" kern="1200">
                <a:solidFill>
                  <a:schemeClr val="tx1"/>
                </a:solidFill>
                <a:latin typeface="Raleway Light" charset="0"/>
                <a:ea typeface="Raleway Light" charset="0"/>
                <a:cs typeface="Raleway Light" charset="0"/>
              </a:defRPr>
            </a:lvl2pPr>
            <a:lvl3pPr marL="914400" indent="0" algn="ctr" defTabSz="914400" rtl="0" eaLnBrk="1" latinLnBrk="0" hangingPunct="1">
              <a:lnSpc>
                <a:spcPct val="90000"/>
              </a:lnSpc>
              <a:spcBef>
                <a:spcPts val="500"/>
              </a:spcBef>
              <a:buFont typeface="Wingdings" charset="2"/>
              <a:buNone/>
              <a:defRPr sz="1800" b="0" i="0" kern="1200">
                <a:solidFill>
                  <a:schemeClr val="tx1"/>
                </a:solidFill>
                <a:latin typeface="Raleway Light" charset="0"/>
                <a:ea typeface="Raleway Light" charset="0"/>
                <a:cs typeface="Raleway Light" charset="0"/>
              </a:defRPr>
            </a:lvl3pPr>
            <a:lvl4pPr marL="1371600" indent="0" algn="ctr" defTabSz="914400" rtl="0" eaLnBrk="1" latinLnBrk="0" hangingPunct="1">
              <a:lnSpc>
                <a:spcPct val="90000"/>
              </a:lnSpc>
              <a:spcBef>
                <a:spcPts val="500"/>
              </a:spcBef>
              <a:buFont typeface="Wingdings" charset="2"/>
              <a:buNone/>
              <a:defRPr sz="1600" b="0" i="0" kern="1200">
                <a:solidFill>
                  <a:schemeClr val="tx1"/>
                </a:solidFill>
                <a:latin typeface="Raleway Light" charset="0"/>
                <a:ea typeface="Raleway Light" charset="0"/>
                <a:cs typeface="Raleway Light" charset="0"/>
              </a:defRPr>
            </a:lvl4pPr>
            <a:lvl5pPr marL="1828800" indent="0" algn="ctr" defTabSz="914400" rtl="0" eaLnBrk="1" latinLnBrk="0" hangingPunct="1">
              <a:lnSpc>
                <a:spcPct val="90000"/>
              </a:lnSpc>
              <a:spcBef>
                <a:spcPts val="500"/>
              </a:spcBef>
              <a:buFont typeface="Wingdings" charset="2"/>
              <a:buNone/>
              <a:defRPr sz="1600" b="0" i="0" kern="1200">
                <a:solidFill>
                  <a:schemeClr val="tx1"/>
                </a:solidFill>
                <a:latin typeface="Raleway Light" charset="0"/>
                <a:ea typeface="Raleway Light" charset="0"/>
                <a:cs typeface="Raleway Light" charset="0"/>
              </a:defRPr>
            </a:lvl5pPr>
            <a:lvl6pPr marL="22860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9pPr>
          </a:lstStyle>
          <a:p>
            <a:pPr algn="l">
              <a:spcBef>
                <a:spcPts val="3000"/>
              </a:spcBef>
            </a:pPr>
            <a:r>
              <a:rPr lang="pt-BR" sz="1800" dirty="0"/>
              <a:t>5th Up2U General Assembly, Poznan, </a:t>
            </a:r>
            <a:r>
              <a:rPr lang="pt-BR" sz="1800" dirty="0" err="1"/>
              <a:t>Poland</a:t>
            </a:r>
            <a:br>
              <a:rPr lang="pt-BR" sz="1800" dirty="0"/>
            </a:br>
            <a:endParaRPr lang="pt-BR" sz="1800" dirty="0"/>
          </a:p>
        </p:txBody>
      </p:sp>
    </p:spTree>
    <p:extLst>
      <p:ext uri="{BB962C8B-B14F-4D97-AF65-F5344CB8AC3E}">
        <p14:creationId xmlns:p14="http://schemas.microsoft.com/office/powerpoint/2010/main" val="394741232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117"/>
        <p:cNvGrpSpPr/>
        <p:nvPr/>
      </p:nvGrpSpPr>
      <p:grpSpPr>
        <a:xfrm>
          <a:off x="0" y="0"/>
          <a:ext cx="0" cy="0"/>
          <a:chOff x="0" y="0"/>
          <a:chExt cx="0" cy="0"/>
        </a:xfrm>
      </p:grpSpPr>
      <p:sp>
        <p:nvSpPr>
          <p:cNvPr id="118" name="Google Shape;118;p13"/>
          <p:cNvSpPr txBox="1">
            <a:spLocks noGrp="1"/>
          </p:cNvSpPr>
          <p:nvPr>
            <p:ph type="title"/>
          </p:nvPr>
        </p:nvSpPr>
        <p:spPr>
          <a:xfrm>
            <a:off x="628650" y="1131094"/>
            <a:ext cx="6915150" cy="994275"/>
          </a:xfrm>
          <a:prstGeom prst="rect">
            <a:avLst/>
          </a:prstGeom>
          <a:noFill/>
          <a:ln>
            <a:noFill/>
          </a:ln>
        </p:spPr>
        <p:txBody>
          <a:bodyPr spcFirstLastPara="1" vert="horz" wrap="square" lIns="68569" tIns="34275" rIns="68569" bIns="34275" rtlCol="0" anchor="ctr" anchorCtr="0">
            <a:noAutofit/>
          </a:bodyPr>
          <a:lstStyle/>
          <a:p>
            <a:pPr>
              <a:spcBef>
                <a:spcPts val="0"/>
              </a:spcBef>
              <a:buClr>
                <a:schemeClr val="dk1"/>
              </a:buClr>
              <a:buSzPts val="4400"/>
            </a:pPr>
            <a:r>
              <a:rPr lang="en-GB"/>
              <a:t>Pilots, international communities status and LCM										[3]</a:t>
            </a:r>
            <a:endParaRPr/>
          </a:p>
        </p:txBody>
      </p:sp>
      <p:sp>
        <p:nvSpPr>
          <p:cNvPr id="119" name="Google Shape;119;p13"/>
          <p:cNvSpPr txBox="1">
            <a:spLocks noGrp="1"/>
          </p:cNvSpPr>
          <p:nvPr>
            <p:ph type="body" idx="1"/>
          </p:nvPr>
        </p:nvSpPr>
        <p:spPr>
          <a:xfrm>
            <a:off x="272663" y="2226469"/>
            <a:ext cx="8514675" cy="3671775"/>
          </a:xfrm>
          <a:prstGeom prst="rect">
            <a:avLst/>
          </a:prstGeom>
          <a:noFill/>
          <a:ln>
            <a:noFill/>
          </a:ln>
        </p:spPr>
        <p:txBody>
          <a:bodyPr spcFirstLastPara="1" vert="horz" wrap="square" lIns="68569" tIns="34275" rIns="68569" bIns="34275" rtlCol="0" anchor="t" anchorCtr="0">
            <a:noAutofit/>
          </a:bodyPr>
          <a:lstStyle/>
          <a:p>
            <a:pPr indent="-179069">
              <a:spcBef>
                <a:spcPts val="0"/>
              </a:spcBef>
              <a:buClr>
                <a:schemeClr val="dk1"/>
              </a:buClr>
              <a:buSzPts val="2400"/>
              <a:buFont typeface="Raleway"/>
              <a:buChar char="•"/>
            </a:pPr>
            <a:r>
              <a:rPr lang="en-GB" sz="1800"/>
              <a:t>To support and lead a piloting development towards </a:t>
            </a:r>
            <a:r>
              <a:rPr lang="en-GB" sz="1800" b="1"/>
              <a:t>LCM </a:t>
            </a:r>
            <a:r>
              <a:rPr lang="en-GB" sz="1800"/>
              <a:t>and the rise of a Life Learning Community in the Up2U ecosystem, WP5 Pedagogical coordination in Up2U plans to design some </a:t>
            </a:r>
            <a:r>
              <a:rPr lang="en-GB" sz="1800" b="1"/>
              <a:t>piloting example</a:t>
            </a:r>
            <a:r>
              <a:rPr lang="en-GB" sz="1800"/>
              <a:t> of informal learning events:</a:t>
            </a:r>
            <a:endParaRPr sz="1800"/>
          </a:p>
          <a:p>
            <a:pPr lvl="1" indent="-180023">
              <a:buSzPts val="2100"/>
              <a:buChar char="•"/>
            </a:pPr>
            <a:r>
              <a:rPr lang="en-GB" sz="1575" b="1"/>
              <a:t>Cultural Heritage Digital Storytelling</a:t>
            </a:r>
            <a:r>
              <a:rPr lang="en-GB" sz="1575"/>
              <a:t>: together with the DTC Lazio, the Innovation District of Regione Lazio, we are designing an informal course example of social construction of stories for the reception of tourists and visitors to be used through a mobile application of </a:t>
            </a:r>
            <a:r>
              <a:rPr lang="en-GB" sz="1575" b="1"/>
              <a:t>Audio Augmented Reality (Loquis)</a:t>
            </a:r>
            <a:r>
              <a:rPr lang="en-GB" sz="1575"/>
              <a:t>; (to be adopted beside Schools of Tourism and other schools in Spring 2020)</a:t>
            </a:r>
            <a:endParaRPr sz="1575"/>
          </a:p>
          <a:p>
            <a:pPr lvl="1" indent="-180023">
              <a:buSzPts val="2100"/>
              <a:buChar char="•"/>
            </a:pPr>
            <a:r>
              <a:rPr lang="en-GB" sz="1575"/>
              <a:t>A Community of practice around </a:t>
            </a:r>
            <a:r>
              <a:rPr lang="en-GB" sz="1575" b="1"/>
              <a:t>Music Education</a:t>
            </a:r>
            <a:r>
              <a:rPr lang="en-GB" sz="1575"/>
              <a:t> as an informal practice, hosted by willing schools in Italy (to be adopted beside Music schools and other schools)</a:t>
            </a:r>
            <a:endParaRPr sz="1575"/>
          </a:p>
          <a:p>
            <a:pPr lvl="1" indent="-180023">
              <a:buSzPts val="2100"/>
              <a:buChar char="•"/>
            </a:pPr>
            <a:r>
              <a:rPr lang="en-GB" sz="1575"/>
              <a:t>A </a:t>
            </a:r>
            <a:r>
              <a:rPr lang="en-GB" sz="1575" b="1"/>
              <a:t>Master course in Georeferencing and Walk Path Mapping</a:t>
            </a:r>
            <a:r>
              <a:rPr lang="en-GB" sz="1575"/>
              <a:t> through the use of OpenStreetMap (to be adopted beside Schools of Tourism and other Schools)</a:t>
            </a:r>
            <a:endParaRPr sz="1575"/>
          </a:p>
          <a:p>
            <a:pPr lvl="1" indent="-180023">
              <a:buSzPts val="2100"/>
              <a:buChar char="•"/>
            </a:pPr>
            <a:r>
              <a:rPr lang="en-GB" sz="1575" b="1"/>
              <a:t>Critical Thinking and Language Analysis</a:t>
            </a:r>
            <a:r>
              <a:rPr lang="en-GB" sz="1575"/>
              <a:t> for a better Social Media usage and towards the foundation of a participatory science platform</a:t>
            </a:r>
            <a:endParaRPr sz="1575"/>
          </a:p>
          <a:p>
            <a:pPr marL="514350" indent="0">
              <a:spcBef>
                <a:spcPts val="375"/>
              </a:spcBef>
              <a:buNone/>
            </a:pPr>
            <a:endParaRPr/>
          </a:p>
        </p:txBody>
      </p:sp>
      <p:sp>
        <p:nvSpPr>
          <p:cNvPr id="120" name="Google Shape;120;p13"/>
          <p:cNvSpPr txBox="1">
            <a:spLocks noGrp="1"/>
          </p:cNvSpPr>
          <p:nvPr>
            <p:ph type="ftr" idx="11"/>
          </p:nvPr>
        </p:nvSpPr>
        <p:spPr>
          <a:xfrm>
            <a:off x="3028950" y="5624513"/>
            <a:ext cx="3086100" cy="273825"/>
          </a:xfrm>
          <a:prstGeom prst="rect">
            <a:avLst/>
          </a:prstGeom>
          <a:noFill/>
          <a:ln>
            <a:noFill/>
          </a:ln>
        </p:spPr>
        <p:txBody>
          <a:bodyPr spcFirstLastPara="1" vert="horz" wrap="square" lIns="68569" tIns="34275" rIns="68569" bIns="34275" rtlCol="0" anchor="ctr" anchorCtr="0">
            <a:noAutofit/>
          </a:bodyPr>
          <a:lstStyle/>
          <a:p>
            <a:r>
              <a:rPr lang="en-GB"/>
              <a:t>www.up2university.eu</a:t>
            </a:r>
            <a:endParaRPr/>
          </a:p>
        </p:txBody>
      </p:sp>
      <p:sp>
        <p:nvSpPr>
          <p:cNvPr id="121" name="Google Shape;121;p13"/>
          <p:cNvSpPr txBox="1">
            <a:spLocks noGrp="1"/>
          </p:cNvSpPr>
          <p:nvPr>
            <p:ph type="sldNum" idx="12"/>
          </p:nvPr>
        </p:nvSpPr>
        <p:spPr>
          <a:xfrm>
            <a:off x="6457950" y="5624513"/>
            <a:ext cx="2057400" cy="273825"/>
          </a:xfrm>
          <a:prstGeom prst="rect">
            <a:avLst/>
          </a:prstGeom>
          <a:noFill/>
          <a:ln>
            <a:noFill/>
          </a:ln>
        </p:spPr>
        <p:txBody>
          <a:bodyPr spcFirstLastPara="1" vert="horz" wrap="square" lIns="68569" tIns="34275" rIns="68569" bIns="34275" rtlCol="0" anchor="ctr" anchorCtr="0">
            <a:noAutofit/>
          </a:bodyPr>
          <a:lstStyle/>
          <a:p>
            <a:fld id="{00000000-1234-1234-1234-123412341234}" type="slidenum">
              <a:rPr lang="en-GB"/>
              <a:pPr/>
              <a:t>30</a:t>
            </a:fld>
            <a:endParaRPr/>
          </a:p>
        </p:txBody>
      </p:sp>
    </p:spTree>
    <p:extLst>
      <p:ext uri="{BB962C8B-B14F-4D97-AF65-F5344CB8AC3E}">
        <p14:creationId xmlns:p14="http://schemas.microsoft.com/office/powerpoint/2010/main" val="417304210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126"/>
        <p:cNvGrpSpPr/>
        <p:nvPr/>
      </p:nvGrpSpPr>
      <p:grpSpPr>
        <a:xfrm>
          <a:off x="0" y="0"/>
          <a:ext cx="0" cy="0"/>
          <a:chOff x="0" y="0"/>
          <a:chExt cx="0" cy="0"/>
        </a:xfrm>
      </p:grpSpPr>
      <p:sp>
        <p:nvSpPr>
          <p:cNvPr id="127" name="Google Shape;127;p14"/>
          <p:cNvSpPr txBox="1">
            <a:spLocks noGrp="1"/>
          </p:cNvSpPr>
          <p:nvPr>
            <p:ph type="title"/>
          </p:nvPr>
        </p:nvSpPr>
        <p:spPr>
          <a:xfrm>
            <a:off x="421388" y="1131094"/>
            <a:ext cx="7312500" cy="994275"/>
          </a:xfrm>
          <a:prstGeom prst="rect">
            <a:avLst/>
          </a:prstGeom>
          <a:noFill/>
          <a:ln>
            <a:noFill/>
          </a:ln>
        </p:spPr>
        <p:txBody>
          <a:bodyPr spcFirstLastPara="1" vert="horz" wrap="square" lIns="68569" tIns="34275" rIns="68569" bIns="34275" rtlCol="0" anchor="ctr" anchorCtr="0">
            <a:noAutofit/>
          </a:bodyPr>
          <a:lstStyle/>
          <a:p>
            <a:pPr>
              <a:spcBef>
                <a:spcPts val="0"/>
              </a:spcBef>
              <a:buClr>
                <a:schemeClr val="dk1"/>
              </a:buClr>
              <a:buSzPts val="4400"/>
            </a:pPr>
            <a:r>
              <a:rPr lang="en-GB"/>
              <a:t>Pilots, international communities status and Learning Communities Management</a:t>
            </a:r>
            <a:endParaRPr/>
          </a:p>
        </p:txBody>
      </p:sp>
      <p:sp>
        <p:nvSpPr>
          <p:cNvPr id="128" name="Google Shape;128;p14"/>
          <p:cNvSpPr txBox="1">
            <a:spLocks noGrp="1"/>
          </p:cNvSpPr>
          <p:nvPr>
            <p:ph type="body" idx="1"/>
          </p:nvPr>
        </p:nvSpPr>
        <p:spPr>
          <a:xfrm>
            <a:off x="517106" y="2361000"/>
            <a:ext cx="7886700" cy="3263400"/>
          </a:xfrm>
          <a:prstGeom prst="rect">
            <a:avLst/>
          </a:prstGeom>
          <a:noFill/>
          <a:ln>
            <a:noFill/>
          </a:ln>
        </p:spPr>
        <p:txBody>
          <a:bodyPr spcFirstLastPara="1" vert="horz" wrap="square" lIns="68569" tIns="34275" rIns="68569" bIns="34275" rtlCol="0" anchor="t" anchorCtr="0">
            <a:noAutofit/>
          </a:bodyPr>
          <a:lstStyle/>
          <a:p>
            <a:pPr>
              <a:spcBef>
                <a:spcPts val="0"/>
              </a:spcBef>
              <a:buClr>
                <a:schemeClr val="dk1"/>
              </a:buClr>
              <a:buSzPts val="2240"/>
              <a:buChar char="•"/>
            </a:pPr>
            <a:r>
              <a:rPr lang="en-GB"/>
              <a:t>Finalise documentation of the Rome Meeting </a:t>
            </a:r>
            <a:endParaRPr/>
          </a:p>
          <a:p>
            <a:pPr lvl="1">
              <a:spcBef>
                <a:spcPts val="0"/>
              </a:spcBef>
              <a:buSzPts val="1920"/>
              <a:buChar char="•"/>
            </a:pPr>
            <a:r>
              <a:rPr lang="en-GB"/>
              <a:t>Proceedings with WP4-WP5 interaction to implement what is need to enhance Learning Analytics collection</a:t>
            </a:r>
            <a:endParaRPr/>
          </a:p>
          <a:p>
            <a:pPr>
              <a:spcBef>
                <a:spcPts val="0"/>
              </a:spcBef>
              <a:buSzPts val="2240"/>
              <a:buChar char="•"/>
            </a:pPr>
            <a:r>
              <a:rPr lang="en-GB"/>
              <a:t>Implement the actions planned in the Rome Agenda</a:t>
            </a:r>
            <a:endParaRPr/>
          </a:p>
          <a:p>
            <a:pPr>
              <a:buClr>
                <a:schemeClr val="dk1"/>
              </a:buClr>
              <a:buSzPts val="2240"/>
              <a:buChar char="•"/>
            </a:pPr>
            <a:r>
              <a:rPr lang="en-GB"/>
              <a:t>Transfer to each Pilot Coordination team the results of the new agreements</a:t>
            </a:r>
            <a:endParaRPr/>
          </a:p>
          <a:p>
            <a:pPr lvl="1">
              <a:buClr>
                <a:schemeClr val="dk1"/>
              </a:buClr>
              <a:buSzPts val="1920"/>
              <a:buChar char="•"/>
            </a:pPr>
            <a:r>
              <a:rPr lang="en-GB"/>
              <a:t>Implement Learning scenario (CFM in Moodle, and other) </a:t>
            </a:r>
            <a:endParaRPr/>
          </a:p>
          <a:p>
            <a:pPr indent="0">
              <a:buNone/>
            </a:pPr>
            <a:endParaRPr/>
          </a:p>
          <a:p>
            <a:pPr indent="-64770">
              <a:buClr>
                <a:schemeClr val="dk1"/>
              </a:buClr>
              <a:buSzPts val="2240"/>
              <a:buNone/>
            </a:pPr>
            <a:endParaRPr>
              <a:solidFill>
                <a:srgbClr val="FF0000"/>
              </a:solidFill>
            </a:endParaRPr>
          </a:p>
          <a:p>
            <a:pPr marL="0" indent="0">
              <a:buClr>
                <a:schemeClr val="dk1"/>
              </a:buClr>
              <a:buSzPts val="2240"/>
              <a:buNone/>
            </a:pPr>
            <a:endParaRPr/>
          </a:p>
        </p:txBody>
      </p:sp>
      <p:sp>
        <p:nvSpPr>
          <p:cNvPr id="129" name="Google Shape;129;p14"/>
          <p:cNvSpPr txBox="1">
            <a:spLocks noGrp="1"/>
          </p:cNvSpPr>
          <p:nvPr>
            <p:ph type="ftr" idx="11"/>
          </p:nvPr>
        </p:nvSpPr>
        <p:spPr>
          <a:xfrm>
            <a:off x="3028950" y="5624513"/>
            <a:ext cx="3086100" cy="273844"/>
          </a:xfrm>
          <a:prstGeom prst="rect">
            <a:avLst/>
          </a:prstGeom>
          <a:noFill/>
          <a:ln>
            <a:noFill/>
          </a:ln>
        </p:spPr>
        <p:txBody>
          <a:bodyPr spcFirstLastPara="1" vert="horz" wrap="square" lIns="68569" tIns="34275" rIns="68569" bIns="34275" rtlCol="0" anchor="ctr" anchorCtr="0">
            <a:noAutofit/>
          </a:bodyPr>
          <a:lstStyle/>
          <a:p>
            <a:r>
              <a:rPr lang="en-GB"/>
              <a:t>www.up2university.eu</a:t>
            </a:r>
            <a:endParaRPr/>
          </a:p>
        </p:txBody>
      </p:sp>
      <p:sp>
        <p:nvSpPr>
          <p:cNvPr id="130" name="Google Shape;130;p14"/>
          <p:cNvSpPr txBox="1">
            <a:spLocks noGrp="1"/>
          </p:cNvSpPr>
          <p:nvPr>
            <p:ph type="sldNum" idx="12"/>
          </p:nvPr>
        </p:nvSpPr>
        <p:spPr>
          <a:xfrm>
            <a:off x="6457950" y="5624513"/>
            <a:ext cx="2057400" cy="273844"/>
          </a:xfrm>
          <a:prstGeom prst="rect">
            <a:avLst/>
          </a:prstGeom>
          <a:noFill/>
          <a:ln>
            <a:noFill/>
          </a:ln>
        </p:spPr>
        <p:txBody>
          <a:bodyPr spcFirstLastPara="1" vert="horz" wrap="square" lIns="68569" tIns="34275" rIns="68569" bIns="34275" rtlCol="0" anchor="ctr" anchorCtr="0">
            <a:noAutofit/>
          </a:bodyPr>
          <a:lstStyle/>
          <a:p>
            <a:fld id="{00000000-1234-1234-1234-123412341234}" type="slidenum">
              <a:rPr lang="en-GB"/>
              <a:pPr/>
              <a:t>31</a:t>
            </a:fld>
            <a:endParaRPr/>
          </a:p>
        </p:txBody>
      </p:sp>
    </p:spTree>
    <p:extLst>
      <p:ext uri="{BB962C8B-B14F-4D97-AF65-F5344CB8AC3E}">
        <p14:creationId xmlns:p14="http://schemas.microsoft.com/office/powerpoint/2010/main" val="59679938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135"/>
        <p:cNvGrpSpPr/>
        <p:nvPr/>
      </p:nvGrpSpPr>
      <p:grpSpPr>
        <a:xfrm>
          <a:off x="0" y="0"/>
          <a:ext cx="0" cy="0"/>
          <a:chOff x="0" y="0"/>
          <a:chExt cx="0" cy="0"/>
        </a:xfrm>
      </p:grpSpPr>
      <p:sp>
        <p:nvSpPr>
          <p:cNvPr id="136" name="Google Shape;136;p15"/>
          <p:cNvSpPr txBox="1">
            <a:spLocks noGrp="1"/>
          </p:cNvSpPr>
          <p:nvPr>
            <p:ph type="title"/>
          </p:nvPr>
        </p:nvSpPr>
        <p:spPr>
          <a:xfrm>
            <a:off x="628650" y="1131094"/>
            <a:ext cx="6915150" cy="994275"/>
          </a:xfrm>
          <a:prstGeom prst="rect">
            <a:avLst/>
          </a:prstGeom>
          <a:noFill/>
          <a:ln>
            <a:noFill/>
          </a:ln>
        </p:spPr>
        <p:txBody>
          <a:bodyPr spcFirstLastPara="1" vert="horz" wrap="square" lIns="68569" tIns="34275" rIns="68569" bIns="34275" rtlCol="0" anchor="ctr" anchorCtr="0">
            <a:noAutofit/>
          </a:bodyPr>
          <a:lstStyle/>
          <a:p>
            <a:pPr>
              <a:spcBef>
                <a:spcPts val="0"/>
              </a:spcBef>
              <a:buClr>
                <a:schemeClr val="dk1"/>
              </a:buClr>
              <a:buSzPts val="4400"/>
            </a:pPr>
            <a:r>
              <a:rPr lang="en-GB"/>
              <a:t>Planned activity after GA in Poznan  											[1]</a:t>
            </a:r>
            <a:endParaRPr/>
          </a:p>
        </p:txBody>
      </p:sp>
      <p:sp>
        <p:nvSpPr>
          <p:cNvPr id="137" name="Google Shape;137;p15"/>
          <p:cNvSpPr txBox="1">
            <a:spLocks noGrp="1"/>
          </p:cNvSpPr>
          <p:nvPr>
            <p:ph type="body" idx="1"/>
          </p:nvPr>
        </p:nvSpPr>
        <p:spPr>
          <a:xfrm>
            <a:off x="628650" y="2175966"/>
            <a:ext cx="8146350" cy="3397950"/>
          </a:xfrm>
          <a:prstGeom prst="rect">
            <a:avLst/>
          </a:prstGeom>
          <a:noFill/>
          <a:ln>
            <a:noFill/>
          </a:ln>
        </p:spPr>
        <p:txBody>
          <a:bodyPr spcFirstLastPara="1" vert="horz" wrap="square" lIns="68569" tIns="34275" rIns="68569" bIns="34275" rtlCol="0" anchor="t" anchorCtr="0">
            <a:noAutofit/>
          </a:bodyPr>
          <a:lstStyle/>
          <a:p>
            <a:pPr>
              <a:spcBef>
                <a:spcPts val="375"/>
              </a:spcBef>
              <a:buSzPts val="2240"/>
              <a:buChar char="•"/>
            </a:pPr>
            <a:r>
              <a:rPr lang="en-GB"/>
              <a:t>Program and design new Pilots and new CPD for informal Learning</a:t>
            </a:r>
            <a:endParaRPr/>
          </a:p>
          <a:p>
            <a:pPr lvl="1" indent="-184785">
              <a:buSzPts val="2200"/>
              <a:buChar char="•"/>
            </a:pPr>
            <a:r>
              <a:rPr lang="en-GB" sz="1650"/>
              <a:t>In Italy: we are implementing a 4 subjects agreement with 4 bodies to reach teachers and schools with informal educational contents </a:t>
            </a:r>
            <a:endParaRPr sz="1650"/>
          </a:p>
          <a:p>
            <a:pPr lvl="2" indent="-200025">
              <a:buSzPts val="2200"/>
              <a:buChar char="•"/>
            </a:pPr>
            <a:r>
              <a:rPr lang="en-GB" sz="1650"/>
              <a:t>DTC Lazio, Sapyent, Georadio (Loquis), Ammappalitalia</a:t>
            </a:r>
            <a:endParaRPr sz="1650"/>
          </a:p>
          <a:p>
            <a:pPr lvl="1" indent="-184785">
              <a:buSzPts val="2200"/>
              <a:buChar char="•"/>
            </a:pPr>
            <a:r>
              <a:rPr lang="en-GB" sz="1650"/>
              <a:t>In Greece: </a:t>
            </a:r>
            <a:endParaRPr sz="1650"/>
          </a:p>
          <a:p>
            <a:pPr lvl="1" indent="-184785">
              <a:buSzPts val="2200"/>
              <a:buChar char="•"/>
            </a:pPr>
            <a:r>
              <a:rPr lang="en-GB" sz="1650"/>
              <a:t>In Lithuania:</a:t>
            </a:r>
            <a:endParaRPr sz="1650"/>
          </a:p>
          <a:p>
            <a:pPr lvl="1" indent="-184785">
              <a:buSzPts val="2200"/>
              <a:buChar char="•"/>
            </a:pPr>
            <a:r>
              <a:rPr lang="en-GB" sz="1650"/>
              <a:t>In Germany</a:t>
            </a:r>
            <a:endParaRPr sz="1650"/>
          </a:p>
          <a:p>
            <a:pPr lvl="1" indent="-184785">
              <a:buSzPts val="2200"/>
              <a:buChar char="•"/>
            </a:pPr>
            <a:r>
              <a:rPr lang="en-GB" sz="1650"/>
              <a:t>In Portugal</a:t>
            </a:r>
            <a:endParaRPr sz="1650"/>
          </a:p>
          <a:p>
            <a:pPr lvl="1" indent="-184785">
              <a:buSzPts val="2200"/>
              <a:buChar char="•"/>
            </a:pPr>
            <a:r>
              <a:rPr lang="en-GB" sz="1650"/>
              <a:t>In Spain</a:t>
            </a:r>
            <a:endParaRPr sz="1650"/>
          </a:p>
          <a:p>
            <a:pPr lvl="1" indent="-184785">
              <a:buSzPts val="2200"/>
              <a:buChar char="•"/>
            </a:pPr>
            <a:r>
              <a:rPr lang="en-GB" sz="1650"/>
              <a:t>In Switzerland</a:t>
            </a:r>
            <a:endParaRPr sz="1650"/>
          </a:p>
          <a:p>
            <a:pPr lvl="1" indent="-184785">
              <a:buSzPts val="2200"/>
              <a:buChar char="•"/>
            </a:pPr>
            <a:r>
              <a:rPr lang="en-GB" sz="1650"/>
              <a:t>In Poland</a:t>
            </a:r>
            <a:endParaRPr sz="1650"/>
          </a:p>
          <a:p>
            <a:pPr lvl="1" indent="-184785">
              <a:buSzPts val="2200"/>
              <a:buChar char="•"/>
            </a:pPr>
            <a:r>
              <a:rPr lang="en-GB" sz="1650"/>
              <a:t>In Hungary</a:t>
            </a:r>
            <a:endParaRPr sz="1650"/>
          </a:p>
          <a:p>
            <a:pPr marL="0" indent="0">
              <a:buClr>
                <a:schemeClr val="dk1"/>
              </a:buClr>
              <a:buSzPts val="2240"/>
              <a:buNone/>
            </a:pPr>
            <a:endParaRPr/>
          </a:p>
        </p:txBody>
      </p:sp>
      <p:sp>
        <p:nvSpPr>
          <p:cNvPr id="138" name="Google Shape;138;p15"/>
          <p:cNvSpPr txBox="1">
            <a:spLocks noGrp="1"/>
          </p:cNvSpPr>
          <p:nvPr>
            <p:ph type="ftr" idx="11"/>
          </p:nvPr>
        </p:nvSpPr>
        <p:spPr>
          <a:xfrm>
            <a:off x="3028950" y="5624513"/>
            <a:ext cx="3086100" cy="273825"/>
          </a:xfrm>
          <a:prstGeom prst="rect">
            <a:avLst/>
          </a:prstGeom>
          <a:noFill/>
          <a:ln>
            <a:noFill/>
          </a:ln>
        </p:spPr>
        <p:txBody>
          <a:bodyPr spcFirstLastPara="1" vert="horz" wrap="square" lIns="68569" tIns="34275" rIns="68569" bIns="34275" rtlCol="0" anchor="ctr" anchorCtr="0">
            <a:noAutofit/>
          </a:bodyPr>
          <a:lstStyle/>
          <a:p>
            <a:r>
              <a:rPr lang="en-GB"/>
              <a:t>www.up2university.eu</a:t>
            </a:r>
            <a:endParaRPr/>
          </a:p>
        </p:txBody>
      </p:sp>
      <p:sp>
        <p:nvSpPr>
          <p:cNvPr id="139" name="Google Shape;139;p15"/>
          <p:cNvSpPr txBox="1">
            <a:spLocks noGrp="1"/>
          </p:cNvSpPr>
          <p:nvPr>
            <p:ph type="sldNum" idx="12"/>
          </p:nvPr>
        </p:nvSpPr>
        <p:spPr>
          <a:xfrm>
            <a:off x="6457950" y="5624513"/>
            <a:ext cx="2057400" cy="273825"/>
          </a:xfrm>
          <a:prstGeom prst="rect">
            <a:avLst/>
          </a:prstGeom>
          <a:noFill/>
          <a:ln>
            <a:noFill/>
          </a:ln>
        </p:spPr>
        <p:txBody>
          <a:bodyPr spcFirstLastPara="1" vert="horz" wrap="square" lIns="68569" tIns="34275" rIns="68569" bIns="34275" rtlCol="0" anchor="ctr" anchorCtr="0">
            <a:noAutofit/>
          </a:bodyPr>
          <a:lstStyle/>
          <a:p>
            <a:fld id="{00000000-1234-1234-1234-123412341234}" type="slidenum">
              <a:rPr lang="en-GB"/>
              <a:pPr/>
              <a:t>32</a:t>
            </a:fld>
            <a:endParaRPr/>
          </a:p>
        </p:txBody>
      </p:sp>
    </p:spTree>
    <p:extLst>
      <p:ext uri="{BB962C8B-B14F-4D97-AF65-F5344CB8AC3E}">
        <p14:creationId xmlns:p14="http://schemas.microsoft.com/office/powerpoint/2010/main" val="30188678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144"/>
        <p:cNvGrpSpPr/>
        <p:nvPr/>
      </p:nvGrpSpPr>
      <p:grpSpPr>
        <a:xfrm>
          <a:off x="0" y="0"/>
          <a:ext cx="0" cy="0"/>
          <a:chOff x="0" y="0"/>
          <a:chExt cx="0" cy="0"/>
        </a:xfrm>
      </p:grpSpPr>
      <p:sp>
        <p:nvSpPr>
          <p:cNvPr id="145" name="Google Shape;145;p16"/>
          <p:cNvSpPr txBox="1">
            <a:spLocks noGrp="1"/>
          </p:cNvSpPr>
          <p:nvPr>
            <p:ph type="title"/>
          </p:nvPr>
        </p:nvSpPr>
        <p:spPr>
          <a:xfrm>
            <a:off x="628650" y="1131094"/>
            <a:ext cx="6915150" cy="994275"/>
          </a:xfrm>
          <a:prstGeom prst="rect">
            <a:avLst/>
          </a:prstGeom>
          <a:noFill/>
          <a:ln>
            <a:noFill/>
          </a:ln>
        </p:spPr>
        <p:txBody>
          <a:bodyPr spcFirstLastPara="1" vert="horz" wrap="square" lIns="68569" tIns="34275" rIns="68569" bIns="34275" rtlCol="0" anchor="ctr" anchorCtr="0">
            <a:noAutofit/>
          </a:bodyPr>
          <a:lstStyle/>
          <a:p>
            <a:pPr>
              <a:spcBef>
                <a:spcPts val="0"/>
              </a:spcBef>
              <a:buClr>
                <a:schemeClr val="dk1"/>
              </a:buClr>
              <a:buSzPts val="4400"/>
            </a:pPr>
            <a:r>
              <a:rPr lang="en-GB"/>
              <a:t>Planned activity after GA in Poznan 											[2]</a:t>
            </a:r>
            <a:endParaRPr/>
          </a:p>
        </p:txBody>
      </p:sp>
      <p:sp>
        <p:nvSpPr>
          <p:cNvPr id="146" name="Google Shape;146;p16"/>
          <p:cNvSpPr txBox="1">
            <a:spLocks noGrp="1"/>
          </p:cNvSpPr>
          <p:nvPr>
            <p:ph type="body" idx="1"/>
          </p:nvPr>
        </p:nvSpPr>
        <p:spPr>
          <a:xfrm>
            <a:off x="306332" y="2125369"/>
            <a:ext cx="7886700" cy="3436425"/>
          </a:xfrm>
          <a:prstGeom prst="rect">
            <a:avLst/>
          </a:prstGeom>
          <a:noFill/>
          <a:ln>
            <a:noFill/>
          </a:ln>
        </p:spPr>
        <p:txBody>
          <a:bodyPr spcFirstLastPara="1" vert="horz" wrap="square" lIns="68569" tIns="34275" rIns="68569" bIns="34275" rtlCol="0" anchor="t" anchorCtr="0">
            <a:noAutofit/>
          </a:bodyPr>
          <a:lstStyle/>
          <a:p>
            <a:pPr>
              <a:spcBef>
                <a:spcPts val="375"/>
              </a:spcBef>
              <a:buSzPts val="2240"/>
              <a:buChar char="•"/>
            </a:pPr>
            <a:r>
              <a:rPr lang="en-GB"/>
              <a:t>Designing and programming next Pilots</a:t>
            </a:r>
            <a:endParaRPr/>
          </a:p>
          <a:p>
            <a:pPr lvl="1">
              <a:buSzPts val="1920"/>
              <a:buChar char="•"/>
            </a:pPr>
            <a:r>
              <a:rPr lang="en-GB"/>
              <a:t>Pilots regarding 4 Subjects areas with an offer of </a:t>
            </a:r>
            <a:r>
              <a:rPr lang="en-GB" b="1"/>
              <a:t>Informal Courses</a:t>
            </a:r>
            <a:endParaRPr b="1"/>
          </a:p>
          <a:p>
            <a:pPr lvl="2">
              <a:buSzPts val="1600"/>
              <a:buChar char="•"/>
            </a:pPr>
            <a:r>
              <a:rPr lang="en-GB"/>
              <a:t>Critical Thinking Education</a:t>
            </a:r>
            <a:endParaRPr/>
          </a:p>
          <a:p>
            <a:pPr lvl="2">
              <a:buSzPts val="1600"/>
              <a:buChar char="•"/>
            </a:pPr>
            <a:r>
              <a:rPr lang="en-GB"/>
              <a:t>Civic rights and Social Responsibility Education</a:t>
            </a:r>
            <a:endParaRPr/>
          </a:p>
          <a:p>
            <a:pPr lvl="2">
              <a:buSzPts val="1600"/>
              <a:buChar char="•"/>
            </a:pPr>
            <a:r>
              <a:rPr lang="en-GB"/>
              <a:t>Metacognition: Computational Thinking through Music Education, </a:t>
            </a:r>
            <a:endParaRPr/>
          </a:p>
          <a:p>
            <a:pPr lvl="2">
              <a:buSzPts val="1600"/>
              <a:buChar char="•"/>
            </a:pPr>
            <a:r>
              <a:rPr lang="en-GB"/>
              <a:t>Metacognition: Computational Thinking  through Language Analysis in the Secondary Schools (Natural Language Analysis and Social Media Mastering) </a:t>
            </a:r>
            <a:endParaRPr/>
          </a:p>
          <a:p>
            <a:pPr lvl="1">
              <a:buSzPts val="1920"/>
              <a:buChar char="•"/>
            </a:pPr>
            <a:r>
              <a:rPr lang="en-GB"/>
              <a:t>Pilot Courses: offer of </a:t>
            </a:r>
            <a:r>
              <a:rPr lang="en-GB" b="1"/>
              <a:t>formal courses </a:t>
            </a:r>
            <a:r>
              <a:rPr lang="en-GB"/>
              <a:t>on these subjects in schools: </a:t>
            </a:r>
            <a:endParaRPr/>
          </a:p>
          <a:p>
            <a:pPr lvl="2">
              <a:buSzPts val="1600"/>
              <a:buChar char="•"/>
            </a:pPr>
            <a:r>
              <a:rPr lang="en-GB"/>
              <a:t>Introduction to Up2U toolbox  (all the pilot countries)</a:t>
            </a:r>
            <a:endParaRPr/>
          </a:p>
          <a:p>
            <a:pPr lvl="2">
              <a:buSzPts val="1600"/>
              <a:buChar char="•"/>
            </a:pPr>
            <a:r>
              <a:rPr lang="en-GB"/>
              <a:t>Artificial Intelligence and Robotics (Intel, PL) </a:t>
            </a:r>
            <a:endParaRPr/>
          </a:p>
          <a:p>
            <a:pPr lvl="2">
              <a:buSzPts val="1600"/>
              <a:buChar char="•"/>
            </a:pPr>
            <a:r>
              <a:rPr lang="en-GB"/>
              <a:t>Introduction to programming (PO) </a:t>
            </a:r>
            <a:endParaRPr/>
          </a:p>
          <a:p>
            <a:pPr lvl="2">
              <a:buSzPts val="1600"/>
              <a:buChar char="•"/>
            </a:pPr>
            <a:r>
              <a:rPr lang="en-GB"/>
              <a:t>Writing a Scientific Essays (IT, IS) </a:t>
            </a:r>
            <a:endParaRPr/>
          </a:p>
          <a:p>
            <a:pPr lvl="2">
              <a:buSzPts val="1600"/>
              <a:buChar char="•"/>
            </a:pPr>
            <a:r>
              <a:rPr lang="en-GB"/>
              <a:t>(check the full list provided by WP7-WP5) </a:t>
            </a:r>
            <a:endParaRPr/>
          </a:p>
          <a:p>
            <a:pPr lvl="2">
              <a:buSzPts val="1600"/>
              <a:buChar char="•"/>
            </a:pPr>
            <a:r>
              <a:rPr lang="en-GB"/>
              <a:t>…..</a:t>
            </a:r>
            <a:endParaRPr/>
          </a:p>
          <a:p>
            <a:pPr indent="0">
              <a:buNone/>
            </a:pPr>
            <a:endParaRPr/>
          </a:p>
          <a:p>
            <a:pPr indent="-64770">
              <a:buClr>
                <a:schemeClr val="dk1"/>
              </a:buClr>
              <a:buSzPts val="2240"/>
              <a:buNone/>
            </a:pPr>
            <a:endParaRPr>
              <a:solidFill>
                <a:srgbClr val="FF0000"/>
              </a:solidFill>
            </a:endParaRPr>
          </a:p>
          <a:p>
            <a:pPr marL="0" indent="0">
              <a:buClr>
                <a:schemeClr val="dk1"/>
              </a:buClr>
              <a:buSzPts val="2240"/>
              <a:buNone/>
            </a:pPr>
            <a:endParaRPr/>
          </a:p>
        </p:txBody>
      </p:sp>
      <p:sp>
        <p:nvSpPr>
          <p:cNvPr id="147" name="Google Shape;147;p16"/>
          <p:cNvSpPr txBox="1">
            <a:spLocks noGrp="1"/>
          </p:cNvSpPr>
          <p:nvPr>
            <p:ph type="ftr" idx="11"/>
          </p:nvPr>
        </p:nvSpPr>
        <p:spPr>
          <a:xfrm>
            <a:off x="3028950" y="5624513"/>
            <a:ext cx="3086100" cy="273825"/>
          </a:xfrm>
          <a:prstGeom prst="rect">
            <a:avLst/>
          </a:prstGeom>
          <a:noFill/>
          <a:ln>
            <a:noFill/>
          </a:ln>
        </p:spPr>
        <p:txBody>
          <a:bodyPr spcFirstLastPara="1" vert="horz" wrap="square" lIns="68569" tIns="34275" rIns="68569" bIns="34275" rtlCol="0" anchor="ctr" anchorCtr="0">
            <a:noAutofit/>
          </a:bodyPr>
          <a:lstStyle/>
          <a:p>
            <a:r>
              <a:rPr lang="en-GB"/>
              <a:t>www.up2university.eu</a:t>
            </a:r>
            <a:endParaRPr/>
          </a:p>
        </p:txBody>
      </p:sp>
      <p:sp>
        <p:nvSpPr>
          <p:cNvPr id="148" name="Google Shape;148;p16"/>
          <p:cNvSpPr txBox="1">
            <a:spLocks noGrp="1"/>
          </p:cNvSpPr>
          <p:nvPr>
            <p:ph type="sldNum" idx="12"/>
          </p:nvPr>
        </p:nvSpPr>
        <p:spPr>
          <a:xfrm>
            <a:off x="6457950" y="5624513"/>
            <a:ext cx="2057400" cy="273825"/>
          </a:xfrm>
          <a:prstGeom prst="rect">
            <a:avLst/>
          </a:prstGeom>
          <a:noFill/>
          <a:ln>
            <a:noFill/>
          </a:ln>
        </p:spPr>
        <p:txBody>
          <a:bodyPr spcFirstLastPara="1" vert="horz" wrap="square" lIns="68569" tIns="34275" rIns="68569" bIns="34275" rtlCol="0" anchor="ctr" anchorCtr="0">
            <a:noAutofit/>
          </a:bodyPr>
          <a:lstStyle/>
          <a:p>
            <a:fld id="{00000000-1234-1234-1234-123412341234}" type="slidenum">
              <a:rPr lang="en-GB"/>
              <a:pPr/>
              <a:t>33</a:t>
            </a:fld>
            <a:endParaRPr/>
          </a:p>
        </p:txBody>
      </p:sp>
    </p:spTree>
    <p:extLst>
      <p:ext uri="{BB962C8B-B14F-4D97-AF65-F5344CB8AC3E}">
        <p14:creationId xmlns:p14="http://schemas.microsoft.com/office/powerpoint/2010/main" val="341303035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Shape 152"/>
        <p:cNvGrpSpPr/>
        <p:nvPr/>
      </p:nvGrpSpPr>
      <p:grpSpPr>
        <a:xfrm>
          <a:off x="0" y="0"/>
          <a:ext cx="0" cy="0"/>
          <a:chOff x="0" y="0"/>
          <a:chExt cx="0" cy="0"/>
        </a:xfrm>
      </p:grpSpPr>
      <p:pic>
        <p:nvPicPr>
          <p:cNvPr id="153" name="Google Shape;153;p17"/>
          <p:cNvPicPr preferRelativeResize="0"/>
          <p:nvPr/>
        </p:nvPicPr>
        <p:blipFill rotWithShape="1">
          <a:blip r:embed="rId3">
            <a:alphaModFix/>
          </a:blip>
          <a:srcRect/>
          <a:stretch/>
        </p:blipFill>
        <p:spPr>
          <a:xfrm>
            <a:off x="1590643" y="857251"/>
            <a:ext cx="5962714" cy="5062574"/>
          </a:xfrm>
          <a:prstGeom prst="rect">
            <a:avLst/>
          </a:prstGeom>
          <a:noFill/>
          <a:ln>
            <a:noFill/>
          </a:ln>
        </p:spPr>
      </p:pic>
      <p:sp>
        <p:nvSpPr>
          <p:cNvPr id="154" name="Google Shape;154;p17"/>
          <p:cNvSpPr txBox="1">
            <a:spLocks noGrp="1"/>
          </p:cNvSpPr>
          <p:nvPr>
            <p:ph type="ctrTitle"/>
          </p:nvPr>
        </p:nvSpPr>
        <p:spPr>
          <a:xfrm>
            <a:off x="1143000" y="2150721"/>
            <a:ext cx="6858000" cy="1339001"/>
          </a:xfrm>
          <a:prstGeom prst="rect">
            <a:avLst/>
          </a:prstGeom>
          <a:noFill/>
          <a:ln>
            <a:noFill/>
          </a:ln>
        </p:spPr>
        <p:txBody>
          <a:bodyPr spcFirstLastPara="1" vert="horz" wrap="square" lIns="68569" tIns="34275" rIns="68569" bIns="34275" rtlCol="0" anchor="b" anchorCtr="0">
            <a:noAutofit/>
          </a:bodyPr>
          <a:lstStyle/>
          <a:p>
            <a:pPr>
              <a:spcBef>
                <a:spcPts val="0"/>
              </a:spcBef>
              <a:buClr>
                <a:schemeClr val="accent2"/>
              </a:buClr>
              <a:buSzPts val="4400"/>
            </a:pPr>
            <a:r>
              <a:rPr lang="en-GB">
                <a:solidFill>
                  <a:schemeClr val="accent2"/>
                </a:solidFill>
              </a:rPr>
              <a:t>THANK YOU FOR YOUR ATTENTION! </a:t>
            </a:r>
            <a:endParaRPr>
              <a:solidFill>
                <a:schemeClr val="accent2"/>
              </a:solidFill>
            </a:endParaRPr>
          </a:p>
          <a:p>
            <a:pPr>
              <a:spcBef>
                <a:spcPts val="0"/>
              </a:spcBef>
              <a:buClr>
                <a:schemeClr val="accent2"/>
              </a:buClr>
              <a:buSzPts val="4400"/>
            </a:pPr>
            <a:endParaRPr>
              <a:solidFill>
                <a:schemeClr val="accent2"/>
              </a:solidFill>
            </a:endParaRPr>
          </a:p>
        </p:txBody>
      </p:sp>
      <p:sp>
        <p:nvSpPr>
          <p:cNvPr id="155" name="Google Shape;155;p17"/>
          <p:cNvSpPr txBox="1">
            <a:spLocks noGrp="1"/>
          </p:cNvSpPr>
          <p:nvPr>
            <p:ph type="subTitle" idx="1"/>
          </p:nvPr>
        </p:nvSpPr>
        <p:spPr>
          <a:xfrm>
            <a:off x="1143000" y="4382691"/>
            <a:ext cx="6858000" cy="1241822"/>
          </a:xfrm>
          <a:prstGeom prst="rect">
            <a:avLst/>
          </a:prstGeom>
          <a:noFill/>
          <a:ln>
            <a:noFill/>
          </a:ln>
        </p:spPr>
        <p:txBody>
          <a:bodyPr spcFirstLastPara="1" vert="horz" wrap="square" lIns="68569" tIns="34275" rIns="68569" bIns="34275" rtlCol="0" anchor="t" anchorCtr="0">
            <a:noAutofit/>
          </a:bodyPr>
          <a:lstStyle/>
          <a:p>
            <a:pPr>
              <a:spcBef>
                <a:spcPts val="0"/>
              </a:spcBef>
              <a:buClr>
                <a:srgbClr val="1E4E79"/>
              </a:buClr>
              <a:buSzPts val="2400"/>
            </a:pPr>
            <a:r>
              <a:rPr lang="en-GB" b="1" u="sng">
                <a:solidFill>
                  <a:schemeClr val="hlink"/>
                </a:solidFill>
                <a:hlinkClick r:id="rId4"/>
              </a:rPr>
              <a:t>wp5@lists.up2university.eu</a:t>
            </a:r>
            <a:endParaRPr b="1" u="sng">
              <a:solidFill>
                <a:srgbClr val="1E4E79"/>
              </a:solidFill>
            </a:endParaRPr>
          </a:p>
          <a:p>
            <a:pPr>
              <a:buClr>
                <a:schemeClr val="dk1"/>
              </a:buClr>
              <a:buSzPts val="2400"/>
            </a:pPr>
            <a:endParaRPr b="1" u="sng">
              <a:solidFill>
                <a:srgbClr val="1E4E79"/>
              </a:solidFill>
            </a:endParaRPr>
          </a:p>
          <a:p>
            <a:pPr>
              <a:buClr>
                <a:srgbClr val="FFC000"/>
              </a:buClr>
              <a:buSzPts val="2400"/>
            </a:pPr>
            <a:r>
              <a:rPr lang="en-GB" b="1" u="sng">
                <a:solidFill>
                  <a:srgbClr val="FFC000"/>
                </a:solidFill>
              </a:rPr>
              <a:t>#up2universe</a:t>
            </a:r>
            <a:endParaRPr b="1" u="sng">
              <a:solidFill>
                <a:srgbClr val="FFC000"/>
              </a:solidFill>
            </a:endParaRPr>
          </a:p>
        </p:txBody>
      </p:sp>
      <p:sp>
        <p:nvSpPr>
          <p:cNvPr id="156" name="Google Shape;156;p17"/>
          <p:cNvSpPr txBox="1">
            <a:spLocks noGrp="1"/>
          </p:cNvSpPr>
          <p:nvPr>
            <p:ph type="ftr" idx="11"/>
          </p:nvPr>
        </p:nvSpPr>
        <p:spPr>
          <a:xfrm>
            <a:off x="3028950" y="5624513"/>
            <a:ext cx="3086100" cy="273844"/>
          </a:xfrm>
          <a:prstGeom prst="rect">
            <a:avLst/>
          </a:prstGeom>
          <a:noFill/>
          <a:ln>
            <a:noFill/>
          </a:ln>
        </p:spPr>
        <p:txBody>
          <a:bodyPr spcFirstLastPara="1" vert="horz" wrap="square" lIns="68569" tIns="34275" rIns="68569" bIns="34275" rtlCol="0" anchor="ctr" anchorCtr="0">
            <a:noAutofit/>
          </a:bodyPr>
          <a:lstStyle/>
          <a:p>
            <a:r>
              <a:rPr lang="en-GB"/>
              <a:t>www.up2university.eu</a:t>
            </a:r>
            <a:endParaRPr/>
          </a:p>
        </p:txBody>
      </p:sp>
      <p:sp>
        <p:nvSpPr>
          <p:cNvPr id="157" name="Google Shape;157;p17"/>
          <p:cNvSpPr txBox="1">
            <a:spLocks noGrp="1"/>
          </p:cNvSpPr>
          <p:nvPr>
            <p:ph type="sldNum" idx="12"/>
          </p:nvPr>
        </p:nvSpPr>
        <p:spPr>
          <a:xfrm>
            <a:off x="6457950" y="5624513"/>
            <a:ext cx="2057400" cy="273844"/>
          </a:xfrm>
          <a:prstGeom prst="rect">
            <a:avLst/>
          </a:prstGeom>
          <a:noFill/>
          <a:ln>
            <a:noFill/>
          </a:ln>
        </p:spPr>
        <p:txBody>
          <a:bodyPr spcFirstLastPara="1" vert="horz" wrap="square" lIns="68569" tIns="34275" rIns="68569" bIns="34275" rtlCol="0" anchor="ctr" anchorCtr="0">
            <a:noAutofit/>
          </a:bodyPr>
          <a:lstStyle/>
          <a:p>
            <a:fld id="{00000000-1234-1234-1234-123412341234}" type="slidenum">
              <a:rPr lang="en-GB"/>
              <a:pPr/>
              <a:t>34</a:t>
            </a:fld>
            <a:endParaRPr/>
          </a:p>
        </p:txBody>
      </p:sp>
    </p:spTree>
    <p:extLst>
      <p:ext uri="{BB962C8B-B14F-4D97-AF65-F5344CB8AC3E}">
        <p14:creationId xmlns:p14="http://schemas.microsoft.com/office/powerpoint/2010/main" val="3623418792"/>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1048407" y="1806517"/>
            <a:ext cx="6858000" cy="1339001"/>
          </a:xfrm>
        </p:spPr>
        <p:txBody>
          <a:bodyPr>
            <a:normAutofit/>
          </a:bodyPr>
          <a:lstStyle/>
          <a:p>
            <a:r>
              <a:rPr lang="pt-BR" sz="4050" dirty="0">
                <a:solidFill>
                  <a:schemeClr val="accent2"/>
                </a:solidFill>
              </a:rPr>
              <a:t>WP6 workplan</a:t>
            </a:r>
          </a:p>
        </p:txBody>
      </p:sp>
      <p:sp>
        <p:nvSpPr>
          <p:cNvPr id="3" name="Subtítulo 2"/>
          <p:cNvSpPr>
            <a:spLocks noGrp="1"/>
          </p:cNvSpPr>
          <p:nvPr>
            <p:ph type="subTitle" idx="1"/>
          </p:nvPr>
        </p:nvSpPr>
        <p:spPr>
          <a:xfrm>
            <a:off x="1143000" y="3872406"/>
            <a:ext cx="6858000" cy="874986"/>
          </a:xfrm>
        </p:spPr>
        <p:txBody>
          <a:bodyPr>
            <a:normAutofit fontScale="85000" lnSpcReduction="20000"/>
          </a:bodyPr>
          <a:lstStyle/>
          <a:p>
            <a:pPr algn="l">
              <a:spcBef>
                <a:spcPts val="3000"/>
              </a:spcBef>
            </a:pPr>
            <a:r>
              <a:rPr lang="pt-BR" sz="2700" i="1" dirty="0"/>
              <a:t>Andrea Corleto</a:t>
            </a:r>
          </a:p>
          <a:p>
            <a:pPr algn="l"/>
            <a:r>
              <a:rPr lang="pt-BR" sz="2700" dirty="0"/>
              <a:t>GARR</a:t>
            </a:r>
            <a:br>
              <a:rPr lang="pt-BR" dirty="0"/>
            </a:br>
            <a:endParaRPr lang="pt-BR" dirty="0"/>
          </a:p>
        </p:txBody>
      </p:sp>
      <p:sp>
        <p:nvSpPr>
          <p:cNvPr id="4" name="Subtítulo 2">
            <a:extLst>
              <a:ext uri="{FF2B5EF4-FFF2-40B4-BE49-F238E27FC236}">
                <a16:creationId xmlns:a16="http://schemas.microsoft.com/office/drawing/2014/main" id="{3E716772-3982-AD43-89EC-6DEFBEFD14A2}"/>
              </a:ext>
            </a:extLst>
          </p:cNvPr>
          <p:cNvSpPr txBox="1">
            <a:spLocks/>
          </p:cNvSpPr>
          <p:nvPr/>
        </p:nvSpPr>
        <p:spPr>
          <a:xfrm>
            <a:off x="1143000" y="4747392"/>
            <a:ext cx="6858000" cy="726889"/>
          </a:xfrm>
          <a:prstGeom prst="rect">
            <a:avLst/>
          </a:prstGeom>
        </p:spPr>
        <p:txBody>
          <a:bodyPr vert="horz" lIns="68580" tIns="34290" rIns="68580" bIns="34290" rtlCol="0">
            <a:normAutofit/>
          </a:bodyPr>
          <a:lstStyle>
            <a:lvl1pPr marL="0" indent="0" algn="ctr" defTabSz="914400" rtl="0" eaLnBrk="1" latinLnBrk="0" hangingPunct="1">
              <a:lnSpc>
                <a:spcPct val="90000"/>
              </a:lnSpc>
              <a:spcBef>
                <a:spcPts val="1000"/>
              </a:spcBef>
              <a:buFont typeface="Wingdings" charset="2"/>
              <a:buNone/>
              <a:defRPr sz="2400" b="0" i="0" kern="1200">
                <a:solidFill>
                  <a:schemeClr val="tx1"/>
                </a:solidFill>
                <a:latin typeface="Raleway" charset="0"/>
                <a:ea typeface="Raleway" charset="0"/>
                <a:cs typeface="Raleway" charset="0"/>
              </a:defRPr>
            </a:lvl1pPr>
            <a:lvl2pPr marL="457200" indent="0" algn="ctr" defTabSz="914400" rtl="0" eaLnBrk="1" latinLnBrk="0" hangingPunct="1">
              <a:lnSpc>
                <a:spcPct val="90000"/>
              </a:lnSpc>
              <a:spcBef>
                <a:spcPts val="500"/>
              </a:spcBef>
              <a:buFont typeface="Wingdings" charset="2"/>
              <a:buNone/>
              <a:defRPr sz="2000" b="0" i="0" kern="1200">
                <a:solidFill>
                  <a:schemeClr val="tx1"/>
                </a:solidFill>
                <a:latin typeface="Raleway Light" charset="0"/>
                <a:ea typeface="Raleway Light" charset="0"/>
                <a:cs typeface="Raleway Light" charset="0"/>
              </a:defRPr>
            </a:lvl2pPr>
            <a:lvl3pPr marL="914400" indent="0" algn="ctr" defTabSz="914400" rtl="0" eaLnBrk="1" latinLnBrk="0" hangingPunct="1">
              <a:lnSpc>
                <a:spcPct val="90000"/>
              </a:lnSpc>
              <a:spcBef>
                <a:spcPts val="500"/>
              </a:spcBef>
              <a:buFont typeface="Wingdings" charset="2"/>
              <a:buNone/>
              <a:defRPr sz="1800" b="0" i="0" kern="1200">
                <a:solidFill>
                  <a:schemeClr val="tx1"/>
                </a:solidFill>
                <a:latin typeface="Raleway Light" charset="0"/>
                <a:ea typeface="Raleway Light" charset="0"/>
                <a:cs typeface="Raleway Light" charset="0"/>
              </a:defRPr>
            </a:lvl3pPr>
            <a:lvl4pPr marL="1371600" indent="0" algn="ctr" defTabSz="914400" rtl="0" eaLnBrk="1" latinLnBrk="0" hangingPunct="1">
              <a:lnSpc>
                <a:spcPct val="90000"/>
              </a:lnSpc>
              <a:spcBef>
                <a:spcPts val="500"/>
              </a:spcBef>
              <a:buFont typeface="Wingdings" charset="2"/>
              <a:buNone/>
              <a:defRPr sz="1600" b="0" i="0" kern="1200">
                <a:solidFill>
                  <a:schemeClr val="tx1"/>
                </a:solidFill>
                <a:latin typeface="Raleway Light" charset="0"/>
                <a:ea typeface="Raleway Light" charset="0"/>
                <a:cs typeface="Raleway Light" charset="0"/>
              </a:defRPr>
            </a:lvl4pPr>
            <a:lvl5pPr marL="1828800" indent="0" algn="ctr" defTabSz="914400" rtl="0" eaLnBrk="1" latinLnBrk="0" hangingPunct="1">
              <a:lnSpc>
                <a:spcPct val="90000"/>
              </a:lnSpc>
              <a:spcBef>
                <a:spcPts val="500"/>
              </a:spcBef>
              <a:buFont typeface="Wingdings" charset="2"/>
              <a:buNone/>
              <a:defRPr sz="1600" b="0" i="0" kern="1200">
                <a:solidFill>
                  <a:schemeClr val="tx1"/>
                </a:solidFill>
                <a:latin typeface="Raleway Light" charset="0"/>
                <a:ea typeface="Raleway Light" charset="0"/>
                <a:cs typeface="Raleway Light" charset="0"/>
              </a:defRPr>
            </a:lvl5pPr>
            <a:lvl6pPr marL="22860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9pPr>
          </a:lstStyle>
          <a:p>
            <a:pPr algn="l">
              <a:spcBef>
                <a:spcPts val="3000"/>
              </a:spcBef>
            </a:pPr>
            <a:r>
              <a:rPr lang="pt-BR" sz="1800" dirty="0"/>
              <a:t>5th Up2U General Assembly, Poznan, </a:t>
            </a:r>
            <a:r>
              <a:rPr lang="pt-BR" sz="1800" dirty="0" err="1"/>
              <a:t>Poland</a:t>
            </a:r>
            <a:br>
              <a:rPr lang="pt-BR" sz="1800" dirty="0"/>
            </a:br>
            <a:endParaRPr lang="pt-BR" sz="1800" dirty="0"/>
          </a:p>
        </p:txBody>
      </p:sp>
    </p:spTree>
    <p:extLst>
      <p:ext uri="{BB962C8B-B14F-4D97-AF65-F5344CB8AC3E}">
        <p14:creationId xmlns:p14="http://schemas.microsoft.com/office/powerpoint/2010/main" val="180933498"/>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55F0C2-BE89-0842-808C-B09F6480265E}"/>
              </a:ext>
            </a:extLst>
          </p:cNvPr>
          <p:cNvSpPr>
            <a:spLocks noGrp="1"/>
          </p:cNvSpPr>
          <p:nvPr>
            <p:ph type="title"/>
          </p:nvPr>
        </p:nvSpPr>
        <p:spPr/>
        <p:txBody>
          <a:bodyPr/>
          <a:lstStyle/>
          <a:p>
            <a:r>
              <a:rPr lang="en-GB" dirty="0"/>
              <a:t>WP6 objectives</a:t>
            </a:r>
          </a:p>
        </p:txBody>
      </p:sp>
      <p:sp>
        <p:nvSpPr>
          <p:cNvPr id="3" name="Content Placeholder 2">
            <a:extLst>
              <a:ext uri="{FF2B5EF4-FFF2-40B4-BE49-F238E27FC236}">
                <a16:creationId xmlns:a16="http://schemas.microsoft.com/office/drawing/2014/main" id="{CAE58C11-C7B2-804C-BFC0-1B36F87AA635}"/>
              </a:ext>
            </a:extLst>
          </p:cNvPr>
          <p:cNvSpPr>
            <a:spLocks noGrp="1"/>
          </p:cNvSpPr>
          <p:nvPr>
            <p:ph idx="1"/>
          </p:nvPr>
        </p:nvSpPr>
        <p:spPr/>
        <p:txBody>
          <a:bodyPr/>
          <a:lstStyle/>
          <a:p>
            <a:r>
              <a:rPr lang="en-GB" sz="2400" dirty="0"/>
              <a:t>Security roadmap for schools </a:t>
            </a:r>
          </a:p>
          <a:p>
            <a:pPr lvl="1">
              <a:buBlip>
                <a:blip r:embed="rId3"/>
              </a:buBlip>
            </a:pPr>
            <a:r>
              <a:rPr lang="en-GB" sz="2100" dirty="0"/>
              <a:t>Task 6.1: strengthening knowledge through training and defining a common approach</a:t>
            </a:r>
            <a:endParaRPr lang="en-GB" sz="1800" dirty="0"/>
          </a:p>
          <a:p>
            <a:pPr marL="685800" lvl="2" indent="0">
              <a:buNone/>
            </a:pPr>
            <a:endParaRPr lang="en-GB" sz="2100" dirty="0"/>
          </a:p>
          <a:p>
            <a:r>
              <a:rPr lang="en-GB" sz="2400" dirty="0"/>
              <a:t>Common framework for schools </a:t>
            </a:r>
            <a:r>
              <a:rPr lang="en-GB" sz="2000" dirty="0"/>
              <a:t>IAM</a:t>
            </a:r>
            <a:endParaRPr lang="en-GB" sz="2400" dirty="0"/>
          </a:p>
          <a:p>
            <a:pPr lvl="1"/>
            <a:r>
              <a:rPr lang="en-GB" sz="2100" dirty="0"/>
              <a:t>Task 6.2: enabling trust and identity solutions out of the box</a:t>
            </a:r>
          </a:p>
          <a:p>
            <a:endParaRPr lang="en-GB" dirty="0"/>
          </a:p>
          <a:p>
            <a:r>
              <a:rPr lang="en-GB" sz="2400" dirty="0"/>
              <a:t>OERs curation</a:t>
            </a:r>
          </a:p>
          <a:p>
            <a:pPr lvl="1"/>
            <a:r>
              <a:rPr lang="en-GB" sz="2100" dirty="0"/>
              <a:t>Task 6.3: defining the use of clear licensing and supporting use and reuse of OERs within schools</a:t>
            </a:r>
          </a:p>
        </p:txBody>
      </p:sp>
      <p:sp>
        <p:nvSpPr>
          <p:cNvPr id="4" name="Footer Placeholder 3">
            <a:extLst>
              <a:ext uri="{FF2B5EF4-FFF2-40B4-BE49-F238E27FC236}">
                <a16:creationId xmlns:a16="http://schemas.microsoft.com/office/drawing/2014/main" id="{DF4BA69E-5570-2B4E-9C78-56F40809FB26}"/>
              </a:ext>
            </a:extLst>
          </p:cNvPr>
          <p:cNvSpPr>
            <a:spLocks noGrp="1"/>
          </p:cNvSpPr>
          <p:nvPr>
            <p:ph type="ftr" sz="quarter" idx="11"/>
          </p:nvPr>
        </p:nvSpPr>
        <p:spPr/>
        <p:txBody>
          <a:bodyPr/>
          <a:lstStyle/>
          <a:p>
            <a:r>
              <a:rPr lang="pt-BR" dirty="0"/>
              <a:t>www.up2university.eu</a:t>
            </a:r>
          </a:p>
        </p:txBody>
      </p:sp>
      <p:sp>
        <p:nvSpPr>
          <p:cNvPr id="5" name="Slide Number Placeholder 4">
            <a:extLst>
              <a:ext uri="{FF2B5EF4-FFF2-40B4-BE49-F238E27FC236}">
                <a16:creationId xmlns:a16="http://schemas.microsoft.com/office/drawing/2014/main" id="{91A6EA4A-320A-7E4D-9DFC-7048B16EC5F4}"/>
              </a:ext>
            </a:extLst>
          </p:cNvPr>
          <p:cNvSpPr>
            <a:spLocks noGrp="1"/>
          </p:cNvSpPr>
          <p:nvPr>
            <p:ph type="sldNum" sz="quarter" idx="12"/>
          </p:nvPr>
        </p:nvSpPr>
        <p:spPr/>
        <p:txBody>
          <a:bodyPr/>
          <a:lstStyle/>
          <a:p>
            <a:fld id="{329E5F41-1819-CC4C-A361-86D446D94323}" type="slidenum">
              <a:rPr lang="pt-BR" smtClean="0"/>
              <a:pPr/>
              <a:t>36</a:t>
            </a:fld>
            <a:endParaRPr lang="pt-BR"/>
          </a:p>
        </p:txBody>
      </p:sp>
    </p:spTree>
    <p:extLst>
      <p:ext uri="{BB962C8B-B14F-4D97-AF65-F5344CB8AC3E}">
        <p14:creationId xmlns:p14="http://schemas.microsoft.com/office/powerpoint/2010/main" val="1007005596"/>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55F0C2-BE89-0842-808C-B09F6480265E}"/>
              </a:ext>
            </a:extLst>
          </p:cNvPr>
          <p:cNvSpPr>
            <a:spLocks noGrp="1"/>
          </p:cNvSpPr>
          <p:nvPr>
            <p:ph type="title"/>
          </p:nvPr>
        </p:nvSpPr>
        <p:spPr/>
        <p:txBody>
          <a:bodyPr/>
          <a:lstStyle/>
          <a:p>
            <a:r>
              <a:rPr lang="en-GB" dirty="0"/>
              <a:t>Work done after March review</a:t>
            </a:r>
          </a:p>
        </p:txBody>
      </p:sp>
      <p:sp>
        <p:nvSpPr>
          <p:cNvPr id="3" name="Content Placeholder 2">
            <a:extLst>
              <a:ext uri="{FF2B5EF4-FFF2-40B4-BE49-F238E27FC236}">
                <a16:creationId xmlns:a16="http://schemas.microsoft.com/office/drawing/2014/main" id="{CAE58C11-C7B2-804C-BFC0-1B36F87AA635}"/>
              </a:ext>
            </a:extLst>
          </p:cNvPr>
          <p:cNvSpPr>
            <a:spLocks noGrp="1"/>
          </p:cNvSpPr>
          <p:nvPr>
            <p:ph idx="1"/>
          </p:nvPr>
        </p:nvSpPr>
        <p:spPr/>
        <p:txBody>
          <a:bodyPr>
            <a:normAutofit lnSpcReduction="10000"/>
          </a:bodyPr>
          <a:lstStyle/>
          <a:p>
            <a:pPr>
              <a:buBlip>
                <a:blip r:embed="rId2"/>
              </a:buBlip>
            </a:pPr>
            <a:r>
              <a:rPr lang="en-GB" dirty="0"/>
              <a:t>Security</a:t>
            </a:r>
          </a:p>
          <a:p>
            <a:pPr lvl="1"/>
            <a:r>
              <a:rPr lang="en-US" dirty="0"/>
              <a:t>Guidelines dissemination and translation in national language (ongoing)</a:t>
            </a:r>
          </a:p>
          <a:p>
            <a:pPr lvl="1"/>
            <a:r>
              <a:rPr lang="en-US" dirty="0"/>
              <a:t>Video pills editing (completed)</a:t>
            </a:r>
          </a:p>
          <a:p>
            <a:pPr lvl="1"/>
            <a:r>
              <a:rPr lang="en-US" dirty="0"/>
              <a:t>Online course </a:t>
            </a:r>
            <a:r>
              <a:rPr lang="en-US" dirty="0">
                <a:hlinkClick r:id="rId3"/>
              </a:rPr>
              <a:t>“Schools: how to deal with security and digital identities” </a:t>
            </a:r>
            <a:r>
              <a:rPr lang="en-US" dirty="0"/>
              <a:t>(completed)</a:t>
            </a:r>
          </a:p>
          <a:p>
            <a:pPr lvl="1"/>
            <a:r>
              <a:rPr lang="en-US" dirty="0"/>
              <a:t>GDPR compliance (ongoing)</a:t>
            </a:r>
          </a:p>
          <a:p>
            <a:pPr lvl="2">
              <a:buBlip>
                <a:blip r:embed="rId2"/>
              </a:buBlip>
            </a:pPr>
            <a:endParaRPr lang="en-GB" sz="2100" dirty="0"/>
          </a:p>
          <a:p>
            <a:r>
              <a:rPr lang="en-GB" dirty="0"/>
              <a:t>Identity and Access Management</a:t>
            </a:r>
          </a:p>
          <a:p>
            <a:pPr lvl="1"/>
            <a:r>
              <a:rPr lang="en-US" dirty="0"/>
              <a:t>Reuse of AARC project training material (completed):</a:t>
            </a:r>
          </a:p>
          <a:p>
            <a:pPr lvl="2"/>
            <a:r>
              <a:rPr lang="en-US" dirty="0"/>
              <a:t>Acceptable Use Policy Template</a:t>
            </a:r>
          </a:p>
          <a:p>
            <a:pPr lvl="2"/>
            <a:r>
              <a:rPr lang="en-US" dirty="0"/>
              <a:t>Privacy Policy Template</a:t>
            </a:r>
          </a:p>
          <a:p>
            <a:pPr marL="342900" lvl="1" indent="0">
              <a:buNone/>
            </a:pPr>
            <a:endParaRPr lang="en-GB" dirty="0"/>
          </a:p>
          <a:p>
            <a:r>
              <a:rPr lang="en-GB" dirty="0"/>
              <a:t>OER curation</a:t>
            </a:r>
          </a:p>
          <a:p>
            <a:pPr lvl="1"/>
            <a:r>
              <a:rPr lang="en-US" sz="2100" dirty="0"/>
              <a:t>Online course on the use of OERs and licensing (ongoing) </a:t>
            </a:r>
            <a:endParaRPr lang="en-GB" sz="2100" dirty="0"/>
          </a:p>
        </p:txBody>
      </p:sp>
      <p:sp>
        <p:nvSpPr>
          <p:cNvPr id="4" name="Footer Placeholder 3">
            <a:extLst>
              <a:ext uri="{FF2B5EF4-FFF2-40B4-BE49-F238E27FC236}">
                <a16:creationId xmlns:a16="http://schemas.microsoft.com/office/drawing/2014/main" id="{DF4BA69E-5570-2B4E-9C78-56F40809FB26}"/>
              </a:ext>
            </a:extLst>
          </p:cNvPr>
          <p:cNvSpPr>
            <a:spLocks noGrp="1"/>
          </p:cNvSpPr>
          <p:nvPr>
            <p:ph type="ftr" sz="quarter" idx="11"/>
          </p:nvPr>
        </p:nvSpPr>
        <p:spPr/>
        <p:txBody>
          <a:bodyPr/>
          <a:lstStyle/>
          <a:p>
            <a:r>
              <a:rPr lang="pt-BR" dirty="0"/>
              <a:t>www.up2university.eu</a:t>
            </a:r>
          </a:p>
        </p:txBody>
      </p:sp>
      <p:sp>
        <p:nvSpPr>
          <p:cNvPr id="5" name="Slide Number Placeholder 4">
            <a:extLst>
              <a:ext uri="{FF2B5EF4-FFF2-40B4-BE49-F238E27FC236}">
                <a16:creationId xmlns:a16="http://schemas.microsoft.com/office/drawing/2014/main" id="{91A6EA4A-320A-7E4D-9DFC-7048B16EC5F4}"/>
              </a:ext>
            </a:extLst>
          </p:cNvPr>
          <p:cNvSpPr>
            <a:spLocks noGrp="1"/>
          </p:cNvSpPr>
          <p:nvPr>
            <p:ph type="sldNum" sz="quarter" idx="12"/>
          </p:nvPr>
        </p:nvSpPr>
        <p:spPr/>
        <p:txBody>
          <a:bodyPr/>
          <a:lstStyle/>
          <a:p>
            <a:fld id="{329E5F41-1819-CC4C-A361-86D446D94323}" type="slidenum">
              <a:rPr lang="pt-BR" smtClean="0"/>
              <a:pPr/>
              <a:t>37</a:t>
            </a:fld>
            <a:endParaRPr lang="pt-BR"/>
          </a:p>
        </p:txBody>
      </p:sp>
    </p:spTree>
    <p:extLst>
      <p:ext uri="{BB962C8B-B14F-4D97-AF65-F5344CB8AC3E}">
        <p14:creationId xmlns:p14="http://schemas.microsoft.com/office/powerpoint/2010/main" val="3127613041"/>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55F0C2-BE89-0842-808C-B09F6480265E}"/>
              </a:ext>
            </a:extLst>
          </p:cNvPr>
          <p:cNvSpPr>
            <a:spLocks noGrp="1"/>
          </p:cNvSpPr>
          <p:nvPr>
            <p:ph type="title"/>
          </p:nvPr>
        </p:nvSpPr>
        <p:spPr/>
        <p:txBody>
          <a:bodyPr/>
          <a:lstStyle/>
          <a:p>
            <a:r>
              <a:rPr lang="en-GB" dirty="0"/>
              <a:t>Timeline</a:t>
            </a:r>
          </a:p>
        </p:txBody>
      </p:sp>
      <p:sp>
        <p:nvSpPr>
          <p:cNvPr id="3" name="Content Placeholder 2">
            <a:extLst>
              <a:ext uri="{FF2B5EF4-FFF2-40B4-BE49-F238E27FC236}">
                <a16:creationId xmlns:a16="http://schemas.microsoft.com/office/drawing/2014/main" id="{CAE58C11-C7B2-804C-BFC0-1B36F87AA635}"/>
              </a:ext>
            </a:extLst>
          </p:cNvPr>
          <p:cNvSpPr>
            <a:spLocks noGrp="1"/>
          </p:cNvSpPr>
          <p:nvPr>
            <p:ph idx="1"/>
          </p:nvPr>
        </p:nvSpPr>
        <p:spPr>
          <a:xfrm>
            <a:off x="628650" y="1630680"/>
            <a:ext cx="7886700" cy="4546283"/>
          </a:xfrm>
        </p:spPr>
        <p:txBody>
          <a:bodyPr>
            <a:normAutofit fontScale="47500" lnSpcReduction="20000"/>
          </a:bodyPr>
          <a:lstStyle/>
          <a:p>
            <a:r>
              <a:rPr lang="en-US" sz="5100" dirty="0"/>
              <a:t>September – October 2019</a:t>
            </a:r>
          </a:p>
          <a:p>
            <a:pPr lvl="1"/>
            <a:r>
              <a:rPr lang="en-US" sz="3800" dirty="0"/>
              <a:t>ICT Security and OER Courses: users enrollment</a:t>
            </a:r>
          </a:p>
          <a:p>
            <a:pPr lvl="1"/>
            <a:r>
              <a:rPr lang="en-US" sz="3800" dirty="0"/>
              <a:t>Dissemination and training on ICT security, identity and OERs in new schools</a:t>
            </a:r>
          </a:p>
          <a:p>
            <a:pPr lvl="1"/>
            <a:r>
              <a:rPr lang="en-US" sz="3800" dirty="0"/>
              <a:t>Focus groups for final assessment: identification of Pilot countries and groups of teachers to be involved</a:t>
            </a:r>
          </a:p>
          <a:p>
            <a:pPr lvl="1"/>
            <a:endParaRPr lang="en-US" sz="3300" dirty="0"/>
          </a:p>
          <a:p>
            <a:r>
              <a:rPr lang="en-US" sz="5100" dirty="0"/>
              <a:t>November 2019 – January 2020</a:t>
            </a:r>
          </a:p>
          <a:p>
            <a:pPr lvl="1"/>
            <a:r>
              <a:rPr lang="en-US" sz="3800" dirty="0"/>
              <a:t>Dissemination and training on ICT security, identity and OERs in new schools</a:t>
            </a:r>
          </a:p>
          <a:p>
            <a:pPr lvl="1"/>
            <a:r>
              <a:rPr lang="en-US" sz="3800" dirty="0"/>
              <a:t>Focus groups activities for the final assessment</a:t>
            </a:r>
          </a:p>
          <a:p>
            <a:pPr lvl="1"/>
            <a:r>
              <a:rPr lang="en-US" sz="3800" dirty="0"/>
              <a:t>Milestone 3.6 (M36) - Security, privacy, trust and IPR issues </a:t>
            </a:r>
          </a:p>
          <a:p>
            <a:pPr marL="0" indent="0">
              <a:buNone/>
            </a:pPr>
            <a:endParaRPr lang="en-US" sz="3800" dirty="0"/>
          </a:p>
          <a:p>
            <a:r>
              <a:rPr lang="en-US" sz="5100" dirty="0"/>
              <a:t>January – May 2020</a:t>
            </a:r>
          </a:p>
          <a:p>
            <a:pPr lvl="1"/>
            <a:r>
              <a:rPr lang="en-US" sz="3800" dirty="0"/>
              <a:t>Dissemination and training on ICT security, identity and OERs in new schools</a:t>
            </a:r>
          </a:p>
          <a:p>
            <a:pPr lvl="1"/>
            <a:r>
              <a:rPr lang="en-US" sz="3800" dirty="0"/>
              <a:t>Deliverable 6.3 (M39) – Assessment of the roadmap adoption in the project</a:t>
            </a:r>
          </a:p>
        </p:txBody>
      </p:sp>
      <p:sp>
        <p:nvSpPr>
          <p:cNvPr id="4" name="Footer Placeholder 3">
            <a:extLst>
              <a:ext uri="{FF2B5EF4-FFF2-40B4-BE49-F238E27FC236}">
                <a16:creationId xmlns:a16="http://schemas.microsoft.com/office/drawing/2014/main" id="{DF4BA69E-5570-2B4E-9C78-56F40809FB26}"/>
              </a:ext>
            </a:extLst>
          </p:cNvPr>
          <p:cNvSpPr>
            <a:spLocks noGrp="1"/>
          </p:cNvSpPr>
          <p:nvPr>
            <p:ph type="ftr" sz="quarter" idx="11"/>
          </p:nvPr>
        </p:nvSpPr>
        <p:spPr/>
        <p:txBody>
          <a:bodyPr/>
          <a:lstStyle/>
          <a:p>
            <a:r>
              <a:rPr lang="pt-BR" dirty="0"/>
              <a:t>www.up2university.eu</a:t>
            </a:r>
          </a:p>
        </p:txBody>
      </p:sp>
      <p:sp>
        <p:nvSpPr>
          <p:cNvPr id="5" name="Slide Number Placeholder 4">
            <a:extLst>
              <a:ext uri="{FF2B5EF4-FFF2-40B4-BE49-F238E27FC236}">
                <a16:creationId xmlns:a16="http://schemas.microsoft.com/office/drawing/2014/main" id="{91A6EA4A-320A-7E4D-9DFC-7048B16EC5F4}"/>
              </a:ext>
            </a:extLst>
          </p:cNvPr>
          <p:cNvSpPr>
            <a:spLocks noGrp="1"/>
          </p:cNvSpPr>
          <p:nvPr>
            <p:ph type="sldNum" sz="quarter" idx="12"/>
          </p:nvPr>
        </p:nvSpPr>
        <p:spPr/>
        <p:txBody>
          <a:bodyPr/>
          <a:lstStyle/>
          <a:p>
            <a:fld id="{329E5F41-1819-CC4C-A361-86D446D94323}" type="slidenum">
              <a:rPr lang="pt-BR" smtClean="0"/>
              <a:pPr/>
              <a:t>38</a:t>
            </a:fld>
            <a:endParaRPr lang="pt-BR"/>
          </a:p>
        </p:txBody>
      </p:sp>
    </p:spTree>
    <p:extLst>
      <p:ext uri="{BB962C8B-B14F-4D97-AF65-F5344CB8AC3E}">
        <p14:creationId xmlns:p14="http://schemas.microsoft.com/office/powerpoint/2010/main" val="3565262928"/>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Kép 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90643" y="857251"/>
            <a:ext cx="5962714" cy="5062574"/>
          </a:xfrm>
          <a:prstGeom prst="rect">
            <a:avLst/>
          </a:prstGeom>
        </p:spPr>
      </p:pic>
      <p:sp>
        <p:nvSpPr>
          <p:cNvPr id="7" name="Title 6">
            <a:extLst>
              <a:ext uri="{FF2B5EF4-FFF2-40B4-BE49-F238E27FC236}">
                <a16:creationId xmlns:a16="http://schemas.microsoft.com/office/drawing/2014/main" id="{B267B5D3-3F9F-EF4A-AFAB-B083AF2BF787}"/>
              </a:ext>
            </a:extLst>
          </p:cNvPr>
          <p:cNvSpPr>
            <a:spLocks noGrp="1"/>
          </p:cNvSpPr>
          <p:nvPr>
            <p:ph type="ctrTitle"/>
          </p:nvPr>
        </p:nvSpPr>
        <p:spPr/>
        <p:txBody>
          <a:bodyPr/>
          <a:lstStyle/>
          <a:p>
            <a:r>
              <a:rPr lang="en-GB" dirty="0">
                <a:solidFill>
                  <a:schemeClr val="accent2"/>
                </a:solidFill>
              </a:rPr>
              <a:t>THANK YOU FOR YOUR ATTENTION!</a:t>
            </a:r>
          </a:p>
        </p:txBody>
      </p:sp>
      <p:sp>
        <p:nvSpPr>
          <p:cNvPr id="8" name="Subtitle 7">
            <a:extLst>
              <a:ext uri="{FF2B5EF4-FFF2-40B4-BE49-F238E27FC236}">
                <a16:creationId xmlns:a16="http://schemas.microsoft.com/office/drawing/2014/main" id="{9AD524CA-499D-2149-8502-D040D467C1EC}"/>
              </a:ext>
            </a:extLst>
          </p:cNvPr>
          <p:cNvSpPr>
            <a:spLocks noGrp="1"/>
          </p:cNvSpPr>
          <p:nvPr>
            <p:ph type="subTitle" idx="1"/>
          </p:nvPr>
        </p:nvSpPr>
        <p:spPr>
          <a:xfrm>
            <a:off x="1143000" y="4382691"/>
            <a:ext cx="6858000" cy="1241822"/>
          </a:xfrm>
        </p:spPr>
        <p:txBody>
          <a:bodyPr/>
          <a:lstStyle/>
          <a:p>
            <a:r>
              <a:rPr lang="it-IT" b="1" u="sng" dirty="0">
                <a:solidFill>
                  <a:schemeClr val="accent1">
                    <a:lumMod val="50000"/>
                  </a:schemeClr>
                </a:solidFill>
                <a:hlinkClick r:id="rId3"/>
              </a:rPr>
              <a:t>up2u@garr.it</a:t>
            </a:r>
            <a:endParaRPr lang="hu-HU" b="1" u="sng" dirty="0">
              <a:solidFill>
                <a:schemeClr val="accent1">
                  <a:lumMod val="50000"/>
                </a:schemeClr>
              </a:solidFill>
            </a:endParaRPr>
          </a:p>
          <a:p>
            <a:endParaRPr lang="hu-HU" b="1" u="sng" dirty="0">
              <a:solidFill>
                <a:schemeClr val="accent1">
                  <a:lumMod val="50000"/>
                </a:schemeClr>
              </a:solidFill>
            </a:endParaRPr>
          </a:p>
          <a:p>
            <a:r>
              <a:rPr lang="hu-HU" b="1" u="sng" dirty="0">
                <a:solidFill>
                  <a:srgbClr val="FFC000"/>
                </a:solidFill>
              </a:rPr>
              <a:t>#up2universe</a:t>
            </a:r>
            <a:endParaRPr lang="en-GB" b="1" u="sng" dirty="0">
              <a:solidFill>
                <a:srgbClr val="FFC000"/>
              </a:solidFill>
            </a:endParaRPr>
          </a:p>
        </p:txBody>
      </p:sp>
      <p:sp>
        <p:nvSpPr>
          <p:cNvPr id="5" name="Footer Placeholder 4">
            <a:extLst>
              <a:ext uri="{FF2B5EF4-FFF2-40B4-BE49-F238E27FC236}">
                <a16:creationId xmlns:a16="http://schemas.microsoft.com/office/drawing/2014/main" id="{A0D9F36E-E397-C344-9901-94F6F4945C94}"/>
              </a:ext>
            </a:extLst>
          </p:cNvPr>
          <p:cNvSpPr>
            <a:spLocks noGrp="1"/>
          </p:cNvSpPr>
          <p:nvPr>
            <p:ph type="ftr" sz="quarter" idx="11"/>
          </p:nvPr>
        </p:nvSpPr>
        <p:spPr/>
        <p:txBody>
          <a:bodyPr/>
          <a:lstStyle/>
          <a:p>
            <a:r>
              <a:rPr lang="pt-BR" dirty="0"/>
              <a:t>www.up2university.eu</a:t>
            </a:r>
          </a:p>
        </p:txBody>
      </p:sp>
      <p:sp>
        <p:nvSpPr>
          <p:cNvPr id="6" name="Slide Number Placeholder 5">
            <a:extLst>
              <a:ext uri="{FF2B5EF4-FFF2-40B4-BE49-F238E27FC236}">
                <a16:creationId xmlns:a16="http://schemas.microsoft.com/office/drawing/2014/main" id="{BCFA4A5E-BEAA-2544-AEB8-0BB841349E9D}"/>
              </a:ext>
            </a:extLst>
          </p:cNvPr>
          <p:cNvSpPr>
            <a:spLocks noGrp="1"/>
          </p:cNvSpPr>
          <p:nvPr>
            <p:ph type="sldNum" sz="quarter" idx="12"/>
          </p:nvPr>
        </p:nvSpPr>
        <p:spPr/>
        <p:txBody>
          <a:bodyPr/>
          <a:lstStyle/>
          <a:p>
            <a:fld id="{329E5F41-1819-CC4C-A361-86D446D94323}" type="slidenum">
              <a:rPr lang="pt-BR" smtClean="0"/>
              <a:t>39</a:t>
            </a:fld>
            <a:endParaRPr lang="pt-BR"/>
          </a:p>
        </p:txBody>
      </p:sp>
    </p:spTree>
    <p:extLst>
      <p:ext uri="{BB962C8B-B14F-4D97-AF65-F5344CB8AC3E}">
        <p14:creationId xmlns:p14="http://schemas.microsoft.com/office/powerpoint/2010/main" val="181216693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55F0C2-BE89-0842-808C-B09F6480265E}"/>
              </a:ext>
            </a:extLst>
          </p:cNvPr>
          <p:cNvSpPr>
            <a:spLocks noGrp="1"/>
          </p:cNvSpPr>
          <p:nvPr>
            <p:ph type="title"/>
          </p:nvPr>
        </p:nvSpPr>
        <p:spPr/>
        <p:txBody>
          <a:bodyPr/>
          <a:lstStyle/>
          <a:p>
            <a:r>
              <a:rPr lang="en-GB" dirty="0"/>
              <a:t>WP2 objectives</a:t>
            </a:r>
          </a:p>
        </p:txBody>
      </p:sp>
      <p:sp>
        <p:nvSpPr>
          <p:cNvPr id="3" name="Content Placeholder 2">
            <a:extLst>
              <a:ext uri="{FF2B5EF4-FFF2-40B4-BE49-F238E27FC236}">
                <a16:creationId xmlns:a16="http://schemas.microsoft.com/office/drawing/2014/main" id="{CAE58C11-C7B2-804C-BFC0-1B36F87AA635}"/>
              </a:ext>
            </a:extLst>
          </p:cNvPr>
          <p:cNvSpPr>
            <a:spLocks noGrp="1"/>
          </p:cNvSpPr>
          <p:nvPr>
            <p:ph idx="1"/>
          </p:nvPr>
        </p:nvSpPr>
        <p:spPr/>
        <p:txBody>
          <a:bodyPr/>
          <a:lstStyle/>
          <a:p>
            <a:pPr>
              <a:buBlip>
                <a:blip r:embed="rId2"/>
              </a:buBlip>
            </a:pPr>
            <a:r>
              <a:rPr lang="en-GB" dirty="0"/>
              <a:t>Project communications</a:t>
            </a:r>
          </a:p>
          <a:p>
            <a:pPr lvl="1">
              <a:buBlip>
                <a:blip r:embed="rId2"/>
              </a:buBlip>
            </a:pPr>
            <a:r>
              <a:rPr lang="en-GB" sz="2100" dirty="0"/>
              <a:t>Includes coordinating dissemination activity, social media, web presence (content), keeping project documentation up to date.</a:t>
            </a:r>
          </a:p>
          <a:p>
            <a:pPr lvl="2">
              <a:buBlip>
                <a:blip r:embed="rId2"/>
              </a:buBlip>
            </a:pPr>
            <a:endParaRPr lang="en-GB" sz="2100" dirty="0"/>
          </a:p>
          <a:p>
            <a:r>
              <a:rPr lang="en-GB" dirty="0"/>
              <a:t>Web presence and design</a:t>
            </a:r>
          </a:p>
          <a:p>
            <a:pPr lvl="1"/>
            <a:r>
              <a:rPr lang="en-GB" sz="2100" dirty="0"/>
              <a:t>Project website and motion graphics video</a:t>
            </a:r>
          </a:p>
          <a:p>
            <a:endParaRPr lang="en-GB" dirty="0"/>
          </a:p>
          <a:p>
            <a:r>
              <a:rPr lang="en-GB" dirty="0"/>
              <a:t>Events and training</a:t>
            </a:r>
          </a:p>
          <a:p>
            <a:pPr lvl="1"/>
            <a:r>
              <a:rPr lang="en-GB" sz="2100" dirty="0"/>
              <a:t>Creating webinars, local trainings</a:t>
            </a:r>
          </a:p>
          <a:p>
            <a:pPr lvl="1"/>
            <a:r>
              <a:rPr lang="en-GB" sz="2100" dirty="0"/>
              <a:t>Participating in national and international conferences</a:t>
            </a:r>
          </a:p>
        </p:txBody>
      </p:sp>
      <p:sp>
        <p:nvSpPr>
          <p:cNvPr id="4" name="Footer Placeholder 3">
            <a:extLst>
              <a:ext uri="{FF2B5EF4-FFF2-40B4-BE49-F238E27FC236}">
                <a16:creationId xmlns:a16="http://schemas.microsoft.com/office/drawing/2014/main" id="{DF4BA69E-5570-2B4E-9C78-56F40809FB26}"/>
              </a:ext>
            </a:extLst>
          </p:cNvPr>
          <p:cNvSpPr>
            <a:spLocks noGrp="1"/>
          </p:cNvSpPr>
          <p:nvPr>
            <p:ph type="ftr" sz="quarter" idx="11"/>
          </p:nvPr>
        </p:nvSpPr>
        <p:spPr/>
        <p:txBody>
          <a:bodyPr/>
          <a:lstStyle/>
          <a:p>
            <a:r>
              <a:rPr lang="pt-BR" dirty="0"/>
              <a:t>www.up2university.eu</a:t>
            </a:r>
          </a:p>
        </p:txBody>
      </p:sp>
      <p:sp>
        <p:nvSpPr>
          <p:cNvPr id="5" name="Slide Number Placeholder 4">
            <a:extLst>
              <a:ext uri="{FF2B5EF4-FFF2-40B4-BE49-F238E27FC236}">
                <a16:creationId xmlns:a16="http://schemas.microsoft.com/office/drawing/2014/main" id="{91A6EA4A-320A-7E4D-9DFC-7048B16EC5F4}"/>
              </a:ext>
            </a:extLst>
          </p:cNvPr>
          <p:cNvSpPr>
            <a:spLocks noGrp="1"/>
          </p:cNvSpPr>
          <p:nvPr>
            <p:ph type="sldNum" sz="quarter" idx="12"/>
          </p:nvPr>
        </p:nvSpPr>
        <p:spPr/>
        <p:txBody>
          <a:bodyPr/>
          <a:lstStyle/>
          <a:p>
            <a:fld id="{329E5F41-1819-CC4C-A361-86D446D94323}" type="slidenum">
              <a:rPr lang="pt-BR" smtClean="0"/>
              <a:pPr/>
              <a:t>4</a:t>
            </a:fld>
            <a:endParaRPr lang="pt-BR"/>
          </a:p>
        </p:txBody>
      </p:sp>
    </p:spTree>
    <p:extLst>
      <p:ext uri="{BB962C8B-B14F-4D97-AF65-F5344CB8AC3E}">
        <p14:creationId xmlns:p14="http://schemas.microsoft.com/office/powerpoint/2010/main" val="123301257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55F0C2-BE89-0842-808C-B09F6480265E}"/>
              </a:ext>
            </a:extLst>
          </p:cNvPr>
          <p:cNvSpPr>
            <a:spLocks noGrp="1"/>
          </p:cNvSpPr>
          <p:nvPr>
            <p:ph type="title"/>
          </p:nvPr>
        </p:nvSpPr>
        <p:spPr/>
        <p:txBody>
          <a:bodyPr/>
          <a:lstStyle/>
          <a:p>
            <a:r>
              <a:rPr lang="en-GB" dirty="0"/>
              <a:t>Work done after March review</a:t>
            </a:r>
          </a:p>
        </p:txBody>
      </p:sp>
      <p:sp>
        <p:nvSpPr>
          <p:cNvPr id="3" name="Content Placeholder 2">
            <a:extLst>
              <a:ext uri="{FF2B5EF4-FFF2-40B4-BE49-F238E27FC236}">
                <a16:creationId xmlns:a16="http://schemas.microsoft.com/office/drawing/2014/main" id="{CAE58C11-C7B2-804C-BFC0-1B36F87AA635}"/>
              </a:ext>
            </a:extLst>
          </p:cNvPr>
          <p:cNvSpPr>
            <a:spLocks noGrp="1"/>
          </p:cNvSpPr>
          <p:nvPr>
            <p:ph idx="1"/>
          </p:nvPr>
        </p:nvSpPr>
        <p:spPr/>
        <p:txBody>
          <a:bodyPr>
            <a:normAutofit/>
          </a:bodyPr>
          <a:lstStyle/>
          <a:p>
            <a:r>
              <a:rPr lang="en-GB" dirty="0"/>
              <a:t>Website revamp</a:t>
            </a:r>
          </a:p>
          <a:p>
            <a:pPr marL="514350" lvl="2">
              <a:spcBef>
                <a:spcPts val="750"/>
              </a:spcBef>
            </a:pPr>
            <a:r>
              <a:rPr lang="en-GB" sz="1800" dirty="0"/>
              <a:t>Still ongoing, focusing on better UX</a:t>
            </a:r>
          </a:p>
          <a:p>
            <a:pPr marL="514350" lvl="2">
              <a:spcBef>
                <a:spcPts val="750"/>
              </a:spcBef>
            </a:pPr>
            <a:r>
              <a:rPr lang="en-GB" sz="1800" dirty="0"/>
              <a:t>Please contribute:</a:t>
            </a:r>
            <a:br>
              <a:rPr lang="en-GB" sz="1800" dirty="0"/>
            </a:br>
            <a:r>
              <a:rPr lang="hu-HU" sz="1800" dirty="0"/>
              <a:t>UP2U Website - </a:t>
            </a:r>
            <a:r>
              <a:rPr lang="hu-HU" sz="1800" b="1" dirty="0">
                <a:hlinkClick r:id="rId2"/>
              </a:rPr>
              <a:t>Short Usability Test</a:t>
            </a:r>
            <a:br>
              <a:rPr lang="hu-HU" sz="1800" dirty="0"/>
            </a:br>
            <a:r>
              <a:rPr lang="hu-HU" sz="1800" dirty="0"/>
              <a:t>UP2U Website - </a:t>
            </a:r>
            <a:r>
              <a:rPr lang="hu-HU" sz="1800" b="1" dirty="0">
                <a:hlinkClick r:id="rId3"/>
              </a:rPr>
              <a:t>Bug Report</a:t>
            </a:r>
            <a:br>
              <a:rPr lang="hu-HU" sz="1800" dirty="0"/>
            </a:br>
            <a:endParaRPr lang="en-GB" sz="2100" dirty="0"/>
          </a:p>
          <a:p>
            <a:r>
              <a:rPr lang="en-GB" dirty="0"/>
              <a:t>IT security flyer</a:t>
            </a:r>
          </a:p>
          <a:p>
            <a:pPr marL="514350" lvl="2">
              <a:spcBef>
                <a:spcPts val="750"/>
              </a:spcBef>
            </a:pPr>
            <a:r>
              <a:rPr lang="en-GB" sz="1800" dirty="0"/>
              <a:t>Production and publication on the website</a:t>
            </a:r>
          </a:p>
          <a:p>
            <a:pPr marL="514350" lvl="2">
              <a:spcBef>
                <a:spcPts val="750"/>
              </a:spcBef>
            </a:pPr>
            <a:r>
              <a:rPr lang="en-GB" sz="1800" dirty="0"/>
              <a:t>Multiple languages: ITA, GR (LIT, HUN)</a:t>
            </a:r>
          </a:p>
          <a:p>
            <a:pPr marL="342900" lvl="2" indent="0">
              <a:spcBef>
                <a:spcPts val="750"/>
              </a:spcBef>
              <a:buNone/>
            </a:pPr>
            <a:endParaRPr lang="en-GB" dirty="0"/>
          </a:p>
          <a:p>
            <a:r>
              <a:rPr lang="en-GB" dirty="0">
                <a:hlinkClick r:id="rId4"/>
              </a:rPr>
              <a:t>Motion graphics video</a:t>
            </a:r>
            <a:endParaRPr lang="en-GB" dirty="0"/>
          </a:p>
          <a:p>
            <a:r>
              <a:rPr lang="en-GB" dirty="0"/>
              <a:t>INTED, SLERD, </a:t>
            </a:r>
            <a:r>
              <a:rPr lang="en-GB" dirty="0" err="1"/>
              <a:t>Scuola</a:t>
            </a:r>
            <a:r>
              <a:rPr lang="en-GB" dirty="0"/>
              <a:t> </a:t>
            </a:r>
            <a:r>
              <a:rPr lang="en-GB" dirty="0" err="1"/>
              <a:t>Democratica</a:t>
            </a:r>
            <a:r>
              <a:rPr lang="en-GB" dirty="0"/>
              <a:t>, TNC, EDULEARN</a:t>
            </a:r>
          </a:p>
        </p:txBody>
      </p:sp>
      <p:sp>
        <p:nvSpPr>
          <p:cNvPr id="4" name="Footer Placeholder 3">
            <a:extLst>
              <a:ext uri="{FF2B5EF4-FFF2-40B4-BE49-F238E27FC236}">
                <a16:creationId xmlns:a16="http://schemas.microsoft.com/office/drawing/2014/main" id="{DF4BA69E-5570-2B4E-9C78-56F40809FB26}"/>
              </a:ext>
            </a:extLst>
          </p:cNvPr>
          <p:cNvSpPr>
            <a:spLocks noGrp="1"/>
          </p:cNvSpPr>
          <p:nvPr>
            <p:ph type="ftr" sz="quarter" idx="11"/>
          </p:nvPr>
        </p:nvSpPr>
        <p:spPr/>
        <p:txBody>
          <a:bodyPr/>
          <a:lstStyle/>
          <a:p>
            <a:r>
              <a:rPr lang="pt-BR" dirty="0"/>
              <a:t>www.up2university.eu</a:t>
            </a:r>
          </a:p>
        </p:txBody>
      </p:sp>
      <p:sp>
        <p:nvSpPr>
          <p:cNvPr id="5" name="Slide Number Placeholder 4">
            <a:extLst>
              <a:ext uri="{FF2B5EF4-FFF2-40B4-BE49-F238E27FC236}">
                <a16:creationId xmlns:a16="http://schemas.microsoft.com/office/drawing/2014/main" id="{91A6EA4A-320A-7E4D-9DFC-7048B16EC5F4}"/>
              </a:ext>
            </a:extLst>
          </p:cNvPr>
          <p:cNvSpPr>
            <a:spLocks noGrp="1"/>
          </p:cNvSpPr>
          <p:nvPr>
            <p:ph type="sldNum" sz="quarter" idx="12"/>
          </p:nvPr>
        </p:nvSpPr>
        <p:spPr/>
        <p:txBody>
          <a:bodyPr/>
          <a:lstStyle/>
          <a:p>
            <a:fld id="{329E5F41-1819-CC4C-A361-86D446D94323}" type="slidenum">
              <a:rPr lang="pt-BR" smtClean="0"/>
              <a:pPr/>
              <a:t>5</a:t>
            </a:fld>
            <a:endParaRPr lang="pt-BR"/>
          </a:p>
        </p:txBody>
      </p:sp>
    </p:spTree>
    <p:extLst>
      <p:ext uri="{BB962C8B-B14F-4D97-AF65-F5344CB8AC3E}">
        <p14:creationId xmlns:p14="http://schemas.microsoft.com/office/powerpoint/2010/main" val="352134484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55F0C2-BE89-0842-808C-B09F6480265E}"/>
              </a:ext>
            </a:extLst>
          </p:cNvPr>
          <p:cNvSpPr>
            <a:spLocks noGrp="1"/>
          </p:cNvSpPr>
          <p:nvPr>
            <p:ph type="title"/>
          </p:nvPr>
        </p:nvSpPr>
        <p:spPr/>
        <p:txBody>
          <a:bodyPr/>
          <a:lstStyle/>
          <a:p>
            <a:r>
              <a:rPr lang="en-GB" dirty="0"/>
              <a:t>Timeline</a:t>
            </a:r>
          </a:p>
        </p:txBody>
      </p:sp>
      <p:sp>
        <p:nvSpPr>
          <p:cNvPr id="3" name="Content Placeholder 2">
            <a:extLst>
              <a:ext uri="{FF2B5EF4-FFF2-40B4-BE49-F238E27FC236}">
                <a16:creationId xmlns:a16="http://schemas.microsoft.com/office/drawing/2014/main" id="{CAE58C11-C7B2-804C-BFC0-1B36F87AA635}"/>
              </a:ext>
            </a:extLst>
          </p:cNvPr>
          <p:cNvSpPr>
            <a:spLocks noGrp="1"/>
          </p:cNvSpPr>
          <p:nvPr>
            <p:ph idx="1"/>
          </p:nvPr>
        </p:nvSpPr>
        <p:spPr/>
        <p:txBody>
          <a:bodyPr/>
          <a:lstStyle/>
          <a:p>
            <a:r>
              <a:rPr lang="en-GB" dirty="0"/>
              <a:t>Months September- December 2019</a:t>
            </a:r>
          </a:p>
          <a:p>
            <a:pPr lvl="1">
              <a:buBlip>
                <a:blip r:embed="rId2"/>
              </a:buBlip>
            </a:pPr>
            <a:r>
              <a:rPr lang="en-GB" sz="2100" dirty="0"/>
              <a:t>Focusing on engaging more schools</a:t>
            </a:r>
          </a:p>
          <a:p>
            <a:pPr lvl="2">
              <a:buBlip>
                <a:blip r:embed="rId2"/>
              </a:buBlip>
            </a:pPr>
            <a:endParaRPr lang="en-GB" sz="2100" dirty="0"/>
          </a:p>
          <a:p>
            <a:r>
              <a:rPr lang="en-GB" dirty="0"/>
              <a:t>Months January-March 2019</a:t>
            </a:r>
          </a:p>
          <a:p>
            <a:pPr lvl="1"/>
            <a:r>
              <a:rPr lang="en-GB" sz="2100" dirty="0"/>
              <a:t>Focusing on collecting use cases</a:t>
            </a:r>
          </a:p>
          <a:p>
            <a:endParaRPr lang="en-GB" dirty="0"/>
          </a:p>
          <a:p>
            <a:r>
              <a:rPr lang="en-GB" dirty="0"/>
              <a:t>Months 2019 March-May</a:t>
            </a:r>
          </a:p>
          <a:p>
            <a:pPr lvl="1"/>
            <a:r>
              <a:rPr lang="en-GB" sz="2100" dirty="0"/>
              <a:t>Preparing the final deliverable (final report)</a:t>
            </a:r>
          </a:p>
        </p:txBody>
      </p:sp>
      <p:sp>
        <p:nvSpPr>
          <p:cNvPr id="4" name="Footer Placeholder 3">
            <a:extLst>
              <a:ext uri="{FF2B5EF4-FFF2-40B4-BE49-F238E27FC236}">
                <a16:creationId xmlns:a16="http://schemas.microsoft.com/office/drawing/2014/main" id="{DF4BA69E-5570-2B4E-9C78-56F40809FB26}"/>
              </a:ext>
            </a:extLst>
          </p:cNvPr>
          <p:cNvSpPr>
            <a:spLocks noGrp="1"/>
          </p:cNvSpPr>
          <p:nvPr>
            <p:ph type="ftr" sz="quarter" idx="11"/>
          </p:nvPr>
        </p:nvSpPr>
        <p:spPr/>
        <p:txBody>
          <a:bodyPr/>
          <a:lstStyle/>
          <a:p>
            <a:r>
              <a:rPr lang="pt-BR" dirty="0"/>
              <a:t>www.up2university.eu</a:t>
            </a:r>
          </a:p>
        </p:txBody>
      </p:sp>
      <p:sp>
        <p:nvSpPr>
          <p:cNvPr id="5" name="Slide Number Placeholder 4">
            <a:extLst>
              <a:ext uri="{FF2B5EF4-FFF2-40B4-BE49-F238E27FC236}">
                <a16:creationId xmlns:a16="http://schemas.microsoft.com/office/drawing/2014/main" id="{91A6EA4A-320A-7E4D-9DFC-7048B16EC5F4}"/>
              </a:ext>
            </a:extLst>
          </p:cNvPr>
          <p:cNvSpPr>
            <a:spLocks noGrp="1"/>
          </p:cNvSpPr>
          <p:nvPr>
            <p:ph type="sldNum" sz="quarter" idx="12"/>
          </p:nvPr>
        </p:nvSpPr>
        <p:spPr/>
        <p:txBody>
          <a:bodyPr/>
          <a:lstStyle/>
          <a:p>
            <a:fld id="{329E5F41-1819-CC4C-A361-86D446D94323}" type="slidenum">
              <a:rPr lang="pt-BR" smtClean="0"/>
              <a:pPr/>
              <a:t>6</a:t>
            </a:fld>
            <a:endParaRPr lang="pt-BR"/>
          </a:p>
        </p:txBody>
      </p:sp>
    </p:spTree>
    <p:extLst>
      <p:ext uri="{BB962C8B-B14F-4D97-AF65-F5344CB8AC3E}">
        <p14:creationId xmlns:p14="http://schemas.microsoft.com/office/powerpoint/2010/main" val="121104377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55F0C2-BE89-0842-808C-B09F6480265E}"/>
              </a:ext>
            </a:extLst>
          </p:cNvPr>
          <p:cNvSpPr>
            <a:spLocks noGrp="1"/>
          </p:cNvSpPr>
          <p:nvPr>
            <p:ph type="title"/>
          </p:nvPr>
        </p:nvSpPr>
        <p:spPr/>
        <p:txBody>
          <a:bodyPr/>
          <a:lstStyle/>
          <a:p>
            <a:r>
              <a:rPr lang="en-GB" dirty="0"/>
              <a:t>How do we achieve our goal?</a:t>
            </a:r>
          </a:p>
        </p:txBody>
      </p:sp>
      <p:sp>
        <p:nvSpPr>
          <p:cNvPr id="3" name="Content Placeholder 2">
            <a:extLst>
              <a:ext uri="{FF2B5EF4-FFF2-40B4-BE49-F238E27FC236}">
                <a16:creationId xmlns:a16="http://schemas.microsoft.com/office/drawing/2014/main" id="{CAE58C11-C7B2-804C-BFC0-1B36F87AA635}"/>
              </a:ext>
            </a:extLst>
          </p:cNvPr>
          <p:cNvSpPr>
            <a:spLocks noGrp="1"/>
          </p:cNvSpPr>
          <p:nvPr>
            <p:ph idx="1"/>
          </p:nvPr>
        </p:nvSpPr>
        <p:spPr>
          <a:xfrm>
            <a:off x="628650" y="1825625"/>
            <a:ext cx="7886700" cy="4617216"/>
          </a:xfrm>
        </p:spPr>
        <p:txBody>
          <a:bodyPr/>
          <a:lstStyle/>
          <a:p>
            <a:r>
              <a:rPr lang="en-GB" dirty="0"/>
              <a:t>Information is key! Keep WP2 in the loop!</a:t>
            </a:r>
          </a:p>
          <a:p>
            <a:pPr lvl="1"/>
            <a:r>
              <a:rPr lang="en-GB" dirty="0"/>
              <a:t>Articles for the website</a:t>
            </a:r>
          </a:p>
          <a:p>
            <a:pPr lvl="1"/>
            <a:r>
              <a:rPr lang="en-GB" dirty="0"/>
              <a:t>Posts for social media</a:t>
            </a:r>
          </a:p>
          <a:p>
            <a:pPr lvl="1"/>
            <a:r>
              <a:rPr lang="en-GB" dirty="0"/>
              <a:t>Pictures, gifs, info graphics</a:t>
            </a:r>
          </a:p>
          <a:p>
            <a:pPr marL="342900" lvl="1" indent="0">
              <a:buNone/>
            </a:pPr>
            <a:endParaRPr lang="en-GB" dirty="0"/>
          </a:p>
          <a:p>
            <a:pPr marL="171450" lvl="1">
              <a:spcBef>
                <a:spcPts val="750"/>
              </a:spcBef>
            </a:pPr>
            <a:r>
              <a:rPr lang="en-GB" sz="2100" dirty="0">
                <a:hlinkClick r:id="rId2"/>
              </a:rPr>
              <a:t>Events</a:t>
            </a:r>
            <a:endParaRPr lang="en-GB" sz="2100" dirty="0"/>
          </a:p>
          <a:p>
            <a:pPr marL="514350" lvl="2">
              <a:spcBef>
                <a:spcPts val="750"/>
              </a:spcBef>
            </a:pPr>
            <a:r>
              <a:rPr lang="en-GB" sz="1800" dirty="0"/>
              <a:t>Provide input!!!</a:t>
            </a:r>
          </a:p>
          <a:p>
            <a:pPr marL="342900" lvl="2" indent="0">
              <a:spcBef>
                <a:spcPts val="750"/>
              </a:spcBef>
              <a:buNone/>
            </a:pPr>
            <a:endParaRPr lang="en-GB" sz="1800" dirty="0"/>
          </a:p>
          <a:p>
            <a:pPr marL="685800" lvl="2" indent="0">
              <a:buNone/>
            </a:pPr>
            <a:endParaRPr lang="en-GB" sz="2100" dirty="0"/>
          </a:p>
        </p:txBody>
      </p:sp>
      <p:sp>
        <p:nvSpPr>
          <p:cNvPr id="4" name="Footer Placeholder 3">
            <a:extLst>
              <a:ext uri="{FF2B5EF4-FFF2-40B4-BE49-F238E27FC236}">
                <a16:creationId xmlns:a16="http://schemas.microsoft.com/office/drawing/2014/main" id="{DF4BA69E-5570-2B4E-9C78-56F40809FB26}"/>
              </a:ext>
            </a:extLst>
          </p:cNvPr>
          <p:cNvSpPr>
            <a:spLocks noGrp="1"/>
          </p:cNvSpPr>
          <p:nvPr>
            <p:ph type="ftr" sz="quarter" idx="11"/>
          </p:nvPr>
        </p:nvSpPr>
        <p:spPr/>
        <p:txBody>
          <a:bodyPr/>
          <a:lstStyle/>
          <a:p>
            <a:r>
              <a:rPr lang="pt-BR" dirty="0"/>
              <a:t>www.up2university.eu</a:t>
            </a:r>
          </a:p>
        </p:txBody>
      </p:sp>
      <p:sp>
        <p:nvSpPr>
          <p:cNvPr id="5" name="Slide Number Placeholder 4">
            <a:extLst>
              <a:ext uri="{FF2B5EF4-FFF2-40B4-BE49-F238E27FC236}">
                <a16:creationId xmlns:a16="http://schemas.microsoft.com/office/drawing/2014/main" id="{91A6EA4A-320A-7E4D-9DFC-7048B16EC5F4}"/>
              </a:ext>
            </a:extLst>
          </p:cNvPr>
          <p:cNvSpPr>
            <a:spLocks noGrp="1"/>
          </p:cNvSpPr>
          <p:nvPr>
            <p:ph type="sldNum" sz="quarter" idx="12"/>
          </p:nvPr>
        </p:nvSpPr>
        <p:spPr/>
        <p:txBody>
          <a:bodyPr/>
          <a:lstStyle/>
          <a:p>
            <a:fld id="{329E5F41-1819-CC4C-A361-86D446D94323}" type="slidenum">
              <a:rPr lang="pt-BR" smtClean="0"/>
              <a:pPr/>
              <a:t>7</a:t>
            </a:fld>
            <a:endParaRPr lang="pt-BR"/>
          </a:p>
        </p:txBody>
      </p:sp>
    </p:spTree>
    <p:extLst>
      <p:ext uri="{BB962C8B-B14F-4D97-AF65-F5344CB8AC3E}">
        <p14:creationId xmlns:p14="http://schemas.microsoft.com/office/powerpoint/2010/main" val="288427206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55F0C2-BE89-0842-808C-B09F6480265E}"/>
              </a:ext>
            </a:extLst>
          </p:cNvPr>
          <p:cNvSpPr>
            <a:spLocks noGrp="1"/>
          </p:cNvSpPr>
          <p:nvPr>
            <p:ph type="title"/>
          </p:nvPr>
        </p:nvSpPr>
        <p:spPr/>
        <p:txBody>
          <a:bodyPr/>
          <a:lstStyle/>
          <a:p>
            <a:r>
              <a:rPr lang="en-GB" dirty="0"/>
              <a:t>How do we achieve our goal?</a:t>
            </a:r>
          </a:p>
        </p:txBody>
      </p:sp>
      <p:sp>
        <p:nvSpPr>
          <p:cNvPr id="3" name="Content Placeholder 2">
            <a:extLst>
              <a:ext uri="{FF2B5EF4-FFF2-40B4-BE49-F238E27FC236}">
                <a16:creationId xmlns:a16="http://schemas.microsoft.com/office/drawing/2014/main" id="{CAE58C11-C7B2-804C-BFC0-1B36F87AA635}"/>
              </a:ext>
            </a:extLst>
          </p:cNvPr>
          <p:cNvSpPr>
            <a:spLocks noGrp="1"/>
          </p:cNvSpPr>
          <p:nvPr>
            <p:ph idx="1"/>
          </p:nvPr>
        </p:nvSpPr>
        <p:spPr>
          <a:xfrm>
            <a:off x="628650" y="1825625"/>
            <a:ext cx="7886700" cy="4617216"/>
          </a:xfrm>
        </p:spPr>
        <p:txBody>
          <a:bodyPr/>
          <a:lstStyle/>
          <a:p>
            <a:pPr marL="342900" lvl="2" indent="0">
              <a:spcBef>
                <a:spcPts val="750"/>
              </a:spcBef>
              <a:buNone/>
            </a:pPr>
            <a:endParaRPr lang="en-GB" sz="1800" dirty="0"/>
          </a:p>
          <a:p>
            <a:pPr marL="171450" lvl="2">
              <a:spcBef>
                <a:spcPts val="750"/>
              </a:spcBef>
            </a:pPr>
            <a:r>
              <a:rPr lang="en-GB" sz="2100" dirty="0"/>
              <a:t>Challenges</a:t>
            </a:r>
          </a:p>
          <a:p>
            <a:pPr marL="514350" lvl="3">
              <a:spcBef>
                <a:spcPts val="750"/>
              </a:spcBef>
            </a:pPr>
            <a:r>
              <a:rPr lang="en-GB" sz="1950" dirty="0"/>
              <a:t>University as a Hub</a:t>
            </a:r>
          </a:p>
          <a:p>
            <a:pPr marL="514350" lvl="3">
              <a:spcBef>
                <a:spcPts val="750"/>
              </a:spcBef>
            </a:pPr>
            <a:r>
              <a:rPr lang="en-GB" sz="1950" dirty="0"/>
              <a:t>Learning community</a:t>
            </a:r>
          </a:p>
          <a:p>
            <a:pPr marL="514350" lvl="3">
              <a:spcBef>
                <a:spcPts val="750"/>
              </a:spcBef>
            </a:pPr>
            <a:r>
              <a:rPr lang="en-GB" sz="1950" dirty="0"/>
              <a:t>Badges</a:t>
            </a:r>
          </a:p>
          <a:p>
            <a:pPr marL="514350" lvl="3">
              <a:spcBef>
                <a:spcPts val="750"/>
              </a:spcBef>
            </a:pPr>
            <a:r>
              <a:rPr lang="en-GB" sz="1950" dirty="0"/>
              <a:t>Moodle design</a:t>
            </a:r>
          </a:p>
          <a:p>
            <a:pPr marL="342900" lvl="3" indent="0">
              <a:spcBef>
                <a:spcPts val="750"/>
              </a:spcBef>
              <a:buNone/>
            </a:pPr>
            <a:endParaRPr lang="en-GB" sz="1950" dirty="0"/>
          </a:p>
          <a:p>
            <a:pPr marL="514350" lvl="3">
              <a:spcBef>
                <a:spcPts val="750"/>
              </a:spcBef>
            </a:pPr>
            <a:endParaRPr lang="en-GB" sz="1950" dirty="0"/>
          </a:p>
          <a:p>
            <a:pPr marL="514350" lvl="3">
              <a:spcBef>
                <a:spcPts val="750"/>
              </a:spcBef>
            </a:pPr>
            <a:r>
              <a:rPr lang="en-GB" sz="1950" dirty="0"/>
              <a:t>What did we miss? Let us know!</a:t>
            </a:r>
          </a:p>
          <a:p>
            <a:pPr marL="685800" lvl="2" indent="0">
              <a:buNone/>
            </a:pPr>
            <a:endParaRPr lang="en-GB" sz="2100" dirty="0"/>
          </a:p>
        </p:txBody>
      </p:sp>
      <p:sp>
        <p:nvSpPr>
          <p:cNvPr id="4" name="Footer Placeholder 3">
            <a:extLst>
              <a:ext uri="{FF2B5EF4-FFF2-40B4-BE49-F238E27FC236}">
                <a16:creationId xmlns:a16="http://schemas.microsoft.com/office/drawing/2014/main" id="{DF4BA69E-5570-2B4E-9C78-56F40809FB26}"/>
              </a:ext>
            </a:extLst>
          </p:cNvPr>
          <p:cNvSpPr>
            <a:spLocks noGrp="1"/>
          </p:cNvSpPr>
          <p:nvPr>
            <p:ph type="ftr" sz="quarter" idx="11"/>
          </p:nvPr>
        </p:nvSpPr>
        <p:spPr/>
        <p:txBody>
          <a:bodyPr/>
          <a:lstStyle/>
          <a:p>
            <a:r>
              <a:rPr lang="pt-BR" dirty="0"/>
              <a:t>www.up2university.eu</a:t>
            </a:r>
          </a:p>
        </p:txBody>
      </p:sp>
      <p:sp>
        <p:nvSpPr>
          <p:cNvPr id="5" name="Slide Number Placeholder 4">
            <a:extLst>
              <a:ext uri="{FF2B5EF4-FFF2-40B4-BE49-F238E27FC236}">
                <a16:creationId xmlns:a16="http://schemas.microsoft.com/office/drawing/2014/main" id="{91A6EA4A-320A-7E4D-9DFC-7048B16EC5F4}"/>
              </a:ext>
            </a:extLst>
          </p:cNvPr>
          <p:cNvSpPr>
            <a:spLocks noGrp="1"/>
          </p:cNvSpPr>
          <p:nvPr>
            <p:ph type="sldNum" sz="quarter" idx="12"/>
          </p:nvPr>
        </p:nvSpPr>
        <p:spPr/>
        <p:txBody>
          <a:bodyPr/>
          <a:lstStyle/>
          <a:p>
            <a:fld id="{329E5F41-1819-CC4C-A361-86D446D94323}" type="slidenum">
              <a:rPr lang="pt-BR" smtClean="0"/>
              <a:pPr/>
              <a:t>8</a:t>
            </a:fld>
            <a:endParaRPr lang="pt-BR"/>
          </a:p>
        </p:txBody>
      </p:sp>
    </p:spTree>
    <p:extLst>
      <p:ext uri="{BB962C8B-B14F-4D97-AF65-F5344CB8AC3E}">
        <p14:creationId xmlns:p14="http://schemas.microsoft.com/office/powerpoint/2010/main" val="119738425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55F0C2-BE89-0842-808C-B09F6480265E}"/>
              </a:ext>
            </a:extLst>
          </p:cNvPr>
          <p:cNvSpPr>
            <a:spLocks noGrp="1"/>
          </p:cNvSpPr>
          <p:nvPr>
            <p:ph type="title"/>
          </p:nvPr>
        </p:nvSpPr>
        <p:spPr/>
        <p:txBody>
          <a:bodyPr/>
          <a:lstStyle/>
          <a:p>
            <a:r>
              <a:rPr lang="en-GB" dirty="0"/>
              <a:t>Efforts overview</a:t>
            </a:r>
          </a:p>
        </p:txBody>
      </p:sp>
      <p:sp>
        <p:nvSpPr>
          <p:cNvPr id="3" name="Content Placeholder 2">
            <a:extLst>
              <a:ext uri="{FF2B5EF4-FFF2-40B4-BE49-F238E27FC236}">
                <a16:creationId xmlns:a16="http://schemas.microsoft.com/office/drawing/2014/main" id="{CAE58C11-C7B2-804C-BFC0-1B36F87AA635}"/>
              </a:ext>
            </a:extLst>
          </p:cNvPr>
          <p:cNvSpPr>
            <a:spLocks noGrp="1"/>
          </p:cNvSpPr>
          <p:nvPr>
            <p:ph idx="1"/>
          </p:nvPr>
        </p:nvSpPr>
        <p:spPr>
          <a:xfrm>
            <a:off x="386912" y="1279087"/>
            <a:ext cx="7886700" cy="4617216"/>
          </a:xfrm>
        </p:spPr>
        <p:txBody>
          <a:bodyPr/>
          <a:lstStyle/>
          <a:p>
            <a:pPr marL="342900" lvl="2" indent="0">
              <a:spcBef>
                <a:spcPts val="750"/>
              </a:spcBef>
              <a:buNone/>
            </a:pPr>
            <a:endParaRPr lang="en-GB" sz="1800" dirty="0"/>
          </a:p>
          <a:p>
            <a:pPr marL="685800" lvl="2" indent="0">
              <a:buNone/>
            </a:pPr>
            <a:endParaRPr lang="en-GB" sz="2100" dirty="0"/>
          </a:p>
        </p:txBody>
      </p:sp>
      <p:sp>
        <p:nvSpPr>
          <p:cNvPr id="4" name="Footer Placeholder 3">
            <a:extLst>
              <a:ext uri="{FF2B5EF4-FFF2-40B4-BE49-F238E27FC236}">
                <a16:creationId xmlns:a16="http://schemas.microsoft.com/office/drawing/2014/main" id="{DF4BA69E-5570-2B4E-9C78-56F40809FB26}"/>
              </a:ext>
            </a:extLst>
          </p:cNvPr>
          <p:cNvSpPr>
            <a:spLocks noGrp="1"/>
          </p:cNvSpPr>
          <p:nvPr>
            <p:ph type="ftr" sz="quarter" idx="11"/>
          </p:nvPr>
        </p:nvSpPr>
        <p:spPr/>
        <p:txBody>
          <a:bodyPr/>
          <a:lstStyle/>
          <a:p>
            <a:r>
              <a:rPr lang="pt-BR" dirty="0"/>
              <a:t>www.up2university.eu</a:t>
            </a:r>
          </a:p>
        </p:txBody>
      </p:sp>
      <p:sp>
        <p:nvSpPr>
          <p:cNvPr id="5" name="Slide Number Placeholder 4">
            <a:extLst>
              <a:ext uri="{FF2B5EF4-FFF2-40B4-BE49-F238E27FC236}">
                <a16:creationId xmlns:a16="http://schemas.microsoft.com/office/drawing/2014/main" id="{91A6EA4A-320A-7E4D-9DFC-7048B16EC5F4}"/>
              </a:ext>
            </a:extLst>
          </p:cNvPr>
          <p:cNvSpPr>
            <a:spLocks noGrp="1"/>
          </p:cNvSpPr>
          <p:nvPr>
            <p:ph type="sldNum" sz="quarter" idx="12"/>
          </p:nvPr>
        </p:nvSpPr>
        <p:spPr/>
        <p:txBody>
          <a:bodyPr/>
          <a:lstStyle/>
          <a:p>
            <a:fld id="{329E5F41-1819-CC4C-A361-86D446D94323}" type="slidenum">
              <a:rPr lang="pt-BR" smtClean="0"/>
              <a:pPr/>
              <a:t>9</a:t>
            </a:fld>
            <a:endParaRPr lang="pt-BR"/>
          </a:p>
        </p:txBody>
      </p:sp>
      <p:pic>
        <p:nvPicPr>
          <p:cNvPr id="7" name="Picture 6">
            <a:extLst>
              <a:ext uri="{FF2B5EF4-FFF2-40B4-BE49-F238E27FC236}">
                <a16:creationId xmlns:a16="http://schemas.microsoft.com/office/drawing/2014/main" id="{DC380CFC-F6E4-A04E-B33C-75A7D1A4F221}"/>
              </a:ext>
            </a:extLst>
          </p:cNvPr>
          <p:cNvPicPr>
            <a:picLocks noChangeAspect="1"/>
          </p:cNvPicPr>
          <p:nvPr/>
        </p:nvPicPr>
        <p:blipFill>
          <a:blip r:embed="rId2"/>
          <a:stretch>
            <a:fillRect/>
          </a:stretch>
        </p:blipFill>
        <p:spPr>
          <a:xfrm>
            <a:off x="628650" y="1188312"/>
            <a:ext cx="7811157" cy="5210368"/>
          </a:xfrm>
          <a:prstGeom prst="rect">
            <a:avLst/>
          </a:prstGeom>
        </p:spPr>
      </p:pic>
    </p:spTree>
    <p:extLst>
      <p:ext uri="{BB962C8B-B14F-4D97-AF65-F5344CB8AC3E}">
        <p14:creationId xmlns:p14="http://schemas.microsoft.com/office/powerpoint/2010/main" val="550428997"/>
      </p:ext>
    </p:extLst>
  </p:cSld>
  <p:clrMapOvr>
    <a:masterClrMapping/>
  </p:clrMapOvr>
</p:sld>
</file>

<file path=ppt/theme/theme1.xml><?xml version="1.0" encoding="utf-8"?>
<a:theme xmlns:a="http://schemas.openxmlformats.org/drawingml/2006/main" name="Tema do Office">
  <a:themeElements>
    <a:clrScheme name="Personalizar 1">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3" id="{7ABBBC8B-4DE5-3347-9805-3075D0D095F6}" vid="{4384763A-7BF3-9B48-BD46-138FBC81972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Tema do Office</Template>
  <TotalTime>529</TotalTime>
  <Words>2338</Words>
  <Application>Microsoft Macintosh PowerPoint</Application>
  <PresentationFormat>On-screen Show (4:3)</PresentationFormat>
  <Paragraphs>367</Paragraphs>
  <Slides>39</Slides>
  <Notes>15</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39</vt:i4>
      </vt:variant>
    </vt:vector>
  </HeadingPairs>
  <TitlesOfParts>
    <vt:vector size="45" baseType="lpstr">
      <vt:lpstr>Arial</vt:lpstr>
      <vt:lpstr>Calibri</vt:lpstr>
      <vt:lpstr>Raleway</vt:lpstr>
      <vt:lpstr>Raleway Light</vt:lpstr>
      <vt:lpstr>Wingdings</vt:lpstr>
      <vt:lpstr>Tema do Office</vt:lpstr>
      <vt:lpstr>New workplan</vt:lpstr>
      <vt:lpstr>Introduction new workplan per work packages:</vt:lpstr>
      <vt:lpstr>WP2 workplan</vt:lpstr>
      <vt:lpstr>WP2 objectives</vt:lpstr>
      <vt:lpstr>Work done after March review</vt:lpstr>
      <vt:lpstr>Timeline</vt:lpstr>
      <vt:lpstr>How do we achieve our goal?</vt:lpstr>
      <vt:lpstr>How do we achieve our goal?</vt:lpstr>
      <vt:lpstr>Efforts overview</vt:lpstr>
      <vt:lpstr>THANK YOU FOR YOUR ATTENTION!</vt:lpstr>
      <vt:lpstr>WP3 workplan</vt:lpstr>
      <vt:lpstr>WP3 objectives</vt:lpstr>
      <vt:lpstr>Work done after March review</vt:lpstr>
      <vt:lpstr>Timeline</vt:lpstr>
      <vt:lpstr>THANK YOU FOR YOUR ATTENTION!</vt:lpstr>
      <vt:lpstr>WP4 workplan</vt:lpstr>
      <vt:lpstr>WP4 objectives</vt:lpstr>
      <vt:lpstr>Work done after March review</vt:lpstr>
      <vt:lpstr>Timeline</vt:lpstr>
      <vt:lpstr>Key Performance Indicators</vt:lpstr>
      <vt:lpstr>THANK YOU FOR YOUR ATTENTION!</vt:lpstr>
      <vt:lpstr>Learning Community Management  WP5 Activity Update</vt:lpstr>
      <vt:lpstr>Learning Community Management   WP5 2019-2020</vt:lpstr>
      <vt:lpstr>Learning Community Management   WP5 2019-2020</vt:lpstr>
      <vt:lpstr>Learning Community Management   WP5 2019-2020</vt:lpstr>
      <vt:lpstr>Learning Community Management   WP5 2019-2020</vt:lpstr>
      <vt:lpstr>Learning Community Management   WP5 2019-2020</vt:lpstr>
      <vt:lpstr>Pilots, international communities status and LCM           [1]</vt:lpstr>
      <vt:lpstr>Pilots, international communities status and LCM          [2]</vt:lpstr>
      <vt:lpstr>Pilots, international communities status and LCM          [3]</vt:lpstr>
      <vt:lpstr>Pilots, international communities status and Learning Communities Management</vt:lpstr>
      <vt:lpstr>Planned activity after GA in Poznan             [1]</vt:lpstr>
      <vt:lpstr>Planned activity after GA in Poznan            [2]</vt:lpstr>
      <vt:lpstr>THANK YOU FOR YOUR ATTENTION!  </vt:lpstr>
      <vt:lpstr>WP6 workplan</vt:lpstr>
      <vt:lpstr>WP6 objectives</vt:lpstr>
      <vt:lpstr>Work done after March review</vt:lpstr>
      <vt:lpstr>Timeline</vt:lpstr>
      <vt:lpstr>THANK YOU FOR YOUR ATTENTION!</vt:lpstr>
    </vt:vector>
  </TitlesOfParts>
  <Company/>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New workplan in WPx</dc:title>
  <dc:creator>Casper Dreef</dc:creator>
  <cp:lastModifiedBy>Casper Dreef</cp:lastModifiedBy>
  <cp:revision>14</cp:revision>
  <dcterms:created xsi:type="dcterms:W3CDTF">2019-08-19T11:57:27Z</dcterms:created>
  <dcterms:modified xsi:type="dcterms:W3CDTF">2019-09-10T20:07:18Z</dcterms:modified>
</cp:coreProperties>
</file>