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8"/>
  </p:notesMasterIdLst>
  <p:sldIdLst>
    <p:sldId id="279" r:id="rId5"/>
    <p:sldId id="283" r:id="rId6"/>
    <p:sldId id="286" r:id="rId7"/>
    <p:sldId id="284" r:id="rId8"/>
    <p:sldId id="285" r:id="rId9"/>
    <p:sldId id="287" r:id="rId10"/>
    <p:sldId id="294" r:id="rId11"/>
    <p:sldId id="288" r:id="rId12"/>
    <p:sldId id="289" r:id="rId13"/>
    <p:sldId id="290" r:id="rId14"/>
    <p:sldId id="291" r:id="rId15"/>
    <p:sldId id="292" r:id="rId16"/>
    <p:sldId id="295" r:id="rId17"/>
    <p:sldId id="296" r:id="rId18"/>
    <p:sldId id="297" r:id="rId19"/>
    <p:sldId id="298" r:id="rId20"/>
    <p:sldId id="299" r:id="rId21"/>
    <p:sldId id="300" r:id="rId22"/>
    <p:sldId id="301" r:id="rId23"/>
    <p:sldId id="302" r:id="rId24"/>
    <p:sldId id="303" r:id="rId25"/>
    <p:sldId id="293" r:id="rId26"/>
    <p:sldId id="282" r:id="rId27"/>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0E51"/>
    <a:srgbClr val="1C4161"/>
    <a:srgbClr val="004361"/>
    <a:srgbClr val="ED1556"/>
    <a:srgbClr val="003F5E"/>
    <a:srgbClr val="013F5E"/>
    <a:srgbClr val="FFFFFF"/>
    <a:srgbClr val="0043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51" d="100"/>
          <a:sy n="151" d="100"/>
        </p:scale>
        <p:origin x="456" y="12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1D8A83-A817-41E3-A602-3B517E18334E}" type="datetimeFigureOut">
              <a:rPr lang="en-GB" smtClean="0"/>
              <a:t>02/05/2018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4F04DE1A-0294-47DF-B2B3-962C02A0AAD2}" type="slidenum">
              <a:rPr lang="en-GB" sz="1200" smtClean="0">
                <a:latin typeface="Arial" panose="020B0604020202020204" pitchFamily="34" charset="0"/>
              </a:rPr>
              <a:pPr/>
              <a:t>2</a:t>
            </a:fld>
            <a:endParaRPr lang="en-GB" sz="1200">
              <a:latin typeface="Arial" panose="020B0604020202020204" pitchFamily="34" charset="0"/>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Tree>
    <p:extLst>
      <p:ext uri="{BB962C8B-B14F-4D97-AF65-F5344CB8AC3E}">
        <p14:creationId xmlns:p14="http://schemas.microsoft.com/office/powerpoint/2010/main" val="34983302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DF659E5E-933D-4D3E-A8E5-A5B36EF9BA4E}" type="slidenum">
              <a:rPr lang="en-GB" sz="1200" smtClean="0">
                <a:latin typeface="Arial" panose="020B0604020202020204" pitchFamily="34" charset="0"/>
              </a:rPr>
              <a:pPr/>
              <a:t>4</a:t>
            </a:fld>
            <a:endParaRPr lang="en-GB" sz="1200">
              <a:latin typeface="Arial" panose="020B0604020202020204" pitchFamily="34" charset="0"/>
            </a:endParaRPr>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a:latin typeface="Arial" panose="020B0604020202020204" pitchFamily="34" charset="0"/>
            </a:endParaRPr>
          </a:p>
        </p:txBody>
      </p:sp>
    </p:spTree>
    <p:extLst>
      <p:ext uri="{BB962C8B-B14F-4D97-AF65-F5344CB8AC3E}">
        <p14:creationId xmlns:p14="http://schemas.microsoft.com/office/powerpoint/2010/main" val="32094173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anose="02020603050405020304" pitchFamily="18" charset="0"/>
              </a:defRPr>
            </a:lvl1pPr>
            <a:lvl2pPr marL="742950" indent="-285750">
              <a:defRPr sz="2400">
                <a:solidFill>
                  <a:schemeClr val="tx1"/>
                </a:solidFill>
                <a:latin typeface="Times" panose="02020603050405020304" pitchFamily="18" charset="0"/>
              </a:defRPr>
            </a:lvl2pPr>
            <a:lvl3pPr marL="1143000" indent="-228600">
              <a:defRPr sz="2400">
                <a:solidFill>
                  <a:schemeClr val="tx1"/>
                </a:solidFill>
                <a:latin typeface="Times" panose="02020603050405020304" pitchFamily="18" charset="0"/>
              </a:defRPr>
            </a:lvl3pPr>
            <a:lvl4pPr marL="1600200" indent="-228600">
              <a:defRPr sz="2400">
                <a:solidFill>
                  <a:schemeClr val="tx1"/>
                </a:solidFill>
                <a:latin typeface="Times" panose="02020603050405020304" pitchFamily="18" charset="0"/>
              </a:defRPr>
            </a:lvl4pPr>
            <a:lvl5pPr marL="2057400" indent="-228600">
              <a:defRPr sz="2400">
                <a:solidFill>
                  <a:schemeClr val="tx1"/>
                </a:solidFill>
                <a:latin typeface="Times" panose="02020603050405020304" pitchFamily="18" charset="0"/>
              </a:defRPr>
            </a:lvl5pPr>
            <a:lvl6pPr marL="2514600" indent="-228600" eaLnBrk="0" fontAlgn="base" hangingPunct="0">
              <a:spcBef>
                <a:spcPct val="0"/>
              </a:spcBef>
              <a:spcAft>
                <a:spcPct val="0"/>
              </a:spcAft>
              <a:defRPr sz="2400">
                <a:solidFill>
                  <a:schemeClr val="tx1"/>
                </a:solidFill>
                <a:latin typeface="Times" panose="02020603050405020304" pitchFamily="18" charset="0"/>
              </a:defRPr>
            </a:lvl6pPr>
            <a:lvl7pPr marL="2971800" indent="-228600" eaLnBrk="0" fontAlgn="base" hangingPunct="0">
              <a:spcBef>
                <a:spcPct val="0"/>
              </a:spcBef>
              <a:spcAft>
                <a:spcPct val="0"/>
              </a:spcAft>
              <a:defRPr sz="2400">
                <a:solidFill>
                  <a:schemeClr val="tx1"/>
                </a:solidFill>
                <a:latin typeface="Times" panose="02020603050405020304" pitchFamily="18" charset="0"/>
              </a:defRPr>
            </a:lvl7pPr>
            <a:lvl8pPr marL="3429000" indent="-228600" eaLnBrk="0" fontAlgn="base" hangingPunct="0">
              <a:spcBef>
                <a:spcPct val="0"/>
              </a:spcBef>
              <a:spcAft>
                <a:spcPct val="0"/>
              </a:spcAft>
              <a:defRPr sz="2400">
                <a:solidFill>
                  <a:schemeClr val="tx1"/>
                </a:solidFill>
                <a:latin typeface="Times" panose="02020603050405020304" pitchFamily="18" charset="0"/>
              </a:defRPr>
            </a:lvl8pPr>
            <a:lvl9pPr marL="3886200" indent="-228600" eaLnBrk="0" fontAlgn="base" hangingPunct="0">
              <a:spcBef>
                <a:spcPct val="0"/>
              </a:spcBef>
              <a:spcAft>
                <a:spcPct val="0"/>
              </a:spcAft>
              <a:defRPr sz="2400">
                <a:solidFill>
                  <a:schemeClr val="tx1"/>
                </a:solidFill>
                <a:latin typeface="Times" panose="02020603050405020304" pitchFamily="18" charset="0"/>
              </a:defRPr>
            </a:lvl9pPr>
          </a:lstStyle>
          <a:p>
            <a:fld id="{610EE213-8F0E-498B-818E-025F5CC4A62E}" type="slidenum">
              <a:rPr lang="en-GB" sz="1200" smtClean="0">
                <a:latin typeface="Arial" panose="020B0604020202020204" pitchFamily="34" charset="0"/>
              </a:rPr>
              <a:pPr/>
              <a:t>5</a:t>
            </a:fld>
            <a:endParaRPr lang="en-GB" sz="1200">
              <a:latin typeface="Arial" panose="020B0604020202020204" pitchFamily="34"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atin typeface="Arial" panose="020B0604020202020204" pitchFamily="34" charset="0"/>
            </a:endParaRPr>
          </a:p>
        </p:txBody>
      </p:sp>
    </p:spTree>
    <p:extLst>
      <p:ext uri="{BB962C8B-B14F-4D97-AF65-F5344CB8AC3E}">
        <p14:creationId xmlns:p14="http://schemas.microsoft.com/office/powerpoint/2010/main" val="4187304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6" name="Picture 15"/>
          <p:cNvPicPr>
            <a:picLocks noChangeAspect="1"/>
          </p:cNvPicPr>
          <p:nvPr userDrawn="1"/>
        </p:nvPicPr>
        <p:blipFill rotWithShape="1">
          <a:blip r:embed="rId2" cstate="print">
            <a:extLst>
              <a:ext uri="{28A0092B-C50C-407E-A947-70E740481C1C}">
                <a14:useLocalDpi xmlns:a14="http://schemas.microsoft.com/office/drawing/2010/main" val="0"/>
              </a:ext>
            </a:extLst>
          </a:blip>
          <a:srcRect b="5779"/>
          <a:stretch/>
        </p:blipFill>
        <p:spPr>
          <a:xfrm>
            <a:off x="-44450" y="1596504"/>
            <a:ext cx="9232900" cy="3546996"/>
          </a:xfrm>
          <a:prstGeom prst="rect">
            <a:avLst/>
          </a:prstGeom>
        </p:spPr>
      </p:pic>
      <p:sp>
        <p:nvSpPr>
          <p:cNvPr id="14" name="Rectangle 13"/>
          <p:cNvSpPr/>
          <p:nvPr userDrawn="1"/>
        </p:nvSpPr>
        <p:spPr>
          <a:xfrm>
            <a:off x="64169" y="204538"/>
            <a:ext cx="9023685" cy="8963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3" name="Picture 12"/>
          <p:cNvPicPr>
            <a:picLocks noChangeAspect="1"/>
          </p:cNvPicPr>
          <p:nvPr userDrawn="1"/>
        </p:nvPicPr>
        <p:blipFill>
          <a:blip r:embed="rId3"/>
          <a:stretch>
            <a:fillRect/>
          </a:stretch>
        </p:blipFill>
        <p:spPr>
          <a:xfrm>
            <a:off x="7058388" y="475247"/>
            <a:ext cx="1568588" cy="836196"/>
          </a:xfrm>
          <a:prstGeom prst="rect">
            <a:avLst/>
          </a:prstGeom>
        </p:spPr>
      </p:pic>
      <p:sp>
        <p:nvSpPr>
          <p:cNvPr id="17" name="Text Placeholder 4"/>
          <p:cNvSpPr>
            <a:spLocks noGrp="1"/>
          </p:cNvSpPr>
          <p:nvPr>
            <p:ph type="body" sz="quarter" idx="11" hasCustomPrompt="1"/>
          </p:nvPr>
        </p:nvSpPr>
        <p:spPr>
          <a:xfrm>
            <a:off x="697644" y="1836091"/>
            <a:ext cx="3822700" cy="281467"/>
          </a:xfrm>
        </p:spPr>
        <p:txBody>
          <a:bodyPr/>
          <a:lstStyle>
            <a:lvl1pPr marL="0" indent="0">
              <a:buNone/>
              <a:defRPr b="1" baseline="0"/>
            </a:lvl1pPr>
          </a:lstStyle>
          <a:p>
            <a:pPr lvl="0"/>
            <a:r>
              <a:rPr lang="en-US" dirty="0"/>
              <a:t>Presenter</a:t>
            </a:r>
          </a:p>
        </p:txBody>
      </p:sp>
      <p:sp>
        <p:nvSpPr>
          <p:cNvPr id="18" name="Text Placeholder 6"/>
          <p:cNvSpPr>
            <a:spLocks noGrp="1"/>
          </p:cNvSpPr>
          <p:nvPr>
            <p:ph type="body" sz="quarter" idx="12" hasCustomPrompt="1"/>
          </p:nvPr>
        </p:nvSpPr>
        <p:spPr>
          <a:xfrm>
            <a:off x="697643" y="3414566"/>
            <a:ext cx="3752453" cy="327255"/>
          </a:xfrm>
        </p:spPr>
        <p:txBody>
          <a:bodyPr/>
          <a:lstStyle>
            <a:lvl1pPr marL="0" indent="0">
              <a:buNone/>
              <a:defRPr/>
            </a:lvl1pPr>
          </a:lstStyle>
          <a:p>
            <a:pPr lvl="0"/>
            <a:r>
              <a:rPr lang="en-US" dirty="0"/>
              <a:t>Event, Location</a:t>
            </a:r>
            <a:endParaRPr lang="en-GB" dirty="0"/>
          </a:p>
        </p:txBody>
      </p:sp>
      <p:sp>
        <p:nvSpPr>
          <p:cNvPr id="19" name="Text Placeholder 10"/>
          <p:cNvSpPr>
            <a:spLocks noGrp="1"/>
          </p:cNvSpPr>
          <p:nvPr>
            <p:ph type="body" sz="quarter" idx="17" hasCustomPrompt="1"/>
          </p:nvPr>
        </p:nvSpPr>
        <p:spPr>
          <a:xfrm>
            <a:off x="697644" y="1373001"/>
            <a:ext cx="3759596" cy="377594"/>
          </a:xfrm>
        </p:spPr>
        <p:txBody>
          <a:bodyPr>
            <a:normAutofit/>
          </a:bodyPr>
          <a:lstStyle>
            <a:lvl1pPr marL="0" indent="0">
              <a:buNone/>
              <a:defRPr sz="1950"/>
            </a:lvl1pPr>
          </a:lstStyle>
          <a:p>
            <a:pPr lvl="0"/>
            <a:r>
              <a:rPr lang="en-US" dirty="0"/>
              <a:t>Subtitle</a:t>
            </a:r>
          </a:p>
        </p:txBody>
      </p:sp>
      <p:sp>
        <p:nvSpPr>
          <p:cNvPr id="20" name="Text Placeholder 10"/>
          <p:cNvSpPr>
            <a:spLocks noGrp="1"/>
          </p:cNvSpPr>
          <p:nvPr>
            <p:ph type="body" sz="quarter" idx="14" hasCustomPrompt="1"/>
          </p:nvPr>
        </p:nvSpPr>
        <p:spPr>
          <a:xfrm>
            <a:off x="697644" y="998621"/>
            <a:ext cx="3759596" cy="354932"/>
          </a:xfrm>
        </p:spPr>
        <p:txBody>
          <a:bodyPr>
            <a:noAutofit/>
          </a:bodyPr>
          <a:lstStyle>
            <a:lvl1pPr marL="0" indent="0">
              <a:buNone/>
              <a:defRPr sz="2400" b="1"/>
            </a:lvl1pPr>
          </a:lstStyle>
          <a:p>
            <a:pPr lvl="0"/>
            <a:r>
              <a:rPr lang="en-US" dirty="0"/>
              <a:t>Title</a:t>
            </a:r>
          </a:p>
        </p:txBody>
      </p:sp>
      <p:sp>
        <p:nvSpPr>
          <p:cNvPr id="21" name="Text Placeholder 6"/>
          <p:cNvSpPr>
            <a:spLocks noGrp="1"/>
          </p:cNvSpPr>
          <p:nvPr>
            <p:ph type="body" sz="quarter" idx="18" hasCustomPrompt="1"/>
          </p:nvPr>
        </p:nvSpPr>
        <p:spPr>
          <a:xfrm>
            <a:off x="697643" y="3691293"/>
            <a:ext cx="3752453" cy="321239"/>
          </a:xfrm>
        </p:spPr>
        <p:txBody>
          <a:bodyPr/>
          <a:lstStyle>
            <a:lvl1pPr marL="0" indent="0">
              <a:buNone/>
              <a:defRPr/>
            </a:lvl1pPr>
          </a:lstStyle>
          <a:p>
            <a:pPr lvl="0"/>
            <a:r>
              <a:rPr lang="en-US" dirty="0"/>
              <a:t>Date</a:t>
            </a:r>
            <a:endParaRPr lang="en-GB" dirty="0"/>
          </a:p>
        </p:txBody>
      </p:sp>
      <p:sp>
        <p:nvSpPr>
          <p:cNvPr id="22" name="Text Placeholder 4"/>
          <p:cNvSpPr>
            <a:spLocks noGrp="1"/>
          </p:cNvSpPr>
          <p:nvPr>
            <p:ph type="body" sz="quarter" idx="19" hasCustomPrompt="1"/>
          </p:nvPr>
        </p:nvSpPr>
        <p:spPr>
          <a:xfrm>
            <a:off x="697644" y="2115826"/>
            <a:ext cx="3822700" cy="260411"/>
          </a:xfrm>
        </p:spPr>
        <p:txBody>
          <a:bodyPr/>
          <a:lstStyle>
            <a:lvl1pPr marL="0" indent="0">
              <a:buNone/>
              <a:defRPr b="0" baseline="0"/>
            </a:lvl1pPr>
          </a:lstStyle>
          <a:p>
            <a:pPr lvl="0"/>
            <a:r>
              <a:rPr lang="en-US" dirty="0"/>
              <a:t>Role in Project, GÉANT Project (if applicable)</a:t>
            </a:r>
          </a:p>
        </p:txBody>
      </p:sp>
      <p:sp>
        <p:nvSpPr>
          <p:cNvPr id="23" name="Text Placeholder 4"/>
          <p:cNvSpPr>
            <a:spLocks noGrp="1"/>
          </p:cNvSpPr>
          <p:nvPr>
            <p:ph type="body" sz="quarter" idx="20" hasCustomPrompt="1"/>
          </p:nvPr>
        </p:nvSpPr>
        <p:spPr>
          <a:xfrm>
            <a:off x="697643" y="2374505"/>
            <a:ext cx="5029917" cy="260411"/>
          </a:xfrm>
        </p:spPr>
        <p:txBody>
          <a:bodyPr/>
          <a:lstStyle>
            <a:lvl1pPr marL="0" indent="0">
              <a:buNone/>
              <a:defRPr b="0" baseline="0"/>
            </a:lvl1pPr>
          </a:lstStyle>
          <a:p>
            <a:pPr lvl="0"/>
            <a:r>
              <a:rPr lang="en-US" dirty="0"/>
              <a:t>Role in  Home Organisation, Organisation Name (if applicable)</a:t>
            </a:r>
          </a:p>
        </p:txBody>
      </p:sp>
      <p:sp>
        <p:nvSpPr>
          <p:cNvPr id="12" name="Text Placeholder 3"/>
          <p:cNvSpPr>
            <a:spLocks noGrp="1"/>
          </p:cNvSpPr>
          <p:nvPr>
            <p:ph type="body" sz="quarter" idx="21" hasCustomPrompt="1"/>
          </p:nvPr>
        </p:nvSpPr>
        <p:spPr>
          <a:xfrm>
            <a:off x="836320" y="2761626"/>
            <a:ext cx="685800" cy="142799"/>
          </a:xfrm>
        </p:spPr>
        <p:txBody>
          <a:bodyPr>
            <a:normAutofit/>
          </a:bodyPr>
          <a:lstStyle>
            <a:lvl1pPr marL="0" indent="0">
              <a:buNone/>
              <a:defRPr sz="600"/>
            </a:lvl1pPr>
          </a:lstStyle>
          <a:p>
            <a:pPr lvl="0"/>
            <a:r>
              <a:rPr lang="en-US" dirty="0"/>
              <a:t>Logo (optional)</a:t>
            </a:r>
            <a:endParaRPr lang="en-GB" dirty="0"/>
          </a:p>
        </p:txBody>
      </p:sp>
    </p:spTree>
    <p:extLst>
      <p:ext uri="{BB962C8B-B14F-4D97-AF65-F5344CB8AC3E}">
        <p14:creationId xmlns:p14="http://schemas.microsoft.com/office/powerpoint/2010/main" val="416442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287628"/>
            <a:ext cx="4629150" cy="3108163"/>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342902" y="1287628"/>
            <a:ext cx="3236119" cy="311411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5" name="TextBox 4"/>
          <p:cNvSpPr txBox="1"/>
          <p:nvPr userDrawn="1"/>
        </p:nvSpPr>
        <p:spPr>
          <a:xfrm>
            <a:off x="366964" y="228600"/>
            <a:ext cx="4220451" cy="646331"/>
          </a:xfrm>
          <a:prstGeom prst="rect">
            <a:avLst/>
          </a:prstGeom>
          <a:noFill/>
        </p:spPr>
        <p:txBody>
          <a:bodyPr wrap="none" rtlCol="0">
            <a:spAutoFit/>
          </a:bodyPr>
          <a:lstStyle/>
          <a:p>
            <a:r>
              <a:rPr lang="en-GB" sz="1800" b="1" dirty="0">
                <a:solidFill>
                  <a:srgbClr val="003F5D"/>
                </a:solidFill>
              </a:rPr>
              <a:t>Style</a:t>
            </a:r>
            <a:r>
              <a:rPr lang="en-GB" sz="1800" b="1" baseline="0" dirty="0">
                <a:solidFill>
                  <a:srgbClr val="003F5D"/>
                </a:solidFill>
              </a:rPr>
              <a:t> Guide</a:t>
            </a:r>
          </a:p>
          <a:p>
            <a:r>
              <a:rPr lang="en-GB" sz="1800" baseline="0" dirty="0">
                <a:solidFill>
                  <a:srgbClr val="ED1556"/>
                </a:solidFill>
              </a:rPr>
              <a:t>A Guide to Using the New GÉANT Template</a:t>
            </a:r>
            <a:endParaRPr lang="en-GB" sz="1800" dirty="0">
              <a:solidFill>
                <a:srgbClr val="ED1556"/>
              </a:solidFill>
            </a:endParaRPr>
          </a:p>
        </p:txBody>
      </p:sp>
      <p:sp>
        <p:nvSpPr>
          <p:cNvPr id="7" name="TextBox 6"/>
          <p:cNvSpPr txBox="1"/>
          <p:nvPr userDrawn="1"/>
        </p:nvSpPr>
        <p:spPr>
          <a:xfrm>
            <a:off x="438955" y="998625"/>
            <a:ext cx="7857404" cy="4401205"/>
          </a:xfrm>
          <a:prstGeom prst="rect">
            <a:avLst/>
          </a:prstGeom>
          <a:noFill/>
        </p:spPr>
        <p:txBody>
          <a:bodyPr wrap="square" rtlCol="0">
            <a:spAutoFit/>
          </a:bodyPr>
          <a:lstStyle/>
          <a:p>
            <a:pPr marL="214313" indent="-214313">
              <a:buFont typeface="Arial" panose="020B0604020202020204" pitchFamily="34" charset="0"/>
              <a:buChar char="•"/>
            </a:pPr>
            <a:r>
              <a:rPr lang="en-GB" sz="1400" dirty="0">
                <a:solidFill>
                  <a:srgbClr val="003F5D"/>
                </a:solidFill>
              </a:rPr>
              <a:t>This template is a dual purpose template for use both to</a:t>
            </a:r>
            <a:r>
              <a:rPr lang="en-GB" sz="1400" baseline="0" dirty="0">
                <a:solidFill>
                  <a:srgbClr val="003F5D"/>
                </a:solidFill>
              </a:rPr>
              <a:t> present information on behalf of the GÉANT Project (GN4-1) and for the organisation</a:t>
            </a:r>
          </a:p>
          <a:p>
            <a:pPr marL="214313" indent="-214313">
              <a:buFont typeface="Arial" panose="020B0604020202020204" pitchFamily="34" charset="0"/>
              <a:buChar char="•"/>
            </a:pPr>
            <a:r>
              <a:rPr lang="en-GB" sz="1400" baseline="0" dirty="0">
                <a:solidFill>
                  <a:srgbClr val="003F5D"/>
                </a:solidFill>
              </a:rPr>
              <a:t>Because of this there are two end slide versions: </a:t>
            </a:r>
          </a:p>
          <a:p>
            <a:pPr marL="557213" lvl="1" indent="-214313">
              <a:buFont typeface="Arial" panose="020B0604020202020204" pitchFamily="34" charset="0"/>
              <a:buChar char="•"/>
            </a:pPr>
            <a:r>
              <a:rPr lang="en-GB" sz="1400" baseline="0" dirty="0">
                <a:solidFill>
                  <a:srgbClr val="003F5D"/>
                </a:solidFill>
              </a:rPr>
              <a:t>One for Project (GN4-1) presentations which includes EU logo, copyright, and funding statement</a:t>
            </a:r>
          </a:p>
          <a:p>
            <a:pPr marL="557213" lvl="1" indent="-214313">
              <a:buFont typeface="Arial" panose="020B0604020202020204" pitchFamily="34" charset="0"/>
              <a:buChar char="•"/>
            </a:pPr>
            <a:r>
              <a:rPr lang="en-GB" sz="1400" baseline="0" dirty="0">
                <a:solidFill>
                  <a:srgbClr val="003F5D"/>
                </a:solidFill>
              </a:rPr>
              <a:t>One for when presenting on behalf of the organisation</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1" baseline="0" dirty="0">
                <a:solidFill>
                  <a:srgbClr val="003F5D"/>
                </a:solidFill>
              </a:rPr>
              <a:t>All slide packs MUST include the correct end slide. </a:t>
            </a:r>
            <a:r>
              <a:rPr lang="en-GB" sz="1400" b="0" baseline="0" dirty="0">
                <a:solidFill>
                  <a:srgbClr val="003F5D"/>
                </a:solidFill>
              </a:rPr>
              <a:t>(This slide need not be shown during the presentation but must be included in any electronic or hard copies distributed/submitted)</a:t>
            </a:r>
          </a:p>
          <a:p>
            <a:pPr marL="557213" marR="0" lvl="1"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a:solidFill>
                  <a:srgbClr val="003F5D"/>
                </a:solidFill>
              </a:rPr>
              <a:t>Project participants must use the GN4-1 version with the EU funding statement.  This is a requirement of the EU funding agreement</a:t>
            </a:r>
          </a:p>
          <a:p>
            <a:pPr marL="557213" marR="0" lvl="1"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a:solidFill>
                  <a:srgbClr val="003F5D"/>
                </a:solidFill>
              </a:rPr>
              <a:t>Staff from the GÉANT offices should ensure the correct end slide is used. If in doubt contact your line manager/activity leader for clarification on which version to use</a:t>
            </a: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400" baseline="0" dirty="0">
              <a:solidFill>
                <a:srgbClr val="003F5D"/>
              </a:solidFill>
            </a:endParaRPr>
          </a:p>
          <a:p>
            <a:pPr marL="214313" marR="0" lvl="0" indent="-214313"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baseline="0" dirty="0">
                <a:solidFill>
                  <a:srgbClr val="003F5D"/>
                </a:solidFill>
              </a:rPr>
              <a:t>The title slide has space for the speaker’s own role in their organisation, organisation name and an optional organisation logo which should be no larger than the main GÉANT logo </a:t>
            </a:r>
          </a:p>
          <a:p>
            <a:pPr marL="214313" indent="-214313">
              <a:buFont typeface="Arial" panose="020B0604020202020204" pitchFamily="34" charset="0"/>
              <a:buChar char="•"/>
            </a:pPr>
            <a:r>
              <a:rPr lang="en-GB" sz="1400" baseline="0" dirty="0">
                <a:solidFill>
                  <a:srgbClr val="003F5D"/>
                </a:solidFill>
              </a:rPr>
              <a:t>Font is Calibri and will auto-size. Avoid using a font size less than 18pt.  Main font colour is Teal, </a:t>
            </a:r>
            <a:r>
              <a:rPr lang="en-GB" sz="1400" baseline="0" dirty="0">
                <a:solidFill>
                  <a:srgbClr val="ED1556"/>
                </a:solidFill>
              </a:rPr>
              <a:t>Subtitle colour is Crimson and should be used sparingly. </a:t>
            </a:r>
            <a:r>
              <a:rPr lang="en-GB" sz="1400" baseline="0" dirty="0">
                <a:solidFill>
                  <a:srgbClr val="003F5D"/>
                </a:solidFill>
              </a:rPr>
              <a:t>If the colours are not shown in PowerPoint use the </a:t>
            </a:r>
            <a:r>
              <a:rPr lang="en-GB" sz="1400" baseline="0" dirty="0" err="1">
                <a:solidFill>
                  <a:srgbClr val="003F5D"/>
                </a:solidFill>
              </a:rPr>
              <a:t>eyedrop</a:t>
            </a:r>
            <a:r>
              <a:rPr lang="en-GB" sz="1400" baseline="0" dirty="0">
                <a:solidFill>
                  <a:srgbClr val="003F5D"/>
                </a:solidFill>
              </a:rPr>
              <a:t> colour picker to select the correct colour from these samples</a:t>
            </a:r>
            <a:endParaRPr lang="en-GB" sz="1400" baseline="0" dirty="0">
              <a:solidFill>
                <a:srgbClr val="ED1556"/>
              </a:solidFill>
            </a:endParaRPr>
          </a:p>
          <a:p>
            <a:pPr marL="214313" indent="-214313">
              <a:buFont typeface="Arial" panose="020B0604020202020204" pitchFamily="34" charset="0"/>
              <a:buChar char="•"/>
            </a:pPr>
            <a:endParaRPr lang="en-GB" sz="1400" baseline="0" dirty="0">
              <a:solidFill>
                <a:srgbClr val="ED1556"/>
              </a:solidFill>
            </a:endParaRPr>
          </a:p>
          <a:p>
            <a:pPr marL="214313" indent="-214313">
              <a:buFont typeface="Arial" panose="020B0604020202020204" pitchFamily="34" charset="0"/>
              <a:buChar char="•"/>
            </a:pPr>
            <a:endParaRPr lang="en-GB" sz="1400" baseline="0" dirty="0">
              <a:solidFill>
                <a:srgbClr val="003F5D"/>
              </a:solidFill>
            </a:endParaRPr>
          </a:p>
          <a:p>
            <a:pPr marL="342900" lvl="1" indent="0">
              <a:buFont typeface="Arial" panose="020B0604020202020204" pitchFamily="34" charset="0"/>
              <a:buNone/>
            </a:pPr>
            <a:r>
              <a:rPr lang="en-GB" sz="1400" baseline="0" dirty="0">
                <a:solidFill>
                  <a:srgbClr val="003F5D"/>
                </a:solidFill>
              </a:rPr>
              <a:t> </a:t>
            </a:r>
          </a:p>
        </p:txBody>
      </p:sp>
      <p:sp>
        <p:nvSpPr>
          <p:cNvPr id="9" name="Oval 8"/>
          <p:cNvSpPr/>
          <p:nvPr userDrawn="1"/>
        </p:nvSpPr>
        <p:spPr>
          <a:xfrm>
            <a:off x="8355189" y="4224431"/>
            <a:ext cx="496936" cy="482321"/>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0" name="Oval 9"/>
          <p:cNvSpPr/>
          <p:nvPr userDrawn="1"/>
        </p:nvSpPr>
        <p:spPr>
          <a:xfrm>
            <a:off x="8355189" y="3587102"/>
            <a:ext cx="496936" cy="482321"/>
          </a:xfrm>
          <a:prstGeom prst="ellipse">
            <a:avLst/>
          </a:prstGeom>
          <a:solidFill>
            <a:srgbClr val="EC0E51"/>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Tree>
    <p:extLst>
      <p:ext uri="{BB962C8B-B14F-4D97-AF65-F5344CB8AC3E}">
        <p14:creationId xmlns:p14="http://schemas.microsoft.com/office/powerpoint/2010/main" val="15059465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for GN4 related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4" name="Title 3"/>
          <p:cNvSpPr txBox="1">
            <a:spLocks/>
          </p:cNvSpPr>
          <p:nvPr userDrawn="1"/>
        </p:nvSpPr>
        <p:spPr>
          <a:xfrm>
            <a:off x="0" y="2227694"/>
            <a:ext cx="9144000" cy="441921"/>
          </a:xfrm>
          <a:prstGeom prst="rect">
            <a:avLst/>
          </a:prstGeom>
        </p:spPr>
        <p:txBody>
          <a:bodyPr vert="horz" lIns="51435" tIns="25718" rIns="51435" bIns="25718"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1575" b="0" dirty="0">
                <a:solidFill>
                  <a:schemeClr val="bg1"/>
                </a:solidFill>
              </a:rPr>
              <a:t>Thank you</a:t>
            </a:r>
          </a:p>
        </p:txBody>
      </p:sp>
      <p:sp>
        <p:nvSpPr>
          <p:cNvPr id="26" name="Rectangle 25"/>
          <p:cNvSpPr/>
          <p:nvPr userDrawn="1"/>
        </p:nvSpPr>
        <p:spPr>
          <a:xfrm>
            <a:off x="2470932" y="747920"/>
            <a:ext cx="4202136" cy="2988518"/>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nvGrpSpPr>
          <p:cNvPr id="29" name="Group 28"/>
          <p:cNvGrpSpPr/>
          <p:nvPr userDrawn="1"/>
        </p:nvGrpSpPr>
        <p:grpSpPr>
          <a:xfrm>
            <a:off x="3014134" y="3580162"/>
            <a:ext cx="3115734" cy="898800"/>
            <a:chOff x="4003396" y="4773547"/>
            <a:chExt cx="4154312" cy="1198400"/>
          </a:xfrm>
        </p:grpSpPr>
        <p:sp>
          <p:nvSpPr>
            <p:cNvPr id="21" name="TextBox 20"/>
            <p:cNvSpPr txBox="1"/>
            <p:nvPr userDrawn="1"/>
          </p:nvSpPr>
          <p:spPr>
            <a:xfrm>
              <a:off x="4003396" y="5294839"/>
              <a:ext cx="4154312" cy="677108"/>
            </a:xfrm>
            <a:prstGeom prst="rect">
              <a:avLst/>
            </a:prstGeom>
            <a:noFill/>
          </p:spPr>
          <p:txBody>
            <a:bodyPr wrap="squar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900" dirty="0">
                  <a:solidFill>
                    <a:schemeClr val="bg1"/>
                  </a:solidFill>
                </a:rPr>
                <a:t>Networks </a:t>
              </a:r>
              <a:r>
                <a:rPr lang="en-GB" sz="900" baseline="0" dirty="0">
                  <a:solidFill>
                    <a:schemeClr val="bg1"/>
                  </a:solidFill>
                </a:rPr>
                <a:t>∙ Services ∙ People         </a:t>
              </a:r>
            </a:p>
            <a:p>
              <a:pPr marL="0" marR="0" indent="0" algn="ctr" defTabSz="685800" rtl="0" eaLnBrk="1" fontAlgn="auto" latinLnBrk="0" hangingPunct="1">
                <a:lnSpc>
                  <a:spcPct val="100000"/>
                </a:lnSpc>
                <a:spcBef>
                  <a:spcPts val="0"/>
                </a:spcBef>
                <a:spcAft>
                  <a:spcPts val="0"/>
                </a:spcAft>
                <a:buClrTx/>
                <a:buSzTx/>
                <a:buFontTx/>
                <a:buNone/>
                <a:tabLst/>
                <a:defRPr/>
              </a:pPr>
              <a:r>
                <a:rPr lang="en-GB" sz="900" b="0" i="0" dirty="0">
                  <a:solidFill>
                    <a:schemeClr val="bg1"/>
                  </a:solidFill>
                </a:rPr>
                <a:t>www.geant.org</a:t>
              </a:r>
            </a:p>
            <a:p>
              <a:pPr algn="ctr"/>
              <a:r>
                <a:rPr lang="en-GB" sz="900" i="0" baseline="0" dirty="0">
                  <a:solidFill>
                    <a:schemeClr val="bg1"/>
                  </a:solidFill>
                </a:rPr>
                <a:t> </a:t>
              </a:r>
              <a:endParaRPr lang="en-GB" sz="900" i="0" dirty="0">
                <a:solidFill>
                  <a:schemeClr val="bg1"/>
                </a:solidFill>
              </a:endParaRPr>
            </a:p>
          </p:txBody>
        </p:sp>
        <p:pic>
          <p:nvPicPr>
            <p:cNvPr id="28" name="Picture 2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4773547"/>
              <a:ext cx="1219200" cy="529760"/>
            </a:xfrm>
            <a:prstGeom prst="rect">
              <a:avLst/>
            </a:prstGeom>
          </p:spPr>
        </p:pic>
      </p:grpSp>
      <p:sp>
        <p:nvSpPr>
          <p:cNvPr id="30" name="TextBox 29"/>
          <p:cNvSpPr txBox="1"/>
          <p:nvPr userDrawn="1"/>
        </p:nvSpPr>
        <p:spPr>
          <a:xfrm>
            <a:off x="1588712" y="4651382"/>
            <a:ext cx="5886548" cy="276999"/>
          </a:xfrm>
          <a:prstGeom prst="rect">
            <a:avLst/>
          </a:prstGeom>
          <a:noFill/>
        </p:spPr>
        <p:txBody>
          <a:bodyPr wrap="none" rtlCol="0">
            <a:spAutoFit/>
          </a:bodyPr>
          <a:lstStyle/>
          <a:p>
            <a:pPr algn="l"/>
            <a:r>
              <a:rPr lang="en-GB" sz="600" kern="1200" dirty="0">
                <a:solidFill>
                  <a:schemeClr val="bg1"/>
                </a:solidFill>
                <a:effectLst/>
                <a:latin typeface="+mn-lt"/>
                <a:ea typeface="+mn-ea"/>
                <a:cs typeface="+mn-cs"/>
              </a:rPr>
              <a:t>© GEANT Limited on behalf of the GN4 Phase 1 project (GN4-1).</a:t>
            </a:r>
          </a:p>
          <a:p>
            <a:pPr algn="l"/>
            <a:r>
              <a:rPr lang="en-GB" sz="600" kern="1200" dirty="0">
                <a:solidFill>
                  <a:schemeClr val="bg1"/>
                </a:solidFill>
                <a:effectLst/>
                <a:latin typeface="+mn-lt"/>
                <a:ea typeface="+mn-ea"/>
                <a:cs typeface="+mn-cs"/>
              </a:rPr>
              <a:t>The research leading to these results has received funding from the European Union’s Horizon 2020 research and innovation programme under Grant Agreement No. 691567 (GN4-1).</a:t>
            </a:r>
            <a:endParaRPr lang="en-GB" sz="600" dirty="0">
              <a:solidFill>
                <a:schemeClr val="bg1"/>
              </a:solidFill>
            </a:endParaRPr>
          </a:p>
        </p:txBody>
      </p:sp>
      <p:pic>
        <p:nvPicPr>
          <p:cNvPr id="31" name="Picture 3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162308" y="4642549"/>
            <a:ext cx="433675" cy="294664"/>
          </a:xfrm>
          <a:prstGeom prst="rect">
            <a:avLst/>
          </a:prstGeom>
        </p:spPr>
      </p:pic>
      <p:sp>
        <p:nvSpPr>
          <p:cNvPr id="13" name="Text Placeholder 4"/>
          <p:cNvSpPr>
            <a:spLocks noGrp="1"/>
          </p:cNvSpPr>
          <p:nvPr>
            <p:ph type="body" sz="quarter" idx="11" hasCustomPrompt="1"/>
          </p:nvPr>
        </p:nvSpPr>
        <p:spPr>
          <a:xfrm>
            <a:off x="2674018" y="3068125"/>
            <a:ext cx="3795964" cy="263127"/>
          </a:xfrm>
        </p:spPr>
        <p:txBody>
          <a:bodyPr>
            <a:normAutofit/>
          </a:bodyPr>
          <a:lstStyle>
            <a:lvl1pPr marL="0" indent="0" algn="ctr">
              <a:buNone/>
              <a:defRPr sz="900" baseline="0">
                <a:solidFill>
                  <a:schemeClr val="bg1"/>
                </a:solidFill>
              </a:defRPr>
            </a:lvl1pPr>
          </a:lstStyle>
          <a:p>
            <a:pPr lvl="0"/>
            <a:r>
              <a:rPr lang="en-GB" dirty="0"/>
              <a:t>Presenter email</a:t>
            </a:r>
          </a:p>
        </p:txBody>
      </p:sp>
      <p:sp>
        <p:nvSpPr>
          <p:cNvPr id="4" name="Content Placeholder 3"/>
          <p:cNvSpPr>
            <a:spLocks noGrp="1"/>
          </p:cNvSpPr>
          <p:nvPr>
            <p:ph sz="quarter" idx="12" hasCustomPrompt="1"/>
          </p:nvPr>
        </p:nvSpPr>
        <p:spPr>
          <a:xfrm>
            <a:off x="2695575" y="2669381"/>
            <a:ext cx="3752850" cy="321469"/>
          </a:xfrm>
        </p:spPr>
        <p:txBody>
          <a:bodyPr>
            <a:noAutofit/>
          </a:bodyPr>
          <a:lstStyle>
            <a:lvl1pPr marL="0" indent="0" algn="ctr">
              <a:buNone/>
              <a:defRPr sz="1575" baseline="0">
                <a:solidFill>
                  <a:schemeClr val="bg1"/>
                </a:solidFill>
              </a:defRPr>
            </a:lvl1pPr>
          </a:lstStyle>
          <a:p>
            <a:pPr lvl="0"/>
            <a:r>
              <a:rPr lang="en-US" dirty="0"/>
              <a:t>Optional “Any Questions?” Text here</a:t>
            </a:r>
          </a:p>
        </p:txBody>
      </p:sp>
      <p:sp>
        <p:nvSpPr>
          <p:cNvPr id="7" name="Text Placeholder 6"/>
          <p:cNvSpPr>
            <a:spLocks noGrp="1"/>
          </p:cNvSpPr>
          <p:nvPr>
            <p:ph type="body" sz="quarter" idx="13"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This end slide to be used for all GN4-1 Presentations</a:t>
            </a:r>
            <a:endParaRPr lang="en-GB" dirty="0"/>
          </a:p>
        </p:txBody>
      </p:sp>
    </p:spTree>
    <p:extLst>
      <p:ext uri="{BB962C8B-B14F-4D97-AF65-F5344CB8AC3E}">
        <p14:creationId xmlns:p14="http://schemas.microsoft.com/office/powerpoint/2010/main" val="2118516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Slide for non project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5"/>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dirty="0"/>
          </a:p>
        </p:txBody>
      </p:sp>
      <p:sp>
        <p:nvSpPr>
          <p:cNvPr id="12" name="Rectangle 11"/>
          <p:cNvSpPr/>
          <p:nvPr userDrawn="1"/>
        </p:nvSpPr>
        <p:spPr>
          <a:xfrm>
            <a:off x="0" y="642938"/>
            <a:ext cx="9144000" cy="3857625"/>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4" name="Title 3"/>
          <p:cNvSpPr txBox="1">
            <a:spLocks/>
          </p:cNvSpPr>
          <p:nvPr userDrawn="1"/>
        </p:nvSpPr>
        <p:spPr>
          <a:xfrm>
            <a:off x="0" y="2227694"/>
            <a:ext cx="9144000" cy="441921"/>
          </a:xfrm>
          <a:prstGeom prst="rect">
            <a:avLst/>
          </a:prstGeom>
        </p:spPr>
        <p:txBody>
          <a:bodyPr vert="horz" lIns="51435" tIns="25718" rIns="51435" bIns="25718"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1575" b="0" dirty="0">
                <a:solidFill>
                  <a:schemeClr val="bg1"/>
                </a:solidFill>
              </a:rPr>
              <a:t>Thank you</a:t>
            </a:r>
          </a:p>
        </p:txBody>
      </p:sp>
      <p:sp>
        <p:nvSpPr>
          <p:cNvPr id="15" name="Rectangle 14"/>
          <p:cNvSpPr/>
          <p:nvPr userDrawn="1"/>
        </p:nvSpPr>
        <p:spPr>
          <a:xfrm>
            <a:off x="2470932" y="768140"/>
            <a:ext cx="4202136" cy="2988518"/>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grpSp>
        <p:nvGrpSpPr>
          <p:cNvPr id="4" name="Group 3"/>
          <p:cNvGrpSpPr/>
          <p:nvPr userDrawn="1"/>
        </p:nvGrpSpPr>
        <p:grpSpPr>
          <a:xfrm>
            <a:off x="3014133" y="3844855"/>
            <a:ext cx="3115734" cy="898800"/>
            <a:chOff x="4003396" y="5126471"/>
            <a:chExt cx="4154312" cy="1198400"/>
          </a:xfrm>
        </p:grpSpPr>
        <p:sp>
          <p:nvSpPr>
            <p:cNvPr id="18" name="TextBox 17"/>
            <p:cNvSpPr txBox="1"/>
            <p:nvPr userDrawn="1"/>
          </p:nvSpPr>
          <p:spPr>
            <a:xfrm>
              <a:off x="4003396" y="5647763"/>
              <a:ext cx="4154312" cy="677108"/>
            </a:xfrm>
            <a:prstGeom prst="rect">
              <a:avLst/>
            </a:prstGeom>
            <a:noFill/>
          </p:spPr>
          <p:txBody>
            <a:bodyPr wrap="square" rtlCol="0">
              <a:spAutoFit/>
            </a:bodyPr>
            <a:lstStyle/>
            <a:p>
              <a:pPr marL="0" marR="0" indent="0" algn="ctr" defTabSz="685800" rtl="0" eaLnBrk="1" fontAlgn="auto" latinLnBrk="0" hangingPunct="1">
                <a:lnSpc>
                  <a:spcPct val="100000"/>
                </a:lnSpc>
                <a:spcBef>
                  <a:spcPts val="0"/>
                </a:spcBef>
                <a:spcAft>
                  <a:spcPts val="0"/>
                </a:spcAft>
                <a:buClrTx/>
                <a:buSzTx/>
                <a:buFontTx/>
                <a:buNone/>
                <a:tabLst/>
                <a:defRPr/>
              </a:pPr>
              <a:r>
                <a:rPr lang="en-GB" sz="900" dirty="0">
                  <a:solidFill>
                    <a:schemeClr val="bg1"/>
                  </a:solidFill>
                </a:rPr>
                <a:t>Networks </a:t>
              </a:r>
              <a:r>
                <a:rPr lang="en-GB" sz="900" baseline="0" dirty="0">
                  <a:solidFill>
                    <a:schemeClr val="bg1"/>
                  </a:solidFill>
                </a:rPr>
                <a:t>∙ Services ∙ People         </a:t>
              </a:r>
            </a:p>
            <a:p>
              <a:pPr marL="0" marR="0" indent="0" algn="ctr" defTabSz="685800" rtl="0" eaLnBrk="1" fontAlgn="auto" latinLnBrk="0" hangingPunct="1">
                <a:lnSpc>
                  <a:spcPct val="100000"/>
                </a:lnSpc>
                <a:spcBef>
                  <a:spcPts val="0"/>
                </a:spcBef>
                <a:spcAft>
                  <a:spcPts val="0"/>
                </a:spcAft>
                <a:buClrTx/>
                <a:buSzTx/>
                <a:buFontTx/>
                <a:buNone/>
                <a:tabLst/>
                <a:defRPr/>
              </a:pPr>
              <a:r>
                <a:rPr lang="en-GB" sz="900" b="0" i="0" dirty="0">
                  <a:solidFill>
                    <a:schemeClr val="bg1"/>
                  </a:solidFill>
                </a:rPr>
                <a:t>www.geant.org</a:t>
              </a:r>
            </a:p>
            <a:p>
              <a:pPr algn="ctr"/>
              <a:r>
                <a:rPr lang="en-GB" sz="900" i="0" baseline="0" dirty="0">
                  <a:solidFill>
                    <a:schemeClr val="bg1"/>
                  </a:solidFill>
                </a:rPr>
                <a:t> </a:t>
              </a:r>
              <a:endParaRPr lang="en-GB" sz="900" i="0" dirty="0">
                <a:solidFill>
                  <a:schemeClr val="bg1"/>
                </a:solidFill>
              </a:endParaRP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5126471"/>
              <a:ext cx="1219200" cy="529760"/>
            </a:xfrm>
            <a:prstGeom prst="rect">
              <a:avLst/>
            </a:prstGeom>
          </p:spPr>
        </p:pic>
      </p:grpSp>
      <p:sp>
        <p:nvSpPr>
          <p:cNvPr id="11" name="Text Placeholder 4"/>
          <p:cNvSpPr>
            <a:spLocks noGrp="1"/>
          </p:cNvSpPr>
          <p:nvPr>
            <p:ph type="body" sz="quarter" idx="11" hasCustomPrompt="1"/>
          </p:nvPr>
        </p:nvSpPr>
        <p:spPr>
          <a:xfrm>
            <a:off x="2674019" y="3163543"/>
            <a:ext cx="3795964" cy="263127"/>
          </a:xfrm>
        </p:spPr>
        <p:txBody>
          <a:bodyPr>
            <a:normAutofit/>
          </a:bodyPr>
          <a:lstStyle>
            <a:lvl1pPr marL="0" indent="0" algn="ctr">
              <a:buNone/>
              <a:defRPr sz="900" baseline="0">
                <a:solidFill>
                  <a:schemeClr val="bg1"/>
                </a:solidFill>
              </a:defRPr>
            </a:lvl1pPr>
          </a:lstStyle>
          <a:p>
            <a:pPr lvl="0"/>
            <a:r>
              <a:rPr lang="en-GB" dirty="0"/>
              <a:t>Presenter email</a:t>
            </a:r>
          </a:p>
        </p:txBody>
      </p:sp>
      <p:sp>
        <p:nvSpPr>
          <p:cNvPr id="16" name="Content Placeholder 3"/>
          <p:cNvSpPr>
            <a:spLocks noGrp="1"/>
          </p:cNvSpPr>
          <p:nvPr>
            <p:ph sz="quarter" idx="12" hasCustomPrompt="1"/>
          </p:nvPr>
        </p:nvSpPr>
        <p:spPr>
          <a:xfrm>
            <a:off x="2695575" y="2669381"/>
            <a:ext cx="3752850" cy="321469"/>
          </a:xfrm>
        </p:spPr>
        <p:txBody>
          <a:bodyPr>
            <a:noAutofit/>
          </a:bodyPr>
          <a:lstStyle>
            <a:lvl1pPr marL="0" indent="0" algn="ctr">
              <a:buNone/>
              <a:defRPr sz="1575" baseline="0">
                <a:solidFill>
                  <a:schemeClr val="bg1"/>
                </a:solidFill>
              </a:defRPr>
            </a:lvl1pPr>
          </a:lstStyle>
          <a:p>
            <a:pPr lvl="0"/>
            <a:r>
              <a:rPr lang="en-US" dirty="0"/>
              <a:t>Optional “Any Questions?” Text here</a:t>
            </a:r>
          </a:p>
        </p:txBody>
      </p:sp>
      <p:sp>
        <p:nvSpPr>
          <p:cNvPr id="13" name="Text Placeholder 6"/>
          <p:cNvSpPr>
            <a:spLocks noGrp="1"/>
          </p:cNvSpPr>
          <p:nvPr>
            <p:ph type="body" sz="quarter" idx="13" hasCustomPrompt="1"/>
          </p:nvPr>
        </p:nvSpPr>
        <p:spPr>
          <a:xfrm>
            <a:off x="341313" y="241300"/>
            <a:ext cx="8510812" cy="334200"/>
          </a:xfrm>
        </p:spPr>
        <p:txBody>
          <a:bodyPr/>
          <a:lstStyle>
            <a:lvl1pPr marL="0" indent="0">
              <a:buNone/>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This end slide to be used for all GÉANT Organisation Presentations</a:t>
            </a:r>
            <a:endParaRPr lang="en-GB" dirty="0"/>
          </a:p>
        </p:txBody>
      </p:sp>
    </p:spTree>
    <p:extLst>
      <p:ext uri="{BB962C8B-B14F-4D97-AF65-F5344CB8AC3E}">
        <p14:creationId xmlns:p14="http://schemas.microsoft.com/office/powerpoint/2010/main" val="3512339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263139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369219"/>
            <a:ext cx="4171950" cy="3263504"/>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4629150" y="1369219"/>
            <a:ext cx="3886200" cy="3263504"/>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71087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3" y="1260872"/>
            <a:ext cx="413623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361951" y="1866904"/>
            <a:ext cx="4164806" cy="277534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2"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6" y="1143003"/>
            <a:ext cx="5898092" cy="3489722"/>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cxnSp>
        <p:nvCxnSpPr>
          <p:cNvPr id="4" name="Straight Connector 3"/>
          <p:cNvCxnSpPr/>
          <p:nvPr userDrawn="1"/>
        </p:nvCxnSpPr>
        <p:spPr>
          <a:xfrm>
            <a:off x="6239933" y="114935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6451594" y="1149350"/>
            <a:ext cx="2" cy="351155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2" name="Rectangle 1"/>
          <p:cNvSpPr/>
          <p:nvPr userDrawn="1"/>
        </p:nvSpPr>
        <p:spPr>
          <a:xfrm>
            <a:off x="0" y="1257300"/>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352930" y="3062288"/>
            <a:ext cx="8406062" cy="163604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6" name="Rectangle 5"/>
          <p:cNvSpPr/>
          <p:nvPr userDrawn="1"/>
        </p:nvSpPr>
        <p:spPr>
          <a:xfrm>
            <a:off x="0" y="2893595"/>
            <a:ext cx="9144000" cy="1624263"/>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336215" y="1143439"/>
            <a:ext cx="8486943" cy="15756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9725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238639"/>
            <a:ext cx="4629150" cy="3157149"/>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3"/>
          <p:cNvSpPr>
            <a:spLocks noGrp="1"/>
          </p:cNvSpPr>
          <p:nvPr>
            <p:ph type="body" sz="half" idx="2"/>
          </p:nvPr>
        </p:nvSpPr>
        <p:spPr>
          <a:xfrm>
            <a:off x="342902" y="1231641"/>
            <a:ext cx="3236119" cy="31701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5" y="55987"/>
            <a:ext cx="7209065" cy="994172"/>
          </a:xfrm>
          <a:prstGeom prst="rect">
            <a:avLst/>
          </a:prstGeom>
        </p:spPr>
        <p:txBody>
          <a:bodyPr vert="horz" lIns="91440" tIns="45720" rIns="91440" bIns="45720" rtlCol="0" anchor="ctr">
            <a:normAutofit/>
          </a:bodyPr>
          <a:lstStyle/>
          <a:p>
            <a:r>
              <a:rPr lang="en-US"/>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201" y="152400"/>
            <a:ext cx="6780516" cy="695826"/>
          </a:xfrm>
          <a:prstGeom prst="rect">
            <a:avLst/>
          </a:prstGeom>
        </p:spPr>
        <p:txBody>
          <a:bodyPr vert="horz" lIns="91440" tIns="45720" rIns="91440" bIns="45720" rtlCol="0" anchor="ctr">
            <a:normAutofit/>
          </a:bodyPr>
          <a:lstStyle/>
          <a:p>
            <a:r>
              <a:rPr lang="en-US" dirty="0"/>
              <a:t>Slide Title</a:t>
            </a:r>
            <a:br>
              <a:rPr lang="en-US" dirty="0"/>
            </a:br>
            <a:r>
              <a:rPr lang="en-US" dirty="0"/>
              <a:t>subtitle</a:t>
            </a:r>
            <a:endParaRPr lang="en-GB" dirty="0"/>
          </a:p>
        </p:txBody>
      </p:sp>
      <p:sp>
        <p:nvSpPr>
          <p:cNvPr id="3" name="Text Placeholder 2"/>
          <p:cNvSpPr>
            <a:spLocks noGrp="1"/>
          </p:cNvSpPr>
          <p:nvPr>
            <p:ph type="body" idx="1"/>
          </p:nvPr>
        </p:nvSpPr>
        <p:spPr>
          <a:xfrm>
            <a:off x="333377" y="1143003"/>
            <a:ext cx="8181975" cy="3489722"/>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296359" y="4804515"/>
            <a:ext cx="555766" cy="206155"/>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userDrawn="1"/>
        </p:nvCxnSpPr>
        <p:spPr>
          <a:xfrm>
            <a:off x="426877" y="4809935"/>
            <a:ext cx="8362562" cy="0"/>
          </a:xfrm>
          <a:prstGeom prst="line">
            <a:avLst/>
          </a:prstGeom>
          <a:ln w="12700" cap="rnd">
            <a:solidFill>
              <a:srgbClr val="ED1556"/>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355599" y="4843418"/>
            <a:ext cx="3115734" cy="323165"/>
          </a:xfrm>
          <a:prstGeom prst="rect">
            <a:avLst/>
          </a:prstGeom>
          <a:noFill/>
        </p:spPr>
        <p:txBody>
          <a:bodyPr wrap="square" rtlCol="0">
            <a:spAutoFit/>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GB" sz="750" dirty="0">
                <a:solidFill>
                  <a:srgbClr val="003F5E"/>
                </a:solidFill>
              </a:rPr>
              <a:t>Networks </a:t>
            </a:r>
            <a:r>
              <a:rPr lang="en-GB" sz="750" baseline="0" dirty="0">
                <a:solidFill>
                  <a:srgbClr val="003F5E"/>
                </a:solidFill>
              </a:rPr>
              <a:t>∙ Services ∙ People           </a:t>
            </a:r>
            <a:r>
              <a:rPr lang="en-GB" sz="750" b="0" i="1" dirty="0">
                <a:solidFill>
                  <a:srgbClr val="004361"/>
                </a:solidFill>
              </a:rPr>
              <a:t>www.geant.org</a:t>
            </a:r>
          </a:p>
          <a:p>
            <a:r>
              <a:rPr lang="en-GB" sz="750" baseline="0" dirty="0">
                <a:solidFill>
                  <a:srgbClr val="003F5E"/>
                </a:solidFill>
              </a:rPr>
              <a:t> </a:t>
            </a:r>
            <a:endParaRPr lang="en-GB" sz="750" dirty="0">
              <a:solidFill>
                <a:srgbClr val="003F5E"/>
              </a:solidFill>
            </a:endParaRPr>
          </a:p>
        </p:txBody>
      </p:sp>
      <p:pic>
        <p:nvPicPr>
          <p:cNvPr id="11" name="Picture 10"/>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224590" y="761759"/>
            <a:ext cx="8678778" cy="235516"/>
          </a:xfrm>
          <a:prstGeom prst="rect">
            <a:avLst/>
          </a:prstGeom>
        </p:spPr>
      </p:pic>
      <p:pic>
        <p:nvPicPr>
          <p:cNvPr id="10" name="Picture 9"/>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7579894" y="164736"/>
            <a:ext cx="1268579" cy="569942"/>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1" r:id="rId12"/>
    <p:sldLayoutId id="2147483662" r:id="rId13"/>
  </p:sldLayoutIdLst>
  <p:hf hdr="0" ftr="0" dt="0"/>
  <p:txStyles>
    <p:titleStyle>
      <a:lvl1pPr algn="l" defTabSz="685800" rtl="0" eaLnBrk="1" latinLnBrk="0" hangingPunct="1">
        <a:lnSpc>
          <a:spcPct val="90000"/>
        </a:lnSpc>
        <a:spcBef>
          <a:spcPct val="0"/>
        </a:spcBef>
        <a:buNone/>
        <a:defRPr sz="1800" b="1" kern="1200">
          <a:solidFill>
            <a:srgbClr val="004361"/>
          </a:solidFill>
          <a:latin typeface="+mn-lt"/>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5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35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2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uat-fod.geant.net/api/route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mailto:security@geant.or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mailto:security@geant.net"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fod.geant.net/" TargetMode="Externa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fod.geant.ne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fontScale="92500" lnSpcReduction="10000"/>
          </a:bodyPr>
          <a:lstStyle/>
          <a:p>
            <a:r>
              <a:rPr lang="en-GB" dirty="0"/>
              <a:t>GEANT Security Team</a:t>
            </a:r>
          </a:p>
        </p:txBody>
      </p:sp>
      <p:sp>
        <p:nvSpPr>
          <p:cNvPr id="3" name="Text Placeholder 2"/>
          <p:cNvSpPr>
            <a:spLocks noGrp="1"/>
          </p:cNvSpPr>
          <p:nvPr>
            <p:ph type="body" sz="quarter" idx="12"/>
          </p:nvPr>
        </p:nvSpPr>
        <p:spPr/>
        <p:txBody>
          <a:bodyPr/>
          <a:lstStyle/>
          <a:p>
            <a:endParaRPr lang="en-GB"/>
          </a:p>
        </p:txBody>
      </p:sp>
      <p:sp>
        <p:nvSpPr>
          <p:cNvPr id="4" name="Text Placeholder 3"/>
          <p:cNvSpPr>
            <a:spLocks noGrp="1"/>
          </p:cNvSpPr>
          <p:nvPr>
            <p:ph type="body" sz="quarter" idx="17"/>
          </p:nvPr>
        </p:nvSpPr>
        <p:spPr/>
        <p:txBody>
          <a:bodyPr/>
          <a:lstStyle/>
          <a:p>
            <a:r>
              <a:rPr lang="en-GB" sz="2000" dirty="0"/>
              <a:t>Introduction</a:t>
            </a:r>
            <a:endParaRPr lang="en-GB" dirty="0"/>
          </a:p>
        </p:txBody>
      </p:sp>
      <p:sp>
        <p:nvSpPr>
          <p:cNvPr id="5" name="Text Placeholder 4"/>
          <p:cNvSpPr>
            <a:spLocks noGrp="1"/>
          </p:cNvSpPr>
          <p:nvPr>
            <p:ph type="body" sz="quarter" idx="14"/>
          </p:nvPr>
        </p:nvSpPr>
        <p:spPr/>
        <p:txBody>
          <a:bodyPr/>
          <a:lstStyle/>
          <a:p>
            <a:r>
              <a:rPr lang="en-GB" dirty="0"/>
              <a:t>Firewall on Demand</a:t>
            </a:r>
          </a:p>
        </p:txBody>
      </p:sp>
      <p:sp>
        <p:nvSpPr>
          <p:cNvPr id="6" name="Text Placeholder 5"/>
          <p:cNvSpPr>
            <a:spLocks noGrp="1"/>
          </p:cNvSpPr>
          <p:nvPr>
            <p:ph type="body" sz="quarter" idx="18"/>
          </p:nvPr>
        </p:nvSpPr>
        <p:spPr/>
        <p:txBody>
          <a:bodyPr/>
          <a:lstStyle/>
          <a:p>
            <a:r>
              <a:rPr lang="en-GB" dirty="0"/>
              <a:t>March 2018</a:t>
            </a:r>
          </a:p>
        </p:txBody>
      </p:sp>
      <p:sp>
        <p:nvSpPr>
          <p:cNvPr id="7" name="Text Placeholder 6"/>
          <p:cNvSpPr>
            <a:spLocks noGrp="1"/>
          </p:cNvSpPr>
          <p:nvPr>
            <p:ph type="body" sz="quarter" idx="19"/>
          </p:nvPr>
        </p:nvSpPr>
        <p:spPr/>
        <p:txBody>
          <a:bodyPr>
            <a:normAutofit fontScale="92500" lnSpcReduction="20000"/>
          </a:bodyPr>
          <a:lstStyle/>
          <a:p>
            <a:endParaRPr lang="en-GB" dirty="0"/>
          </a:p>
        </p:txBody>
      </p:sp>
      <p:sp>
        <p:nvSpPr>
          <p:cNvPr id="8" name="Text Placeholder 7"/>
          <p:cNvSpPr>
            <a:spLocks noGrp="1"/>
          </p:cNvSpPr>
          <p:nvPr>
            <p:ph type="body" sz="quarter" idx="20"/>
          </p:nvPr>
        </p:nvSpPr>
        <p:spPr/>
        <p:txBody>
          <a:bodyPr>
            <a:normAutofit fontScale="92500" lnSpcReduction="20000"/>
          </a:bodyPr>
          <a:lstStyle/>
          <a:p>
            <a:endParaRPr lang="en-GB" dirty="0"/>
          </a:p>
        </p:txBody>
      </p:sp>
      <p:sp>
        <p:nvSpPr>
          <p:cNvPr id="9" name="Text Placeholder 8"/>
          <p:cNvSpPr>
            <a:spLocks noGrp="1"/>
          </p:cNvSpPr>
          <p:nvPr>
            <p:ph type="body" sz="quarter" idx="21"/>
          </p:nvPr>
        </p:nvSpPr>
        <p:spPr/>
        <p:txBody>
          <a:bodyPr>
            <a:normAutofit fontScale="70000" lnSpcReduction="20000"/>
          </a:bodyPr>
          <a:lstStyle/>
          <a:p>
            <a:endParaRPr lang="en-GB"/>
          </a:p>
        </p:txBody>
      </p:sp>
    </p:spTree>
    <p:extLst>
      <p:ext uri="{BB962C8B-B14F-4D97-AF65-F5344CB8AC3E}">
        <p14:creationId xmlns:p14="http://schemas.microsoft.com/office/powerpoint/2010/main" val="1722456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10</a:t>
            </a:fld>
            <a:endParaRPr lang="en-GB"/>
          </a:p>
        </p:txBody>
      </p:sp>
      <p:sp>
        <p:nvSpPr>
          <p:cNvPr id="4" name="Title 3"/>
          <p:cNvSpPr>
            <a:spLocks noGrp="1"/>
          </p:cNvSpPr>
          <p:nvPr>
            <p:ph type="title"/>
          </p:nvPr>
        </p:nvSpPr>
        <p:spPr/>
        <p:txBody>
          <a:bodyPr/>
          <a:lstStyle/>
          <a:p>
            <a:r>
              <a:rPr lang="en-GB" dirty="0"/>
              <a:t>How to Use </a:t>
            </a:r>
            <a:r>
              <a:rPr lang="en-GB" dirty="0" err="1"/>
              <a:t>FoD</a:t>
            </a:r>
            <a:r>
              <a:rPr lang="en-GB" dirty="0"/>
              <a:t> - </a:t>
            </a:r>
            <a:r>
              <a:rPr lang="en-GB" sz="1400" dirty="0"/>
              <a:t>Rules</a:t>
            </a:r>
          </a:p>
        </p:txBody>
      </p:sp>
      <p:sp>
        <p:nvSpPr>
          <p:cNvPr id="6" name="Content Placeholder 5"/>
          <p:cNvSpPr>
            <a:spLocks noGrp="1"/>
          </p:cNvSpPr>
          <p:nvPr>
            <p:ph idx="1"/>
          </p:nvPr>
        </p:nvSpPr>
        <p:spPr>
          <a:xfrm>
            <a:off x="333377" y="965200"/>
            <a:ext cx="8181975" cy="3839315"/>
          </a:xfrm>
        </p:spPr>
        <p:txBody>
          <a:bodyPr/>
          <a:lstStyle/>
          <a:p>
            <a:pPr marL="0" indent="0">
              <a:buNone/>
            </a:pPr>
            <a:r>
              <a:rPr lang="en-GB" dirty="0"/>
              <a:t>Rules page displays ALL (not just the latest 10) the rules that have been submitted for your Institution, sorted by status. From here, you can reactivate or deactivate rules, or even edit them. </a:t>
            </a:r>
          </a:p>
          <a:p>
            <a:pPr marL="0" indent="0">
              <a:buNone/>
            </a:pPr>
            <a:r>
              <a:rPr lang="en-GB" dirty="0"/>
              <a:t>What is more, one can use the search box to look for particular rules and process them further.</a:t>
            </a:r>
          </a:p>
        </p:txBody>
      </p:sp>
      <p:pic>
        <p:nvPicPr>
          <p:cNvPr id="2" name="Picture 1"/>
          <p:cNvPicPr>
            <a:picLocks noChangeAspect="1"/>
          </p:cNvPicPr>
          <p:nvPr/>
        </p:nvPicPr>
        <p:blipFill>
          <a:blip r:embed="rId2"/>
          <a:stretch>
            <a:fillRect/>
          </a:stretch>
        </p:blipFill>
        <p:spPr>
          <a:xfrm>
            <a:off x="847622" y="2083597"/>
            <a:ext cx="7287596" cy="2251603"/>
          </a:xfrm>
          <a:prstGeom prst="rect">
            <a:avLst/>
          </a:prstGeom>
          <a:ln>
            <a:solidFill>
              <a:schemeClr val="accent1"/>
            </a:solidFill>
          </a:ln>
        </p:spPr>
      </p:pic>
      <p:sp>
        <p:nvSpPr>
          <p:cNvPr id="8" name="Oval 7"/>
          <p:cNvSpPr/>
          <p:nvPr/>
        </p:nvSpPr>
        <p:spPr>
          <a:xfrm>
            <a:off x="847622" y="2243328"/>
            <a:ext cx="444730" cy="18288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3962400" y="2788484"/>
            <a:ext cx="1493810" cy="20465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383399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3377" y="1050159"/>
            <a:ext cx="8181975" cy="3582566"/>
          </a:xfrm>
        </p:spPr>
        <p:txBody>
          <a:bodyPr>
            <a:normAutofit/>
          </a:bodyPr>
          <a:lstStyle/>
          <a:p>
            <a:pPr marL="0" indent="0">
              <a:buNone/>
            </a:pPr>
            <a:r>
              <a:rPr lang="en-GB" dirty="0"/>
              <a:t>Add rule page is the place where you navigate when you first see an attack. To add a rule requires to populate all the necessary fields which are the following:</a:t>
            </a:r>
          </a:p>
          <a:p>
            <a:r>
              <a:rPr lang="en-GB" sz="1200" dirty="0"/>
              <a:t>Name</a:t>
            </a:r>
          </a:p>
          <a:p>
            <a:r>
              <a:rPr lang="en-GB" sz="1200" dirty="0"/>
              <a:t>Source Address</a:t>
            </a:r>
          </a:p>
          <a:p>
            <a:r>
              <a:rPr lang="en-GB" sz="1200" dirty="0"/>
              <a:t>Destination Address </a:t>
            </a:r>
            <a:r>
              <a:rPr lang="en-GB" sz="1200" dirty="0">
                <a:solidFill>
                  <a:srgbClr val="FF0000"/>
                </a:solidFill>
              </a:rPr>
              <a:t>-</a:t>
            </a:r>
            <a:r>
              <a:rPr lang="en-GB" sz="1200" dirty="0"/>
              <a:t> </a:t>
            </a:r>
            <a:r>
              <a:rPr lang="en-GB" sz="1000" dirty="0">
                <a:solidFill>
                  <a:srgbClr val="FF0000"/>
                </a:solidFill>
              </a:rPr>
              <a:t>Make sure it’s yours ;)</a:t>
            </a:r>
            <a:endParaRPr lang="en-GB" sz="1200" dirty="0">
              <a:solidFill>
                <a:srgbClr val="FF0000"/>
              </a:solidFill>
            </a:endParaRPr>
          </a:p>
          <a:p>
            <a:r>
              <a:rPr lang="en-GB" sz="1200" dirty="0"/>
              <a:t>Then Actions</a:t>
            </a:r>
          </a:p>
          <a:p>
            <a:pPr marL="0" indent="0">
              <a:buNone/>
            </a:pPr>
            <a:endParaRPr lang="en-GB" dirty="0"/>
          </a:p>
          <a:p>
            <a:pPr marL="0" indent="0">
              <a:buNone/>
            </a:pPr>
            <a:endParaRPr lang="en-GB" dirty="0"/>
          </a:p>
          <a:p>
            <a:pPr marL="0" indent="0">
              <a:buNone/>
            </a:pPr>
            <a:endParaRPr lang="en-GB" dirty="0"/>
          </a:p>
          <a:p>
            <a:pPr marL="0" indent="0">
              <a:buNone/>
            </a:pPr>
            <a:r>
              <a:rPr lang="en-GB" sz="1000" b="1" u="sng" dirty="0">
                <a:solidFill>
                  <a:srgbClr val="FF0000"/>
                </a:solidFill>
              </a:rPr>
              <a:t>Note:</a:t>
            </a:r>
            <a:r>
              <a:rPr lang="en-GB" sz="1000" b="1" dirty="0">
                <a:solidFill>
                  <a:srgbClr val="FF0000"/>
                </a:solidFill>
              </a:rPr>
              <a:t> </a:t>
            </a:r>
            <a:r>
              <a:rPr lang="en-GB" sz="900" dirty="0"/>
              <a:t>It is recommended that the rule’s name is of the following format: </a:t>
            </a:r>
          </a:p>
          <a:p>
            <a:pPr marL="0" indent="0">
              <a:buNone/>
            </a:pPr>
            <a:r>
              <a:rPr lang="en-GB" sz="900" b="1" dirty="0"/>
              <a:t>&lt;TYPE_OF_ATTACK&gt;_&lt;ACTION&gt;_&lt;DATE&gt;</a:t>
            </a:r>
          </a:p>
          <a:p>
            <a:pPr marL="0" indent="0">
              <a:buNone/>
            </a:pPr>
            <a:r>
              <a:rPr lang="en-GB" sz="900" dirty="0"/>
              <a:t>This will aid you and any GEANT OC engineer for troubleshooting if in need</a:t>
            </a:r>
          </a:p>
          <a:p>
            <a:pPr marL="0" indent="0">
              <a:buNone/>
            </a:pPr>
            <a:r>
              <a:rPr lang="en-GB" sz="900" dirty="0"/>
              <a:t> in the future.</a:t>
            </a:r>
          </a:p>
        </p:txBody>
      </p:sp>
      <p:sp>
        <p:nvSpPr>
          <p:cNvPr id="3" name="Slide Number Placeholder 2"/>
          <p:cNvSpPr>
            <a:spLocks noGrp="1"/>
          </p:cNvSpPr>
          <p:nvPr>
            <p:ph type="sldNum" sz="quarter" idx="12"/>
          </p:nvPr>
        </p:nvSpPr>
        <p:spPr/>
        <p:txBody>
          <a:bodyPr/>
          <a:lstStyle/>
          <a:p>
            <a:fld id="{6F576E6A-F32A-4612-884C-86870357C6B4}" type="slidenum">
              <a:rPr lang="en-GB" smtClean="0"/>
              <a:pPr/>
              <a:t>11</a:t>
            </a:fld>
            <a:endParaRPr lang="en-GB"/>
          </a:p>
        </p:txBody>
      </p:sp>
      <p:sp>
        <p:nvSpPr>
          <p:cNvPr id="4" name="Title 3"/>
          <p:cNvSpPr>
            <a:spLocks noGrp="1"/>
          </p:cNvSpPr>
          <p:nvPr>
            <p:ph type="title"/>
          </p:nvPr>
        </p:nvSpPr>
        <p:spPr/>
        <p:txBody>
          <a:bodyPr/>
          <a:lstStyle/>
          <a:p>
            <a:r>
              <a:rPr lang="en-GB" dirty="0"/>
              <a:t>How to Use </a:t>
            </a:r>
            <a:r>
              <a:rPr lang="en-GB" dirty="0" err="1"/>
              <a:t>FoD</a:t>
            </a:r>
            <a:r>
              <a:rPr lang="en-GB" dirty="0"/>
              <a:t> – </a:t>
            </a:r>
            <a:r>
              <a:rPr lang="en-GB" sz="1400" dirty="0"/>
              <a:t>Add Rule</a:t>
            </a:r>
            <a:endParaRPr lang="en-GB" dirty="0"/>
          </a:p>
        </p:txBody>
      </p:sp>
      <p:pic>
        <p:nvPicPr>
          <p:cNvPr id="7" name="Picture 6"/>
          <p:cNvPicPr>
            <a:picLocks noChangeAspect="1"/>
          </p:cNvPicPr>
          <p:nvPr/>
        </p:nvPicPr>
        <p:blipFill>
          <a:blip r:embed="rId2"/>
          <a:stretch>
            <a:fillRect/>
          </a:stretch>
        </p:blipFill>
        <p:spPr>
          <a:xfrm>
            <a:off x="4182417" y="1545772"/>
            <a:ext cx="4391825" cy="2917370"/>
          </a:xfrm>
          <a:prstGeom prst="rect">
            <a:avLst/>
          </a:prstGeom>
          <a:ln>
            <a:solidFill>
              <a:schemeClr val="accent1"/>
            </a:solidFill>
          </a:ln>
        </p:spPr>
      </p:pic>
    </p:spTree>
    <p:extLst>
      <p:ext uri="{BB962C8B-B14F-4D97-AF65-F5344CB8AC3E}">
        <p14:creationId xmlns:p14="http://schemas.microsoft.com/office/powerpoint/2010/main" val="5887619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09418" y="2256658"/>
            <a:ext cx="7386941" cy="2181563"/>
          </a:xfrm>
          <a:prstGeom prst="rect">
            <a:avLst/>
          </a:prstGeom>
          <a:ln>
            <a:solidFill>
              <a:schemeClr val="accent1"/>
            </a:solidFill>
          </a:ln>
        </p:spPr>
      </p:pic>
      <p:sp>
        <p:nvSpPr>
          <p:cNvPr id="3" name="Slide Number Placeholder 2"/>
          <p:cNvSpPr>
            <a:spLocks noGrp="1"/>
          </p:cNvSpPr>
          <p:nvPr>
            <p:ph type="sldNum" sz="quarter" idx="12"/>
          </p:nvPr>
        </p:nvSpPr>
        <p:spPr/>
        <p:txBody>
          <a:bodyPr/>
          <a:lstStyle/>
          <a:p>
            <a:fld id="{6F576E6A-F32A-4612-884C-86870357C6B4}" type="slidenum">
              <a:rPr lang="en-GB" smtClean="0"/>
              <a:pPr/>
              <a:t>12</a:t>
            </a:fld>
            <a:endParaRPr lang="en-GB"/>
          </a:p>
        </p:txBody>
      </p:sp>
      <p:sp>
        <p:nvSpPr>
          <p:cNvPr id="4" name="Title 3"/>
          <p:cNvSpPr>
            <a:spLocks noGrp="1"/>
          </p:cNvSpPr>
          <p:nvPr>
            <p:ph type="title"/>
          </p:nvPr>
        </p:nvSpPr>
        <p:spPr/>
        <p:txBody>
          <a:bodyPr/>
          <a:lstStyle/>
          <a:p>
            <a:r>
              <a:rPr lang="en-GB" dirty="0"/>
              <a:t>How to Use </a:t>
            </a:r>
            <a:r>
              <a:rPr lang="en-GB" dirty="0" err="1"/>
              <a:t>FoD</a:t>
            </a:r>
            <a:r>
              <a:rPr lang="en-GB" dirty="0"/>
              <a:t> – </a:t>
            </a:r>
            <a:r>
              <a:rPr lang="en-GB" sz="1400" dirty="0"/>
              <a:t>My Profile</a:t>
            </a:r>
            <a:endParaRPr lang="en-GB" dirty="0"/>
          </a:p>
        </p:txBody>
      </p:sp>
      <p:sp>
        <p:nvSpPr>
          <p:cNvPr id="6" name="Oval 5"/>
          <p:cNvSpPr/>
          <p:nvPr/>
        </p:nvSpPr>
        <p:spPr>
          <a:xfrm>
            <a:off x="885545" y="2814604"/>
            <a:ext cx="722761" cy="2139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547700" y="1127930"/>
            <a:ext cx="8172230" cy="553998"/>
          </a:xfrm>
          <a:prstGeom prst="rect">
            <a:avLst/>
          </a:prstGeom>
          <a:noFill/>
        </p:spPr>
        <p:txBody>
          <a:bodyPr wrap="square" rtlCol="0">
            <a:spAutoFit/>
          </a:bodyPr>
          <a:lstStyle/>
          <a:p>
            <a:r>
              <a:rPr lang="en-GB" sz="1500" dirty="0">
                <a:solidFill>
                  <a:srgbClr val="004360"/>
                </a:solidFill>
                <a:ea typeface="Verdana" panose="020B0604030504040204" pitchFamily="34" charset="0"/>
                <a:cs typeface="Verdana" panose="020B0604030504040204" pitchFamily="34" charset="0"/>
              </a:rPr>
              <a:t>My profile page displays information that has to do with your subscription such as your administrative network and name, your username and e-mail.</a:t>
            </a:r>
          </a:p>
        </p:txBody>
      </p:sp>
    </p:spTree>
    <p:extLst>
      <p:ext uri="{BB962C8B-B14F-4D97-AF65-F5344CB8AC3E}">
        <p14:creationId xmlns:p14="http://schemas.microsoft.com/office/powerpoint/2010/main" val="39555315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t>API Token Creation Process</a:t>
            </a:r>
          </a:p>
          <a:p>
            <a:pPr lvl="1"/>
            <a:r>
              <a:rPr lang="en-GB" sz="1500" dirty="0">
                <a:solidFill>
                  <a:srgbClr val="004360"/>
                </a:solidFill>
              </a:rPr>
              <a:t>Click on the “My Profile” tab and then from the right side click “Generate one” next to </a:t>
            </a:r>
            <a:r>
              <a:rPr lang="en-GB" sz="1500" dirty="0" err="1">
                <a:solidFill>
                  <a:srgbClr val="004360"/>
                </a:solidFill>
              </a:rPr>
              <a:t>Api</a:t>
            </a:r>
            <a:r>
              <a:rPr lang="en-GB" sz="1500" dirty="0">
                <a:solidFill>
                  <a:srgbClr val="004360"/>
                </a:solidFill>
              </a:rPr>
              <a:t> Token.</a:t>
            </a:r>
          </a:p>
          <a:p>
            <a:pPr lvl="1"/>
            <a:r>
              <a:rPr lang="en-GB" sz="1500" dirty="0">
                <a:solidFill>
                  <a:srgbClr val="004360"/>
                </a:solidFill>
              </a:rPr>
              <a:t>You will use that token in order to make calls to the REST API</a:t>
            </a:r>
          </a:p>
          <a:p>
            <a:pPr lvl="1"/>
            <a:r>
              <a:rPr lang="en-GB" sz="1500" dirty="0">
                <a:solidFill>
                  <a:srgbClr val="004360"/>
                </a:solidFill>
              </a:rPr>
              <a:t>Don’t worry about losing that token once generated. It will always be there.</a:t>
            </a:r>
          </a:p>
          <a:p>
            <a:pPr lvl="2"/>
            <a:r>
              <a:rPr lang="en-GB" u="sng" dirty="0">
                <a:solidFill>
                  <a:srgbClr val="004360"/>
                </a:solidFill>
              </a:rPr>
              <a:t>However, keep it safe from “shoulder surfers”</a:t>
            </a: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solidFill>
                <a:srgbClr val="FF0000"/>
              </a:solidFill>
            </a:endParaRPr>
          </a:p>
          <a:p>
            <a:pPr marL="342900" lvl="1" indent="0">
              <a:buNone/>
            </a:pPr>
            <a:endParaRPr lang="en-GB" dirty="0"/>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13</a:t>
            </a:fld>
            <a:endParaRPr lang="en-GB"/>
          </a:p>
        </p:txBody>
      </p:sp>
      <p:sp>
        <p:nvSpPr>
          <p:cNvPr id="4" name="Title 3"/>
          <p:cNvSpPr>
            <a:spLocks noGrp="1"/>
          </p:cNvSpPr>
          <p:nvPr>
            <p:ph type="title"/>
          </p:nvPr>
        </p:nvSpPr>
        <p:spPr/>
        <p:txBody>
          <a:bodyPr/>
          <a:lstStyle/>
          <a:p>
            <a:r>
              <a:rPr lang="en-GB" dirty="0"/>
              <a:t>REST API – Token creation</a:t>
            </a:r>
          </a:p>
        </p:txBody>
      </p:sp>
      <p:sp>
        <p:nvSpPr>
          <p:cNvPr id="7" name="Rectangle 3"/>
          <p:cNvSpPr>
            <a:spLocks noChangeArrowheads="1"/>
          </p:cNvSpPr>
          <p:nvPr/>
        </p:nvSpPr>
        <p:spPr bwMode="auto">
          <a:xfrm>
            <a:off x="0" y="182433"/>
            <a:ext cx="17634"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5" name="Picture 4"/>
          <p:cNvPicPr>
            <a:picLocks noChangeAspect="1"/>
          </p:cNvPicPr>
          <p:nvPr/>
        </p:nvPicPr>
        <p:blipFill>
          <a:blip r:embed="rId2"/>
          <a:stretch>
            <a:fillRect/>
          </a:stretch>
        </p:blipFill>
        <p:spPr>
          <a:xfrm>
            <a:off x="594931" y="2500383"/>
            <a:ext cx="7658865" cy="2017715"/>
          </a:xfrm>
          <a:prstGeom prst="rect">
            <a:avLst/>
          </a:prstGeom>
          <a:ln>
            <a:solidFill>
              <a:schemeClr val="accent1"/>
            </a:solidFill>
          </a:ln>
        </p:spPr>
      </p:pic>
      <p:sp>
        <p:nvSpPr>
          <p:cNvPr id="6" name="Oval 5"/>
          <p:cNvSpPr/>
          <p:nvPr/>
        </p:nvSpPr>
        <p:spPr>
          <a:xfrm>
            <a:off x="594931" y="3280224"/>
            <a:ext cx="900040" cy="29754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7382783" y="4167048"/>
            <a:ext cx="810531" cy="23222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Straight Connector 9"/>
          <p:cNvCxnSpPr/>
          <p:nvPr/>
        </p:nvCxnSpPr>
        <p:spPr>
          <a:xfrm>
            <a:off x="7482840" y="4107180"/>
            <a:ext cx="434340" cy="7620"/>
          </a:xfrm>
          <a:prstGeom prst="line">
            <a:avLst/>
          </a:prstGeom>
          <a:ln w="635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6854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1"/>
            <a:r>
              <a:rPr lang="en-GB" dirty="0"/>
              <a:t>Reading all rules</a:t>
            </a:r>
          </a:p>
          <a:p>
            <a:pPr lvl="2"/>
            <a:r>
              <a:rPr lang="en-GB" dirty="0"/>
              <a:t>curl -X GET  https://prod-fod.geant.net/api/routes/ -H 'Authorization: Token &lt;your token&gt;’ | python –</a:t>
            </a:r>
            <a:r>
              <a:rPr lang="en-GB" dirty="0" err="1"/>
              <a:t>mjson.tool</a:t>
            </a:r>
            <a:endParaRPr lang="en-GB" dirty="0"/>
          </a:p>
          <a:p>
            <a:pPr lvl="1"/>
            <a:r>
              <a:rPr lang="en-GB" dirty="0"/>
              <a:t>Reading specific rule with ID of 1 (ID can be retrieved from above query)</a:t>
            </a:r>
          </a:p>
          <a:p>
            <a:pPr lvl="2"/>
            <a:r>
              <a:rPr lang="en-GB" dirty="0"/>
              <a:t>curl -X GET https://prod-fod.geant.net/api/routes/</a:t>
            </a:r>
            <a:r>
              <a:rPr lang="en-GB" b="1" dirty="0">
                <a:solidFill>
                  <a:srgbClr val="FF0000"/>
                </a:solidFill>
              </a:rPr>
              <a:t>1</a:t>
            </a:r>
            <a:r>
              <a:rPr lang="en-GB" dirty="0"/>
              <a:t>/ -H ‘Authorization: Token &lt;your token&gt;’ | python –</a:t>
            </a:r>
            <a:r>
              <a:rPr lang="en-GB" dirty="0" err="1"/>
              <a:t>mjson.tool</a:t>
            </a:r>
            <a:endParaRPr lang="en-GB" dirty="0"/>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14</a:t>
            </a:fld>
            <a:endParaRPr lang="en-GB"/>
          </a:p>
        </p:txBody>
      </p:sp>
      <p:sp>
        <p:nvSpPr>
          <p:cNvPr id="4" name="Title 3"/>
          <p:cNvSpPr>
            <a:spLocks noGrp="1"/>
          </p:cNvSpPr>
          <p:nvPr>
            <p:ph type="title"/>
          </p:nvPr>
        </p:nvSpPr>
        <p:spPr/>
        <p:txBody>
          <a:bodyPr/>
          <a:lstStyle/>
          <a:p>
            <a:r>
              <a:rPr lang="en-GB" dirty="0"/>
              <a:t>REST API – Reading rule examples with curl</a:t>
            </a:r>
          </a:p>
        </p:txBody>
      </p:sp>
    </p:spTree>
    <p:extLst>
      <p:ext uri="{BB962C8B-B14F-4D97-AF65-F5344CB8AC3E}">
        <p14:creationId xmlns:p14="http://schemas.microsoft.com/office/powerpoint/2010/main" val="2946753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r>
              <a:rPr lang="en-GB" dirty="0"/>
              <a:t>Deleting a specific rule with ID of 18</a:t>
            </a:r>
          </a:p>
          <a:p>
            <a:pPr lvl="2"/>
            <a:r>
              <a:rPr lang="en-GB" dirty="0"/>
              <a:t>curl -X </a:t>
            </a:r>
            <a:r>
              <a:rPr lang="en-GB" b="1" dirty="0">
                <a:solidFill>
                  <a:srgbClr val="FF0000"/>
                </a:solidFill>
              </a:rPr>
              <a:t>DELETE</a:t>
            </a:r>
            <a:r>
              <a:rPr lang="en-GB" dirty="0"/>
              <a:t>  'https://prod-fod.geant.net/</a:t>
            </a:r>
            <a:r>
              <a:rPr lang="en-GB" dirty="0" err="1"/>
              <a:t>api</a:t>
            </a:r>
            <a:r>
              <a:rPr lang="en-GB" dirty="0"/>
              <a:t>/</a:t>
            </a:r>
            <a:r>
              <a:rPr lang="en-GB" b="1" dirty="0">
                <a:solidFill>
                  <a:srgbClr val="FF0000"/>
                </a:solidFill>
              </a:rPr>
              <a:t>routes</a:t>
            </a:r>
            <a:r>
              <a:rPr lang="en-GB" dirty="0"/>
              <a:t>/</a:t>
            </a:r>
            <a:r>
              <a:rPr lang="en-GB" b="1" dirty="0">
                <a:solidFill>
                  <a:srgbClr val="FF0000"/>
                </a:solidFill>
              </a:rPr>
              <a:t>18</a:t>
            </a:r>
            <a:r>
              <a:rPr lang="en-GB" dirty="0"/>
              <a:t>/' -H 'Authorization: Token &lt;your token&gt;‘| python –</a:t>
            </a:r>
            <a:r>
              <a:rPr lang="en-GB" dirty="0" err="1"/>
              <a:t>mjson.tool</a:t>
            </a:r>
            <a:endParaRPr lang="en-GB" dirty="0"/>
          </a:p>
          <a:p>
            <a:pPr lvl="2"/>
            <a:r>
              <a:rPr lang="en-GB" dirty="0"/>
              <a:t>Again, the ID of a rule can be retrieved by reading all rules with “curl –X GET.. From the example previously”</a:t>
            </a:r>
          </a:p>
          <a:p>
            <a:pPr lvl="2"/>
            <a:r>
              <a:rPr lang="en-GB" dirty="0"/>
              <a:t>As always, the rule above now will enter the “deactivated” state, and not deleted. I.e. it will still be visible on your dashboard for later use if needed.</a:t>
            </a:r>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15</a:t>
            </a:fld>
            <a:endParaRPr lang="en-GB"/>
          </a:p>
        </p:txBody>
      </p:sp>
      <p:sp>
        <p:nvSpPr>
          <p:cNvPr id="4" name="Title 3"/>
          <p:cNvSpPr>
            <a:spLocks noGrp="1"/>
          </p:cNvSpPr>
          <p:nvPr>
            <p:ph type="title"/>
          </p:nvPr>
        </p:nvSpPr>
        <p:spPr/>
        <p:txBody>
          <a:bodyPr/>
          <a:lstStyle/>
          <a:p>
            <a:r>
              <a:rPr lang="en-GB" dirty="0"/>
              <a:t>REST API – Deleting a rule example with curl</a:t>
            </a:r>
          </a:p>
        </p:txBody>
      </p:sp>
    </p:spTree>
    <p:extLst>
      <p:ext uri="{BB962C8B-B14F-4D97-AF65-F5344CB8AC3E}">
        <p14:creationId xmlns:p14="http://schemas.microsoft.com/office/powerpoint/2010/main" val="8701108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3377" y="952500"/>
            <a:ext cx="8181975" cy="3680225"/>
          </a:xfrm>
        </p:spPr>
        <p:txBody>
          <a:bodyPr>
            <a:normAutofit lnSpcReduction="10000"/>
          </a:bodyPr>
          <a:lstStyle/>
          <a:p>
            <a:r>
              <a:rPr lang="en-GB" dirty="0"/>
              <a:t>Submitting a new rule requires that first we have defined protocols, and “then actions” at minimum</a:t>
            </a:r>
          </a:p>
          <a:p>
            <a:pPr lvl="1"/>
            <a:r>
              <a:rPr lang="en-GB" dirty="0"/>
              <a:t>Some ports, protocols and “then actions” are already defined. Let’s see which protocols are defined:</a:t>
            </a:r>
          </a:p>
          <a:p>
            <a:pPr marL="685800" lvl="2" indent="0">
              <a:buNone/>
            </a:pPr>
            <a:r>
              <a:rPr lang="en-GB" dirty="0">
                <a:latin typeface="Consolas" panose="020B0609020204030204" pitchFamily="49" charset="0"/>
                <a:cs typeface="Consolas" panose="020B0609020204030204" pitchFamily="49" charset="0"/>
              </a:rPr>
              <a:t>curl -X </a:t>
            </a:r>
            <a:r>
              <a:rPr lang="en-GB" b="1" dirty="0">
                <a:solidFill>
                  <a:srgbClr val="FF0000"/>
                </a:solidFill>
                <a:latin typeface="Consolas" panose="020B0609020204030204" pitchFamily="49" charset="0"/>
                <a:cs typeface="Consolas" panose="020B0609020204030204" pitchFamily="49" charset="0"/>
              </a:rPr>
              <a:t>GET</a:t>
            </a:r>
            <a:r>
              <a:rPr lang="en-GB" dirty="0">
                <a:latin typeface="Consolas" panose="020B0609020204030204" pitchFamily="49" charset="0"/>
                <a:cs typeface="Consolas" panose="020B0609020204030204" pitchFamily="49" charset="0"/>
              </a:rPr>
              <a:t>  https://prod-fod.geant.net/api/</a:t>
            </a:r>
            <a:r>
              <a:rPr lang="en-GB" b="1" dirty="0">
                <a:solidFill>
                  <a:srgbClr val="FF0000"/>
                </a:solidFill>
                <a:latin typeface="Consolas" panose="020B0609020204030204" pitchFamily="49" charset="0"/>
                <a:cs typeface="Consolas" panose="020B0609020204030204" pitchFamily="49" charset="0"/>
              </a:rPr>
              <a:t>matchprotocol</a:t>
            </a:r>
            <a:r>
              <a:rPr lang="en-GB" dirty="0">
                <a:latin typeface="Consolas" panose="020B0609020204030204" pitchFamily="49" charset="0"/>
                <a:cs typeface="Consolas" panose="020B0609020204030204" pitchFamily="49" charset="0"/>
              </a:rPr>
              <a:t>/ -H 'Authorization: Token </a:t>
            </a:r>
            <a:r>
              <a:rPr lang="en-GB" dirty="0" err="1">
                <a:latin typeface="Consolas" panose="020B0609020204030204" pitchFamily="49" charset="0"/>
                <a:cs typeface="Consolas" panose="020B0609020204030204" pitchFamily="49" charset="0"/>
              </a:rPr>
              <a:t>xxxxxxxxxxxxxx</a:t>
            </a:r>
            <a:r>
              <a:rPr lang="en-GB" dirty="0">
                <a:latin typeface="Consolas" panose="020B0609020204030204" pitchFamily="49" charset="0"/>
                <a:cs typeface="Consolas" panose="020B0609020204030204" pitchFamily="49" charset="0"/>
              </a:rPr>
              <a:t>' |  python -</a:t>
            </a:r>
            <a:r>
              <a:rPr lang="en-GB" dirty="0" err="1">
                <a:latin typeface="Consolas" panose="020B0609020204030204" pitchFamily="49" charset="0"/>
                <a:cs typeface="Consolas" panose="020B0609020204030204" pitchFamily="49" charset="0"/>
              </a:rPr>
              <a:t>mjson.tool</a:t>
            </a:r>
            <a:endParaRPr lang="en-GB" dirty="0">
              <a:latin typeface="Consolas" panose="020B0609020204030204" pitchFamily="49" charset="0"/>
              <a:cs typeface="Consolas" panose="020B0609020204030204" pitchFamily="49" charset="0"/>
            </a:endParaRPr>
          </a:p>
          <a:p>
            <a:pPr marL="685800" lvl="2" indent="0">
              <a:buNone/>
            </a:pPr>
            <a:r>
              <a:rPr lang="en-GB" dirty="0">
                <a:latin typeface="Consolas" panose="020B0609020204030204" pitchFamily="49" charset="0"/>
                <a:cs typeface="Consolas" panose="020B0609020204030204" pitchFamily="49" charset="0"/>
              </a:rPr>
              <a:t>[{</a:t>
            </a:r>
          </a:p>
          <a:p>
            <a:pPr marL="685800" lvl="2" indent="0">
              <a:buNone/>
            </a:pPr>
            <a:r>
              <a:rPr lang="en-GB" dirty="0">
                <a:latin typeface="Consolas" panose="020B0609020204030204" pitchFamily="49" charset="0"/>
                <a:cs typeface="Consolas" panose="020B0609020204030204" pitchFamily="49" charset="0"/>
              </a:rPr>
              <a:t>        "id": 1, </a:t>
            </a:r>
          </a:p>
          <a:p>
            <a:pPr marL="685800" lvl="2" indent="0">
              <a:buNone/>
            </a:pPr>
            <a:r>
              <a:rPr lang="en-GB" dirty="0">
                <a:latin typeface="Consolas" panose="020B0609020204030204" pitchFamily="49" charset="0"/>
                <a:cs typeface="Consolas" panose="020B0609020204030204" pitchFamily="49" charset="0"/>
              </a:rPr>
              <a:t>        "protocol": "</a:t>
            </a:r>
            <a:r>
              <a:rPr lang="en-GB" dirty="0" err="1">
                <a:latin typeface="Consolas" panose="020B0609020204030204" pitchFamily="49" charset="0"/>
                <a:cs typeface="Consolas" panose="020B0609020204030204" pitchFamily="49" charset="0"/>
              </a:rPr>
              <a:t>icmp</a:t>
            </a:r>
            <a:r>
              <a:rPr lang="en-GB" dirty="0">
                <a:latin typeface="Consolas" panose="020B0609020204030204" pitchFamily="49" charset="0"/>
                <a:cs typeface="Consolas" panose="020B0609020204030204" pitchFamily="49" charset="0"/>
              </a:rPr>
              <a:t>"</a:t>
            </a:r>
          </a:p>
          <a:p>
            <a:pPr marL="685800" lvl="2" indent="0">
              <a:buNone/>
            </a:pPr>
            <a:r>
              <a:rPr lang="en-GB" dirty="0">
                <a:latin typeface="Consolas" panose="020B0609020204030204" pitchFamily="49" charset="0"/>
                <a:cs typeface="Consolas" panose="020B0609020204030204" pitchFamily="49" charset="0"/>
              </a:rPr>
              <a:t>    }, </a:t>
            </a:r>
          </a:p>
          <a:p>
            <a:pPr marL="685800" lvl="2" indent="0">
              <a:buNone/>
            </a:pPr>
            <a:r>
              <a:rPr lang="en-GB" dirty="0">
                <a:latin typeface="Consolas" panose="020B0609020204030204" pitchFamily="49" charset="0"/>
                <a:cs typeface="Consolas" panose="020B0609020204030204" pitchFamily="49" charset="0"/>
              </a:rPr>
              <a:t>    {</a:t>
            </a:r>
          </a:p>
          <a:p>
            <a:pPr marL="685800" lvl="2" indent="0">
              <a:buNone/>
            </a:pPr>
            <a:r>
              <a:rPr lang="en-GB" dirty="0">
                <a:latin typeface="Consolas" panose="020B0609020204030204" pitchFamily="49" charset="0"/>
                <a:cs typeface="Consolas" panose="020B0609020204030204" pitchFamily="49" charset="0"/>
              </a:rPr>
              <a:t>        "id": 2, </a:t>
            </a:r>
          </a:p>
          <a:p>
            <a:pPr marL="685800" lvl="2" indent="0">
              <a:buNone/>
            </a:pPr>
            <a:r>
              <a:rPr lang="en-GB" dirty="0">
                <a:latin typeface="Consolas" panose="020B0609020204030204" pitchFamily="49" charset="0"/>
                <a:cs typeface="Consolas" panose="020B0609020204030204" pitchFamily="49" charset="0"/>
              </a:rPr>
              <a:t>        "protocol": "</a:t>
            </a:r>
            <a:r>
              <a:rPr lang="en-GB" dirty="0" err="1">
                <a:latin typeface="Consolas" panose="020B0609020204030204" pitchFamily="49" charset="0"/>
                <a:cs typeface="Consolas" panose="020B0609020204030204" pitchFamily="49" charset="0"/>
              </a:rPr>
              <a:t>tcp</a:t>
            </a:r>
            <a:r>
              <a:rPr lang="en-GB" dirty="0">
                <a:latin typeface="Consolas" panose="020B0609020204030204" pitchFamily="49" charset="0"/>
                <a:cs typeface="Consolas" panose="020B0609020204030204" pitchFamily="49" charset="0"/>
              </a:rPr>
              <a:t>"</a:t>
            </a:r>
          </a:p>
          <a:p>
            <a:pPr marL="685800" lvl="2" indent="0">
              <a:buNone/>
            </a:pPr>
            <a:r>
              <a:rPr lang="en-GB" dirty="0">
                <a:latin typeface="Consolas" panose="020B0609020204030204" pitchFamily="49" charset="0"/>
                <a:cs typeface="Consolas" panose="020B0609020204030204" pitchFamily="49" charset="0"/>
              </a:rPr>
              <a:t>    }, </a:t>
            </a:r>
          </a:p>
          <a:p>
            <a:pPr marL="685800" lvl="2" indent="0">
              <a:buNone/>
            </a:pPr>
            <a:r>
              <a:rPr lang="en-GB" dirty="0">
                <a:latin typeface="Consolas" panose="020B0609020204030204" pitchFamily="49" charset="0"/>
                <a:cs typeface="Consolas" panose="020B0609020204030204" pitchFamily="49" charset="0"/>
              </a:rPr>
              <a:t>    {</a:t>
            </a:r>
          </a:p>
          <a:p>
            <a:pPr marL="685800" lvl="2" indent="0">
              <a:buNone/>
            </a:pPr>
            <a:r>
              <a:rPr lang="en-GB" dirty="0">
                <a:latin typeface="Consolas" panose="020B0609020204030204" pitchFamily="49" charset="0"/>
                <a:cs typeface="Consolas" panose="020B0609020204030204" pitchFamily="49" charset="0"/>
              </a:rPr>
              <a:t>        "id": 3, </a:t>
            </a:r>
          </a:p>
          <a:p>
            <a:pPr marL="685800" lvl="2" indent="0">
              <a:buNone/>
            </a:pPr>
            <a:r>
              <a:rPr lang="en-GB" dirty="0">
                <a:latin typeface="Consolas" panose="020B0609020204030204" pitchFamily="49" charset="0"/>
                <a:cs typeface="Consolas" panose="020B0609020204030204" pitchFamily="49" charset="0"/>
              </a:rPr>
              <a:t>        "protocol": "</a:t>
            </a:r>
            <a:r>
              <a:rPr lang="en-GB" dirty="0" err="1">
                <a:latin typeface="Consolas" panose="020B0609020204030204" pitchFamily="49" charset="0"/>
                <a:cs typeface="Consolas" panose="020B0609020204030204" pitchFamily="49" charset="0"/>
              </a:rPr>
              <a:t>udp</a:t>
            </a:r>
            <a:r>
              <a:rPr lang="en-GB" dirty="0">
                <a:latin typeface="Consolas" panose="020B0609020204030204" pitchFamily="49" charset="0"/>
                <a:cs typeface="Consolas" panose="020B0609020204030204" pitchFamily="49" charset="0"/>
              </a:rPr>
              <a:t>"</a:t>
            </a:r>
          </a:p>
          <a:p>
            <a:pPr marL="685800" lvl="2" indent="0">
              <a:buNone/>
            </a:pPr>
            <a:r>
              <a:rPr lang="en-GB" dirty="0">
                <a:latin typeface="Consolas" panose="020B0609020204030204" pitchFamily="49" charset="0"/>
                <a:cs typeface="Consolas" panose="020B0609020204030204" pitchFamily="49" charset="0"/>
              </a:rPr>
              <a:t> }]</a:t>
            </a:r>
          </a:p>
          <a:p>
            <a:pPr marL="342900" lvl="1" indent="0">
              <a:buNone/>
            </a:pPr>
            <a:r>
              <a:rPr lang="en-GB" dirty="0"/>
              <a:t>As you can see, ICMP, TCP and UDP protocols are defined. Those are enough for most of the attacks we know.</a:t>
            </a:r>
          </a:p>
          <a:p>
            <a:pPr lvl="1"/>
            <a:endParaRPr lang="en-GB" dirty="0"/>
          </a:p>
          <a:p>
            <a:pPr marL="342900" lvl="1" indent="0">
              <a:buNone/>
            </a:pPr>
            <a:endParaRPr lang="en-GB" dirty="0"/>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16</a:t>
            </a:fld>
            <a:endParaRPr lang="en-GB"/>
          </a:p>
        </p:txBody>
      </p:sp>
      <p:sp>
        <p:nvSpPr>
          <p:cNvPr id="4" name="Title 3"/>
          <p:cNvSpPr>
            <a:spLocks noGrp="1"/>
          </p:cNvSpPr>
          <p:nvPr>
            <p:ph type="title"/>
          </p:nvPr>
        </p:nvSpPr>
        <p:spPr/>
        <p:txBody>
          <a:bodyPr/>
          <a:lstStyle/>
          <a:p>
            <a:r>
              <a:rPr lang="en-GB" dirty="0"/>
              <a:t>REST API – Submitting new rule requirements</a:t>
            </a:r>
          </a:p>
        </p:txBody>
      </p:sp>
      <p:sp>
        <p:nvSpPr>
          <p:cNvPr id="7" name="Rectangle 3"/>
          <p:cNvSpPr>
            <a:spLocks noChangeArrowheads="1"/>
          </p:cNvSpPr>
          <p:nvPr/>
        </p:nvSpPr>
        <p:spPr bwMode="auto">
          <a:xfrm>
            <a:off x="0" y="182433"/>
            <a:ext cx="17634"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4152629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GB" dirty="0"/>
              <a:t>Finally let us see what are the defined “then actions” already in place:</a:t>
            </a:r>
          </a:p>
          <a:p>
            <a:pPr marL="342900" lvl="1" indent="0">
              <a:buNone/>
            </a:pPr>
            <a:r>
              <a:rPr lang="en-GB" dirty="0"/>
              <a:t>  </a:t>
            </a:r>
            <a:r>
              <a:rPr lang="en-GB" dirty="0">
                <a:latin typeface="Consolas" panose="020B0609020204030204" pitchFamily="49" charset="0"/>
                <a:cs typeface="Consolas" panose="020B0609020204030204" pitchFamily="49" charset="0"/>
              </a:rPr>
              <a:t>curl -X </a:t>
            </a:r>
            <a:r>
              <a:rPr lang="en-GB" b="1" dirty="0">
                <a:solidFill>
                  <a:srgbClr val="FF0000"/>
                </a:solidFill>
                <a:latin typeface="Consolas" panose="020B0609020204030204" pitchFamily="49" charset="0"/>
                <a:cs typeface="Consolas" panose="020B0609020204030204" pitchFamily="49" charset="0"/>
              </a:rPr>
              <a:t>GET</a:t>
            </a:r>
            <a:r>
              <a:rPr lang="en-GB" dirty="0">
                <a:latin typeface="Consolas" panose="020B0609020204030204" pitchFamily="49" charset="0"/>
                <a:cs typeface="Consolas" panose="020B0609020204030204" pitchFamily="49" charset="0"/>
              </a:rPr>
              <a:t>  https://prod-fod.geant.net/api/</a:t>
            </a:r>
            <a:r>
              <a:rPr lang="en-GB" b="1" dirty="0">
                <a:solidFill>
                  <a:srgbClr val="FF0000"/>
                </a:solidFill>
                <a:latin typeface="Consolas" panose="020B0609020204030204" pitchFamily="49" charset="0"/>
                <a:cs typeface="Consolas" panose="020B0609020204030204" pitchFamily="49" charset="0"/>
              </a:rPr>
              <a:t>thenactions</a:t>
            </a:r>
            <a:r>
              <a:rPr lang="en-GB" dirty="0">
                <a:latin typeface="Consolas" panose="020B0609020204030204" pitchFamily="49" charset="0"/>
                <a:cs typeface="Consolas" panose="020B0609020204030204" pitchFamily="49" charset="0"/>
              </a:rPr>
              <a:t>/  -H 'Authorization: Token </a:t>
            </a:r>
            <a:r>
              <a:rPr lang="en-GB" dirty="0" err="1">
                <a:latin typeface="Consolas" panose="020B0609020204030204" pitchFamily="49" charset="0"/>
                <a:cs typeface="Consolas" panose="020B0609020204030204" pitchFamily="49" charset="0"/>
              </a:rPr>
              <a:t>xxxxxxxxx</a:t>
            </a:r>
            <a:r>
              <a:rPr lang="en-GB" dirty="0">
                <a:latin typeface="Consolas" panose="020B0609020204030204" pitchFamily="49" charset="0"/>
                <a:cs typeface="Consolas" panose="020B0609020204030204" pitchFamily="49" charset="0"/>
              </a:rPr>
              <a:t>' |  python -</a:t>
            </a:r>
            <a:r>
              <a:rPr lang="en-GB" dirty="0" err="1">
                <a:latin typeface="Consolas" panose="020B0609020204030204" pitchFamily="49" charset="0"/>
                <a:cs typeface="Consolas" panose="020B0609020204030204" pitchFamily="49" charset="0"/>
              </a:rPr>
              <a:t>mjson.tool</a:t>
            </a:r>
            <a:endParaRPr lang="en-GB" dirty="0">
              <a:latin typeface="Consolas" panose="020B0609020204030204" pitchFamily="49" charset="0"/>
              <a:cs typeface="Consolas" panose="020B0609020204030204" pitchFamily="49" charset="0"/>
            </a:endParaRPr>
          </a:p>
          <a:p>
            <a:pPr marL="342900" lvl="1" indent="0">
              <a:buNone/>
            </a:pPr>
            <a:r>
              <a:rPr lang="en-GB" dirty="0">
                <a:latin typeface="Consolas" panose="020B0609020204030204" pitchFamily="49" charset="0"/>
                <a:cs typeface="Consolas" panose="020B0609020204030204" pitchFamily="49" charset="0"/>
              </a:rPr>
              <a:t>  [    {</a:t>
            </a:r>
          </a:p>
          <a:p>
            <a:pPr marL="342900" lvl="1" indent="0">
              <a:buNone/>
            </a:pPr>
            <a:r>
              <a:rPr lang="en-GB" dirty="0">
                <a:latin typeface="Consolas" panose="020B0609020204030204" pitchFamily="49" charset="0"/>
                <a:cs typeface="Consolas" panose="020B0609020204030204" pitchFamily="49" charset="0"/>
              </a:rPr>
              <a:t>        "action": "discard", </a:t>
            </a:r>
          </a:p>
          <a:p>
            <a:pPr marL="342900" lvl="1" indent="0">
              <a:buNone/>
            </a:pPr>
            <a:r>
              <a:rPr lang="en-GB" dirty="0">
                <a:latin typeface="Consolas" panose="020B0609020204030204" pitchFamily="49" charset="0"/>
                <a:cs typeface="Consolas" panose="020B0609020204030204" pitchFamily="49" charset="0"/>
              </a:rPr>
              <a:t>        "</a:t>
            </a:r>
            <a:r>
              <a:rPr lang="en-GB" dirty="0" err="1">
                <a:latin typeface="Consolas" panose="020B0609020204030204" pitchFamily="49" charset="0"/>
                <a:cs typeface="Consolas" panose="020B0609020204030204" pitchFamily="49" charset="0"/>
              </a:rPr>
              <a:t>action_value</a:t>
            </a:r>
            <a:r>
              <a:rPr lang="en-GB" dirty="0">
                <a:latin typeface="Consolas" panose="020B0609020204030204" pitchFamily="49" charset="0"/>
                <a:cs typeface="Consolas" panose="020B0609020204030204" pitchFamily="49" charset="0"/>
              </a:rPr>
              <a:t>": "", </a:t>
            </a:r>
          </a:p>
          <a:p>
            <a:pPr marL="342900" lvl="1" indent="0">
              <a:buNone/>
            </a:pPr>
            <a:r>
              <a:rPr lang="en-GB" dirty="0">
                <a:latin typeface="Consolas" panose="020B0609020204030204" pitchFamily="49" charset="0"/>
                <a:cs typeface="Consolas" panose="020B0609020204030204" pitchFamily="49" charset="0"/>
              </a:rPr>
              <a:t>        "id": 3</a:t>
            </a:r>
          </a:p>
          <a:p>
            <a:pPr marL="342900" lvl="1" indent="0">
              <a:buNone/>
            </a:pPr>
            <a:r>
              <a:rPr lang="en-GB" dirty="0">
                <a:latin typeface="Consolas" panose="020B0609020204030204" pitchFamily="49" charset="0"/>
                <a:cs typeface="Consolas" panose="020B0609020204030204" pitchFamily="49" charset="0"/>
              </a:rPr>
              <a:t>    }, </a:t>
            </a:r>
          </a:p>
          <a:p>
            <a:pPr marL="342900" lvl="1" indent="0">
              <a:buNone/>
            </a:pPr>
            <a:r>
              <a:rPr lang="en-GB" dirty="0">
                <a:latin typeface="Consolas" panose="020B0609020204030204" pitchFamily="49" charset="0"/>
                <a:cs typeface="Consolas" panose="020B0609020204030204" pitchFamily="49" charset="0"/>
              </a:rPr>
              <a:t>    {</a:t>
            </a:r>
          </a:p>
          <a:p>
            <a:pPr marL="342900" lvl="1" indent="0">
              <a:buNone/>
            </a:pPr>
            <a:r>
              <a:rPr lang="en-GB" dirty="0">
                <a:latin typeface="Consolas" panose="020B0609020204030204" pitchFamily="49" charset="0"/>
                <a:cs typeface="Consolas" panose="020B0609020204030204" pitchFamily="49" charset="0"/>
              </a:rPr>
              <a:t>        "action": "rate-limit", </a:t>
            </a:r>
          </a:p>
          <a:p>
            <a:pPr marL="342900" lvl="1" indent="0">
              <a:buNone/>
            </a:pPr>
            <a:r>
              <a:rPr lang="en-GB" dirty="0">
                <a:latin typeface="Consolas" panose="020B0609020204030204" pitchFamily="49" charset="0"/>
                <a:cs typeface="Consolas" panose="020B0609020204030204" pitchFamily="49" charset="0"/>
              </a:rPr>
              <a:t>        "</a:t>
            </a:r>
            <a:r>
              <a:rPr lang="en-GB" dirty="0" err="1">
                <a:latin typeface="Consolas" panose="020B0609020204030204" pitchFamily="49" charset="0"/>
                <a:cs typeface="Consolas" panose="020B0609020204030204" pitchFamily="49" charset="0"/>
              </a:rPr>
              <a:t>action_value</a:t>
            </a:r>
            <a:r>
              <a:rPr lang="en-GB" dirty="0">
                <a:latin typeface="Consolas" panose="020B0609020204030204" pitchFamily="49" charset="0"/>
                <a:cs typeface="Consolas" panose="020B0609020204030204" pitchFamily="49" charset="0"/>
              </a:rPr>
              <a:t>": "10000k", </a:t>
            </a:r>
          </a:p>
          <a:p>
            <a:pPr marL="342900" lvl="1" indent="0">
              <a:buNone/>
            </a:pPr>
            <a:r>
              <a:rPr lang="en-GB" dirty="0">
                <a:latin typeface="Consolas" panose="020B0609020204030204" pitchFamily="49" charset="0"/>
                <a:cs typeface="Consolas" panose="020B0609020204030204" pitchFamily="49" charset="0"/>
              </a:rPr>
              <a:t>        "id": 27</a:t>
            </a:r>
          </a:p>
          <a:p>
            <a:pPr marL="342900" lvl="1" indent="0">
              <a:buNone/>
            </a:pPr>
            <a:r>
              <a:rPr lang="en-GB" dirty="0">
                <a:latin typeface="Consolas" panose="020B0609020204030204" pitchFamily="49" charset="0"/>
                <a:cs typeface="Consolas" panose="020B0609020204030204" pitchFamily="49" charset="0"/>
              </a:rPr>
              <a:t>    }]</a:t>
            </a:r>
          </a:p>
          <a:p>
            <a:r>
              <a:rPr lang="en-GB" dirty="0"/>
              <a:t> If we want to add new action of rate-limit 1k:</a:t>
            </a:r>
          </a:p>
          <a:p>
            <a:pPr marL="342900" lvl="1" indent="0">
              <a:buNone/>
            </a:pPr>
            <a:r>
              <a:rPr lang="en-GB" dirty="0">
                <a:latin typeface="Consolas" panose="020B0609020204030204" pitchFamily="49" charset="0"/>
                <a:cs typeface="Consolas" panose="020B0609020204030204" pitchFamily="49" charset="0"/>
              </a:rPr>
              <a:t>curl -X </a:t>
            </a:r>
            <a:r>
              <a:rPr lang="en-GB" b="1" dirty="0">
                <a:solidFill>
                  <a:srgbClr val="FF0000"/>
                </a:solidFill>
                <a:latin typeface="Consolas" panose="020B0609020204030204" pitchFamily="49" charset="0"/>
                <a:cs typeface="Consolas" panose="020B0609020204030204" pitchFamily="49" charset="0"/>
              </a:rPr>
              <a:t>POST</a:t>
            </a:r>
            <a:r>
              <a:rPr lang="en-GB" dirty="0">
                <a:latin typeface="Consolas" panose="020B0609020204030204" pitchFamily="49" charset="0"/>
                <a:cs typeface="Consolas" panose="020B0609020204030204" pitchFamily="49" charset="0"/>
              </a:rPr>
              <a:t>  https://uat-fod.geant.net/api/</a:t>
            </a:r>
            <a:r>
              <a:rPr lang="en-GB" b="1" dirty="0">
                <a:solidFill>
                  <a:srgbClr val="FF0000"/>
                </a:solidFill>
                <a:latin typeface="Consolas" panose="020B0609020204030204" pitchFamily="49" charset="0"/>
                <a:cs typeface="Consolas" panose="020B0609020204030204" pitchFamily="49" charset="0"/>
              </a:rPr>
              <a:t>thenactions</a:t>
            </a:r>
            <a:r>
              <a:rPr lang="en-GB" dirty="0">
                <a:latin typeface="Consolas" panose="020B0609020204030204" pitchFamily="49" charset="0"/>
                <a:cs typeface="Consolas" panose="020B0609020204030204" pitchFamily="49" charset="0"/>
              </a:rPr>
              <a:t>/ </a:t>
            </a:r>
            <a:r>
              <a:rPr lang="en-GB" b="1" dirty="0">
                <a:solidFill>
                  <a:srgbClr val="FF0000"/>
                </a:solidFill>
                <a:latin typeface="Consolas" panose="020B0609020204030204" pitchFamily="49" charset="0"/>
                <a:cs typeface="Consolas" panose="020B0609020204030204" pitchFamily="49" charset="0"/>
              </a:rPr>
              <a:t>-F "action=rate-limit" -F "</a:t>
            </a:r>
            <a:r>
              <a:rPr lang="en-GB" b="1" dirty="0" err="1">
                <a:solidFill>
                  <a:srgbClr val="FF0000"/>
                </a:solidFill>
                <a:latin typeface="Consolas" panose="020B0609020204030204" pitchFamily="49" charset="0"/>
                <a:cs typeface="Consolas" panose="020B0609020204030204" pitchFamily="49" charset="0"/>
              </a:rPr>
              <a:t>action_value</a:t>
            </a:r>
            <a:r>
              <a:rPr lang="en-GB" b="1" dirty="0">
                <a:solidFill>
                  <a:srgbClr val="FF0000"/>
                </a:solidFill>
                <a:latin typeface="Consolas" panose="020B0609020204030204" pitchFamily="49" charset="0"/>
                <a:cs typeface="Consolas" panose="020B0609020204030204" pitchFamily="49" charset="0"/>
              </a:rPr>
              <a:t>=1k" </a:t>
            </a:r>
            <a:r>
              <a:rPr lang="en-GB" dirty="0">
                <a:latin typeface="Consolas" panose="020B0609020204030204" pitchFamily="49" charset="0"/>
                <a:cs typeface="Consolas" panose="020B0609020204030204" pitchFamily="49" charset="0"/>
              </a:rPr>
              <a:t>-H 'Authorization: Token </a:t>
            </a:r>
            <a:r>
              <a:rPr lang="en-GB" dirty="0" err="1">
                <a:latin typeface="Consolas" panose="020B0609020204030204" pitchFamily="49" charset="0"/>
                <a:cs typeface="Consolas" panose="020B0609020204030204" pitchFamily="49" charset="0"/>
              </a:rPr>
              <a:t>xxxxx</a:t>
            </a:r>
            <a:r>
              <a:rPr lang="en-GB" dirty="0">
                <a:latin typeface="Consolas" panose="020B0609020204030204" pitchFamily="49" charset="0"/>
                <a:cs typeface="Consolas" panose="020B0609020204030204" pitchFamily="49" charset="0"/>
              </a:rPr>
              <a:t>' |  python -</a:t>
            </a:r>
            <a:r>
              <a:rPr lang="en-GB" dirty="0" err="1">
                <a:latin typeface="Consolas" panose="020B0609020204030204" pitchFamily="49" charset="0"/>
                <a:cs typeface="Consolas" panose="020B0609020204030204" pitchFamily="49" charset="0"/>
              </a:rPr>
              <a:t>mjson.tool</a:t>
            </a:r>
            <a:endParaRPr lang="en-GB" dirty="0">
              <a:latin typeface="Consolas" panose="020B0609020204030204" pitchFamily="49" charset="0"/>
              <a:cs typeface="Consolas" panose="020B0609020204030204" pitchFamily="49" charset="0"/>
            </a:endParaRPr>
          </a:p>
          <a:p>
            <a:pPr marL="342900" lvl="1" indent="0">
              <a:buNone/>
            </a:pPr>
            <a:r>
              <a:rPr lang="en-GB" dirty="0">
                <a:latin typeface="Consolas" panose="020B0609020204030204" pitchFamily="49" charset="0"/>
                <a:cs typeface="Consolas" panose="020B0609020204030204" pitchFamily="49" charset="0"/>
              </a:rPr>
              <a:t>{</a:t>
            </a:r>
          </a:p>
          <a:p>
            <a:pPr marL="342900" lvl="1" indent="0">
              <a:buNone/>
            </a:pPr>
            <a:r>
              <a:rPr lang="en-GB" dirty="0">
                <a:latin typeface="Consolas" panose="020B0609020204030204" pitchFamily="49" charset="0"/>
                <a:cs typeface="Consolas" panose="020B0609020204030204" pitchFamily="49" charset="0"/>
              </a:rPr>
              <a:t>    "action": "rate-limit", </a:t>
            </a:r>
          </a:p>
          <a:p>
            <a:pPr marL="342900" lvl="1" indent="0">
              <a:buNone/>
            </a:pPr>
            <a:r>
              <a:rPr lang="en-GB" dirty="0">
                <a:latin typeface="Consolas" panose="020B0609020204030204" pitchFamily="49" charset="0"/>
                <a:cs typeface="Consolas" panose="020B0609020204030204" pitchFamily="49" charset="0"/>
              </a:rPr>
              <a:t>    "</a:t>
            </a:r>
            <a:r>
              <a:rPr lang="en-GB" dirty="0" err="1">
                <a:latin typeface="Consolas" panose="020B0609020204030204" pitchFamily="49" charset="0"/>
                <a:cs typeface="Consolas" panose="020B0609020204030204" pitchFamily="49" charset="0"/>
              </a:rPr>
              <a:t>action_value</a:t>
            </a:r>
            <a:r>
              <a:rPr lang="en-GB" dirty="0">
                <a:latin typeface="Consolas" panose="020B0609020204030204" pitchFamily="49" charset="0"/>
                <a:cs typeface="Consolas" panose="020B0609020204030204" pitchFamily="49" charset="0"/>
              </a:rPr>
              <a:t>": "1k", </a:t>
            </a:r>
          </a:p>
          <a:p>
            <a:pPr marL="342900" lvl="1" indent="0">
              <a:buNone/>
            </a:pPr>
            <a:r>
              <a:rPr lang="en-GB" dirty="0">
                <a:latin typeface="Consolas" panose="020B0609020204030204" pitchFamily="49" charset="0"/>
                <a:cs typeface="Consolas" panose="020B0609020204030204" pitchFamily="49" charset="0"/>
              </a:rPr>
              <a:t>    "id": 28</a:t>
            </a:r>
          </a:p>
          <a:p>
            <a:pPr marL="342900" lvl="1" indent="0">
              <a:buNone/>
            </a:pPr>
            <a:r>
              <a:rPr lang="en-GB" dirty="0">
                <a:latin typeface="Consolas" panose="020B0609020204030204" pitchFamily="49" charset="0"/>
                <a:cs typeface="Consolas" panose="020B0609020204030204" pitchFamily="49" charset="0"/>
              </a:rPr>
              <a:t>}</a:t>
            </a:r>
          </a:p>
        </p:txBody>
      </p:sp>
      <p:sp>
        <p:nvSpPr>
          <p:cNvPr id="3" name="Slide Number Placeholder 2"/>
          <p:cNvSpPr>
            <a:spLocks noGrp="1"/>
          </p:cNvSpPr>
          <p:nvPr>
            <p:ph type="sldNum" sz="quarter" idx="12"/>
          </p:nvPr>
        </p:nvSpPr>
        <p:spPr/>
        <p:txBody>
          <a:bodyPr/>
          <a:lstStyle/>
          <a:p>
            <a:fld id="{6F576E6A-F32A-4612-884C-86870357C6B4}" type="slidenum">
              <a:rPr lang="en-GB" smtClean="0"/>
              <a:pPr/>
              <a:t>17</a:t>
            </a:fld>
            <a:endParaRPr lang="en-GB"/>
          </a:p>
        </p:txBody>
      </p:sp>
      <p:sp>
        <p:nvSpPr>
          <p:cNvPr id="4" name="Title 3"/>
          <p:cNvSpPr>
            <a:spLocks noGrp="1"/>
          </p:cNvSpPr>
          <p:nvPr>
            <p:ph type="title"/>
          </p:nvPr>
        </p:nvSpPr>
        <p:spPr/>
        <p:txBody>
          <a:bodyPr/>
          <a:lstStyle/>
          <a:p>
            <a:r>
              <a:rPr lang="en-GB" dirty="0"/>
              <a:t>REST API – Submitting new rule requirements</a:t>
            </a:r>
          </a:p>
        </p:txBody>
      </p:sp>
    </p:spTree>
    <p:extLst>
      <p:ext uri="{BB962C8B-B14F-4D97-AF65-F5344CB8AC3E}">
        <p14:creationId xmlns:p14="http://schemas.microsoft.com/office/powerpoint/2010/main" val="21306839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3377" y="1143003"/>
            <a:ext cx="8181975" cy="3661512"/>
          </a:xfrm>
        </p:spPr>
        <p:txBody>
          <a:bodyPr>
            <a:normAutofit fontScale="85000" lnSpcReduction="20000"/>
          </a:bodyPr>
          <a:lstStyle/>
          <a:p>
            <a:r>
              <a:rPr lang="en-GB" dirty="0"/>
              <a:t>We submit new rules using the POST method. Additionally, we must add more control to our flows by using foreign keys with the –F parameter. The required keys are the following:</a:t>
            </a:r>
          </a:p>
          <a:p>
            <a:pPr lvl="1"/>
            <a:r>
              <a:rPr lang="en-GB" dirty="0"/>
              <a:t>Name</a:t>
            </a:r>
          </a:p>
          <a:p>
            <a:pPr lvl="1"/>
            <a:r>
              <a:rPr lang="en-GB" dirty="0"/>
              <a:t>Source</a:t>
            </a:r>
          </a:p>
          <a:p>
            <a:pPr lvl="1"/>
            <a:r>
              <a:rPr lang="en-GB" dirty="0"/>
              <a:t>Destination</a:t>
            </a:r>
          </a:p>
          <a:p>
            <a:pPr lvl="1"/>
            <a:r>
              <a:rPr lang="en-GB" dirty="0"/>
              <a:t>Status (which have to be active when submitting new rule)</a:t>
            </a:r>
          </a:p>
          <a:p>
            <a:pPr lvl="1"/>
            <a:r>
              <a:rPr lang="en-GB" dirty="0"/>
              <a:t>Then</a:t>
            </a:r>
          </a:p>
          <a:p>
            <a:pPr lvl="1"/>
            <a:r>
              <a:rPr lang="en-GB" dirty="0"/>
              <a:t>Some optional keys are:</a:t>
            </a:r>
          </a:p>
          <a:p>
            <a:pPr lvl="2"/>
            <a:r>
              <a:rPr lang="en-GB" dirty="0"/>
              <a:t>Comments</a:t>
            </a:r>
          </a:p>
          <a:p>
            <a:pPr lvl="2"/>
            <a:r>
              <a:rPr lang="en-GB" dirty="0"/>
              <a:t>Protocol</a:t>
            </a:r>
          </a:p>
          <a:p>
            <a:pPr lvl="2"/>
            <a:r>
              <a:rPr lang="en-GB" dirty="0"/>
              <a:t>Port</a:t>
            </a:r>
          </a:p>
          <a:p>
            <a:pPr lvl="2"/>
            <a:r>
              <a:rPr lang="en-GB" dirty="0" err="1"/>
              <a:t>Destinationport</a:t>
            </a:r>
            <a:endParaRPr lang="en-GB" dirty="0"/>
          </a:p>
          <a:p>
            <a:pPr lvl="2"/>
            <a:r>
              <a:rPr lang="en-GB" dirty="0" err="1"/>
              <a:t>Sourceport</a:t>
            </a:r>
            <a:endParaRPr lang="en-GB" dirty="0"/>
          </a:p>
          <a:p>
            <a:pPr marL="685800" lvl="2" indent="0">
              <a:buNone/>
            </a:pPr>
            <a:endParaRPr lang="en-GB" dirty="0"/>
          </a:p>
          <a:p>
            <a:r>
              <a:rPr lang="en-GB" dirty="0"/>
              <a:t>Submitting a new rule:</a:t>
            </a:r>
          </a:p>
          <a:p>
            <a:pPr lvl="1"/>
            <a:r>
              <a:rPr lang="en-GB" dirty="0"/>
              <a:t>Notice that “then” and “protocol” keys below take the whole path of the ID of the action and protocol. This is mandatory.</a:t>
            </a:r>
          </a:p>
          <a:p>
            <a:pPr marL="342900" lvl="1" indent="0">
              <a:buNone/>
            </a:pPr>
            <a:endParaRPr lang="en-GB" dirty="0"/>
          </a:p>
          <a:p>
            <a:pPr marL="342900" lvl="1" indent="0">
              <a:buNone/>
            </a:pPr>
            <a:r>
              <a:rPr lang="en-GB" dirty="0">
                <a:latin typeface="Consolas" panose="020B0609020204030204" pitchFamily="49" charset="0"/>
                <a:cs typeface="Consolas" panose="020B0609020204030204" pitchFamily="49" charset="0"/>
              </a:rPr>
              <a:t>curl -X </a:t>
            </a:r>
            <a:r>
              <a:rPr lang="en-GB" b="1" dirty="0">
                <a:solidFill>
                  <a:srgbClr val="FF0000"/>
                </a:solidFill>
                <a:latin typeface="Consolas" panose="020B0609020204030204" pitchFamily="49" charset="0"/>
                <a:cs typeface="Consolas" panose="020B0609020204030204" pitchFamily="49" charset="0"/>
              </a:rPr>
              <a:t>POST</a:t>
            </a:r>
            <a:r>
              <a:rPr lang="en-GB" dirty="0">
                <a:latin typeface="Consolas" panose="020B0609020204030204" pitchFamily="49" charset="0"/>
                <a:cs typeface="Consolas" panose="020B0609020204030204" pitchFamily="49" charset="0"/>
              </a:rPr>
              <a:t>  https://uat-fod.geant.net/api/</a:t>
            </a:r>
            <a:r>
              <a:rPr lang="en-GB" b="1" dirty="0">
                <a:solidFill>
                  <a:srgbClr val="FF0000"/>
                </a:solidFill>
                <a:latin typeface="Consolas" panose="020B0609020204030204" pitchFamily="49" charset="0"/>
                <a:cs typeface="Consolas" panose="020B0609020204030204" pitchFamily="49" charset="0"/>
              </a:rPr>
              <a:t>routes</a:t>
            </a:r>
            <a:r>
              <a:rPr lang="en-GB" dirty="0">
                <a:latin typeface="Consolas" panose="020B0609020204030204" pitchFamily="49" charset="0"/>
                <a:cs typeface="Consolas" panose="020B0609020204030204" pitchFamily="49" charset="0"/>
              </a:rPr>
              <a:t>/ -F "comments=My first rule from REST"  -F "source=10.100.10.4/32" -F "destination=192.168.1.5/32"  -F "name=Test1" -F "then=https://uat-fod.geant.net/api/thenactions/27/" -F “</a:t>
            </a:r>
            <a:r>
              <a:rPr lang="en-GB" dirty="0" err="1">
                <a:latin typeface="Consolas" panose="020B0609020204030204" pitchFamily="49" charset="0"/>
                <a:cs typeface="Consolas" panose="020B0609020204030204" pitchFamily="49" charset="0"/>
              </a:rPr>
              <a:t>destinationport</a:t>
            </a:r>
            <a:r>
              <a:rPr lang="en-GB" dirty="0">
                <a:latin typeface="Consolas" panose="020B0609020204030204" pitchFamily="49" charset="0"/>
                <a:cs typeface="Consolas" panose="020B0609020204030204" pitchFamily="49" charset="0"/>
              </a:rPr>
              <a:t>=89" -F "protocol=https://prod-fod.geant.net/api/matchprotocol/2/" -F "status=ACTIVE" -H 'Authorization: Token  </a:t>
            </a:r>
            <a:r>
              <a:rPr lang="en-GB" dirty="0" err="1">
                <a:latin typeface="Consolas" panose="020B0609020204030204" pitchFamily="49" charset="0"/>
                <a:cs typeface="Consolas" panose="020B0609020204030204" pitchFamily="49" charset="0"/>
              </a:rPr>
              <a:t>xxxx</a:t>
            </a:r>
            <a:r>
              <a:rPr lang="en-GB" dirty="0">
                <a:latin typeface="Consolas" panose="020B0609020204030204" pitchFamily="49" charset="0"/>
                <a:cs typeface="Consolas" panose="020B0609020204030204" pitchFamily="49" charset="0"/>
              </a:rPr>
              <a:t>' | python -</a:t>
            </a:r>
            <a:r>
              <a:rPr lang="en-GB" dirty="0" err="1">
                <a:latin typeface="Consolas" panose="020B0609020204030204" pitchFamily="49" charset="0"/>
                <a:cs typeface="Consolas" panose="020B0609020204030204" pitchFamily="49" charset="0"/>
              </a:rPr>
              <a:t>mjson.tool</a:t>
            </a:r>
            <a:endParaRPr lang="en-GB" dirty="0">
              <a:latin typeface="Consolas" panose="020B0609020204030204" pitchFamily="49" charset="0"/>
              <a:cs typeface="Consolas" panose="020B0609020204030204" pitchFamily="49" charset="0"/>
            </a:endParaRPr>
          </a:p>
          <a:p>
            <a:pPr marL="342900" lvl="1" indent="0">
              <a:buNone/>
            </a:pPr>
            <a:endParaRPr lang="en-GB" dirty="0"/>
          </a:p>
          <a:p>
            <a:pPr marL="0" indent="0">
              <a:buNone/>
            </a:pPr>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18</a:t>
            </a:fld>
            <a:endParaRPr lang="en-GB"/>
          </a:p>
        </p:txBody>
      </p:sp>
      <p:sp>
        <p:nvSpPr>
          <p:cNvPr id="4" name="Title 3"/>
          <p:cNvSpPr>
            <a:spLocks noGrp="1"/>
          </p:cNvSpPr>
          <p:nvPr>
            <p:ph type="title"/>
          </p:nvPr>
        </p:nvSpPr>
        <p:spPr/>
        <p:txBody>
          <a:bodyPr/>
          <a:lstStyle/>
          <a:p>
            <a:r>
              <a:rPr lang="en-GB" dirty="0"/>
              <a:t>REST API – Wrapping it up all together</a:t>
            </a:r>
          </a:p>
        </p:txBody>
      </p:sp>
    </p:spTree>
    <p:extLst>
      <p:ext uri="{BB962C8B-B14F-4D97-AF65-F5344CB8AC3E}">
        <p14:creationId xmlns:p14="http://schemas.microsoft.com/office/powerpoint/2010/main" val="40768990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t>Don’t forget that:</a:t>
            </a:r>
          </a:p>
          <a:p>
            <a:pPr lvl="1"/>
            <a:r>
              <a:rPr lang="en-GB" dirty="0"/>
              <a:t>Field “name” does not accept spaces</a:t>
            </a:r>
          </a:p>
          <a:p>
            <a:pPr lvl="1"/>
            <a:r>
              <a:rPr lang="en-GB" dirty="0"/>
              <a:t>The trailing slash ‘/’ in the end of each field. E.g. </a:t>
            </a:r>
            <a:r>
              <a:rPr lang="en-GB" dirty="0">
                <a:hlinkClick r:id="rId2"/>
              </a:rPr>
              <a:t>https://prod-fod.geant.net/api/routes</a:t>
            </a:r>
            <a:r>
              <a:rPr lang="en-GB" b="1" dirty="0">
                <a:hlinkClick r:id="rId2"/>
              </a:rPr>
              <a:t>/</a:t>
            </a:r>
            <a:endParaRPr lang="en-GB" b="1" dirty="0"/>
          </a:p>
          <a:p>
            <a:pPr lvl="1"/>
            <a:r>
              <a:rPr lang="en-GB" dirty="0"/>
              <a:t>To put the CIDR notation on the source/destination fields</a:t>
            </a:r>
          </a:p>
          <a:p>
            <a:pPr lvl="1"/>
            <a:r>
              <a:rPr lang="en-GB" dirty="0"/>
              <a:t>Field “status” has to take ACTIVE in capital</a:t>
            </a:r>
          </a:p>
          <a:p>
            <a:pPr marL="342900" lvl="1" indent="0">
              <a:buNone/>
            </a:pPr>
            <a:endParaRPr lang="en-GB" dirty="0"/>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19</a:t>
            </a:fld>
            <a:endParaRPr lang="en-GB"/>
          </a:p>
        </p:txBody>
      </p:sp>
      <p:sp>
        <p:nvSpPr>
          <p:cNvPr id="4" name="Title 3"/>
          <p:cNvSpPr>
            <a:spLocks noGrp="1"/>
          </p:cNvSpPr>
          <p:nvPr>
            <p:ph type="title"/>
          </p:nvPr>
        </p:nvSpPr>
        <p:spPr/>
        <p:txBody>
          <a:bodyPr/>
          <a:lstStyle/>
          <a:p>
            <a:r>
              <a:rPr lang="en-GB" dirty="0"/>
              <a:t>REST API – Having issues with REST API?</a:t>
            </a:r>
          </a:p>
        </p:txBody>
      </p:sp>
      <p:sp>
        <p:nvSpPr>
          <p:cNvPr id="7" name="Rectangle 3"/>
          <p:cNvSpPr>
            <a:spLocks noChangeArrowheads="1"/>
          </p:cNvSpPr>
          <p:nvPr/>
        </p:nvSpPr>
        <p:spPr bwMode="auto">
          <a:xfrm>
            <a:off x="0" y="182433"/>
            <a:ext cx="17634" cy="92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600" b="0" i="0" u="none" strike="noStrike" cap="none" normalizeH="0" baseline="0" dirty="0">
                <a:ln>
                  <a:noFill/>
                </a:ln>
                <a:solidFill>
                  <a:schemeClr val="tx1"/>
                </a:solidFill>
                <a:effectLst/>
              </a:rPr>
              <a:t> </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645281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br>
              <a:rPr lang="en-GB"/>
            </a:br>
            <a:r>
              <a:rPr lang="en-GB"/>
              <a:t>INDEX</a:t>
            </a:r>
          </a:p>
        </p:txBody>
      </p:sp>
      <p:sp>
        <p:nvSpPr>
          <p:cNvPr id="4099" name="Rectangle 3"/>
          <p:cNvSpPr>
            <a:spLocks noGrp="1" noChangeArrowheads="1"/>
          </p:cNvSpPr>
          <p:nvPr>
            <p:ph type="body" idx="1"/>
          </p:nvPr>
        </p:nvSpPr>
        <p:spPr>
          <a:xfrm>
            <a:off x="1601932" y="1313908"/>
            <a:ext cx="5829300" cy="3486150"/>
          </a:xfrm>
        </p:spPr>
        <p:txBody>
          <a:bodyPr>
            <a:normAutofit/>
          </a:bodyPr>
          <a:lstStyle/>
          <a:p>
            <a:pPr eaLnBrk="1" hangingPunct="1">
              <a:buFont typeface="Times" charset="0"/>
              <a:buBlip>
                <a:blip r:embed="rId3"/>
              </a:buBlip>
              <a:defRPr/>
            </a:pPr>
            <a:r>
              <a:rPr lang="en-GB" sz="1800" dirty="0"/>
              <a:t>What Firewall on Demand is</a:t>
            </a:r>
          </a:p>
          <a:p>
            <a:pPr marL="342900" lvl="1" indent="0" eaLnBrk="1" hangingPunct="1">
              <a:buNone/>
              <a:defRPr/>
            </a:pPr>
            <a:endParaRPr lang="en-GB" dirty="0"/>
          </a:p>
          <a:p>
            <a:pPr eaLnBrk="1" hangingPunct="1">
              <a:buFont typeface="Times" charset="0"/>
              <a:buBlip>
                <a:blip r:embed="rId3"/>
              </a:buBlip>
              <a:defRPr/>
            </a:pPr>
            <a:r>
              <a:rPr lang="en-GB" sz="1800" dirty="0" err="1"/>
              <a:t>FoD</a:t>
            </a:r>
            <a:r>
              <a:rPr lang="en-GB" sz="1800" dirty="0"/>
              <a:t> Tutorial</a:t>
            </a:r>
          </a:p>
          <a:p>
            <a:pPr lvl="1">
              <a:buFont typeface="Times" charset="0"/>
              <a:buBlip>
                <a:blip r:embed="rId3"/>
              </a:buBlip>
              <a:defRPr/>
            </a:pPr>
            <a:r>
              <a:rPr lang="en-GB" dirty="0"/>
              <a:t>What </a:t>
            </a:r>
            <a:r>
              <a:rPr lang="en-GB" dirty="0" err="1"/>
              <a:t>FoD</a:t>
            </a:r>
            <a:r>
              <a:rPr lang="en-GB" dirty="0"/>
              <a:t> is and what it can be achieved by using it</a:t>
            </a:r>
          </a:p>
          <a:p>
            <a:pPr lvl="1" eaLnBrk="1" hangingPunct="1">
              <a:buBlip>
                <a:blip r:embed="rId3"/>
              </a:buBlip>
              <a:defRPr/>
            </a:pPr>
            <a:r>
              <a:rPr lang="en-GB" dirty="0"/>
              <a:t>How to subscribe</a:t>
            </a:r>
          </a:p>
          <a:p>
            <a:pPr lvl="1" eaLnBrk="1" hangingPunct="1">
              <a:buBlip>
                <a:blip r:embed="rId3"/>
              </a:buBlip>
              <a:defRPr/>
            </a:pPr>
            <a:r>
              <a:rPr lang="en-GB" dirty="0"/>
              <a:t>How to use FoD</a:t>
            </a:r>
          </a:p>
          <a:p>
            <a:pPr lvl="1" eaLnBrk="1" hangingPunct="1">
              <a:buBlip>
                <a:blip r:embed="rId3"/>
              </a:buBlip>
              <a:defRPr/>
            </a:pPr>
            <a:r>
              <a:rPr lang="en-GB" dirty="0"/>
              <a:t>REST API</a:t>
            </a:r>
          </a:p>
          <a:p>
            <a:pPr lvl="2">
              <a:buBlip>
                <a:blip r:embed="rId3"/>
              </a:buBlip>
              <a:defRPr/>
            </a:pPr>
            <a:r>
              <a:rPr lang="en-GB" dirty="0"/>
              <a:t>Token creation</a:t>
            </a:r>
          </a:p>
          <a:p>
            <a:pPr lvl="2">
              <a:buBlip>
                <a:blip r:embed="rId3"/>
              </a:buBlip>
              <a:defRPr/>
            </a:pPr>
            <a:r>
              <a:rPr lang="en-GB" dirty="0"/>
              <a:t>Reading, editing and deleting rules</a:t>
            </a:r>
          </a:p>
          <a:p>
            <a:pPr lvl="1">
              <a:buBlip>
                <a:blip r:embed="rId3"/>
              </a:buBlip>
              <a:defRPr/>
            </a:pPr>
            <a:r>
              <a:rPr lang="en-GB" dirty="0"/>
              <a:t>Port Range</a:t>
            </a:r>
          </a:p>
          <a:p>
            <a:pPr lvl="1">
              <a:buBlip>
                <a:blip r:embed="rId3"/>
              </a:buBlip>
              <a:defRPr/>
            </a:pPr>
            <a:r>
              <a:rPr lang="en-GB" dirty="0"/>
              <a:t>History Graph</a:t>
            </a:r>
          </a:p>
          <a:p>
            <a:pPr eaLnBrk="1" hangingPunct="1">
              <a:buFont typeface="Times" charset="0"/>
              <a:buBlip>
                <a:blip r:embed="rId3"/>
              </a:buBlip>
              <a:defRPr/>
            </a:pPr>
            <a:r>
              <a:rPr lang="en-GB" sz="1800" dirty="0"/>
              <a:t>How to Contact us</a:t>
            </a:r>
          </a:p>
        </p:txBody>
      </p:sp>
    </p:spTree>
    <p:extLst>
      <p:ext uri="{BB962C8B-B14F-4D97-AF65-F5344CB8AC3E}">
        <p14:creationId xmlns:p14="http://schemas.microsoft.com/office/powerpoint/2010/main" val="12416196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2267" y="1120143"/>
            <a:ext cx="8181975" cy="3489722"/>
          </a:xfrm>
        </p:spPr>
        <p:txBody>
          <a:bodyPr/>
          <a:lstStyle/>
          <a:p>
            <a:r>
              <a:rPr lang="en-GB" dirty="0"/>
              <a:t>Historically, </a:t>
            </a:r>
            <a:r>
              <a:rPr lang="en-GB" dirty="0" err="1"/>
              <a:t>FoD</a:t>
            </a:r>
            <a:r>
              <a:rPr lang="en-GB" dirty="0"/>
              <a:t> users have to insert ports one by one to form a range on the </a:t>
            </a:r>
            <a:r>
              <a:rPr lang="en-GB" dirty="0" err="1"/>
              <a:t>FoD</a:t>
            </a:r>
            <a:r>
              <a:rPr lang="en-GB" dirty="0"/>
              <a:t> GUI</a:t>
            </a:r>
          </a:p>
          <a:p>
            <a:endParaRPr lang="en-GB" dirty="0"/>
          </a:p>
          <a:p>
            <a:endParaRPr lang="en-GB" dirty="0"/>
          </a:p>
          <a:p>
            <a:endParaRPr lang="en-GB" dirty="0"/>
          </a:p>
          <a:p>
            <a:endParaRPr lang="en-GB" dirty="0"/>
          </a:p>
          <a:p>
            <a:endParaRPr lang="en-GB" dirty="0"/>
          </a:p>
          <a:p>
            <a:endParaRPr lang="en-GB" dirty="0"/>
          </a:p>
          <a:p>
            <a:r>
              <a:rPr lang="en-GB" dirty="0"/>
              <a:t>Now, it is possible that one can insert ranges</a:t>
            </a:r>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20</a:t>
            </a:fld>
            <a:endParaRPr lang="en-GB"/>
          </a:p>
        </p:txBody>
      </p:sp>
      <p:sp>
        <p:nvSpPr>
          <p:cNvPr id="4" name="Title 3"/>
          <p:cNvSpPr>
            <a:spLocks noGrp="1"/>
          </p:cNvSpPr>
          <p:nvPr>
            <p:ph type="title"/>
          </p:nvPr>
        </p:nvSpPr>
        <p:spPr/>
        <p:txBody>
          <a:bodyPr/>
          <a:lstStyle/>
          <a:p>
            <a:r>
              <a:rPr lang="en-GB" dirty="0"/>
              <a:t>Multi-port Range Support</a:t>
            </a:r>
          </a:p>
        </p:txBody>
      </p:sp>
      <p:pic>
        <p:nvPicPr>
          <p:cNvPr id="6" name="Picture 5"/>
          <p:cNvPicPr>
            <a:picLocks noChangeAspect="1"/>
          </p:cNvPicPr>
          <p:nvPr/>
        </p:nvPicPr>
        <p:blipFill>
          <a:blip r:embed="rId2"/>
          <a:stretch>
            <a:fillRect/>
          </a:stretch>
        </p:blipFill>
        <p:spPr>
          <a:xfrm>
            <a:off x="1844310" y="1616875"/>
            <a:ext cx="4584382" cy="1187169"/>
          </a:xfrm>
          <a:prstGeom prst="rect">
            <a:avLst/>
          </a:prstGeom>
          <a:ln>
            <a:solidFill>
              <a:schemeClr val="accent1"/>
            </a:solidFill>
          </a:ln>
        </p:spPr>
      </p:pic>
      <p:pic>
        <p:nvPicPr>
          <p:cNvPr id="7" name="Picture 6"/>
          <p:cNvPicPr>
            <a:picLocks noChangeAspect="1"/>
          </p:cNvPicPr>
          <p:nvPr/>
        </p:nvPicPr>
        <p:blipFill>
          <a:blip r:embed="rId3"/>
          <a:stretch>
            <a:fillRect/>
          </a:stretch>
        </p:blipFill>
        <p:spPr>
          <a:xfrm>
            <a:off x="944879" y="3612807"/>
            <a:ext cx="6535645" cy="899401"/>
          </a:xfrm>
          <a:prstGeom prst="rect">
            <a:avLst/>
          </a:prstGeom>
          <a:ln>
            <a:solidFill>
              <a:schemeClr val="accent1"/>
            </a:solidFill>
          </a:ln>
        </p:spPr>
      </p:pic>
    </p:spTree>
    <p:extLst>
      <p:ext uri="{BB962C8B-B14F-4D97-AF65-F5344CB8AC3E}">
        <p14:creationId xmlns:p14="http://schemas.microsoft.com/office/powerpoint/2010/main" val="13391558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5063453" y="2005620"/>
            <a:ext cx="3449684" cy="1915335"/>
          </a:xfrm>
          <a:prstGeom prst="rect">
            <a:avLst/>
          </a:prstGeom>
          <a:ln>
            <a:solidFill>
              <a:schemeClr val="accent1"/>
            </a:solidFill>
          </a:ln>
        </p:spPr>
      </p:pic>
      <p:sp>
        <p:nvSpPr>
          <p:cNvPr id="3" name="Slide Number Placeholder 2"/>
          <p:cNvSpPr>
            <a:spLocks noGrp="1"/>
          </p:cNvSpPr>
          <p:nvPr>
            <p:ph type="sldNum" sz="quarter" idx="12"/>
          </p:nvPr>
        </p:nvSpPr>
        <p:spPr/>
        <p:txBody>
          <a:bodyPr/>
          <a:lstStyle/>
          <a:p>
            <a:fld id="{6F576E6A-F32A-4612-884C-86870357C6B4}" type="slidenum">
              <a:rPr lang="en-GB" smtClean="0"/>
              <a:pPr/>
              <a:t>21</a:t>
            </a:fld>
            <a:endParaRPr lang="en-GB"/>
          </a:p>
        </p:txBody>
      </p:sp>
      <p:sp>
        <p:nvSpPr>
          <p:cNvPr id="4" name="Title 3"/>
          <p:cNvSpPr>
            <a:spLocks noGrp="1"/>
          </p:cNvSpPr>
          <p:nvPr>
            <p:ph type="title"/>
          </p:nvPr>
        </p:nvSpPr>
        <p:spPr/>
        <p:txBody>
          <a:bodyPr/>
          <a:lstStyle/>
          <a:p>
            <a:r>
              <a:rPr lang="en-GB" dirty="0"/>
              <a:t>Attack History Graph</a:t>
            </a:r>
          </a:p>
        </p:txBody>
      </p:sp>
      <p:sp>
        <p:nvSpPr>
          <p:cNvPr id="6" name="TextBox 5"/>
          <p:cNvSpPr txBox="1"/>
          <p:nvPr/>
        </p:nvSpPr>
        <p:spPr>
          <a:xfrm>
            <a:off x="426242" y="1050159"/>
            <a:ext cx="8148000" cy="784830"/>
          </a:xfrm>
          <a:prstGeom prst="rect">
            <a:avLst/>
          </a:prstGeom>
          <a:noFill/>
        </p:spPr>
        <p:txBody>
          <a:bodyPr wrap="none" rtlCol="0">
            <a:spAutoFit/>
          </a:bodyPr>
          <a:lstStyle/>
          <a:p>
            <a:pPr marL="285750" indent="-285750">
              <a:buFont typeface="Arial" panose="020B0604020202020204" pitchFamily="34" charset="0"/>
              <a:buChar char="•"/>
            </a:pPr>
            <a:r>
              <a:rPr lang="en-GB" sz="1500" dirty="0">
                <a:solidFill>
                  <a:srgbClr val="004360"/>
                </a:solidFill>
                <a:ea typeface="Verdana" panose="020B0604030504040204" pitchFamily="34" charset="0"/>
                <a:cs typeface="Verdana" panose="020B0604030504040204" pitchFamily="34" charset="0"/>
              </a:rPr>
              <a:t>Now, it is also possible that one can see number of packets and bytes for a specific rule he applied.</a:t>
            </a:r>
          </a:p>
          <a:p>
            <a:pPr marL="285750" indent="-285750">
              <a:buFont typeface="Arial" panose="020B0604020202020204" pitchFamily="34" charset="0"/>
              <a:buChar char="•"/>
            </a:pPr>
            <a:r>
              <a:rPr lang="en-GB" sz="1500" dirty="0">
                <a:solidFill>
                  <a:srgbClr val="004360"/>
                </a:solidFill>
                <a:ea typeface="Verdana" panose="020B0604030504040204" pitchFamily="34" charset="0"/>
                <a:cs typeface="Verdana" panose="020B0604030504040204" pitchFamily="34" charset="0"/>
              </a:rPr>
              <a:t>There are two views, absolute and relative depicting traffic for the last 30 days </a:t>
            </a:r>
          </a:p>
          <a:p>
            <a:pPr marL="285750" indent="-285750">
              <a:buFont typeface="Arial" panose="020B0604020202020204" pitchFamily="34" charset="0"/>
              <a:buChar char="•"/>
            </a:pPr>
            <a:r>
              <a:rPr lang="en-GB" sz="1500" dirty="0">
                <a:solidFill>
                  <a:srgbClr val="004360"/>
                </a:solidFill>
                <a:ea typeface="Verdana" panose="020B0604030504040204" pitchFamily="34" charset="0"/>
                <a:cs typeface="Verdana" panose="020B0604030504040204" pitchFamily="34" charset="0"/>
              </a:rPr>
              <a:t>In order to see history graph, one would need to click on the “rule name” from within “Rules” tab</a:t>
            </a:r>
          </a:p>
        </p:txBody>
      </p:sp>
      <p:pic>
        <p:nvPicPr>
          <p:cNvPr id="2" name="Picture 1"/>
          <p:cNvPicPr>
            <a:picLocks noChangeAspect="1"/>
          </p:cNvPicPr>
          <p:nvPr/>
        </p:nvPicPr>
        <p:blipFill>
          <a:blip r:embed="rId3"/>
          <a:stretch>
            <a:fillRect/>
          </a:stretch>
        </p:blipFill>
        <p:spPr>
          <a:xfrm>
            <a:off x="875489" y="2017328"/>
            <a:ext cx="3776340" cy="1903628"/>
          </a:xfrm>
          <a:prstGeom prst="rect">
            <a:avLst/>
          </a:prstGeom>
          <a:ln>
            <a:solidFill>
              <a:schemeClr val="accent1"/>
            </a:solidFill>
          </a:ln>
        </p:spPr>
      </p:pic>
      <p:sp>
        <p:nvSpPr>
          <p:cNvPr id="7" name="Oval 6"/>
          <p:cNvSpPr/>
          <p:nvPr/>
        </p:nvSpPr>
        <p:spPr>
          <a:xfrm>
            <a:off x="824689" y="2017328"/>
            <a:ext cx="742854" cy="24690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Arrow Connector 8"/>
          <p:cNvCxnSpPr>
            <a:stCxn id="7" idx="5"/>
          </p:cNvCxnSpPr>
          <p:nvPr/>
        </p:nvCxnSpPr>
        <p:spPr>
          <a:xfrm>
            <a:off x="1458755" y="2228071"/>
            <a:ext cx="573245" cy="12989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201787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76528" y="1940672"/>
            <a:ext cx="8375597" cy="1580741"/>
          </a:xfrm>
        </p:spPr>
        <p:txBody>
          <a:bodyPr/>
          <a:lstStyle/>
          <a:p>
            <a:pPr marL="0" indent="0" algn="ctr">
              <a:buNone/>
            </a:pPr>
            <a:r>
              <a:rPr lang="en-GB" dirty="0"/>
              <a:t>In case you have any issues or queries in relation to </a:t>
            </a:r>
            <a:r>
              <a:rPr lang="en-GB" dirty="0" err="1"/>
              <a:t>FoD</a:t>
            </a:r>
            <a:r>
              <a:rPr lang="en-GB" dirty="0"/>
              <a:t>, please contact GÉANT</a:t>
            </a:r>
            <a:r>
              <a:rPr lang="en-GB" b="1" dirty="0"/>
              <a:t> </a:t>
            </a:r>
            <a:r>
              <a:rPr lang="en-GB" dirty="0"/>
              <a:t>Infrastructure &amp; Security team at </a:t>
            </a:r>
            <a:r>
              <a:rPr lang="en-GB" sz="1800" b="1" dirty="0">
                <a:solidFill>
                  <a:srgbClr val="FF0000"/>
                </a:solidFill>
                <a:hlinkClick r:id="rId2"/>
              </a:rPr>
              <a:t>security@geant.org</a:t>
            </a:r>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22</a:t>
            </a:fld>
            <a:endParaRPr lang="en-GB"/>
          </a:p>
        </p:txBody>
      </p:sp>
      <p:sp>
        <p:nvSpPr>
          <p:cNvPr id="4" name="Title 3"/>
          <p:cNvSpPr>
            <a:spLocks noGrp="1"/>
          </p:cNvSpPr>
          <p:nvPr>
            <p:ph type="title"/>
          </p:nvPr>
        </p:nvSpPr>
        <p:spPr/>
        <p:txBody>
          <a:bodyPr/>
          <a:lstStyle/>
          <a:p>
            <a:r>
              <a:rPr lang="en-GB" dirty="0"/>
              <a:t>How to Contact us</a:t>
            </a:r>
          </a:p>
        </p:txBody>
      </p:sp>
    </p:spTree>
    <p:extLst>
      <p:ext uri="{BB962C8B-B14F-4D97-AF65-F5344CB8AC3E}">
        <p14:creationId xmlns:p14="http://schemas.microsoft.com/office/powerpoint/2010/main" val="15082898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6F576E6A-F32A-4612-884C-86870357C6B4}" type="slidenum">
              <a:rPr lang="en-GB" smtClean="0"/>
              <a:pPr/>
              <a:t>23</a:t>
            </a:fld>
            <a:endParaRPr lang="en-GB" dirty="0"/>
          </a:p>
        </p:txBody>
      </p:sp>
      <p:sp>
        <p:nvSpPr>
          <p:cNvPr id="3" name="Text Placeholder 2"/>
          <p:cNvSpPr>
            <a:spLocks noGrp="1"/>
          </p:cNvSpPr>
          <p:nvPr>
            <p:ph type="body" sz="quarter" idx="11"/>
          </p:nvPr>
        </p:nvSpPr>
        <p:spPr/>
        <p:txBody>
          <a:bodyPr/>
          <a:lstStyle/>
          <a:p>
            <a:endParaRPr lang="en-GB" dirty="0"/>
          </a:p>
        </p:txBody>
      </p:sp>
      <p:sp>
        <p:nvSpPr>
          <p:cNvPr id="4" name="Content Placeholder 3"/>
          <p:cNvSpPr>
            <a:spLocks noGrp="1"/>
          </p:cNvSpPr>
          <p:nvPr>
            <p:ph sz="quarter" idx="12"/>
          </p:nvPr>
        </p:nvSpPr>
        <p:spPr/>
        <p:txBody>
          <a:bodyPr/>
          <a:lstStyle/>
          <a:p>
            <a:r>
              <a:rPr lang="en-GB" dirty="0"/>
              <a:t>GEANT OPS Security Team</a:t>
            </a:r>
          </a:p>
          <a:p>
            <a:r>
              <a:rPr lang="en-GB" dirty="0">
                <a:hlinkClick r:id="rId2"/>
              </a:rPr>
              <a:t>security@geant.net</a:t>
            </a:r>
            <a:endParaRPr lang="en-GB" dirty="0"/>
          </a:p>
          <a:p>
            <a:endParaRPr lang="en-GB" dirty="0"/>
          </a:p>
        </p:txBody>
      </p:sp>
      <p:sp>
        <p:nvSpPr>
          <p:cNvPr id="5" name="Text Placeholder 4"/>
          <p:cNvSpPr>
            <a:spLocks noGrp="1"/>
          </p:cNvSpPr>
          <p:nvPr>
            <p:ph type="body" sz="quarter" idx="13"/>
          </p:nvPr>
        </p:nvSpPr>
        <p:spPr/>
        <p:txBody>
          <a:bodyPr/>
          <a:lstStyle/>
          <a:p>
            <a:endParaRPr lang="en-GB"/>
          </a:p>
        </p:txBody>
      </p:sp>
    </p:spTree>
    <p:extLst>
      <p:ext uri="{BB962C8B-B14F-4D97-AF65-F5344CB8AC3E}">
        <p14:creationId xmlns:p14="http://schemas.microsoft.com/office/powerpoint/2010/main" val="38119999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a:t>Firewall on Demand, abbreviated as </a:t>
            </a:r>
            <a:r>
              <a:rPr lang="en-GB" dirty="0" err="1"/>
              <a:t>FoD</a:t>
            </a:r>
            <a:r>
              <a:rPr lang="en-GB" dirty="0"/>
              <a:t>, is an application with a WEB front which allows subscribed users to disseminate firewall filters easily without any hassle.</a:t>
            </a:r>
          </a:p>
          <a:p>
            <a:r>
              <a:rPr lang="en-GB" dirty="0"/>
              <a:t>The traits that make it unique are </a:t>
            </a:r>
            <a:r>
              <a:rPr lang="en-GB" dirty="0" err="1"/>
              <a:t>multifold</a:t>
            </a:r>
            <a:r>
              <a:rPr lang="en-GB" dirty="0"/>
              <a:t>:</a:t>
            </a:r>
          </a:p>
          <a:p>
            <a:pPr lvl="1"/>
            <a:r>
              <a:rPr lang="en-GB" dirty="0"/>
              <a:t>Time to disseminate/withdraw firewall filters is less than 10 seconds</a:t>
            </a:r>
          </a:p>
          <a:p>
            <a:pPr lvl="1"/>
            <a:r>
              <a:rPr lang="en-GB" dirty="0"/>
              <a:t>No interaction* (e-mail, phone call) with GEANT NOC is required. NREN user can add/remove filters at its own discretion.</a:t>
            </a:r>
          </a:p>
          <a:p>
            <a:pPr lvl="1"/>
            <a:r>
              <a:rPr lang="en-GB" dirty="0"/>
              <a:t>No special knowledge of router-language is required. The WEB based app offers a very friendly scheme for applying the filter.</a:t>
            </a:r>
          </a:p>
          <a:p>
            <a:r>
              <a:rPr lang="en-GB" dirty="0"/>
              <a:t>The magic of </a:t>
            </a:r>
            <a:r>
              <a:rPr lang="en-GB" dirty="0" err="1"/>
              <a:t>FoD</a:t>
            </a:r>
            <a:r>
              <a:rPr lang="en-GB" dirty="0"/>
              <a:t> is powered on by the cutting edge </a:t>
            </a:r>
            <a:r>
              <a:rPr lang="en-GB" dirty="0" err="1"/>
              <a:t>flowspec</a:t>
            </a:r>
            <a:r>
              <a:rPr lang="en-GB" dirty="0"/>
              <a:t> technology as described by the RFC 5575.</a:t>
            </a:r>
          </a:p>
          <a:p>
            <a:endParaRPr lang="en-GB" dirty="0"/>
          </a:p>
          <a:p>
            <a:endParaRPr lang="en-GB" dirty="0"/>
          </a:p>
          <a:p>
            <a:pPr marL="0" indent="0">
              <a:buNone/>
            </a:pPr>
            <a:r>
              <a:rPr lang="en-GB" sz="1000" dirty="0"/>
              <a:t>*NOC/CERT users can still contact GEANT CERT using the traditional methods to request blocking</a:t>
            </a:r>
          </a:p>
        </p:txBody>
      </p:sp>
      <p:sp>
        <p:nvSpPr>
          <p:cNvPr id="3" name="Slide Number Placeholder 2"/>
          <p:cNvSpPr>
            <a:spLocks noGrp="1"/>
          </p:cNvSpPr>
          <p:nvPr>
            <p:ph type="sldNum" sz="quarter" idx="12"/>
          </p:nvPr>
        </p:nvSpPr>
        <p:spPr/>
        <p:txBody>
          <a:bodyPr/>
          <a:lstStyle/>
          <a:p>
            <a:fld id="{6F576E6A-F32A-4612-884C-86870357C6B4}" type="slidenum">
              <a:rPr lang="en-GB" smtClean="0"/>
              <a:pPr/>
              <a:t>3</a:t>
            </a:fld>
            <a:endParaRPr lang="en-GB"/>
          </a:p>
        </p:txBody>
      </p:sp>
      <p:sp>
        <p:nvSpPr>
          <p:cNvPr id="4" name="Title 3"/>
          <p:cNvSpPr>
            <a:spLocks noGrp="1"/>
          </p:cNvSpPr>
          <p:nvPr>
            <p:ph type="title"/>
          </p:nvPr>
        </p:nvSpPr>
        <p:spPr/>
        <p:txBody>
          <a:bodyPr/>
          <a:lstStyle/>
          <a:p>
            <a:r>
              <a:rPr lang="en-GB" dirty="0"/>
              <a:t>What Firewall on Demand is</a:t>
            </a:r>
          </a:p>
        </p:txBody>
      </p:sp>
    </p:spTree>
    <p:extLst>
      <p:ext uri="{BB962C8B-B14F-4D97-AF65-F5344CB8AC3E}">
        <p14:creationId xmlns:p14="http://schemas.microsoft.com/office/powerpoint/2010/main" val="3580669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br>
              <a:rPr lang="en-GB" dirty="0"/>
            </a:br>
            <a:r>
              <a:rPr lang="en-GB" dirty="0"/>
              <a:t>What you CAN do with </a:t>
            </a:r>
            <a:r>
              <a:rPr lang="en-GB" dirty="0" err="1"/>
              <a:t>FoD</a:t>
            </a:r>
            <a:endParaRPr lang="en-GB" dirty="0"/>
          </a:p>
        </p:txBody>
      </p:sp>
      <p:sp>
        <p:nvSpPr>
          <p:cNvPr id="16" name="TextBox 15"/>
          <p:cNvSpPr txBox="1"/>
          <p:nvPr/>
        </p:nvSpPr>
        <p:spPr>
          <a:xfrm>
            <a:off x="260328" y="1384686"/>
            <a:ext cx="3406820" cy="2279535"/>
          </a:xfrm>
          <a:prstGeom prst="rect">
            <a:avLst/>
          </a:prstGeom>
          <a:noFill/>
        </p:spPr>
        <p:txBody>
          <a:bodyPr wrap="square" rtlCol="0">
            <a:spAutoFit/>
          </a:bodyPr>
          <a:lstStyle/>
          <a:p>
            <a:pPr marL="214313" indent="-214313">
              <a:buFont typeface="Arial" panose="020B0604020202020204" pitchFamily="34" charset="0"/>
              <a:buChar char="•"/>
            </a:pPr>
            <a:r>
              <a:rPr lang="en-GB" sz="1200" dirty="0"/>
              <a:t>Propagate </a:t>
            </a:r>
            <a:r>
              <a:rPr lang="en-GB" sz="1200" dirty="0" err="1"/>
              <a:t>flowspec</a:t>
            </a:r>
            <a:r>
              <a:rPr lang="en-GB" sz="1200" dirty="0"/>
              <a:t> filters across GEANT network</a:t>
            </a:r>
          </a:p>
          <a:p>
            <a:pPr marL="214313" indent="-214313">
              <a:buFont typeface="Arial" panose="020B0604020202020204" pitchFamily="34" charset="0"/>
              <a:buChar char="•"/>
            </a:pPr>
            <a:r>
              <a:rPr lang="en-GB" sz="1200" dirty="0"/>
              <a:t>Filters CAN have DST address from YOUR administrative IP space</a:t>
            </a:r>
          </a:p>
          <a:p>
            <a:pPr marL="214313" indent="-214313">
              <a:buFont typeface="Arial" panose="020B0604020202020204" pitchFamily="34" charset="0"/>
              <a:buChar char="•"/>
            </a:pPr>
            <a:r>
              <a:rPr lang="en-GB" sz="1200" dirty="0"/>
              <a:t>Submit as many filters as you want</a:t>
            </a:r>
          </a:p>
          <a:p>
            <a:pPr marL="214313" indent="-214313">
              <a:buFont typeface="Arial" panose="020B0604020202020204" pitchFamily="34" charset="0"/>
              <a:buChar char="•"/>
            </a:pPr>
            <a:r>
              <a:rPr lang="en-GB" sz="1200" dirty="0"/>
              <a:t>Have an e-mail sent to yourself or ticketing system for tracking after rule submission/edit/withdrawn</a:t>
            </a:r>
          </a:p>
          <a:p>
            <a:pPr marL="214313" indent="-214313">
              <a:buFont typeface="Arial" panose="020B0604020202020204" pitchFamily="34" charset="0"/>
              <a:buChar char="•"/>
            </a:pPr>
            <a:r>
              <a:rPr lang="en-GB" sz="1200" dirty="0"/>
              <a:t>See all rules submitted by you or your colleagues by state (active/deactivated) from past to the most current</a:t>
            </a:r>
          </a:p>
          <a:p>
            <a:endParaRPr lang="en-GB" sz="1013" dirty="0"/>
          </a:p>
        </p:txBody>
      </p:sp>
      <p:pic>
        <p:nvPicPr>
          <p:cNvPr id="18" name="Picture 17"/>
          <p:cNvPicPr>
            <a:picLocks noChangeAspect="1"/>
          </p:cNvPicPr>
          <p:nvPr/>
        </p:nvPicPr>
        <p:blipFill>
          <a:blip r:embed="rId3"/>
          <a:stretch>
            <a:fillRect/>
          </a:stretch>
        </p:blipFill>
        <p:spPr>
          <a:xfrm>
            <a:off x="3765431" y="1352191"/>
            <a:ext cx="5151833" cy="3111979"/>
          </a:xfrm>
          <a:prstGeom prst="rect">
            <a:avLst/>
          </a:prstGeom>
          <a:ln>
            <a:solidFill>
              <a:schemeClr val="bg2"/>
            </a:solidFill>
          </a:ln>
        </p:spPr>
      </p:pic>
      <p:sp>
        <p:nvSpPr>
          <p:cNvPr id="19" name="Rectangle 18"/>
          <p:cNvSpPr/>
          <p:nvPr/>
        </p:nvSpPr>
        <p:spPr>
          <a:xfrm>
            <a:off x="6715663" y="3086100"/>
            <a:ext cx="478768" cy="142336"/>
          </a:xfrm>
          <a:prstGeom prst="rect">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675" b="1" dirty="0" err="1">
                <a:solidFill>
                  <a:srgbClr val="FF0000"/>
                </a:solidFill>
              </a:rPr>
              <a:t>Flowspec</a:t>
            </a:r>
            <a:endParaRPr lang="en-GB" sz="675" b="1" dirty="0">
              <a:solidFill>
                <a:srgbClr val="FF0000"/>
              </a:solidFill>
            </a:endParaRPr>
          </a:p>
        </p:txBody>
      </p:sp>
      <p:sp>
        <p:nvSpPr>
          <p:cNvPr id="20" name="Rectangle 19"/>
          <p:cNvSpPr/>
          <p:nvPr/>
        </p:nvSpPr>
        <p:spPr>
          <a:xfrm>
            <a:off x="5862580" y="2478881"/>
            <a:ext cx="478768" cy="142336"/>
          </a:xfrm>
          <a:prstGeom prst="rect">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675" b="1" dirty="0" err="1">
                <a:solidFill>
                  <a:srgbClr val="FF0000"/>
                </a:solidFill>
              </a:rPr>
              <a:t>Flowspec</a:t>
            </a:r>
            <a:endParaRPr lang="en-GB" sz="675" b="1" dirty="0">
              <a:solidFill>
                <a:srgbClr val="FF0000"/>
              </a:solidFill>
            </a:endParaRPr>
          </a:p>
        </p:txBody>
      </p:sp>
      <p:sp>
        <p:nvSpPr>
          <p:cNvPr id="21" name="Rectangle 20"/>
          <p:cNvSpPr/>
          <p:nvPr/>
        </p:nvSpPr>
        <p:spPr>
          <a:xfrm>
            <a:off x="5302660" y="2837012"/>
            <a:ext cx="478768" cy="142336"/>
          </a:xfrm>
          <a:prstGeom prst="rect">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675" b="1" dirty="0" err="1">
                <a:solidFill>
                  <a:srgbClr val="FF0000"/>
                </a:solidFill>
              </a:rPr>
              <a:t>Flowspec</a:t>
            </a:r>
            <a:endParaRPr lang="en-GB" sz="675" b="1" dirty="0">
              <a:solidFill>
                <a:srgbClr val="FF0000"/>
              </a:solidFill>
            </a:endParaRPr>
          </a:p>
        </p:txBody>
      </p:sp>
      <p:sp>
        <p:nvSpPr>
          <p:cNvPr id="22" name="Rectangle 21"/>
          <p:cNvSpPr/>
          <p:nvPr/>
        </p:nvSpPr>
        <p:spPr>
          <a:xfrm>
            <a:off x="5862580" y="3221966"/>
            <a:ext cx="478768" cy="142336"/>
          </a:xfrm>
          <a:prstGeom prst="rect">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675" b="1" dirty="0" err="1">
                <a:solidFill>
                  <a:srgbClr val="FF0000"/>
                </a:solidFill>
              </a:rPr>
              <a:t>Flowspec</a:t>
            </a:r>
            <a:endParaRPr lang="en-GB" sz="675" b="1" dirty="0">
              <a:solidFill>
                <a:srgbClr val="FF0000"/>
              </a:solidFill>
            </a:endParaRPr>
          </a:p>
        </p:txBody>
      </p:sp>
      <p:sp>
        <p:nvSpPr>
          <p:cNvPr id="23" name="Right Arrow 22"/>
          <p:cNvSpPr/>
          <p:nvPr/>
        </p:nvSpPr>
        <p:spPr>
          <a:xfrm rot="20182975">
            <a:off x="6419921" y="3228967"/>
            <a:ext cx="217167" cy="99091"/>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sp>
        <p:nvSpPr>
          <p:cNvPr id="24" name="Right Arrow 23"/>
          <p:cNvSpPr/>
          <p:nvPr/>
        </p:nvSpPr>
        <p:spPr>
          <a:xfrm rot="18964168">
            <a:off x="5658554" y="2683863"/>
            <a:ext cx="217167" cy="99091"/>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pic>
        <p:nvPicPr>
          <p:cNvPr id="25" name="Picture 24"/>
          <p:cNvPicPr>
            <a:picLocks noChangeAspect="1"/>
          </p:cNvPicPr>
          <p:nvPr/>
        </p:nvPicPr>
        <p:blipFill>
          <a:blip r:embed="rId4"/>
          <a:stretch>
            <a:fillRect/>
          </a:stretch>
        </p:blipFill>
        <p:spPr>
          <a:xfrm>
            <a:off x="4963540" y="3306385"/>
            <a:ext cx="208721" cy="323180"/>
          </a:xfrm>
          <a:prstGeom prst="rect">
            <a:avLst/>
          </a:prstGeom>
        </p:spPr>
      </p:pic>
      <p:sp>
        <p:nvSpPr>
          <p:cNvPr id="26" name="Rectangle 25"/>
          <p:cNvSpPr/>
          <p:nvPr/>
        </p:nvSpPr>
        <p:spPr>
          <a:xfrm>
            <a:off x="5376055" y="3333844"/>
            <a:ext cx="369088" cy="22439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1050" b="1" dirty="0" err="1">
                <a:solidFill>
                  <a:srgbClr val="FF0000"/>
                </a:solidFill>
              </a:rPr>
              <a:t>FoD</a:t>
            </a:r>
            <a:endParaRPr lang="en-GB" sz="1050" b="1" dirty="0">
              <a:solidFill>
                <a:srgbClr val="FF0000"/>
              </a:solidFill>
            </a:endParaRPr>
          </a:p>
        </p:txBody>
      </p:sp>
      <p:sp>
        <p:nvSpPr>
          <p:cNvPr id="27" name="Right Arrow 26"/>
          <p:cNvSpPr/>
          <p:nvPr/>
        </p:nvSpPr>
        <p:spPr>
          <a:xfrm>
            <a:off x="5804355" y="3407615"/>
            <a:ext cx="147875" cy="108605"/>
          </a:xfrm>
          <a:prstGeom prst="right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sp>
        <p:nvSpPr>
          <p:cNvPr id="28" name="Right Arrow 27"/>
          <p:cNvSpPr/>
          <p:nvPr/>
        </p:nvSpPr>
        <p:spPr>
          <a:xfrm>
            <a:off x="5187567" y="3405461"/>
            <a:ext cx="147875" cy="108605"/>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pic>
        <p:nvPicPr>
          <p:cNvPr id="29" name="Picture 2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290942" y="1796755"/>
            <a:ext cx="401680" cy="401680"/>
          </a:xfrm>
          <a:prstGeom prst="rect">
            <a:avLst/>
          </a:prstGeom>
        </p:spPr>
      </p:pic>
      <p:pic>
        <p:nvPicPr>
          <p:cNvPr id="30" name="Picture 2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465852" y="2668209"/>
            <a:ext cx="401680" cy="401680"/>
          </a:xfrm>
          <a:prstGeom prst="rect">
            <a:avLst/>
          </a:prstGeom>
        </p:spPr>
      </p:pic>
      <p:pic>
        <p:nvPicPr>
          <p:cNvPr id="31" name="Picture 3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423721" y="3539664"/>
            <a:ext cx="401680" cy="401680"/>
          </a:xfrm>
          <a:prstGeom prst="rect">
            <a:avLst/>
          </a:prstGeom>
        </p:spPr>
      </p:pic>
      <p:pic>
        <p:nvPicPr>
          <p:cNvPr id="32" name="Picture 3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246050" y="2602411"/>
            <a:ext cx="401680" cy="401680"/>
          </a:xfrm>
          <a:prstGeom prst="rect">
            <a:avLst/>
          </a:prstGeom>
        </p:spPr>
      </p:pic>
      <p:sp>
        <p:nvSpPr>
          <p:cNvPr id="33" name="Right Arrow 32"/>
          <p:cNvSpPr/>
          <p:nvPr/>
        </p:nvSpPr>
        <p:spPr>
          <a:xfrm rot="12741307">
            <a:off x="5503150" y="3156875"/>
            <a:ext cx="217167" cy="99091"/>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spTree>
    <p:extLst>
      <p:ext uri="{BB962C8B-B14F-4D97-AF65-F5344CB8AC3E}">
        <p14:creationId xmlns:p14="http://schemas.microsoft.com/office/powerpoint/2010/main" val="2219299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br>
              <a:rPr lang="en-GB" dirty="0"/>
            </a:br>
            <a:r>
              <a:rPr lang="en-GB" dirty="0"/>
              <a:t>What you CANNOT do with </a:t>
            </a:r>
            <a:r>
              <a:rPr lang="en-GB" dirty="0" err="1"/>
              <a:t>FoD</a:t>
            </a:r>
            <a:endParaRPr lang="en-GB" dirty="0"/>
          </a:p>
        </p:txBody>
      </p:sp>
      <p:sp>
        <p:nvSpPr>
          <p:cNvPr id="2" name="TextBox 1"/>
          <p:cNvSpPr txBox="1"/>
          <p:nvPr/>
        </p:nvSpPr>
        <p:spPr>
          <a:xfrm>
            <a:off x="171943" y="1729015"/>
            <a:ext cx="3671395" cy="1200329"/>
          </a:xfrm>
          <a:prstGeom prst="rect">
            <a:avLst/>
          </a:prstGeom>
          <a:noFill/>
        </p:spPr>
        <p:txBody>
          <a:bodyPr wrap="square" rtlCol="0">
            <a:spAutoFit/>
          </a:bodyPr>
          <a:lstStyle/>
          <a:p>
            <a:pPr marL="214313" indent="-216000">
              <a:buFont typeface="Arial" panose="020B0604020202020204" pitchFamily="34" charset="0"/>
              <a:buChar char="•"/>
            </a:pPr>
            <a:r>
              <a:rPr lang="en-GB" sz="1200" dirty="0"/>
              <a:t>Propagate IPv6 filters (to be supported in the future)</a:t>
            </a:r>
          </a:p>
          <a:p>
            <a:pPr marL="214313" indent="-216000">
              <a:buFont typeface="Arial" panose="020B0604020202020204" pitchFamily="34" charset="0"/>
              <a:buChar char="•"/>
            </a:pPr>
            <a:r>
              <a:rPr lang="en-GB" sz="1200" dirty="0"/>
              <a:t>Stop attacks NOT using GEANT as a transit (..or originating from)</a:t>
            </a:r>
          </a:p>
          <a:p>
            <a:pPr marL="214313" indent="-216000">
              <a:buFont typeface="Arial" panose="020B0604020202020204" pitchFamily="34" charset="0"/>
              <a:buChar char="•"/>
            </a:pPr>
            <a:r>
              <a:rPr lang="en-GB" sz="1200" dirty="0"/>
              <a:t>Propagate a filter with a DST subnet longer than /29</a:t>
            </a:r>
          </a:p>
          <a:p>
            <a:pPr marL="214313" indent="-216000">
              <a:buFont typeface="Arial" panose="020B0604020202020204" pitchFamily="34" charset="0"/>
              <a:buChar char="•"/>
            </a:pPr>
            <a:r>
              <a:rPr lang="en-GB" sz="1200" dirty="0"/>
              <a:t>Access </a:t>
            </a:r>
            <a:r>
              <a:rPr lang="en-GB" sz="1200" dirty="0" err="1"/>
              <a:t>FoD</a:t>
            </a:r>
            <a:r>
              <a:rPr lang="en-GB" sz="1200" dirty="0"/>
              <a:t> platform from an IP space other than your NREN’s/NOC’s</a:t>
            </a:r>
          </a:p>
        </p:txBody>
      </p:sp>
      <p:pic>
        <p:nvPicPr>
          <p:cNvPr id="5" name="Picture 4"/>
          <p:cNvPicPr>
            <a:picLocks noChangeAspect="1"/>
          </p:cNvPicPr>
          <p:nvPr/>
        </p:nvPicPr>
        <p:blipFill>
          <a:blip r:embed="rId3"/>
          <a:stretch>
            <a:fillRect/>
          </a:stretch>
        </p:blipFill>
        <p:spPr>
          <a:xfrm>
            <a:off x="3765431" y="1352191"/>
            <a:ext cx="5151833" cy="3111979"/>
          </a:xfrm>
          <a:prstGeom prst="rect">
            <a:avLst/>
          </a:prstGeom>
          <a:ln>
            <a:solidFill>
              <a:schemeClr val="bg2"/>
            </a:solidFill>
          </a:ln>
        </p:spPr>
      </p:pic>
      <p:sp>
        <p:nvSpPr>
          <p:cNvPr id="6" name="Rectangle 5"/>
          <p:cNvSpPr/>
          <p:nvPr/>
        </p:nvSpPr>
        <p:spPr>
          <a:xfrm>
            <a:off x="6715663" y="3086100"/>
            <a:ext cx="478768" cy="142336"/>
          </a:xfrm>
          <a:prstGeom prst="rect">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675" b="1" dirty="0" err="1">
                <a:solidFill>
                  <a:srgbClr val="FF0000"/>
                </a:solidFill>
              </a:rPr>
              <a:t>Flowspec</a:t>
            </a:r>
            <a:endParaRPr lang="en-GB" sz="675" b="1" dirty="0">
              <a:solidFill>
                <a:srgbClr val="FF0000"/>
              </a:solidFill>
            </a:endParaRPr>
          </a:p>
        </p:txBody>
      </p:sp>
      <p:sp>
        <p:nvSpPr>
          <p:cNvPr id="10" name="Rectangle 9"/>
          <p:cNvSpPr/>
          <p:nvPr/>
        </p:nvSpPr>
        <p:spPr>
          <a:xfrm>
            <a:off x="5862580" y="2478881"/>
            <a:ext cx="478768" cy="142336"/>
          </a:xfrm>
          <a:prstGeom prst="rect">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675" b="1" dirty="0" err="1">
                <a:solidFill>
                  <a:srgbClr val="FF0000"/>
                </a:solidFill>
              </a:rPr>
              <a:t>Flowspec</a:t>
            </a:r>
            <a:endParaRPr lang="en-GB" sz="675" b="1" dirty="0">
              <a:solidFill>
                <a:srgbClr val="FF0000"/>
              </a:solidFill>
            </a:endParaRPr>
          </a:p>
        </p:txBody>
      </p:sp>
      <p:sp>
        <p:nvSpPr>
          <p:cNvPr id="11" name="Rectangle 10"/>
          <p:cNvSpPr/>
          <p:nvPr/>
        </p:nvSpPr>
        <p:spPr>
          <a:xfrm>
            <a:off x="5302660" y="2837012"/>
            <a:ext cx="478768" cy="142336"/>
          </a:xfrm>
          <a:prstGeom prst="rect">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675" b="1" dirty="0" err="1">
                <a:solidFill>
                  <a:srgbClr val="FF0000"/>
                </a:solidFill>
              </a:rPr>
              <a:t>Flowspec</a:t>
            </a:r>
            <a:endParaRPr lang="en-GB" sz="675" b="1" dirty="0">
              <a:solidFill>
                <a:srgbClr val="FF0000"/>
              </a:solidFill>
            </a:endParaRPr>
          </a:p>
        </p:txBody>
      </p:sp>
      <p:sp>
        <p:nvSpPr>
          <p:cNvPr id="12" name="Rectangle 11"/>
          <p:cNvSpPr/>
          <p:nvPr/>
        </p:nvSpPr>
        <p:spPr>
          <a:xfrm>
            <a:off x="5862580" y="3221966"/>
            <a:ext cx="478768" cy="142336"/>
          </a:xfrm>
          <a:prstGeom prst="rect">
            <a:avLst/>
          </a:prstGeom>
          <a:solidFill>
            <a:srgbClr val="FFFF00"/>
          </a:solidFill>
        </p:spPr>
        <p:style>
          <a:lnRef idx="2">
            <a:schemeClr val="accent4">
              <a:shade val="50000"/>
            </a:schemeClr>
          </a:lnRef>
          <a:fillRef idx="1">
            <a:schemeClr val="accent4"/>
          </a:fillRef>
          <a:effectRef idx="0">
            <a:schemeClr val="accent4"/>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675" b="1" dirty="0" err="1">
                <a:solidFill>
                  <a:srgbClr val="FF0000"/>
                </a:solidFill>
              </a:rPr>
              <a:t>Flowspec</a:t>
            </a:r>
            <a:endParaRPr lang="en-GB" sz="675" b="1" dirty="0">
              <a:solidFill>
                <a:srgbClr val="FF0000"/>
              </a:solidFill>
            </a:endParaRPr>
          </a:p>
        </p:txBody>
      </p:sp>
      <p:sp>
        <p:nvSpPr>
          <p:cNvPr id="7" name="Right Arrow 6"/>
          <p:cNvSpPr/>
          <p:nvPr/>
        </p:nvSpPr>
        <p:spPr>
          <a:xfrm rot="20182975">
            <a:off x="6419921" y="3228967"/>
            <a:ext cx="217167" cy="99091"/>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sp>
        <p:nvSpPr>
          <p:cNvPr id="16" name="Right Arrow 15"/>
          <p:cNvSpPr/>
          <p:nvPr/>
        </p:nvSpPr>
        <p:spPr>
          <a:xfrm rot="12741307">
            <a:off x="5503150" y="3156875"/>
            <a:ext cx="217167" cy="99091"/>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sp>
        <p:nvSpPr>
          <p:cNvPr id="19" name="Right Arrow 18"/>
          <p:cNvSpPr/>
          <p:nvPr/>
        </p:nvSpPr>
        <p:spPr>
          <a:xfrm rot="18964168">
            <a:off x="5658554" y="2683863"/>
            <a:ext cx="217167" cy="99091"/>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pic>
        <p:nvPicPr>
          <p:cNvPr id="20" name="Picture 19"/>
          <p:cNvPicPr>
            <a:picLocks noChangeAspect="1"/>
          </p:cNvPicPr>
          <p:nvPr/>
        </p:nvPicPr>
        <p:blipFill>
          <a:blip r:embed="rId4"/>
          <a:stretch>
            <a:fillRect/>
          </a:stretch>
        </p:blipFill>
        <p:spPr>
          <a:xfrm>
            <a:off x="4963540" y="3306385"/>
            <a:ext cx="208721" cy="323180"/>
          </a:xfrm>
          <a:prstGeom prst="rect">
            <a:avLst/>
          </a:prstGeom>
        </p:spPr>
      </p:pic>
      <p:sp>
        <p:nvSpPr>
          <p:cNvPr id="13" name="Rectangle 12"/>
          <p:cNvSpPr/>
          <p:nvPr/>
        </p:nvSpPr>
        <p:spPr>
          <a:xfrm>
            <a:off x="5376055" y="3333844"/>
            <a:ext cx="369088" cy="22439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GB" sz="1050" b="1" dirty="0" err="1">
                <a:solidFill>
                  <a:srgbClr val="FF0000"/>
                </a:solidFill>
              </a:rPr>
              <a:t>FoD</a:t>
            </a:r>
            <a:endParaRPr lang="en-GB" sz="1050" b="1" dirty="0">
              <a:solidFill>
                <a:srgbClr val="FF0000"/>
              </a:solidFill>
            </a:endParaRPr>
          </a:p>
        </p:txBody>
      </p:sp>
      <p:sp>
        <p:nvSpPr>
          <p:cNvPr id="21" name="Right Arrow 20"/>
          <p:cNvSpPr/>
          <p:nvPr/>
        </p:nvSpPr>
        <p:spPr>
          <a:xfrm>
            <a:off x="5804355" y="3407615"/>
            <a:ext cx="147875" cy="108605"/>
          </a:xfrm>
          <a:prstGeom prst="rightArrow">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sp>
        <p:nvSpPr>
          <p:cNvPr id="23" name="Right Arrow 22"/>
          <p:cNvSpPr/>
          <p:nvPr/>
        </p:nvSpPr>
        <p:spPr>
          <a:xfrm>
            <a:off x="5187567" y="3405461"/>
            <a:ext cx="147875" cy="108605"/>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13"/>
          </a:p>
        </p:txBody>
      </p:sp>
      <p:cxnSp>
        <p:nvCxnSpPr>
          <p:cNvPr id="28" name="Curved Connector 27"/>
          <p:cNvCxnSpPr/>
          <p:nvPr/>
        </p:nvCxnSpPr>
        <p:spPr>
          <a:xfrm>
            <a:off x="7052094" y="2186797"/>
            <a:ext cx="698740" cy="546611"/>
          </a:xfrm>
          <a:prstGeom prst="curvedConnector3">
            <a:avLst/>
          </a:prstGeom>
          <a:ln w="28575">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0" name="Curved Connector 29"/>
          <p:cNvCxnSpPr/>
          <p:nvPr/>
        </p:nvCxnSpPr>
        <p:spPr>
          <a:xfrm>
            <a:off x="7843838" y="2733407"/>
            <a:ext cx="657225" cy="373049"/>
          </a:xfrm>
          <a:prstGeom prst="curvedConnector3">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7322526" y="1961735"/>
            <a:ext cx="1543933" cy="473206"/>
          </a:xfrm>
          <a:prstGeom prst="rect">
            <a:avLst/>
          </a:prstGeom>
          <a:noFill/>
          <a:ln>
            <a:solidFill>
              <a:srgbClr val="ED1556"/>
            </a:solidFill>
          </a:ln>
        </p:spPr>
        <p:txBody>
          <a:bodyPr wrap="square" rtlCol="0">
            <a:spAutoFit/>
          </a:bodyPr>
          <a:lstStyle/>
          <a:p>
            <a:pPr algn="ctr"/>
            <a:r>
              <a:rPr lang="en-GB" sz="825" b="1" dirty="0">
                <a:solidFill>
                  <a:srgbClr val="FF0000"/>
                </a:solidFill>
              </a:rPr>
              <a:t>Attack that originates from the direct IX peering still passes through</a:t>
            </a:r>
          </a:p>
        </p:txBody>
      </p:sp>
      <p:pic>
        <p:nvPicPr>
          <p:cNvPr id="33" name="Picture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290942" y="1796755"/>
            <a:ext cx="401680" cy="401680"/>
          </a:xfrm>
          <a:prstGeom prst="rect">
            <a:avLst/>
          </a:prstGeom>
        </p:spPr>
      </p:pic>
      <p:pic>
        <p:nvPicPr>
          <p:cNvPr id="34" name="Picture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465852" y="2668209"/>
            <a:ext cx="401680" cy="401680"/>
          </a:xfrm>
          <a:prstGeom prst="rect">
            <a:avLst/>
          </a:prstGeom>
        </p:spPr>
      </p:pic>
      <p:pic>
        <p:nvPicPr>
          <p:cNvPr id="35" name="Picture 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423721" y="3539664"/>
            <a:ext cx="401680" cy="401680"/>
          </a:xfrm>
          <a:prstGeom prst="rect">
            <a:avLst/>
          </a:prstGeom>
        </p:spPr>
      </p:pic>
      <p:pic>
        <p:nvPicPr>
          <p:cNvPr id="36" name="Picture 3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246050" y="2602411"/>
            <a:ext cx="401680" cy="401680"/>
          </a:xfrm>
          <a:prstGeom prst="rect">
            <a:avLst/>
          </a:prstGeom>
        </p:spPr>
      </p:pic>
      <p:pic>
        <p:nvPicPr>
          <p:cNvPr id="37" name="Picture 3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827843" y="1857321"/>
            <a:ext cx="401680" cy="401680"/>
          </a:xfrm>
          <a:prstGeom prst="rect">
            <a:avLst/>
          </a:prstGeom>
        </p:spPr>
      </p:pic>
      <p:pic>
        <p:nvPicPr>
          <p:cNvPr id="38" name="Picture 3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7839539" y="2602410"/>
            <a:ext cx="401680" cy="401680"/>
          </a:xfrm>
          <a:prstGeom prst="rect">
            <a:avLst/>
          </a:prstGeom>
        </p:spPr>
      </p:pic>
    </p:spTree>
    <p:extLst>
      <p:ext uri="{BB962C8B-B14F-4D97-AF65-F5344CB8AC3E}">
        <p14:creationId xmlns:p14="http://schemas.microsoft.com/office/powerpoint/2010/main" val="17812772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3377" y="992221"/>
            <a:ext cx="8453942" cy="3640504"/>
          </a:xfrm>
        </p:spPr>
        <p:txBody>
          <a:bodyPr/>
          <a:lstStyle/>
          <a:p>
            <a:pPr marL="0" indent="0">
              <a:buNone/>
            </a:pPr>
            <a:r>
              <a:rPr lang="en-GB" dirty="0"/>
              <a:t>The first step needed in order to use </a:t>
            </a:r>
            <a:r>
              <a:rPr lang="en-GB" dirty="0" err="1"/>
              <a:t>FoD</a:t>
            </a:r>
            <a:r>
              <a:rPr lang="en-GB" dirty="0"/>
              <a:t> is to subscribe yourself to the service. For that you’ll need to:</a:t>
            </a:r>
          </a:p>
          <a:p>
            <a:pPr marL="0" indent="0">
              <a:lnSpc>
                <a:spcPct val="40000"/>
              </a:lnSpc>
              <a:spcBef>
                <a:spcPts val="0"/>
              </a:spcBef>
              <a:buNone/>
            </a:pPr>
            <a:endParaRPr lang="en-GB" dirty="0"/>
          </a:p>
          <a:p>
            <a:pPr marL="342900" indent="-216000">
              <a:buFont typeface="+mj-lt"/>
              <a:buAutoNum type="arabicPeriod"/>
            </a:pPr>
            <a:r>
              <a:rPr lang="en-GB" sz="1200" dirty="0"/>
              <a:t>Populate and send back the excel form found on the body of the e-mail. </a:t>
            </a:r>
          </a:p>
          <a:p>
            <a:pPr marL="342900" indent="-216000">
              <a:buFont typeface="+mj-lt"/>
              <a:buAutoNum type="arabicPeriod"/>
            </a:pPr>
            <a:r>
              <a:rPr lang="en-GB" sz="1200" dirty="0"/>
              <a:t>Upon reception of the excel form, we’ll whitelist your NOC range so you would be able to reach </a:t>
            </a:r>
            <a:r>
              <a:rPr lang="en-GB" sz="1200" dirty="0" err="1"/>
              <a:t>FoD</a:t>
            </a:r>
            <a:r>
              <a:rPr lang="en-GB" sz="1200" dirty="0"/>
              <a:t>. Visit </a:t>
            </a:r>
            <a:r>
              <a:rPr lang="en-GB" sz="1200" dirty="0">
                <a:hlinkClick r:id="rId2"/>
              </a:rPr>
              <a:t>https://prod-fod.geant.net</a:t>
            </a:r>
            <a:r>
              <a:rPr lang="en-GB" sz="1200" dirty="0"/>
              <a:t> and click at the “Shibboleth  Login” button on the top right</a:t>
            </a:r>
          </a:p>
          <a:p>
            <a:pPr marL="342900" indent="-216000">
              <a:buFont typeface="+mj-lt"/>
              <a:buAutoNum type="arabicPeriod"/>
            </a:pPr>
            <a:r>
              <a:rPr lang="en-GB" sz="1200" dirty="0"/>
              <a:t>Select your Identity Provider from the list and provide your </a:t>
            </a:r>
            <a:r>
              <a:rPr lang="en-GB" sz="1200" dirty="0" err="1"/>
              <a:t>eduGAIN</a:t>
            </a:r>
            <a:r>
              <a:rPr lang="en-GB" sz="1200" dirty="0"/>
              <a:t> username and password</a:t>
            </a:r>
          </a:p>
          <a:p>
            <a:pPr marL="342900" indent="-216000">
              <a:buFont typeface="+mj-lt"/>
              <a:buAutoNum type="arabicPeriod"/>
            </a:pPr>
            <a:r>
              <a:rPr lang="en-GB" sz="1200" dirty="0"/>
              <a:t>When redirected back to the </a:t>
            </a:r>
            <a:r>
              <a:rPr lang="en-GB" sz="1200" dirty="0">
                <a:hlinkClick r:id="rId2"/>
              </a:rPr>
              <a:t>https://prod-fod.geant.net/</a:t>
            </a:r>
            <a:r>
              <a:rPr lang="en-GB" sz="1200" dirty="0"/>
              <a:t> page choose your Institution from the drop down menu and click apply</a:t>
            </a:r>
          </a:p>
          <a:p>
            <a:pPr marL="342900" indent="-216000">
              <a:buFont typeface="+mj-lt"/>
              <a:buAutoNum type="arabicPeriod"/>
            </a:pPr>
            <a:r>
              <a:rPr lang="en-GB" sz="1200" dirty="0"/>
              <a:t>Your account will be activated within the next 24 hours </a:t>
            </a:r>
            <a:r>
              <a:rPr lang="en-GB" sz="1000" dirty="0">
                <a:solidFill>
                  <a:srgbClr val="FF0000"/>
                </a:solidFill>
              </a:rPr>
              <a:t>(after verification of details)</a:t>
            </a:r>
          </a:p>
          <a:p>
            <a:pPr marL="342900" indent="-342900">
              <a:buFont typeface="+mj-lt"/>
              <a:buAutoNum type="arabicPeriod"/>
            </a:pPr>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6</a:t>
            </a:fld>
            <a:endParaRPr lang="en-GB"/>
          </a:p>
        </p:txBody>
      </p:sp>
      <p:sp>
        <p:nvSpPr>
          <p:cNvPr id="4" name="Title 3"/>
          <p:cNvSpPr>
            <a:spLocks noGrp="1"/>
          </p:cNvSpPr>
          <p:nvPr>
            <p:ph type="title"/>
          </p:nvPr>
        </p:nvSpPr>
        <p:spPr/>
        <p:txBody>
          <a:bodyPr/>
          <a:lstStyle/>
          <a:p>
            <a:r>
              <a:rPr lang="en-GB" dirty="0"/>
              <a:t>How to Subscribe</a:t>
            </a:r>
          </a:p>
        </p:txBody>
      </p:sp>
      <p:pic>
        <p:nvPicPr>
          <p:cNvPr id="5" name="Picture 4"/>
          <p:cNvPicPr>
            <a:picLocks noChangeAspect="1"/>
          </p:cNvPicPr>
          <p:nvPr/>
        </p:nvPicPr>
        <p:blipFill>
          <a:blip r:embed="rId3"/>
          <a:stretch>
            <a:fillRect/>
          </a:stretch>
        </p:blipFill>
        <p:spPr>
          <a:xfrm>
            <a:off x="426357" y="2967244"/>
            <a:ext cx="2530548" cy="878811"/>
          </a:xfrm>
          <a:prstGeom prst="rect">
            <a:avLst/>
          </a:prstGeom>
          <a:ln>
            <a:solidFill>
              <a:schemeClr val="tx1"/>
            </a:solidFill>
          </a:ln>
        </p:spPr>
      </p:pic>
      <p:pic>
        <p:nvPicPr>
          <p:cNvPr id="6" name="Picture 5"/>
          <p:cNvPicPr>
            <a:picLocks noChangeAspect="1"/>
          </p:cNvPicPr>
          <p:nvPr/>
        </p:nvPicPr>
        <p:blipFill>
          <a:blip r:embed="rId4"/>
          <a:stretch>
            <a:fillRect/>
          </a:stretch>
        </p:blipFill>
        <p:spPr>
          <a:xfrm>
            <a:off x="3336979" y="2909116"/>
            <a:ext cx="2322416" cy="928966"/>
          </a:xfrm>
          <a:prstGeom prst="rect">
            <a:avLst/>
          </a:prstGeom>
          <a:ln>
            <a:solidFill>
              <a:schemeClr val="tx1"/>
            </a:solidFill>
          </a:ln>
        </p:spPr>
      </p:pic>
      <p:pic>
        <p:nvPicPr>
          <p:cNvPr id="7" name="Picture 6"/>
          <p:cNvPicPr>
            <a:picLocks noChangeAspect="1"/>
          </p:cNvPicPr>
          <p:nvPr/>
        </p:nvPicPr>
        <p:blipFill>
          <a:blip r:embed="rId5"/>
          <a:stretch>
            <a:fillRect/>
          </a:stretch>
        </p:blipFill>
        <p:spPr>
          <a:xfrm>
            <a:off x="6088963" y="2829672"/>
            <a:ext cx="2475883" cy="1085317"/>
          </a:xfrm>
          <a:prstGeom prst="rect">
            <a:avLst/>
          </a:prstGeom>
          <a:ln>
            <a:solidFill>
              <a:schemeClr val="tx1"/>
            </a:solidFill>
          </a:ln>
        </p:spPr>
      </p:pic>
      <p:pic>
        <p:nvPicPr>
          <p:cNvPr id="10" name="Picture 9"/>
          <p:cNvPicPr>
            <a:picLocks noChangeAspect="1"/>
          </p:cNvPicPr>
          <p:nvPr/>
        </p:nvPicPr>
        <p:blipFill>
          <a:blip r:embed="rId6"/>
          <a:stretch>
            <a:fillRect/>
          </a:stretch>
        </p:blipFill>
        <p:spPr>
          <a:xfrm>
            <a:off x="3294089" y="3914989"/>
            <a:ext cx="2408195" cy="810580"/>
          </a:xfrm>
          <a:prstGeom prst="rect">
            <a:avLst/>
          </a:prstGeom>
          <a:ln>
            <a:solidFill>
              <a:schemeClr val="tx1"/>
            </a:solidFill>
          </a:ln>
        </p:spPr>
      </p:pic>
      <p:sp>
        <p:nvSpPr>
          <p:cNvPr id="15" name="Bent Arrow 14"/>
          <p:cNvSpPr/>
          <p:nvPr/>
        </p:nvSpPr>
        <p:spPr>
          <a:xfrm rot="10740000">
            <a:off x="6226900" y="4018161"/>
            <a:ext cx="1189609" cy="692958"/>
          </a:xfrm>
          <a:prstGeom prst="bentArrow">
            <a:avLst/>
          </a:prstGeom>
          <a:solidFill>
            <a:srgbClr val="7030A0"/>
          </a:solidFill>
          <a:ln cap="fla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6" name="Right Arrow 15"/>
          <p:cNvSpPr/>
          <p:nvPr/>
        </p:nvSpPr>
        <p:spPr>
          <a:xfrm>
            <a:off x="3007704" y="3381832"/>
            <a:ext cx="279781" cy="145143"/>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Arrow 16"/>
          <p:cNvSpPr/>
          <p:nvPr/>
        </p:nvSpPr>
        <p:spPr>
          <a:xfrm>
            <a:off x="5700093" y="3338292"/>
            <a:ext cx="339376" cy="246739"/>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p:nvSpPr>
        <p:spPr>
          <a:xfrm>
            <a:off x="2293256" y="3135086"/>
            <a:ext cx="606897" cy="13788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72311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7</a:t>
            </a:fld>
            <a:endParaRPr lang="en-GB"/>
          </a:p>
        </p:txBody>
      </p:sp>
      <p:sp>
        <p:nvSpPr>
          <p:cNvPr id="4" name="Title 3"/>
          <p:cNvSpPr>
            <a:spLocks noGrp="1"/>
          </p:cNvSpPr>
          <p:nvPr>
            <p:ph type="title"/>
          </p:nvPr>
        </p:nvSpPr>
        <p:spPr/>
        <p:txBody>
          <a:bodyPr/>
          <a:lstStyle/>
          <a:p>
            <a:r>
              <a:rPr lang="en-GB" dirty="0"/>
              <a:t>Shibboleth Attributes</a:t>
            </a:r>
          </a:p>
        </p:txBody>
      </p:sp>
      <p:sp>
        <p:nvSpPr>
          <p:cNvPr id="5" name="TextBox 4"/>
          <p:cNvSpPr txBox="1"/>
          <p:nvPr/>
        </p:nvSpPr>
        <p:spPr>
          <a:xfrm>
            <a:off x="399680" y="1202987"/>
            <a:ext cx="7570983" cy="1615827"/>
          </a:xfrm>
          <a:prstGeom prst="rect">
            <a:avLst/>
          </a:prstGeom>
          <a:noFill/>
        </p:spPr>
        <p:txBody>
          <a:bodyPr wrap="none" rtlCol="0">
            <a:spAutoFit/>
          </a:bodyPr>
          <a:lstStyle/>
          <a:p>
            <a:r>
              <a:rPr lang="en-GB" sz="1500" dirty="0">
                <a:solidFill>
                  <a:srgbClr val="004360"/>
                </a:solidFill>
                <a:ea typeface="Verdana" panose="020B0604030504040204" pitchFamily="34" charset="0"/>
                <a:cs typeface="Verdana" panose="020B0604030504040204" pitchFamily="34" charset="0"/>
              </a:rPr>
              <a:t>In order to interact with FoD Shibboleth module you’ll need to release the following attributes:</a:t>
            </a:r>
          </a:p>
          <a:p>
            <a:endParaRPr lang="en-GB" sz="1200" dirty="0">
              <a:solidFill>
                <a:srgbClr val="004360"/>
              </a:solidFill>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altLang="en-US" sz="1200" dirty="0" err="1">
                <a:solidFill>
                  <a:srgbClr val="004360"/>
                </a:solidFill>
                <a:ea typeface="Verdana" panose="020B0604030504040204" pitchFamily="34" charset="0"/>
                <a:cs typeface="Verdana" panose="020B0604030504040204" pitchFamily="34" charset="0"/>
              </a:rPr>
              <a:t>givenName</a:t>
            </a:r>
            <a:endParaRPr lang="en-GB" sz="1200" dirty="0">
              <a:solidFill>
                <a:srgbClr val="004360"/>
              </a:solidFill>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altLang="en-US" sz="1200" dirty="0">
                <a:solidFill>
                  <a:srgbClr val="004360"/>
                </a:solidFill>
                <a:ea typeface="Verdana" panose="020B0604030504040204" pitchFamily="34" charset="0"/>
                <a:cs typeface="Verdana" panose="020B0604030504040204" pitchFamily="34" charset="0"/>
              </a:rPr>
              <a:t>mail</a:t>
            </a:r>
            <a:endParaRPr lang="en-GB" sz="1200" dirty="0">
              <a:solidFill>
                <a:srgbClr val="004360"/>
              </a:solidFill>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altLang="en-US" sz="1200" dirty="0">
                <a:solidFill>
                  <a:srgbClr val="004360"/>
                </a:solidFill>
                <a:ea typeface="Verdana" panose="020B0604030504040204" pitchFamily="34" charset="0"/>
                <a:cs typeface="Verdana" panose="020B0604030504040204" pitchFamily="34" charset="0"/>
              </a:rPr>
              <a:t>persistent-id</a:t>
            </a:r>
            <a:endParaRPr lang="en-GB" sz="1200" dirty="0">
              <a:solidFill>
                <a:srgbClr val="004360"/>
              </a:solidFill>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altLang="en-US" sz="1200" dirty="0" err="1">
                <a:solidFill>
                  <a:srgbClr val="004360"/>
                </a:solidFill>
                <a:ea typeface="Verdana" panose="020B0604030504040204" pitchFamily="34" charset="0"/>
                <a:cs typeface="Verdana" panose="020B0604030504040204" pitchFamily="34" charset="0"/>
              </a:rPr>
              <a:t>principalName</a:t>
            </a:r>
            <a:endParaRPr lang="en-US" altLang="en-US" sz="1200" dirty="0">
              <a:solidFill>
                <a:srgbClr val="004360"/>
              </a:solidFill>
              <a:ea typeface="Verdana" panose="020B0604030504040204" pitchFamily="34" charset="0"/>
              <a:cs typeface="Verdana" panose="020B0604030504040204" pitchFamily="34" charset="0"/>
            </a:endParaRPr>
          </a:p>
          <a:p>
            <a:pPr marL="171450" indent="-171450">
              <a:buFont typeface="Arial" panose="020B0604020202020204" pitchFamily="34" charset="0"/>
              <a:buChar char="•"/>
            </a:pPr>
            <a:r>
              <a:rPr lang="en-US" altLang="en-US" sz="1200" dirty="0">
                <a:solidFill>
                  <a:srgbClr val="004360"/>
                </a:solidFill>
                <a:ea typeface="Verdana" panose="020B0604030504040204" pitchFamily="34" charset="0"/>
                <a:cs typeface="Verdana" panose="020B0604030504040204" pitchFamily="34" charset="0"/>
              </a:rPr>
              <a:t>surname</a:t>
            </a:r>
          </a:p>
          <a:p>
            <a:pPr marL="171450" indent="-171450">
              <a:buFont typeface="Arial" panose="020B0604020202020204" pitchFamily="34" charset="0"/>
              <a:buChar char="•"/>
            </a:pPr>
            <a:r>
              <a:rPr lang="en-US" altLang="en-US" sz="1200" dirty="0" err="1">
                <a:solidFill>
                  <a:srgbClr val="004360"/>
                </a:solidFill>
                <a:ea typeface="Verdana" panose="020B0604030504040204" pitchFamily="34" charset="0"/>
                <a:cs typeface="Verdana" panose="020B0604030504040204" pitchFamily="34" charset="0"/>
              </a:rPr>
              <a:t>uniqueID</a:t>
            </a:r>
            <a:endParaRPr lang="en-GB" sz="1200" dirty="0">
              <a:solidFill>
                <a:srgbClr val="004360"/>
              </a:soli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507045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GB" dirty="0"/>
              <a:t>After your account is activated for which you’ll be notified by e-mail, you are ready to start Firewall-</a:t>
            </a:r>
            <a:r>
              <a:rPr lang="en-GB" dirty="0" err="1"/>
              <a:t>ing</a:t>
            </a:r>
            <a:r>
              <a:rPr lang="en-GB" dirty="0"/>
              <a:t> on Demand. The process of submission is as simple as follows:</a:t>
            </a:r>
          </a:p>
          <a:p>
            <a:r>
              <a:rPr lang="en-GB" dirty="0"/>
              <a:t>Re-visit the </a:t>
            </a:r>
            <a:r>
              <a:rPr lang="en-GB" dirty="0">
                <a:hlinkClick r:id="rId2"/>
              </a:rPr>
              <a:t>https://prod-fod.geant.net</a:t>
            </a:r>
            <a:r>
              <a:rPr lang="en-GB" dirty="0"/>
              <a:t> page and click on the “Shibboleth Login” button</a:t>
            </a:r>
          </a:p>
          <a:p>
            <a:r>
              <a:rPr lang="en-GB" dirty="0"/>
              <a:t>After supplying with your credentials you’ll have access to 4 tabs:</a:t>
            </a:r>
          </a:p>
          <a:p>
            <a:pPr marL="685800" lvl="1" indent="-342900">
              <a:buFont typeface="+mj-lt"/>
              <a:buAutoNum type="arabicPeriod"/>
            </a:pPr>
            <a:r>
              <a:rPr lang="en-GB" dirty="0">
                <a:sym typeface="Wingdings" panose="05000000000000000000" pitchFamily="2" charset="2"/>
              </a:rPr>
              <a:t>Dashboard</a:t>
            </a:r>
          </a:p>
          <a:p>
            <a:pPr marL="685800" lvl="1" indent="-342900">
              <a:buFont typeface="+mj-lt"/>
              <a:buAutoNum type="arabicPeriod"/>
            </a:pPr>
            <a:r>
              <a:rPr lang="en-GB" dirty="0">
                <a:sym typeface="Wingdings" panose="05000000000000000000" pitchFamily="2" charset="2"/>
              </a:rPr>
              <a:t>Rules</a:t>
            </a:r>
          </a:p>
          <a:p>
            <a:pPr marL="685800" lvl="1" indent="-342900">
              <a:buFont typeface="+mj-lt"/>
              <a:buAutoNum type="arabicPeriod"/>
            </a:pPr>
            <a:r>
              <a:rPr lang="en-GB" dirty="0">
                <a:sym typeface="Wingdings" panose="05000000000000000000" pitchFamily="2" charset="2"/>
              </a:rPr>
              <a:t>Add Rule</a:t>
            </a:r>
          </a:p>
          <a:p>
            <a:pPr marL="685800" lvl="1" indent="-342900">
              <a:buFont typeface="+mj-lt"/>
              <a:buAutoNum type="arabicPeriod"/>
            </a:pPr>
            <a:r>
              <a:rPr lang="en-GB" dirty="0">
                <a:sym typeface="Wingdings" panose="05000000000000000000" pitchFamily="2" charset="2"/>
              </a:rPr>
              <a:t>My Profile</a:t>
            </a:r>
          </a:p>
          <a:p>
            <a:pPr marL="685800" lvl="1" indent="-342900">
              <a:buFont typeface="+mj-lt"/>
              <a:buAutoNum type="arabicPeriod"/>
            </a:pPr>
            <a:endParaRPr lang="en-GB" dirty="0">
              <a:sym typeface="Wingdings" panose="05000000000000000000" pitchFamily="2" charset="2"/>
            </a:endParaRPr>
          </a:p>
          <a:p>
            <a:pPr marL="0" indent="0" algn="ctr">
              <a:buNone/>
            </a:pPr>
            <a:r>
              <a:rPr lang="en-GB" dirty="0">
                <a:solidFill>
                  <a:srgbClr val="FF0000"/>
                </a:solidFill>
                <a:sym typeface="Wingdings" panose="05000000000000000000" pitchFamily="2" charset="2"/>
              </a:rPr>
              <a:t>Subsequent 4 slides detail the usage of the aforementioned tabs</a:t>
            </a:r>
          </a:p>
        </p:txBody>
      </p:sp>
      <p:sp>
        <p:nvSpPr>
          <p:cNvPr id="3" name="Slide Number Placeholder 2"/>
          <p:cNvSpPr>
            <a:spLocks noGrp="1"/>
          </p:cNvSpPr>
          <p:nvPr>
            <p:ph type="sldNum" sz="quarter" idx="12"/>
          </p:nvPr>
        </p:nvSpPr>
        <p:spPr/>
        <p:txBody>
          <a:bodyPr/>
          <a:lstStyle/>
          <a:p>
            <a:fld id="{6F576E6A-F32A-4612-884C-86870357C6B4}" type="slidenum">
              <a:rPr lang="en-GB" smtClean="0"/>
              <a:pPr/>
              <a:t>8</a:t>
            </a:fld>
            <a:endParaRPr lang="en-GB"/>
          </a:p>
        </p:txBody>
      </p:sp>
      <p:sp>
        <p:nvSpPr>
          <p:cNvPr id="4" name="Title 3"/>
          <p:cNvSpPr>
            <a:spLocks noGrp="1"/>
          </p:cNvSpPr>
          <p:nvPr>
            <p:ph type="title"/>
          </p:nvPr>
        </p:nvSpPr>
        <p:spPr/>
        <p:txBody>
          <a:bodyPr/>
          <a:lstStyle/>
          <a:p>
            <a:r>
              <a:rPr lang="en-GB" dirty="0"/>
              <a:t>How to Use </a:t>
            </a:r>
            <a:r>
              <a:rPr lang="en-GB" dirty="0" err="1"/>
              <a:t>FoD</a:t>
            </a:r>
            <a:endParaRPr lang="en-GB" dirty="0"/>
          </a:p>
        </p:txBody>
      </p:sp>
    </p:spTree>
    <p:extLst>
      <p:ext uri="{BB962C8B-B14F-4D97-AF65-F5344CB8AC3E}">
        <p14:creationId xmlns:p14="http://schemas.microsoft.com/office/powerpoint/2010/main" val="21387392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33377" y="1050159"/>
            <a:ext cx="8181975" cy="3582566"/>
          </a:xfrm>
        </p:spPr>
        <p:txBody>
          <a:bodyPr/>
          <a:lstStyle/>
          <a:p>
            <a:pPr marL="0" indent="0">
              <a:buNone/>
            </a:pPr>
            <a:r>
              <a:rPr lang="en-GB" dirty="0"/>
              <a:t>Dashboard page displays the latest 10 rules that have been submitted for your Institution along with their current status. Deactivated ones can be re-activated and vice versa.</a:t>
            </a:r>
          </a:p>
          <a:p>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9</a:t>
            </a:fld>
            <a:endParaRPr lang="en-GB"/>
          </a:p>
        </p:txBody>
      </p:sp>
      <p:sp>
        <p:nvSpPr>
          <p:cNvPr id="4" name="Title 3"/>
          <p:cNvSpPr>
            <a:spLocks noGrp="1"/>
          </p:cNvSpPr>
          <p:nvPr>
            <p:ph type="title"/>
          </p:nvPr>
        </p:nvSpPr>
        <p:spPr/>
        <p:txBody>
          <a:bodyPr/>
          <a:lstStyle/>
          <a:p>
            <a:r>
              <a:rPr lang="en-GB" dirty="0"/>
              <a:t>How to Use </a:t>
            </a:r>
            <a:r>
              <a:rPr lang="en-GB" dirty="0" err="1"/>
              <a:t>FoD</a:t>
            </a:r>
            <a:r>
              <a:rPr lang="en-GB" dirty="0"/>
              <a:t> - </a:t>
            </a:r>
            <a:r>
              <a:rPr lang="en-GB" sz="1600" dirty="0"/>
              <a:t>Dashboard</a:t>
            </a:r>
          </a:p>
        </p:txBody>
      </p:sp>
      <p:pic>
        <p:nvPicPr>
          <p:cNvPr id="5" name="Picture 4"/>
          <p:cNvPicPr>
            <a:picLocks noChangeAspect="1"/>
          </p:cNvPicPr>
          <p:nvPr/>
        </p:nvPicPr>
        <p:blipFill>
          <a:blip r:embed="rId2"/>
          <a:stretch>
            <a:fillRect/>
          </a:stretch>
        </p:blipFill>
        <p:spPr>
          <a:xfrm>
            <a:off x="2602816" y="1763486"/>
            <a:ext cx="4076930" cy="2962083"/>
          </a:xfrm>
          <a:prstGeom prst="rect">
            <a:avLst/>
          </a:prstGeom>
          <a:ln>
            <a:solidFill>
              <a:srgbClr val="0070C0"/>
            </a:solidFill>
          </a:ln>
        </p:spPr>
      </p:pic>
      <p:sp>
        <p:nvSpPr>
          <p:cNvPr id="6" name="Oval 5"/>
          <p:cNvSpPr/>
          <p:nvPr/>
        </p:nvSpPr>
        <p:spPr>
          <a:xfrm>
            <a:off x="2581045" y="1770743"/>
            <a:ext cx="858841" cy="2188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Left Arrow 6"/>
          <p:cNvSpPr/>
          <p:nvPr/>
        </p:nvSpPr>
        <p:spPr>
          <a:xfrm>
            <a:off x="4546938" y="4428403"/>
            <a:ext cx="145143" cy="147811"/>
          </a:xfrm>
          <a:prstGeom prst="lef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78605530"/>
      </p:ext>
    </p:extLst>
  </p:cSld>
  <p:clrMapOvr>
    <a:masterClrMapping/>
  </p:clrMapOvr>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7F165BB02ED8F479DE18D76480A38D3" ma:contentTypeVersion="5" ma:contentTypeDescription="Create a new document." ma:contentTypeScope="" ma:versionID="8b74db7f20a4a9ceef25d68a26f462a8">
  <xsd:schema xmlns:xsd="http://www.w3.org/2001/XMLSchema" xmlns:xs="http://www.w3.org/2001/XMLSchema" xmlns:p="http://schemas.microsoft.com/office/2006/metadata/properties" xmlns:ns2="71fb6f59-4299-4097-8076-3698be4eb389" targetNamespace="http://schemas.microsoft.com/office/2006/metadata/properties" ma:root="true" ma:fieldsID="7e7bef31902e55b2beafe3f569aa1d2f" ns2:_="">
    <xsd:import namespace="71fb6f59-4299-4097-8076-3698be4eb389"/>
    <xsd:element name="properties">
      <xsd:complexType>
        <xsd:sequence>
          <xsd:element name="documentManagement">
            <xsd:complexType>
              <xsd:all>
                <xsd:element ref="ns2:SharedWithUsers" minOccurs="0"/>
                <xsd:element ref="ns2:SharingHintHash"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fb6f59-4299-4097-8076-3698be4eb38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0"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3D01E2-6F28-4C25-93F9-A7C046BA10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fb6f59-4299-4097-8076-3698be4eb3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9AA3960-760A-4B61-8C8B-DBF90F37C8C8}">
  <ds:schemaRefs>
    <ds:schemaRef ds:uri="http://www.w3.org/XML/1998/namespace"/>
    <ds:schemaRef ds:uri="http://purl.org/dc/elements/1.1/"/>
    <ds:schemaRef ds:uri="http://schemas.microsoft.com/office/2006/metadata/properties"/>
    <ds:schemaRef ds:uri="http://purl.org/dc/terms/"/>
    <ds:schemaRef ds:uri="http://schemas.microsoft.com/office/2006/documentManagement/types"/>
    <ds:schemaRef ds:uri="71fb6f59-4299-4097-8076-3698be4eb389"/>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22C07721-32FF-48B6-9D36-E09F4CC3A6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10584</TotalTime>
  <Words>1853</Words>
  <Application>Microsoft Office PowerPoint</Application>
  <PresentationFormat>On-screen Show (16:9)</PresentationFormat>
  <Paragraphs>228</Paragraphs>
  <Slides>23</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Consolas</vt:lpstr>
      <vt:lpstr>Times</vt:lpstr>
      <vt:lpstr>Verdana</vt:lpstr>
      <vt:lpstr>Wingdings</vt:lpstr>
      <vt:lpstr>GEANT Association</vt:lpstr>
      <vt:lpstr>PowerPoint Presentation</vt:lpstr>
      <vt:lpstr> INDEX</vt:lpstr>
      <vt:lpstr>What Firewall on Demand is</vt:lpstr>
      <vt:lpstr> What you CAN do with FoD</vt:lpstr>
      <vt:lpstr> What you CANNOT do with FoD</vt:lpstr>
      <vt:lpstr>How to Subscribe</vt:lpstr>
      <vt:lpstr>Shibboleth Attributes</vt:lpstr>
      <vt:lpstr>How to Use FoD</vt:lpstr>
      <vt:lpstr>How to Use FoD - Dashboard</vt:lpstr>
      <vt:lpstr>How to Use FoD - Rules</vt:lpstr>
      <vt:lpstr>How to Use FoD – Add Rule</vt:lpstr>
      <vt:lpstr>How to Use FoD – My Profile</vt:lpstr>
      <vt:lpstr>REST API – Token creation</vt:lpstr>
      <vt:lpstr>REST API – Reading rule examples with curl</vt:lpstr>
      <vt:lpstr>REST API – Deleting a rule example with curl</vt:lpstr>
      <vt:lpstr>REST API – Submitting new rule requirements</vt:lpstr>
      <vt:lpstr>REST API – Submitting new rule requirements</vt:lpstr>
      <vt:lpstr>REST API – Wrapping it up all together</vt:lpstr>
      <vt:lpstr>REST API – Having issues with REST API?</vt:lpstr>
      <vt:lpstr>Multi-port Range Support</vt:lpstr>
      <vt:lpstr>Attack History Graph</vt:lpstr>
      <vt:lpstr>How to Contact us</vt:lpstr>
      <vt:lpstr>PowerPoint Presentation</vt:lpstr>
    </vt:vector>
  </TitlesOfParts>
  <Company>DANTE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keywords/>
  <dc:description/>
  <cp:lastModifiedBy>Evangelos Spatharas</cp:lastModifiedBy>
  <cp:revision>113</cp:revision>
  <dcterms:created xsi:type="dcterms:W3CDTF">2015-04-29T14:13:57Z</dcterms:created>
  <dcterms:modified xsi:type="dcterms:W3CDTF">2018-05-02T14:07:28Z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0x01010037F165BB02ED8F479DE18D76480A38D3</vt:lpwstr>
  </property>
</Properties>
</file>