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26"/>
  </p:notesMasterIdLst>
  <p:handoutMasterIdLst>
    <p:handoutMasterId r:id="rId27"/>
  </p:handoutMasterIdLst>
  <p:sldIdLst>
    <p:sldId id="411" r:id="rId6"/>
    <p:sldId id="343" r:id="rId7"/>
    <p:sldId id="560" r:id="rId8"/>
    <p:sldId id="525" r:id="rId9"/>
    <p:sldId id="344" r:id="rId10"/>
    <p:sldId id="446" r:id="rId11"/>
    <p:sldId id="529" r:id="rId12"/>
    <p:sldId id="442" r:id="rId13"/>
    <p:sldId id="501" r:id="rId14"/>
    <p:sldId id="596" r:id="rId15"/>
    <p:sldId id="597" r:id="rId16"/>
    <p:sldId id="598" r:id="rId17"/>
    <p:sldId id="599" r:id="rId18"/>
    <p:sldId id="373" r:id="rId19"/>
    <p:sldId id="374" r:id="rId20"/>
    <p:sldId id="513" r:id="rId21"/>
    <p:sldId id="418" r:id="rId22"/>
    <p:sldId id="551" r:id="rId23"/>
    <p:sldId id="503" r:id="rId24"/>
    <p:sldId id="515" r:id="rId25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dget Hannigan" initials="BH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BB00"/>
    <a:srgbClr val="CD2114"/>
    <a:srgbClr val="4C9B11"/>
    <a:srgbClr val="64993F"/>
    <a:srgbClr val="004359"/>
    <a:srgbClr val="FFC000"/>
    <a:srgbClr val="FFD961"/>
    <a:srgbClr val="75DBFF"/>
    <a:srgbClr val="FF8181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63" autoAdjust="0"/>
    <p:restoredTop sz="96323" autoAdjust="0"/>
  </p:normalViewPr>
  <p:slideViewPr>
    <p:cSldViewPr snapToGrid="0">
      <p:cViewPr varScale="1">
        <p:scale>
          <a:sx n="110" d="100"/>
          <a:sy n="110" d="100"/>
        </p:scale>
        <p:origin x="-128" y="-6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1272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4640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GN4-1 EC Review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 smtClean="0"/>
              <a:t>Activity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27/11/18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349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400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265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7784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GN4-1 </a:t>
            </a:r>
            <a:r>
              <a:rPr lang="en-US" sz="1800" dirty="0">
                <a:solidFill>
                  <a:schemeClr val="bg1"/>
                </a:solidFill>
                <a:latin typeface="Arial" charset="0"/>
              </a:rPr>
              <a:t>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Arial" charset="0"/>
              </a:rPr>
              <a:t>TBC 2016</a:t>
            </a:r>
            <a:endParaRPr lang="en-GB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Brussels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GN4-2 Period 1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November 2017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Brussels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chievements T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379911" y="654993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6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7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 smtClean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 smtClean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677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70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Objectives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 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676503" y="6515441"/>
            <a:ext cx="2037806" cy="344918"/>
            <a:chOff x="4688245" y="6506732"/>
            <a:chExt cx="2037806" cy="34491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4827181" y="6506732"/>
              <a:ext cx="1697699" cy="34255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ounded Rectangle 11"/>
            <p:cNvSpPr/>
            <p:nvPr userDrawn="1"/>
          </p:nvSpPr>
          <p:spPr bwMode="auto">
            <a:xfrm>
              <a:off x="4688245" y="6527800"/>
              <a:ext cx="2037806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r>
                <a:rPr lang="en-GB" sz="1200" b="1" dirty="0" smtClean="0">
                  <a:solidFill>
                    <a:srgbClr val="004360"/>
                  </a:solidFill>
                </a:rPr>
                <a:t>Achievements: Task 2</a:t>
              </a:r>
              <a:endParaRPr lang="en-GB" sz="1200" b="0" dirty="0">
                <a:solidFill>
                  <a:srgbClr val="004360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 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 userDrawn="1"/>
        </p:nvGrpSpPr>
        <p:grpSpPr>
          <a:xfrm>
            <a:off x="4676503" y="6515441"/>
            <a:ext cx="2037806" cy="344918"/>
            <a:chOff x="4688245" y="6506732"/>
            <a:chExt cx="2037806" cy="344918"/>
          </a:xfrm>
        </p:grpSpPr>
        <p:sp>
          <p:nvSpPr>
            <p:cNvPr id="23" name="Rectangle 22"/>
            <p:cNvSpPr/>
            <p:nvPr userDrawn="1"/>
          </p:nvSpPr>
          <p:spPr>
            <a:xfrm>
              <a:off x="4827181" y="6506732"/>
              <a:ext cx="1697699" cy="34255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Rounded Rectangle 26"/>
            <p:cNvSpPr/>
            <p:nvPr userDrawn="1"/>
          </p:nvSpPr>
          <p:spPr bwMode="auto">
            <a:xfrm>
              <a:off x="4688245" y="6527800"/>
              <a:ext cx="2037806" cy="323850"/>
            </a:xfrm>
            <a:prstGeom prst="roundRect">
              <a:avLst/>
            </a:prstGeom>
            <a:noFill/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 defTabSz="915988">
                <a:lnSpc>
                  <a:spcPts val="1500"/>
                </a:lnSpc>
                <a:spcAft>
                  <a:spcPts val="0"/>
                </a:spcAft>
                <a:defRPr/>
              </a:pPr>
              <a:endParaRPr lang="en-GB" sz="1200" b="0" dirty="0">
                <a:solidFill>
                  <a:srgbClr val="004360"/>
                </a:solidFill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4525" y="1450388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4888691" y="6548359"/>
            <a:ext cx="1551194" cy="2846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1</a:t>
            </a:r>
            <a:endParaRPr lang="en-GB" sz="1200" b="0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90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chievements T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4850275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438338" y="653650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 4</a:t>
            </a:r>
            <a:endParaRPr lang="en-GB" sz="1200" b="0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34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chievements T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384128" y="6542859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r>
              <a:rPr lang="en-GB" sz="1200" b="0" dirty="0" smtClean="0">
                <a:solidFill>
                  <a:srgbClr val="004360"/>
                </a:solidFill>
              </a:rPr>
              <a:t>: </a:t>
            </a:r>
            <a:r>
              <a:rPr lang="en-GB" sz="1200" b="1" dirty="0" smtClean="0">
                <a:solidFill>
                  <a:srgbClr val="004360"/>
                </a:solidFill>
              </a:rPr>
              <a:t>Task 3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48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Achievements T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58841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514217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4815439" y="6515441"/>
            <a:ext cx="1697699" cy="3425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4402019" y="6539942"/>
            <a:ext cx="256031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Achievements: Task</a:t>
            </a:r>
            <a:r>
              <a:rPr lang="en-GB" sz="1200" b="1" baseline="0" dirty="0" smtClean="0">
                <a:solidFill>
                  <a:srgbClr val="004360"/>
                </a:solidFill>
              </a:rPr>
              <a:t> 5</a:t>
            </a:r>
            <a:endParaRPr lang="en-GB" sz="1200" b="1" dirty="0">
              <a:solidFill>
                <a:srgbClr val="0043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905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86" r:id="rId11"/>
    <p:sldLayoutId id="2147483673" r:id="rId12"/>
    <p:sldLayoutId id="2147483682" r:id="rId13"/>
    <p:sldLayoutId id="2147483674" r:id="rId14"/>
    <p:sldLayoutId id="2147483683" r:id="rId15"/>
    <p:sldLayoutId id="2147483689" r:id="rId16"/>
    <p:sldLayoutId id="2147483691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Relationship Id="rId3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20" Type="http://schemas.openxmlformats.org/officeDocument/2006/relationships/image" Target="../media/image24.png"/><Relationship Id="rId21" Type="http://schemas.openxmlformats.org/officeDocument/2006/relationships/image" Target="../media/image25.jpg"/><Relationship Id="rId22" Type="http://schemas.openxmlformats.org/officeDocument/2006/relationships/image" Target="../media/image26.jpeg"/><Relationship Id="rId23" Type="http://schemas.microsoft.com/office/2007/relationships/hdphoto" Target="../media/hdphoto1.wdp"/><Relationship Id="rId24" Type="http://schemas.openxmlformats.org/officeDocument/2006/relationships/image" Target="../media/image27.jpeg"/><Relationship Id="rId25" Type="http://schemas.openxmlformats.org/officeDocument/2006/relationships/image" Target="../media/image28.png"/><Relationship Id="rId10" Type="http://schemas.openxmlformats.org/officeDocument/2006/relationships/image" Target="../media/image14.png"/><Relationship Id="rId11" Type="http://schemas.openxmlformats.org/officeDocument/2006/relationships/image" Target="../media/image15.jpeg"/><Relationship Id="rId12" Type="http://schemas.openxmlformats.org/officeDocument/2006/relationships/image" Target="../media/image16.jpeg"/><Relationship Id="rId13" Type="http://schemas.openxmlformats.org/officeDocument/2006/relationships/image" Target="../media/image17.png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6" Type="http://schemas.openxmlformats.org/officeDocument/2006/relationships/image" Target="../media/image20.png"/><Relationship Id="rId17" Type="http://schemas.openxmlformats.org/officeDocument/2006/relationships/image" Target="../media/image21.jpeg"/><Relationship Id="rId18" Type="http://schemas.openxmlformats.org/officeDocument/2006/relationships/image" Target="../media/image22.png"/><Relationship Id="rId19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png"/><Relationship Id="rId8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8735" y="38633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GN4-2 Period 1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7-9 November 2017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Brussels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Jerry Sobieski, NORDUnet</a:t>
            </a:r>
          </a:p>
          <a:p>
            <a:pPr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Ivana Golub, PSNC</a:t>
            </a:r>
          </a:p>
          <a:p>
            <a:pPr eaLnBrk="1" hangingPunct="1"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8/JRA2: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</a:t>
            </a:r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Services Development</a:t>
            </a:r>
            <a:endParaRPr lang="en-GB" sz="3200" b="1" dirty="0">
              <a:solidFill>
                <a:schemeClr val="accent4"/>
              </a:solidFill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595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Task Leader:</a:t>
            </a:r>
            <a:r>
              <a:rPr lang="en-GB" dirty="0" smtClean="0"/>
              <a:t> </a:t>
            </a:r>
            <a:r>
              <a:rPr lang="cs-CZ" dirty="0" smtClean="0"/>
              <a:t>Michal Hazlinsky (CESNET)</a:t>
            </a:r>
            <a:endParaRPr lang="en-GB" dirty="0" smtClean="0"/>
          </a:p>
          <a:p>
            <a:r>
              <a:rPr lang="en-GB" dirty="0" smtClean="0"/>
              <a:t>91 PM (2.84 FTE) </a:t>
            </a:r>
            <a:r>
              <a:rPr lang="en-GB" dirty="0" smtClean="0">
                <a:latin typeface="Calibri" panose="020F0502020204030204" pitchFamily="34" charset="0"/>
              </a:rPr>
              <a:t>–</a:t>
            </a:r>
            <a:r>
              <a:rPr lang="en-GB" dirty="0" smtClean="0"/>
              <a:t>&gt; 3.6 FTE  P1-Q4</a:t>
            </a:r>
          </a:p>
          <a:p>
            <a:pPr lvl="1"/>
            <a:r>
              <a:rPr lang="en-GB" dirty="0"/>
              <a:t>7</a:t>
            </a:r>
            <a:r>
              <a:rPr lang="en-GB" dirty="0" smtClean="0"/>
              <a:t> people from </a:t>
            </a:r>
            <a:r>
              <a:rPr lang="en-GB" dirty="0"/>
              <a:t>6</a:t>
            </a:r>
            <a:r>
              <a:rPr lang="en-GB" dirty="0" smtClean="0"/>
              <a:t> partner organisations</a:t>
            </a:r>
          </a:p>
          <a:p>
            <a:r>
              <a:rPr lang="en-GB" dirty="0" smtClean="0"/>
              <a:t>Period </a:t>
            </a:r>
            <a:r>
              <a:rPr lang="en-GB" dirty="0"/>
              <a:t>1 output:</a:t>
            </a:r>
          </a:p>
          <a:p>
            <a:pPr lvl="1"/>
            <a:r>
              <a:rPr lang="en-GB" dirty="0" smtClean="0"/>
              <a:t>Milestone </a:t>
            </a:r>
            <a:r>
              <a:rPr lang="en-GB" i="1" dirty="0" smtClean="0">
                <a:solidFill>
                  <a:srgbClr val="0070C0"/>
                </a:solidFill>
              </a:rPr>
              <a:t>M8.1: Consolidated </a:t>
            </a:r>
            <a:br>
              <a:rPr lang="en-GB" i="1" dirty="0" smtClean="0">
                <a:solidFill>
                  <a:srgbClr val="0070C0"/>
                </a:solidFill>
              </a:rPr>
            </a:br>
            <a:r>
              <a:rPr lang="en-GB" i="1" dirty="0" smtClean="0">
                <a:solidFill>
                  <a:srgbClr val="0070C0"/>
                </a:solidFill>
              </a:rPr>
              <a:t>Connection Services Roadmap</a:t>
            </a:r>
            <a:endParaRPr lang="en-GB" i="1" dirty="0">
              <a:solidFill>
                <a:srgbClr val="0070C0"/>
              </a:solidFill>
            </a:endParaRPr>
          </a:p>
          <a:p>
            <a:pPr lvl="1"/>
            <a:r>
              <a:rPr lang="en-GB" dirty="0" smtClean="0"/>
              <a:t>Deliverable </a:t>
            </a:r>
            <a:r>
              <a:rPr lang="en-GB" i="1" dirty="0">
                <a:solidFill>
                  <a:srgbClr val="0070C0"/>
                </a:solidFill>
              </a:rPr>
              <a:t>D8.1: Integrated Services</a:t>
            </a:r>
            <a:br>
              <a:rPr lang="en-GB" i="1" dirty="0">
                <a:solidFill>
                  <a:srgbClr val="0070C0"/>
                </a:solidFill>
              </a:rPr>
            </a:br>
            <a:r>
              <a:rPr lang="en-GB" i="1" dirty="0">
                <a:solidFill>
                  <a:srgbClr val="0070C0"/>
                </a:solidFill>
              </a:rPr>
              <a:t>Framework and Development Roadmap</a:t>
            </a:r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cs-CZ" dirty="0" smtClean="0"/>
              <a:t>T</a:t>
            </a:r>
            <a:r>
              <a:rPr lang="en-GB" dirty="0" smtClean="0"/>
              <a:t>ask </a:t>
            </a:r>
            <a:r>
              <a:rPr lang="cs-CZ" dirty="0" smtClean="0"/>
              <a:t>1</a:t>
            </a:r>
            <a:r>
              <a:rPr lang="en-GB" dirty="0" smtClean="0"/>
              <a:t>: </a:t>
            </a:r>
            <a:r>
              <a:rPr lang="cs-CZ" dirty="0" smtClean="0"/>
              <a:t>Consolidated </a:t>
            </a:r>
            <a:r>
              <a:rPr lang="cs-CZ" dirty="0"/>
              <a:t>Connection </a:t>
            </a:r>
            <a:r>
              <a:rPr lang="cs-CZ" dirty="0" smtClean="0"/>
              <a:t>Services</a:t>
            </a:r>
            <a:r>
              <a:rPr lang="en-GB" dirty="0" smtClean="0"/>
              <a:t> (CCS)</a:t>
            </a:r>
            <a:br>
              <a:rPr lang="en-GB" dirty="0" smtClean="0"/>
            </a:br>
            <a:r>
              <a:rPr lang="en-US" b="0" i="1" dirty="0">
                <a:solidFill>
                  <a:schemeClr val="bg1"/>
                </a:solidFill>
              </a:rPr>
              <a:t>Period 1 achievements</a:t>
            </a:r>
            <a:r>
              <a:rPr lang="cs-CZ" dirty="0"/>
              <a:t/>
            </a:r>
            <a:br>
              <a:rPr lang="cs-CZ" dirty="0"/>
            </a:b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437375" y="3086070"/>
            <a:ext cx="5381935" cy="3110132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-2723025" y="4376576"/>
            <a:ext cx="242576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you can voiceover re: D8.1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67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473629" y="1412553"/>
            <a:ext cx="11002091" cy="800295"/>
          </a:xfrm>
          <a:prstGeom prst="roundRect">
            <a:avLst>
              <a:gd name="adj" fmla="val 14812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936464" y="5993932"/>
            <a:ext cx="1450785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...</a:t>
            </a:r>
            <a:endParaRPr lang="en-US" sz="1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en-GB" sz="2200" b="1" dirty="0" smtClean="0"/>
              <a:t>Harmonise </a:t>
            </a:r>
            <a:r>
              <a:rPr lang="en-GB" sz="2200" b="1" dirty="0"/>
              <a:t>and unify </a:t>
            </a:r>
            <a:r>
              <a:rPr lang="en-GB" sz="2200" b="1" dirty="0" smtClean="0"/>
              <a:t>multiple, GÉANT connection-oriented </a:t>
            </a:r>
            <a:r>
              <a:rPr lang="en-GB" sz="2200" b="1" dirty="0"/>
              <a:t>services into a </a:t>
            </a:r>
            <a:r>
              <a:rPr lang="en-GB" sz="2200" b="1" dirty="0" smtClean="0"/>
              <a:t>single, strategic </a:t>
            </a:r>
            <a:r>
              <a:rPr lang="en-GB" sz="2200" b="1" dirty="0"/>
              <a:t>product development </a:t>
            </a:r>
            <a:r>
              <a:rPr lang="en-GB" sz="2200" b="1" dirty="0" smtClean="0"/>
              <a:t>tranche:</a:t>
            </a:r>
            <a:endParaRPr lang="en-GB" sz="2200" b="1" dirty="0"/>
          </a:p>
          <a:p>
            <a:pPr lvl="1"/>
            <a:r>
              <a:rPr lang="en-US" sz="2200" dirty="0" smtClean="0"/>
              <a:t>Present a simplified (abstracted, technology-agnostic), user-facing connection service </a:t>
            </a:r>
          </a:p>
          <a:p>
            <a:pPr lvl="1"/>
            <a:r>
              <a:rPr lang="en-US" sz="2200" dirty="0"/>
              <a:t>L</a:t>
            </a:r>
            <a:r>
              <a:rPr lang="en-US" sz="2200" dirty="0" smtClean="0"/>
              <a:t>everage appropriate underlying infrastructure via intelligent automated provisioning processes</a:t>
            </a:r>
            <a:endParaRPr lang="en-US" sz="2200" dirty="0"/>
          </a:p>
          <a:p>
            <a:pPr lvl="1"/>
            <a:r>
              <a:rPr lang="en-US" sz="2200" dirty="0"/>
              <a:t>Assimilate BoD, </a:t>
            </a:r>
            <a:r>
              <a:rPr lang="en-US" sz="2200" dirty="0" smtClean="0"/>
              <a:t>GÉANTPlus</a:t>
            </a:r>
            <a:r>
              <a:rPr lang="en-US" sz="2200" dirty="0"/>
              <a:t>, GTS VCs, </a:t>
            </a:r>
            <a:r>
              <a:rPr lang="en-US" sz="2200" dirty="0" smtClean="0"/>
              <a:t>GÉANT </a:t>
            </a:r>
            <a:r>
              <a:rPr lang="en-US" sz="2200" dirty="0"/>
              <a:t>Open, MD-</a:t>
            </a:r>
            <a:r>
              <a:rPr lang="en-US" sz="2200" dirty="0" smtClean="0"/>
              <a:t>VPN, etc. into one coordinated and strategic, product management effort</a:t>
            </a:r>
            <a:endParaRPr lang="en-US" sz="2200" dirty="0"/>
          </a:p>
          <a:p>
            <a:pPr marL="914400" lvl="2" indent="0">
              <a:buNone/>
            </a:pPr>
            <a:endParaRPr lang="en-GB" dirty="0" smtClean="0">
              <a:solidFill>
                <a:srgbClr val="0000FF"/>
              </a:solidFill>
            </a:endParaRPr>
          </a:p>
          <a:p>
            <a:pPr lvl="1"/>
            <a:endParaRPr lang="en-GB" dirty="0"/>
          </a:p>
          <a:p>
            <a:pPr lvl="1"/>
            <a:endParaRPr lang="en-GB" b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4525" y="259238"/>
            <a:ext cx="10515600" cy="938624"/>
          </a:xfrm>
        </p:spPr>
        <p:txBody>
          <a:bodyPr/>
          <a:lstStyle/>
          <a:p>
            <a:r>
              <a:rPr lang="en-US" dirty="0" smtClean="0"/>
              <a:t>Task </a:t>
            </a:r>
            <a:r>
              <a:rPr lang="en-US" dirty="0"/>
              <a:t>1: Consolidated Connection Services </a:t>
            </a:r>
            <a:r>
              <a:rPr lang="cs-CZ" dirty="0" smtClean="0"/>
              <a:t>Objective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880303" y="4487758"/>
            <a:ext cx="154853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BoD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077275" y="4862956"/>
            <a:ext cx="1542035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GÉANT Plus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661487" y="4113022"/>
            <a:ext cx="162676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GTS RCA-VC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363361" y="5238154"/>
            <a:ext cx="153338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GÉANT Open</a:t>
            </a:r>
            <a:endParaRPr lang="en-US" sz="1600" dirty="0"/>
          </a:p>
        </p:txBody>
      </p:sp>
      <p:cxnSp>
        <p:nvCxnSpPr>
          <p:cNvPr id="10" name="Straight Arrow Connector 9"/>
          <p:cNvCxnSpPr>
            <a:stCxn id="7" idx="3"/>
            <a:endCxn id="11" idx="1"/>
          </p:cNvCxnSpPr>
          <p:nvPr/>
        </p:nvCxnSpPr>
        <p:spPr>
          <a:xfrm>
            <a:off x="3288253" y="4282299"/>
            <a:ext cx="2751779" cy="832329"/>
          </a:xfrm>
          <a:prstGeom prst="curvedConnector3">
            <a:avLst>
              <a:gd name="adj1" fmla="val 50000"/>
            </a:avLst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40032" y="4883795"/>
            <a:ext cx="1180453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800000"/>
            </a:solidFill>
          </a:ln>
          <a:effectLst>
            <a:outerShdw blurRad="101600" dist="127000" dir="2700000" algn="tl" rotWithShape="0">
              <a:srgbClr val="000000">
                <a:alpha val="40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T1 CCS</a:t>
            </a:r>
            <a:endParaRPr lang="en-US" sz="2400" b="1" dirty="0"/>
          </a:p>
        </p:txBody>
      </p:sp>
      <p:cxnSp>
        <p:nvCxnSpPr>
          <p:cNvPr id="16" name="Straight Arrow Connector 9"/>
          <p:cNvCxnSpPr>
            <a:stCxn id="5" idx="3"/>
            <a:endCxn id="11" idx="1"/>
          </p:cNvCxnSpPr>
          <p:nvPr/>
        </p:nvCxnSpPr>
        <p:spPr>
          <a:xfrm>
            <a:off x="3428841" y="4657035"/>
            <a:ext cx="2611191" cy="457593"/>
          </a:xfrm>
          <a:prstGeom prst="curvedConnector3">
            <a:avLst>
              <a:gd name="adj1" fmla="val 50000"/>
            </a:avLst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9"/>
          <p:cNvCxnSpPr>
            <a:stCxn id="6" idx="3"/>
            <a:endCxn id="11" idx="1"/>
          </p:cNvCxnSpPr>
          <p:nvPr/>
        </p:nvCxnSpPr>
        <p:spPr>
          <a:xfrm>
            <a:off x="3619310" y="5032233"/>
            <a:ext cx="2420722" cy="82395"/>
          </a:xfrm>
          <a:prstGeom prst="curvedConnector3">
            <a:avLst>
              <a:gd name="adj1" fmla="val 50000"/>
            </a:avLst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9"/>
          <p:cNvCxnSpPr>
            <a:stCxn id="8" idx="3"/>
            <a:endCxn id="11" idx="1"/>
          </p:cNvCxnSpPr>
          <p:nvPr/>
        </p:nvCxnSpPr>
        <p:spPr>
          <a:xfrm flipV="1">
            <a:off x="3896747" y="5114628"/>
            <a:ext cx="2143285" cy="292803"/>
          </a:xfrm>
          <a:prstGeom prst="curvedConnector3">
            <a:avLst>
              <a:gd name="adj1" fmla="val 50000"/>
            </a:avLst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9"/>
          <p:cNvCxnSpPr>
            <a:stCxn id="12" idx="3"/>
            <a:endCxn id="11" idx="1"/>
          </p:cNvCxnSpPr>
          <p:nvPr/>
        </p:nvCxnSpPr>
        <p:spPr>
          <a:xfrm flipV="1">
            <a:off x="4387249" y="5114628"/>
            <a:ext cx="1652783" cy="1048581"/>
          </a:xfrm>
          <a:prstGeom prst="curvedConnector3">
            <a:avLst>
              <a:gd name="adj1" fmla="val 50000"/>
            </a:avLst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11" idx="3"/>
          </p:cNvCxnSpPr>
          <p:nvPr/>
        </p:nvCxnSpPr>
        <p:spPr>
          <a:xfrm flipV="1">
            <a:off x="7220485" y="5107511"/>
            <a:ext cx="1532302" cy="7117"/>
          </a:xfrm>
          <a:prstGeom prst="curvedConnector3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642756" y="5609918"/>
            <a:ext cx="153338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MD VPN</a:t>
            </a:r>
            <a:endParaRPr lang="en-US" sz="1600" dirty="0"/>
          </a:p>
        </p:txBody>
      </p:sp>
      <p:cxnSp>
        <p:nvCxnSpPr>
          <p:cNvPr id="33" name="Straight Arrow Connector 9"/>
          <p:cNvCxnSpPr>
            <a:stCxn id="32" idx="3"/>
            <a:endCxn id="11" idx="1"/>
          </p:cNvCxnSpPr>
          <p:nvPr/>
        </p:nvCxnSpPr>
        <p:spPr>
          <a:xfrm flipV="1">
            <a:off x="4176142" y="5114628"/>
            <a:ext cx="1863890" cy="664567"/>
          </a:xfrm>
          <a:prstGeom prst="curvedConnector3">
            <a:avLst>
              <a:gd name="adj1" fmla="val 50000"/>
            </a:avLst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178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7" grpId="0" animBg="1"/>
      <p:bldP spid="8" grpId="0" animBg="1"/>
      <p:bldP spid="11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9" y="1493931"/>
            <a:ext cx="7411170" cy="4351338"/>
          </a:xfrm>
        </p:spPr>
        <p:txBody>
          <a:bodyPr>
            <a:normAutofit/>
          </a:bodyPr>
          <a:lstStyle/>
          <a:p>
            <a:r>
              <a:rPr lang="en-US" b="1" dirty="0" smtClean="0"/>
              <a:t>Deployment of OpenNSA on GÉANT core completed: </a:t>
            </a:r>
          </a:p>
          <a:p>
            <a:pPr lvl="1"/>
            <a:r>
              <a:rPr lang="en-US" dirty="0" smtClean="0"/>
              <a:t>Path provisioning of </a:t>
            </a:r>
            <a:r>
              <a:rPr lang="en-US" b="1" dirty="0" smtClean="0"/>
              <a:t>RFC 4448 EoMPLS </a:t>
            </a:r>
            <a:r>
              <a:rPr lang="en-US" dirty="0" smtClean="0"/>
              <a:t>LSPs over 100G BB</a:t>
            </a:r>
          </a:p>
          <a:p>
            <a:pPr lvl="1"/>
            <a:r>
              <a:rPr lang="en-US" dirty="0" smtClean="0"/>
              <a:t>Abstract </a:t>
            </a:r>
            <a:r>
              <a:rPr lang="en-US" b="1" dirty="0" smtClean="0"/>
              <a:t>NSI Connection Services </a:t>
            </a:r>
            <a:r>
              <a:rPr lang="en-US" dirty="0" smtClean="0"/>
              <a:t>model &amp; API</a:t>
            </a:r>
          </a:p>
          <a:p>
            <a:pPr lvl="2"/>
            <a:r>
              <a:rPr lang="en-US" dirty="0" smtClean="0"/>
              <a:t>Open Grid Forum Standards</a:t>
            </a:r>
          </a:p>
          <a:p>
            <a:pPr lvl="1"/>
            <a:r>
              <a:rPr lang="en-US" dirty="0" smtClean="0"/>
              <a:t>JunosSpace implementation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Staff vacancy filled (after key departure)</a:t>
            </a:r>
          </a:p>
          <a:p>
            <a:pPr lvl="1"/>
            <a:endParaRPr lang="en-GB" dirty="0" smtClean="0"/>
          </a:p>
          <a:p>
            <a:r>
              <a:rPr lang="en-GB" b="1" dirty="0" smtClean="0"/>
              <a:t>Initial </a:t>
            </a:r>
            <a:r>
              <a:rPr lang="en-GB" b="1" dirty="0"/>
              <a:t>primary use case: </a:t>
            </a:r>
            <a:r>
              <a:rPr lang="en-GB" b="1" dirty="0" smtClean="0"/>
              <a:t>GTS </a:t>
            </a:r>
            <a:r>
              <a:rPr lang="en-GB" b="1" dirty="0"/>
              <a:t>virtual </a:t>
            </a:r>
            <a:r>
              <a:rPr lang="en-GB" b="1" dirty="0" smtClean="0"/>
              <a:t>circuits</a:t>
            </a:r>
          </a:p>
          <a:p>
            <a:pPr lvl="1"/>
            <a:r>
              <a:rPr lang="en-GB" b="1" dirty="0" smtClean="0"/>
              <a:t>~3000 virtual circuits in 2016</a:t>
            </a:r>
            <a:endParaRPr lang="en-GB" b="1" dirty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3669" y="277526"/>
            <a:ext cx="10515600" cy="938624"/>
          </a:xfrm>
        </p:spPr>
        <p:txBody>
          <a:bodyPr/>
          <a:lstStyle/>
          <a:p>
            <a:r>
              <a:rPr lang="en-US" dirty="0"/>
              <a:t>Consolidated Connection </a:t>
            </a:r>
            <a:r>
              <a:rPr lang="en-US" dirty="0" smtClean="0"/>
              <a:t>Services Achievements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9350" y="3436619"/>
            <a:ext cx="4515134" cy="2505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4367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7053261" cy="435133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Incorporation of other connection services: BoD, GÉANTplus, multi-point services, time-division multiplexing (TDM) services</a:t>
            </a:r>
          </a:p>
          <a:p>
            <a:r>
              <a:rPr lang="en-US" dirty="0" smtClean="0"/>
              <a:t>Implement performance guarantees (QoS) with intelligent path selection</a:t>
            </a:r>
            <a:endParaRPr lang="en-US" dirty="0"/>
          </a:p>
          <a:p>
            <a:r>
              <a:rPr lang="en-US" dirty="0" smtClean="0"/>
              <a:t>Multi-domain – interconnections among NRENs; common policy specification/coordination; robust, reliable MD provisioning</a:t>
            </a:r>
          </a:p>
          <a:p>
            <a:r>
              <a:rPr lang="en-US" dirty="0" smtClean="0"/>
              <a:t>Simplify CCS adoption – make it easy and inexpensive to deploy CCS in other network (simplify and lower cost of entry, encourage deployment among the NRENs) </a:t>
            </a:r>
          </a:p>
          <a:p>
            <a:r>
              <a:rPr lang="en-US" dirty="0" smtClean="0"/>
              <a:t>CCS over Service Provider Architecture </a:t>
            </a:r>
            <a:r>
              <a:rPr lang="en-US" dirty="0" smtClean="0">
                <a:latin typeface="Calibri" panose="020F0502020204030204" pitchFamily="34" charset="0"/>
              </a:rPr>
              <a:t>–</a:t>
            </a:r>
            <a:r>
              <a:rPr lang="en-US" dirty="0" smtClean="0"/>
              <a:t>&gt; </a:t>
            </a:r>
            <a:r>
              <a:rPr lang="en-US" b="1" dirty="0" smtClean="0"/>
              <a:t>ELINE Project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4525" y="268382"/>
            <a:ext cx="10515600" cy="938624"/>
          </a:xfrm>
        </p:spPr>
        <p:txBody>
          <a:bodyPr/>
          <a:lstStyle/>
          <a:p>
            <a:r>
              <a:rPr lang="en-US" dirty="0" smtClean="0"/>
              <a:t>Task 1: Looking forward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13</a:t>
            </a:fld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7401958" y="1683117"/>
            <a:ext cx="4607169" cy="2970945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20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err="1"/>
              <a:t>Task</a:t>
            </a:r>
            <a:r>
              <a:rPr lang="cs-CZ" dirty="0"/>
              <a:t> Leader: </a:t>
            </a:r>
            <a:r>
              <a:rPr lang="en-US" dirty="0" smtClean="0"/>
              <a:t>Sonja Filiposka</a:t>
            </a:r>
            <a:r>
              <a:rPr lang="en-US" dirty="0"/>
              <a:t> </a:t>
            </a:r>
            <a:r>
              <a:rPr lang="en-US" dirty="0" smtClean="0"/>
              <a:t>(MARnet)</a:t>
            </a:r>
          </a:p>
          <a:p>
            <a:r>
              <a:rPr lang="en-GB" dirty="0" smtClean="0"/>
              <a:t>84 PM (2.6 FTEs) </a:t>
            </a:r>
            <a:r>
              <a:rPr lang="en-GB" dirty="0" smtClean="0">
                <a:latin typeface="Calibri" panose="020F0502020204030204" pitchFamily="34" charset="0"/>
              </a:rPr>
              <a:t>–</a:t>
            </a:r>
            <a:r>
              <a:rPr lang="en-GB" dirty="0" smtClean="0"/>
              <a:t>&gt; 4.12 FTE in P1-Q4</a:t>
            </a:r>
          </a:p>
          <a:p>
            <a:pPr lvl="1"/>
            <a:r>
              <a:rPr lang="en-GB" dirty="0" smtClean="0"/>
              <a:t>7 people from </a:t>
            </a:r>
            <a:r>
              <a:rPr lang="en-GB" dirty="0"/>
              <a:t>4</a:t>
            </a:r>
            <a:r>
              <a:rPr lang="en-GB" dirty="0" smtClean="0"/>
              <a:t> </a:t>
            </a:r>
            <a:r>
              <a:rPr lang="en-GB" dirty="0"/>
              <a:t>p</a:t>
            </a:r>
            <a:r>
              <a:rPr lang="en-GB" dirty="0" smtClean="0"/>
              <a:t>artners</a:t>
            </a:r>
          </a:p>
          <a:p>
            <a:r>
              <a:rPr lang="en-GB" dirty="0" smtClean="0"/>
              <a:t>Period </a:t>
            </a:r>
            <a:r>
              <a:rPr lang="en-GB" dirty="0"/>
              <a:t>1 output:</a:t>
            </a:r>
          </a:p>
          <a:p>
            <a:pPr lvl="1"/>
            <a:r>
              <a:rPr lang="en-GB" dirty="0"/>
              <a:t>Milestone </a:t>
            </a:r>
            <a:r>
              <a:rPr lang="en-GB" i="1" dirty="0" smtClean="0">
                <a:solidFill>
                  <a:srgbClr val="0070C0"/>
                </a:solidFill>
              </a:rPr>
              <a:t>M8.2: Service </a:t>
            </a:r>
            <a:r>
              <a:rPr lang="en-GB" i="1" dirty="0">
                <a:solidFill>
                  <a:srgbClr val="0070C0"/>
                </a:solidFill>
              </a:rPr>
              <a:t>Provider </a:t>
            </a:r>
            <a:r>
              <a:rPr lang="en-GB" i="1" dirty="0" smtClean="0">
                <a:solidFill>
                  <a:srgbClr val="0070C0"/>
                </a:solidFill>
              </a:rPr>
              <a:t>Architecture </a:t>
            </a:r>
            <a:r>
              <a:rPr lang="en-GB" i="1" dirty="0">
                <a:solidFill>
                  <a:srgbClr val="0070C0"/>
                </a:solidFill>
              </a:rPr>
              <a:t>Roadmap</a:t>
            </a:r>
          </a:p>
          <a:p>
            <a:endParaRPr lang="en-US" i="1" dirty="0" smtClean="0"/>
          </a:p>
          <a:p>
            <a:pPr marL="457189" lvl="1" indent="0">
              <a:buNone/>
            </a:pPr>
            <a:endParaRPr lang="en-US" dirty="0"/>
          </a:p>
          <a:p>
            <a:pPr marL="457189" lvl="1" indent="0">
              <a:buNone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4525" y="137699"/>
            <a:ext cx="10515600" cy="938624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2700" dirty="0" smtClean="0"/>
              <a:t>Task 2: Service </a:t>
            </a:r>
            <a:r>
              <a:rPr lang="en-US" sz="2700" dirty="0"/>
              <a:t>Provider </a:t>
            </a:r>
            <a:r>
              <a:rPr lang="en-US" sz="2700" dirty="0" smtClean="0"/>
              <a:t>Architecture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0" i="1" dirty="0" smtClean="0">
                <a:solidFill>
                  <a:schemeClr val="bg1"/>
                </a:solidFill>
              </a:rPr>
              <a:t>Period 1 achievements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1526C-6499-418E-AF57-A4E313498349}" type="slidenum">
              <a:rPr lang="en-GB" smtClean="0"/>
              <a:t>14</a:t>
            </a:fld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6278881" y="3749040"/>
            <a:ext cx="5343144" cy="2447162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315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27909" y="1435644"/>
            <a:ext cx="7509083" cy="1187446"/>
          </a:xfrm>
          <a:prstGeom prst="roundRect">
            <a:avLst>
              <a:gd name="adj" fmla="val 14812"/>
            </a:avLst>
          </a:prstGeom>
          <a:solidFill>
            <a:srgbClr val="F83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7921747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bg1"/>
                </a:solidFill>
              </a:rPr>
              <a:t>Goal: Develop an integrated information architecture and associated API that can support all GÉANT services and internal business processes</a:t>
            </a:r>
          </a:p>
          <a:p>
            <a:r>
              <a:rPr lang="en-GB" dirty="0" smtClean="0"/>
              <a:t>Based upon TMF “Zoom” Architecture: </a:t>
            </a:r>
          </a:p>
          <a:p>
            <a:pPr lvl="1"/>
            <a:r>
              <a:rPr lang="en-GB" dirty="0" smtClean="0"/>
              <a:t>Operational Support Systems and Business Support Systems (OSS/BSS) models from TMF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chemas, databases, APIs, </a:t>
            </a:r>
            <a:r>
              <a:rPr lang="en-GB" dirty="0"/>
              <a:t>b</a:t>
            </a:r>
            <a:r>
              <a:rPr lang="en-GB" dirty="0" smtClean="0"/>
              <a:t>usiness process specifications</a:t>
            </a:r>
            <a:r>
              <a:rPr lang="en-GB" dirty="0"/>
              <a:t> </a:t>
            </a:r>
            <a:r>
              <a:rPr lang="en-GB" dirty="0" smtClean="0"/>
              <a:t>... </a:t>
            </a:r>
            <a:endParaRPr lang="en-GB" dirty="0"/>
          </a:p>
          <a:p>
            <a:pPr lvl="1"/>
            <a:r>
              <a:rPr lang="en-GB" dirty="0" smtClean="0"/>
              <a:t>Provide a single portal to </a:t>
            </a:r>
            <a:r>
              <a:rPr lang="en-GB" dirty="0"/>
              <a:t>browse services,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order services, </a:t>
            </a:r>
            <a:r>
              <a:rPr lang="en-GB" dirty="0"/>
              <a:t>track usage and </a:t>
            </a:r>
            <a:r>
              <a:rPr lang="en-GB" dirty="0" smtClean="0"/>
              <a:t>performance, </a:t>
            </a:r>
            <a:br>
              <a:rPr lang="en-GB" dirty="0" smtClean="0"/>
            </a:br>
            <a:r>
              <a:rPr lang="en-GB" dirty="0" smtClean="0"/>
              <a:t>raise issues, </a:t>
            </a:r>
            <a:r>
              <a:rPr lang="en-GB" dirty="0"/>
              <a:t>and receive </a:t>
            </a:r>
            <a:r>
              <a:rPr lang="en-GB" dirty="0" smtClean="0"/>
              <a:t>billing information</a:t>
            </a:r>
          </a:p>
          <a:p>
            <a:r>
              <a:rPr lang="en-GB" dirty="0" smtClean="0"/>
              <a:t>Demonstrator, with </a:t>
            </a:r>
            <a:r>
              <a:rPr lang="en-GB" dirty="0"/>
              <a:t>an </a:t>
            </a:r>
            <a:r>
              <a:rPr lang="en-GB" dirty="0" smtClean="0"/>
              <a:t>example GÉANT service, </a:t>
            </a:r>
            <a:br>
              <a:rPr lang="en-GB" dirty="0" smtClean="0"/>
            </a:br>
            <a:r>
              <a:rPr lang="en-GB" dirty="0" smtClean="0"/>
              <a:t>planned </a:t>
            </a:r>
            <a:r>
              <a:rPr lang="en-GB" dirty="0"/>
              <a:t>for December </a:t>
            </a:r>
            <a:r>
              <a:rPr lang="en-GB" dirty="0" smtClean="0"/>
              <a:t>2017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277526"/>
            <a:ext cx="10515600" cy="938624"/>
          </a:xfrm>
        </p:spPr>
        <p:txBody>
          <a:bodyPr/>
          <a:lstStyle/>
          <a:p>
            <a:r>
              <a:rPr lang="en-US" dirty="0" smtClean="0"/>
              <a:t>Task 2: Service Provider Architecture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7983" y="1828341"/>
            <a:ext cx="3481144" cy="2675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chemeClr val="bg1"/>
            </a:solidFill>
          </a:ln>
          <a:effectLst/>
        </p:spPr>
      </p:pic>
      <p:pic>
        <p:nvPicPr>
          <p:cNvPr id="8" name="Picture 2" descr="https://b-dconsulting.com/img/puzz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840" y="4193956"/>
            <a:ext cx="4242047" cy="2002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chemeClr val="bg1"/>
            </a:solidFill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82767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/>
          <a:srcRect l="14224" t="9235" r="10756" b="9469"/>
          <a:stretch/>
        </p:blipFill>
        <p:spPr bwMode="auto">
          <a:xfrm rot="155110">
            <a:off x="7448551" y="1771055"/>
            <a:ext cx="4361016" cy="442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9738" y="1576227"/>
            <a:ext cx="7763485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End-to-end view of service delivery process</a:t>
            </a:r>
          </a:p>
          <a:p>
            <a:r>
              <a:rPr lang="en-GB" dirty="0" smtClean="0"/>
              <a:t>User-centric:</a:t>
            </a:r>
            <a:endParaRPr lang="en-GB" dirty="0"/>
          </a:p>
          <a:p>
            <a:pPr lvl="1"/>
            <a:r>
              <a:rPr lang="en-GB" dirty="0" smtClean="0"/>
              <a:t>Dynamic service </a:t>
            </a:r>
            <a:r>
              <a:rPr lang="en-GB" dirty="0"/>
              <a:t>catalogue and </a:t>
            </a:r>
            <a:r>
              <a:rPr lang="en-GB" dirty="0" smtClean="0"/>
              <a:t>portfolio</a:t>
            </a:r>
          </a:p>
          <a:p>
            <a:pPr lvl="1"/>
            <a:r>
              <a:rPr lang="en-GB" dirty="0" smtClean="0"/>
              <a:t>Unified </a:t>
            </a:r>
            <a:r>
              <a:rPr lang="en-GB" dirty="0"/>
              <a:t>view of service offerings, service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monitoring </a:t>
            </a:r>
            <a:r>
              <a:rPr lang="en-GB" dirty="0"/>
              <a:t>and management</a:t>
            </a:r>
          </a:p>
          <a:p>
            <a:r>
              <a:rPr lang="en-GB" dirty="0"/>
              <a:t>Service integration </a:t>
            </a:r>
            <a:r>
              <a:rPr lang="en-GB" dirty="0" smtClean="0"/>
              <a:t>approach:</a:t>
            </a:r>
            <a:endParaRPr lang="en-GB" dirty="0"/>
          </a:p>
          <a:p>
            <a:pPr lvl="1"/>
            <a:r>
              <a:rPr lang="en-GB" dirty="0" smtClean="0"/>
              <a:t>Break down </a:t>
            </a:r>
            <a:r>
              <a:rPr lang="en-GB" dirty="0"/>
              <a:t>the </a:t>
            </a:r>
            <a:r>
              <a:rPr lang="en-GB" dirty="0" smtClean="0"/>
              <a:t>duplicated service silos (improve product strategy)</a:t>
            </a:r>
          </a:p>
          <a:p>
            <a:pPr lvl="1"/>
            <a:r>
              <a:rPr lang="en-GB" dirty="0"/>
              <a:t>Simplify introduction of new services </a:t>
            </a:r>
            <a:r>
              <a:rPr lang="en-GB" dirty="0" smtClean="0"/>
              <a:t>(</a:t>
            </a:r>
            <a:r>
              <a:rPr lang="en-GB" dirty="0"/>
              <a:t>agility and responsiveness)</a:t>
            </a:r>
          </a:p>
          <a:p>
            <a:pPr lvl="1"/>
            <a:r>
              <a:rPr lang="en-GB" dirty="0"/>
              <a:t>Reuse common IA blocks (reduced costs,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improved </a:t>
            </a:r>
            <a:r>
              <a:rPr lang="en-GB" dirty="0"/>
              <a:t>interop)</a:t>
            </a:r>
          </a:p>
          <a:p>
            <a:r>
              <a:rPr lang="en-GB" dirty="0" smtClean="0"/>
              <a:t>Next generation </a:t>
            </a:r>
            <a:r>
              <a:rPr lang="en-GB" dirty="0"/>
              <a:t>OSS/BSS </a:t>
            </a:r>
            <a:r>
              <a:rPr lang="en-GB" dirty="0" smtClean="0"/>
              <a:t>architecture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259238"/>
            <a:ext cx="10515600" cy="938624"/>
          </a:xfrm>
        </p:spPr>
        <p:txBody>
          <a:bodyPr/>
          <a:lstStyle/>
          <a:p>
            <a:r>
              <a:rPr lang="en-US" dirty="0" smtClean="0"/>
              <a:t>Service </a:t>
            </a:r>
            <a:r>
              <a:rPr lang="en-US" dirty="0"/>
              <a:t>P</a:t>
            </a:r>
            <a:r>
              <a:rPr lang="en-US" dirty="0" smtClean="0"/>
              <a:t>rovider Architecture Goals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2082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90363" y="1771078"/>
            <a:ext cx="1779311" cy="3017837"/>
          </a:xfrm>
          <a:prstGeom prst="rect">
            <a:avLst/>
          </a:prstGeom>
          <a:solidFill>
            <a:srgbClr val="004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4359"/>
                </a:solidFill>
              </a:rPr>
              <a:t>Customer/Partner</a:t>
            </a:r>
            <a:endParaRPr lang="en-GB" sz="1200" dirty="0">
              <a:solidFill>
                <a:srgbClr val="004359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277526"/>
            <a:ext cx="10515600" cy="938624"/>
          </a:xfrm>
        </p:spPr>
        <p:txBody>
          <a:bodyPr>
            <a:normAutofit/>
          </a:bodyPr>
          <a:lstStyle/>
          <a:p>
            <a:r>
              <a:rPr lang="en-US" dirty="0" smtClean="0"/>
              <a:t>SPA: TMF Zoom Architecture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21574" y="5262620"/>
            <a:ext cx="2736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Telecommunication Management Forum (TMF)  Zoom Architecture Poster</a:t>
            </a:r>
            <a:endParaRPr lang="en-US" dirty="0"/>
          </a:p>
        </p:txBody>
      </p:sp>
      <p:pic>
        <p:nvPicPr>
          <p:cNvPr id="10" name="Content Placeholder 5" descr="TMF-ZOOM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2" t="3959" r="-2741" b="3971"/>
          <a:stretch/>
        </p:blipFill>
        <p:spPr>
          <a:xfrm rot="5400000">
            <a:off x="3787697" y="835782"/>
            <a:ext cx="4635503" cy="646914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917701" y="1759498"/>
            <a:ext cx="1040606" cy="1340318"/>
          </a:xfrm>
          <a:prstGeom prst="rect">
            <a:avLst/>
          </a:prstGeom>
          <a:solidFill>
            <a:srgbClr val="F5E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4359"/>
                </a:solidFill>
              </a:rPr>
              <a:t>Customer/</a:t>
            </a:r>
          </a:p>
          <a:p>
            <a:pPr algn="ctr"/>
            <a:r>
              <a:rPr lang="en-GB" sz="1200" dirty="0" smtClean="0">
                <a:solidFill>
                  <a:srgbClr val="004359"/>
                </a:solidFill>
              </a:rPr>
              <a:t>Partner </a:t>
            </a:r>
          </a:p>
          <a:p>
            <a:pPr algn="ctr"/>
            <a:r>
              <a:rPr lang="en-GB" sz="1200" dirty="0" smtClean="0">
                <a:solidFill>
                  <a:srgbClr val="004359"/>
                </a:solidFill>
              </a:rPr>
              <a:t>Layer</a:t>
            </a:r>
            <a:endParaRPr lang="en-GB" sz="1200" dirty="0">
              <a:solidFill>
                <a:srgbClr val="004359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17700" y="3116811"/>
            <a:ext cx="1040605" cy="778533"/>
          </a:xfrm>
          <a:prstGeom prst="rect">
            <a:avLst/>
          </a:prstGeom>
          <a:solidFill>
            <a:srgbClr val="7AC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4359"/>
                </a:solidFill>
              </a:rPr>
              <a:t>Service</a:t>
            </a:r>
          </a:p>
          <a:p>
            <a:pPr algn="ctr"/>
            <a:r>
              <a:rPr lang="en-GB" sz="1200" dirty="0" smtClean="0">
                <a:solidFill>
                  <a:srgbClr val="004359"/>
                </a:solidFill>
              </a:rPr>
              <a:t>Orchestration</a:t>
            </a:r>
          </a:p>
          <a:p>
            <a:pPr algn="ctr"/>
            <a:r>
              <a:rPr lang="en-GB" sz="1200" dirty="0">
                <a:solidFill>
                  <a:srgbClr val="004359"/>
                </a:solidFill>
              </a:rPr>
              <a:t>L</a:t>
            </a:r>
            <a:r>
              <a:rPr lang="en-GB" sz="1200" dirty="0" smtClean="0">
                <a:solidFill>
                  <a:srgbClr val="004359"/>
                </a:solidFill>
              </a:rPr>
              <a:t>ayer</a:t>
            </a:r>
            <a:endParaRPr lang="en-GB" sz="1200" dirty="0">
              <a:solidFill>
                <a:srgbClr val="004359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17700" y="3907059"/>
            <a:ext cx="1040605" cy="881856"/>
          </a:xfrm>
          <a:prstGeom prst="rect">
            <a:avLst/>
          </a:prstGeom>
          <a:solidFill>
            <a:srgbClr val="BBE6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004359"/>
                </a:solidFill>
              </a:rPr>
              <a:t>Resource</a:t>
            </a:r>
          </a:p>
          <a:p>
            <a:pPr algn="ctr"/>
            <a:r>
              <a:rPr lang="en-GB" sz="1200" dirty="0" smtClean="0">
                <a:solidFill>
                  <a:srgbClr val="004359"/>
                </a:solidFill>
              </a:rPr>
              <a:t>Orchestration</a:t>
            </a:r>
          </a:p>
          <a:p>
            <a:pPr algn="ctr"/>
            <a:r>
              <a:rPr lang="en-GB" sz="1200" dirty="0" smtClean="0">
                <a:solidFill>
                  <a:srgbClr val="004359"/>
                </a:solidFill>
              </a:rPr>
              <a:t>Layer</a:t>
            </a:r>
            <a:endParaRPr lang="en-GB" sz="1200" dirty="0">
              <a:solidFill>
                <a:srgbClr val="004359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261695" y="1752410"/>
            <a:ext cx="381541" cy="1338262"/>
          </a:xfrm>
          <a:prstGeom prst="rect">
            <a:avLst/>
          </a:prstGeom>
          <a:solidFill>
            <a:srgbClr val="F5E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rgbClr val="004359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261694" y="3100578"/>
            <a:ext cx="381541" cy="825500"/>
          </a:xfrm>
          <a:prstGeom prst="rect">
            <a:avLst/>
          </a:prstGeom>
          <a:solidFill>
            <a:srgbClr val="7AC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rgbClr val="004359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261694" y="3945127"/>
            <a:ext cx="381541" cy="862807"/>
          </a:xfrm>
          <a:prstGeom prst="rect">
            <a:avLst/>
          </a:prstGeom>
          <a:solidFill>
            <a:srgbClr val="BBE6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rgbClr val="004359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654976" y="2251053"/>
            <a:ext cx="435387" cy="484632"/>
          </a:xfrm>
          <a:prstGeom prst="rightArrow">
            <a:avLst/>
          </a:prstGeom>
          <a:solidFill>
            <a:srgbClr val="F5EC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ight Arrow 18"/>
          <p:cNvSpPr/>
          <p:nvPr/>
        </p:nvSpPr>
        <p:spPr>
          <a:xfrm>
            <a:off x="9654975" y="3279996"/>
            <a:ext cx="435387" cy="484632"/>
          </a:xfrm>
          <a:prstGeom prst="rightArrow">
            <a:avLst/>
          </a:prstGeom>
          <a:solidFill>
            <a:srgbClr val="7AC5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>
            <a:off x="9654974" y="4149851"/>
            <a:ext cx="435387" cy="484632"/>
          </a:xfrm>
          <a:prstGeom prst="rightArrow">
            <a:avLst/>
          </a:prstGeom>
          <a:solidFill>
            <a:srgbClr val="BBE6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0144180" y="2621765"/>
            <a:ext cx="1725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JRA2-T2 SPA Focus  Customer, Service, Resource layers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380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525" y="268382"/>
            <a:ext cx="10515600" cy="938624"/>
          </a:xfrm>
        </p:spPr>
        <p:txBody>
          <a:bodyPr/>
          <a:lstStyle/>
          <a:p>
            <a:r>
              <a:rPr lang="en-US" dirty="0" smtClean="0"/>
              <a:t>Service </a:t>
            </a:r>
            <a:r>
              <a:rPr lang="en-US" dirty="0"/>
              <a:t>Provider </a:t>
            </a:r>
            <a:r>
              <a:rPr lang="en-US" dirty="0" smtClean="0"/>
              <a:t>Architecture Benefits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 dirty="0"/>
          </a:p>
        </p:txBody>
      </p:sp>
      <p:grpSp>
        <p:nvGrpSpPr>
          <p:cNvPr id="87" name="Group 86"/>
          <p:cNvGrpSpPr/>
          <p:nvPr/>
        </p:nvGrpSpPr>
        <p:grpSpPr>
          <a:xfrm>
            <a:off x="1060160" y="4238361"/>
            <a:ext cx="3995166" cy="2177853"/>
            <a:chOff x="776364" y="4412908"/>
            <a:chExt cx="3995166" cy="2177853"/>
          </a:xfrm>
        </p:grpSpPr>
        <p:sp>
          <p:nvSpPr>
            <p:cNvPr id="19" name="Rectangle 18"/>
            <p:cNvSpPr/>
            <p:nvPr/>
          </p:nvSpPr>
          <p:spPr>
            <a:xfrm>
              <a:off x="1917700" y="4495800"/>
              <a:ext cx="613834" cy="13335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svc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0" name="Direct Access Storage 19"/>
            <p:cNvSpPr/>
            <p:nvPr/>
          </p:nvSpPr>
          <p:spPr>
            <a:xfrm rot="16200000">
              <a:off x="1981909" y="5245806"/>
              <a:ext cx="514958" cy="457297"/>
            </a:xfrm>
            <a:prstGeom prst="flowChartMagneticDrum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616200" y="4412908"/>
              <a:ext cx="613834" cy="141639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svc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Direct Access Storage 25"/>
            <p:cNvSpPr/>
            <p:nvPr/>
          </p:nvSpPr>
          <p:spPr>
            <a:xfrm rot="16200000">
              <a:off x="2680409" y="5245806"/>
              <a:ext cx="514958" cy="457297"/>
            </a:xfrm>
            <a:prstGeom prst="flowChartMagneticDrum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14700" y="4495800"/>
              <a:ext cx="613834" cy="146335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svc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8" name="Direct Access Storage 27"/>
            <p:cNvSpPr/>
            <p:nvPr/>
          </p:nvSpPr>
          <p:spPr>
            <a:xfrm rot="16200000">
              <a:off x="3378909" y="5245806"/>
              <a:ext cx="514958" cy="457297"/>
            </a:xfrm>
            <a:prstGeom prst="flowChartMagneticDrum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57696" y="4584700"/>
              <a:ext cx="613834" cy="482600"/>
            </a:xfrm>
            <a:prstGeom prst="rect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r>
                <a:rPr lang="en-US" sz="1400" dirty="0" smtClean="0">
                  <a:solidFill>
                    <a:schemeClr val="tx1"/>
                  </a:solidFill>
                </a:rPr>
                <a:t>SS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089400" y="5803900"/>
              <a:ext cx="613834" cy="482600"/>
            </a:xfrm>
            <a:prstGeom prst="rect">
              <a:avLst/>
            </a:prstGeom>
            <a:solidFill>
              <a:srgbClr val="3366FF">
                <a:alpha val="80000"/>
              </a:srgb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OSS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Elbow Connector 31"/>
            <p:cNvCxnSpPr>
              <a:stCxn id="28" idx="1"/>
              <a:endCxn id="30" idx="1"/>
            </p:cNvCxnSpPr>
            <p:nvPr/>
          </p:nvCxnSpPr>
          <p:spPr>
            <a:xfrm rot="16200000" flipH="1">
              <a:off x="3706261" y="5662061"/>
              <a:ext cx="313266" cy="453011"/>
            </a:xfrm>
            <a:prstGeom prst="bentConnector2">
              <a:avLst/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>
              <a:stCxn id="26" idx="1"/>
              <a:endCxn id="61" idx="1"/>
            </p:cNvCxnSpPr>
            <p:nvPr/>
          </p:nvCxnSpPr>
          <p:spPr>
            <a:xfrm rot="16200000" flipH="1">
              <a:off x="2722036" y="5947786"/>
              <a:ext cx="617527" cy="185821"/>
            </a:xfrm>
            <a:prstGeom prst="bentConnector2">
              <a:avLst/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>
              <a:stCxn id="20" idx="1"/>
              <a:endCxn id="50" idx="3"/>
            </p:cNvCxnSpPr>
            <p:nvPr/>
          </p:nvCxnSpPr>
          <p:spPr>
            <a:xfrm rot="5400000">
              <a:off x="1720388" y="5554885"/>
              <a:ext cx="341952" cy="696050"/>
            </a:xfrm>
            <a:prstGeom prst="bentConnector2">
              <a:avLst/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29" idx="1"/>
              <a:endCxn id="28" idx="4"/>
            </p:cNvCxnSpPr>
            <p:nvPr/>
          </p:nvCxnSpPr>
          <p:spPr>
            <a:xfrm rot="10800000" flipV="1">
              <a:off x="3636390" y="4826000"/>
              <a:ext cx="521307" cy="390976"/>
            </a:xfrm>
            <a:prstGeom prst="bentConnector2">
              <a:avLst/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>
              <a:stCxn id="39" idx="3"/>
              <a:endCxn id="26" idx="4"/>
            </p:cNvCxnSpPr>
            <p:nvPr/>
          </p:nvCxnSpPr>
          <p:spPr>
            <a:xfrm>
              <a:off x="1584010" y="4805529"/>
              <a:ext cx="1353879" cy="411447"/>
            </a:xfrm>
            <a:prstGeom prst="bentConnector2">
              <a:avLst/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Elbow Connector 47"/>
            <p:cNvCxnSpPr>
              <a:stCxn id="54" idx="3"/>
              <a:endCxn id="20" idx="4"/>
            </p:cNvCxnSpPr>
            <p:nvPr/>
          </p:nvCxnSpPr>
          <p:spPr>
            <a:xfrm flipV="1">
              <a:off x="1390198" y="5216976"/>
              <a:ext cx="849191" cy="140244"/>
            </a:xfrm>
            <a:prstGeom prst="bentConnector4">
              <a:avLst>
                <a:gd name="adj1" fmla="val 34840"/>
                <a:gd name="adj2" fmla="val 335059"/>
              </a:avLst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776364" y="5115920"/>
              <a:ext cx="613834" cy="482600"/>
            </a:xfrm>
            <a:prstGeom prst="rect">
              <a:avLst/>
            </a:prstGeom>
            <a:solidFill>
              <a:srgbClr val="64993F">
                <a:alpha val="80000"/>
              </a:srgb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BSS2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123710" y="6108161"/>
              <a:ext cx="613834" cy="482600"/>
            </a:xfrm>
            <a:prstGeom prst="rect">
              <a:avLst/>
            </a:prstGeom>
            <a:solidFill>
              <a:srgbClr val="3366FF">
                <a:alpha val="80000"/>
              </a:srgb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OSS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970176" y="4564229"/>
              <a:ext cx="613834" cy="482600"/>
            </a:xfrm>
            <a:prstGeom prst="rect">
              <a:avLst/>
            </a:prstGeom>
            <a:solidFill>
              <a:srgbClr val="4C9B11">
                <a:alpha val="80000"/>
              </a:srgb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BSS3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29505" y="5832586"/>
              <a:ext cx="613834" cy="482600"/>
            </a:xfrm>
            <a:prstGeom prst="rect">
              <a:avLst/>
            </a:prstGeom>
            <a:solidFill>
              <a:srgbClr val="3366FF">
                <a:alpha val="80000"/>
              </a:srgb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OSS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7289800" y="4279900"/>
            <a:ext cx="3251200" cy="1976967"/>
            <a:chOff x="7289800" y="4495800"/>
            <a:chExt cx="3251200" cy="1976967"/>
          </a:xfrm>
        </p:grpSpPr>
        <p:sp>
          <p:nvSpPr>
            <p:cNvPr id="9" name="Direct Access Storage 8"/>
            <p:cNvSpPr/>
            <p:nvPr/>
          </p:nvSpPr>
          <p:spPr>
            <a:xfrm rot="16200000">
              <a:off x="8633840" y="5708602"/>
              <a:ext cx="516467" cy="1011864"/>
            </a:xfrm>
            <a:prstGeom prst="flowChartMagneticDrum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026400" y="4495800"/>
              <a:ext cx="512234" cy="1028700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svc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623300" y="4495800"/>
              <a:ext cx="533400" cy="1028700"/>
            </a:xfrm>
            <a:prstGeom prst="rect">
              <a:avLst/>
            </a:prstGeom>
            <a:solidFill>
              <a:srgbClr val="9DC3E6">
                <a:alpha val="80000"/>
              </a:srgb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svc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245600" y="4495800"/>
              <a:ext cx="533400" cy="1028700"/>
            </a:xfrm>
            <a:prstGeom prst="rect">
              <a:avLst/>
            </a:prstGeom>
            <a:solidFill>
              <a:schemeClr val="accent4">
                <a:lumMod val="40000"/>
                <a:lumOff val="60000"/>
                <a:alpha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svc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9906000" y="5626100"/>
              <a:ext cx="635000" cy="622300"/>
            </a:xfrm>
            <a:prstGeom prst="rect">
              <a:avLst/>
            </a:prstGeom>
            <a:solidFill>
              <a:srgbClr val="3366FF">
                <a:alpha val="80000"/>
              </a:srgb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OSS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289800" y="5651500"/>
              <a:ext cx="635000" cy="622300"/>
            </a:xfrm>
            <a:prstGeom prst="rect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21917" tIns="60958" rIns="121917" bIns="60958" rtlCol="0" anchor="t" anchorCtr="1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r>
                <a:rPr lang="en-US" sz="1400" dirty="0" smtClean="0">
                  <a:solidFill>
                    <a:schemeClr val="tx1"/>
                  </a:solidFill>
                </a:rPr>
                <a:t>SS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64" name="Elbow Connector 63"/>
            <p:cNvCxnSpPr>
              <a:stCxn id="63" idx="3"/>
              <a:endCxn id="9" idx="0"/>
            </p:cNvCxnSpPr>
            <p:nvPr/>
          </p:nvCxnSpPr>
          <p:spPr>
            <a:xfrm>
              <a:off x="7924800" y="5962650"/>
              <a:ext cx="461342" cy="251884"/>
            </a:xfrm>
            <a:prstGeom prst="bentConnector3">
              <a:avLst>
                <a:gd name="adj1" fmla="val 50000"/>
              </a:avLst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Elbow Connector 66"/>
            <p:cNvCxnSpPr>
              <a:stCxn id="9" idx="2"/>
              <a:endCxn id="62" idx="1"/>
            </p:cNvCxnSpPr>
            <p:nvPr/>
          </p:nvCxnSpPr>
          <p:spPr>
            <a:xfrm flipV="1">
              <a:off x="9398006" y="5937250"/>
              <a:ext cx="507994" cy="277284"/>
            </a:xfrm>
            <a:prstGeom prst="bentConnector3">
              <a:avLst>
                <a:gd name="adj1" fmla="val 50000"/>
              </a:avLst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Elbow Connector 69"/>
            <p:cNvCxnSpPr>
              <a:stCxn id="9" idx="4"/>
              <a:endCxn id="24" idx="2"/>
            </p:cNvCxnSpPr>
            <p:nvPr/>
          </p:nvCxnSpPr>
          <p:spPr>
            <a:xfrm rot="5400000" flipH="1" flipV="1">
              <a:off x="8986287" y="5430288"/>
              <a:ext cx="431801" cy="620226"/>
            </a:xfrm>
            <a:prstGeom prst="bentConnector3">
              <a:avLst>
                <a:gd name="adj1" fmla="val 50000"/>
              </a:avLst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Elbow Connector 78"/>
            <p:cNvCxnSpPr>
              <a:stCxn id="21" idx="2"/>
              <a:endCxn id="9" idx="4"/>
            </p:cNvCxnSpPr>
            <p:nvPr/>
          </p:nvCxnSpPr>
          <p:spPr>
            <a:xfrm rot="16200000" flipH="1">
              <a:off x="8371395" y="5435621"/>
              <a:ext cx="431801" cy="609557"/>
            </a:xfrm>
            <a:prstGeom prst="bentConnector3">
              <a:avLst>
                <a:gd name="adj1" fmla="val 50000"/>
              </a:avLst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Elbow Connector 81"/>
            <p:cNvCxnSpPr>
              <a:stCxn id="22" idx="2"/>
              <a:endCxn id="9" idx="4"/>
            </p:cNvCxnSpPr>
            <p:nvPr/>
          </p:nvCxnSpPr>
          <p:spPr>
            <a:xfrm rot="16200000" flipH="1">
              <a:off x="8675137" y="5739363"/>
              <a:ext cx="431801" cy="2074"/>
            </a:xfrm>
            <a:prstGeom prst="bentConnector3">
              <a:avLst>
                <a:gd name="adj1" fmla="val 50000"/>
              </a:avLst>
            </a:prstGeom>
            <a:ln w="28575" cmpd="sng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ight Arrow 87"/>
          <p:cNvSpPr/>
          <p:nvPr/>
        </p:nvSpPr>
        <p:spPr>
          <a:xfrm>
            <a:off x="5676900" y="4769923"/>
            <a:ext cx="952500" cy="825500"/>
          </a:xfrm>
          <a:prstGeom prst="rightArrow">
            <a:avLst/>
          </a:prstGeom>
          <a:solidFill>
            <a:srgbClr val="26729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Content Placeholder 1"/>
          <p:cNvSpPr>
            <a:spLocks noGrp="1"/>
          </p:cNvSpPr>
          <p:nvPr>
            <p:ph idx="1"/>
          </p:nvPr>
        </p:nvSpPr>
        <p:spPr>
          <a:xfrm>
            <a:off x="1011237" y="1453620"/>
            <a:ext cx="10977563" cy="2910099"/>
          </a:xfrm>
        </p:spPr>
        <p:txBody>
          <a:bodyPr/>
          <a:lstStyle/>
          <a:p>
            <a:r>
              <a:rPr lang="en-GB" dirty="0"/>
              <a:t>SPA offers </a:t>
            </a:r>
            <a:r>
              <a:rPr lang="en-GB" dirty="0" smtClean="0"/>
              <a:t>immediate, direct and </a:t>
            </a:r>
            <a:r>
              <a:rPr lang="en-GB" dirty="0"/>
              <a:t>tangible </a:t>
            </a:r>
            <a:r>
              <a:rPr lang="en-GB" dirty="0" smtClean="0"/>
              <a:t>benefits </a:t>
            </a:r>
            <a:r>
              <a:rPr lang="en-GB" dirty="0"/>
              <a:t>to the </a:t>
            </a:r>
            <a:r>
              <a:rPr lang="en-GB" dirty="0" smtClean="0"/>
              <a:t>GÉANT </a:t>
            </a:r>
            <a:r>
              <a:rPr lang="en-GB" dirty="0"/>
              <a:t>Project by providing a common information architecture underlying the </a:t>
            </a:r>
            <a:r>
              <a:rPr lang="en-GB" dirty="0" smtClean="0"/>
              <a:t>GÉANT </a:t>
            </a:r>
            <a:r>
              <a:rPr lang="en-GB" dirty="0"/>
              <a:t>services </a:t>
            </a:r>
            <a:r>
              <a:rPr lang="en-GB" dirty="0" smtClean="0"/>
              <a:t>portfolio:</a:t>
            </a:r>
            <a:endParaRPr lang="en-GB" dirty="0"/>
          </a:p>
          <a:p>
            <a:pPr lvl="1"/>
            <a:r>
              <a:rPr lang="en-GB" dirty="0"/>
              <a:t>Single authoritative information base</a:t>
            </a:r>
          </a:p>
          <a:p>
            <a:pPr lvl="1"/>
            <a:r>
              <a:rPr lang="en-GB" dirty="0" smtClean="0"/>
              <a:t>Formalised </a:t>
            </a:r>
            <a:r>
              <a:rPr lang="en-GB" dirty="0"/>
              <a:t>business process specifications</a:t>
            </a:r>
          </a:p>
          <a:p>
            <a:pPr lvl="1"/>
            <a:r>
              <a:rPr lang="en-GB" dirty="0"/>
              <a:t>Increased ability to automate these processes </a:t>
            </a:r>
          </a:p>
          <a:p>
            <a:pPr lvl="1"/>
            <a:r>
              <a:rPr lang="en-GB" dirty="0"/>
              <a:t>Reduced time to develop and deliver new services </a:t>
            </a:r>
          </a:p>
          <a:p>
            <a:pPr lvl="1"/>
            <a:r>
              <a:rPr lang="en-GB" dirty="0" smtClean="0"/>
              <a:t>Improved interoperability </a:t>
            </a:r>
            <a:r>
              <a:rPr lang="en-GB" dirty="0"/>
              <a:t>with other service </a:t>
            </a:r>
            <a:r>
              <a:rPr lang="en-GB" dirty="0" smtClean="0"/>
              <a:t>providers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548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871824" y="3630909"/>
            <a:ext cx="4137303" cy="2763016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266" y="1253330"/>
            <a:ext cx="11329918" cy="435133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200" dirty="0" smtClean="0"/>
              <a:t>How </a:t>
            </a:r>
            <a:r>
              <a:rPr lang="en-US" sz="2200" dirty="0"/>
              <a:t>do we </a:t>
            </a:r>
            <a:r>
              <a:rPr lang="en-US" sz="2200" dirty="0" smtClean="0"/>
              <a:t>verify and validate the SPA implementation? We need a dry run...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200" dirty="0" smtClean="0"/>
              <a:t>Enter the </a:t>
            </a:r>
            <a:r>
              <a:rPr lang="en-US" b="1" dirty="0">
                <a:solidFill>
                  <a:srgbClr val="0000FF"/>
                </a:solidFill>
              </a:rPr>
              <a:t>ELINE </a:t>
            </a:r>
            <a:r>
              <a:rPr lang="en-US" sz="2200" dirty="0" smtClean="0"/>
              <a:t>Project: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200" dirty="0" smtClean="0"/>
              <a:t>T2 SPA provides the underlying common information architecture and APIs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200" dirty="0" smtClean="0"/>
              <a:t>T1 CCS provides an initial GÉANT service to be ported to SPA conformance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200" dirty="0" smtClean="0"/>
              <a:t>T4 PVM provides for common service monitoring and fault analysis agents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2200" dirty="0" smtClean="0"/>
              <a:t>Incorporate MEF Ethernet Private Line (“ELINE”) service specification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200" b="1" dirty="0" smtClean="0"/>
              <a:t>What problems do we encounter? How do we resolve them?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200" dirty="0"/>
              <a:t>Authoritative database </a:t>
            </a:r>
            <a:r>
              <a:rPr lang="en-GB" sz="2200" dirty="0" smtClean="0"/>
              <a:t>synchronisation </a:t>
            </a:r>
            <a:r>
              <a:rPr lang="en-GB" sz="2200" dirty="0"/>
              <a:t>with other </a:t>
            </a:r>
            <a:r>
              <a:rPr lang="en-GB" sz="2200" dirty="0" smtClean="0"/>
              <a:t>component state information</a:t>
            </a:r>
            <a:endParaRPr lang="en-GB" sz="2200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200" dirty="0"/>
              <a:t>What is the service migration effort?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sz="2200" dirty="0"/>
              <a:t>What extensions are needed to support </a:t>
            </a:r>
            <a:r>
              <a:rPr lang="en-GB" sz="2200" dirty="0" smtClean="0"/>
              <a:t>GÉANT [advanced] </a:t>
            </a:r>
            <a:r>
              <a:rPr lang="en-GB" sz="2200" dirty="0"/>
              <a:t>services</a:t>
            </a:r>
            <a:r>
              <a:rPr lang="en-GB" sz="2200" dirty="0" smtClean="0"/>
              <a:t>?</a:t>
            </a:r>
            <a:endParaRPr lang="en-GB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525" y="469550"/>
            <a:ext cx="10515600" cy="938624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ELINE 1.0  Pathfinder Project</a:t>
            </a:r>
            <a:br>
              <a:rPr lang="en-US" sz="2800" dirty="0" smtClean="0"/>
            </a:br>
            <a:endParaRPr lang="en-US" sz="2800" b="0" i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E1526C-6499-418E-AF57-A4E313498349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101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-17564" y="896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58251" y="431776"/>
            <a:ext cx="6440426" cy="591979"/>
          </a:xfrm>
          <a:prstGeom prst="rect">
            <a:avLst/>
          </a:prstGeom>
          <a:solidFill>
            <a:srgbClr val="C04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33381" y="467111"/>
            <a:ext cx="31989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</a:rPr>
              <a:t>Agenda</a:t>
            </a:r>
            <a:br>
              <a:rPr lang="en-GB" sz="2800" b="1" dirty="0" smtClean="0">
                <a:solidFill>
                  <a:schemeClr val="bg1"/>
                </a:solidFill>
              </a:rPr>
            </a:br>
            <a:r>
              <a:rPr lang="en-GB" sz="2800" b="1" dirty="0" smtClean="0">
                <a:solidFill>
                  <a:schemeClr val="bg1"/>
                </a:solidFill>
              </a:rPr>
              <a:t/>
            </a:r>
            <a:br>
              <a:rPr lang="en-GB" sz="2800" b="1" dirty="0" smtClean="0">
                <a:solidFill>
                  <a:schemeClr val="bg1"/>
                </a:solidFill>
              </a:rPr>
            </a:b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9474" y="1022770"/>
            <a:ext cx="6425691" cy="556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b="1" dirty="0" smtClean="0">
                <a:solidFill>
                  <a:schemeClr val="bg1"/>
                </a:solidFill>
              </a:rPr>
              <a:t>JRA2: Network Service Development </a:t>
            </a:r>
          </a:p>
          <a:p>
            <a:pPr>
              <a:spcBef>
                <a:spcPts val="20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b="1" dirty="0">
                <a:solidFill>
                  <a:schemeClr val="bg1"/>
                </a:solidFill>
              </a:rPr>
              <a:t>Challenges </a:t>
            </a:r>
          </a:p>
          <a:p>
            <a:pPr>
              <a:spcBef>
                <a:spcPts val="200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b="1" dirty="0" smtClean="0">
                <a:solidFill>
                  <a:schemeClr val="bg1"/>
                </a:solidFill>
              </a:rPr>
              <a:t>Overview &amp; Structure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dirty="0" smtClean="0">
                <a:solidFill>
                  <a:schemeClr val="bg1"/>
                </a:solidFill>
              </a:rPr>
              <a:t>Role </a:t>
            </a:r>
            <a:r>
              <a:rPr lang="en-GB" sz="2200" dirty="0">
                <a:solidFill>
                  <a:schemeClr val="bg1"/>
                </a:solidFill>
              </a:rPr>
              <a:t>of </a:t>
            </a:r>
            <a:r>
              <a:rPr lang="en-GB" sz="2200" dirty="0" smtClean="0">
                <a:solidFill>
                  <a:schemeClr val="bg1"/>
                </a:solidFill>
              </a:rPr>
              <a:t>JRA2 </a:t>
            </a:r>
            <a:r>
              <a:rPr lang="en-GB" sz="2200" dirty="0">
                <a:solidFill>
                  <a:schemeClr val="bg1"/>
                </a:solidFill>
              </a:rPr>
              <a:t>(Tasks)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dirty="0">
                <a:solidFill>
                  <a:schemeClr val="bg1"/>
                </a:solidFill>
              </a:rPr>
              <a:t>Organisation (Team) 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dirty="0">
                <a:solidFill>
                  <a:schemeClr val="bg1"/>
                </a:solidFill>
              </a:rPr>
              <a:t>Resources (Budget) 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endParaRPr lang="en-GB" sz="1000" b="1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b="1" dirty="0" smtClean="0">
                <a:solidFill>
                  <a:schemeClr val="bg1"/>
                </a:solidFill>
                <a:latin typeface="+mn-lt"/>
              </a:rPr>
              <a:t>Accomplishments T1, T2, T3, T4, T5, T6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b="1" dirty="0" smtClean="0">
                <a:solidFill>
                  <a:schemeClr val="bg1"/>
                </a:solidFill>
              </a:rPr>
              <a:t>Mitigation of Challenges 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endParaRPr lang="en-GB" sz="1000" b="1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02060"/>
              </a:buClr>
            </a:pPr>
            <a:r>
              <a:rPr lang="en-GB" sz="2200" b="1" dirty="0" smtClean="0">
                <a:solidFill>
                  <a:schemeClr val="bg1"/>
                </a:solidFill>
              </a:rPr>
              <a:t>Conclusions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sz="2200" dirty="0" smtClean="0">
                <a:solidFill>
                  <a:schemeClr val="bg1"/>
                </a:solidFill>
              </a:rPr>
              <a:t>Activity Summary</a:t>
            </a:r>
          </a:p>
          <a:p>
            <a:pPr lvl="1">
              <a:spcAft>
                <a:spcPts val="600"/>
              </a:spcAft>
              <a:buClr>
                <a:srgbClr val="002060"/>
              </a:buClr>
            </a:pPr>
            <a:r>
              <a:rPr lang="en-GB" sz="2200" dirty="0">
                <a:solidFill>
                  <a:schemeClr val="bg1"/>
                </a:solidFill>
              </a:rPr>
              <a:t>Looking A</a:t>
            </a:r>
            <a:r>
              <a:rPr lang="en-GB" sz="2200" dirty="0" smtClean="0">
                <a:solidFill>
                  <a:schemeClr val="bg1"/>
                </a:solidFill>
              </a:rPr>
              <a:t>head</a:t>
            </a:r>
            <a:endParaRPr lang="en-GB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50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 2: Looking ahead</a:t>
            </a:r>
            <a:br>
              <a:rPr lang="en-US" dirty="0" smtClean="0"/>
            </a:br>
            <a:r>
              <a:rPr lang="en-US" b="0" i="1" dirty="0" smtClean="0">
                <a:solidFill>
                  <a:schemeClr val="bg1"/>
                </a:solidFill>
              </a:rPr>
              <a:t>Service </a:t>
            </a:r>
            <a:r>
              <a:rPr lang="en-US" b="0" i="1" dirty="0">
                <a:solidFill>
                  <a:schemeClr val="bg1"/>
                </a:solidFill>
              </a:rPr>
              <a:t>Provider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20</a:t>
            </a:fld>
            <a:endParaRPr lang="en-GB" dirty="0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81149" y="1825269"/>
            <a:ext cx="6931365" cy="4351338"/>
          </a:xfrm>
        </p:spPr>
        <p:txBody>
          <a:bodyPr/>
          <a:lstStyle/>
          <a:p>
            <a:r>
              <a:rPr lang="en-GB" dirty="0"/>
              <a:t>The ELINE Project results will </a:t>
            </a:r>
            <a:r>
              <a:rPr lang="en-GB" dirty="0" smtClean="0"/>
              <a:t>provide </a:t>
            </a:r>
            <a:r>
              <a:rPr lang="en-GB" dirty="0"/>
              <a:t>important </a:t>
            </a:r>
            <a:r>
              <a:rPr lang="en-GB" dirty="0" smtClean="0"/>
              <a:t>validation:</a:t>
            </a:r>
            <a:endParaRPr lang="en-GB" dirty="0"/>
          </a:p>
          <a:p>
            <a:pPr lvl="1"/>
            <a:r>
              <a:rPr lang="en-GB" dirty="0"/>
              <a:t>‘First Look’ SPA/ELINE on track for CY18Q1</a:t>
            </a:r>
          </a:p>
          <a:p>
            <a:r>
              <a:rPr lang="en-GB" dirty="0"/>
              <a:t>Evaluate </a:t>
            </a:r>
            <a:r>
              <a:rPr lang="en-GB" dirty="0" smtClean="0"/>
              <a:t>the results: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ost</a:t>
            </a:r>
            <a:r>
              <a:rPr lang="en-GB" dirty="0"/>
              <a:t>, </a:t>
            </a:r>
            <a:r>
              <a:rPr lang="en-GB" dirty="0" smtClean="0"/>
              <a:t>effectiveness ...</a:t>
            </a:r>
          </a:p>
          <a:p>
            <a:r>
              <a:rPr lang="en-GB" dirty="0" smtClean="0"/>
              <a:t>Iterate </a:t>
            </a:r>
          </a:p>
          <a:p>
            <a:pPr lvl="1"/>
            <a:r>
              <a:rPr lang="en-GB" dirty="0" smtClean="0"/>
              <a:t>Plan migration of other services to the service provider architecture</a:t>
            </a: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1122" y="2792219"/>
            <a:ext cx="3582823" cy="329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849094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98862" y="3101369"/>
            <a:ext cx="10985460" cy="2480739"/>
            <a:chOff x="598862" y="3317282"/>
            <a:chExt cx="10985460" cy="2188873"/>
          </a:xfrm>
        </p:grpSpPr>
        <p:sp>
          <p:nvSpPr>
            <p:cNvPr id="115" name="Rounded Rectangle 114"/>
            <p:cNvSpPr/>
            <p:nvPr/>
          </p:nvSpPr>
          <p:spPr>
            <a:xfrm>
              <a:off x="9705122" y="3328410"/>
              <a:ext cx="1879200" cy="2177544"/>
            </a:xfrm>
            <a:prstGeom prst="roundRect">
              <a:avLst>
                <a:gd name="adj" fmla="val 8724"/>
              </a:avLst>
            </a:prstGeom>
            <a:solidFill>
              <a:srgbClr val="88B6E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7860970" y="3324997"/>
              <a:ext cx="1879200" cy="2181020"/>
            </a:xfrm>
            <a:prstGeom prst="roundRect">
              <a:avLst>
                <a:gd name="adj" fmla="val 8724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Rounded Rectangle 116"/>
            <p:cNvSpPr/>
            <p:nvPr/>
          </p:nvSpPr>
          <p:spPr>
            <a:xfrm>
              <a:off x="6034127" y="3322421"/>
              <a:ext cx="1879200" cy="2183641"/>
            </a:xfrm>
            <a:prstGeom prst="roundRect">
              <a:avLst>
                <a:gd name="adj" fmla="val 8724"/>
              </a:avLst>
            </a:prstGeom>
            <a:solidFill>
              <a:srgbClr val="5D9CD5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18" name="Rounded Rectangle 117"/>
            <p:cNvSpPr/>
            <p:nvPr/>
          </p:nvSpPr>
          <p:spPr>
            <a:xfrm>
              <a:off x="4215613" y="3320716"/>
              <a:ext cx="1879200" cy="2185378"/>
            </a:xfrm>
            <a:prstGeom prst="roundRect">
              <a:avLst>
                <a:gd name="adj" fmla="val 8724"/>
              </a:avLst>
            </a:prstGeom>
            <a:solidFill>
              <a:srgbClr val="88B6E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9" name="Rounded Rectangle 118"/>
            <p:cNvSpPr/>
            <p:nvPr/>
          </p:nvSpPr>
          <p:spPr>
            <a:xfrm>
              <a:off x="2417164" y="3320716"/>
              <a:ext cx="1879200" cy="2185378"/>
            </a:xfrm>
            <a:prstGeom prst="roundRect">
              <a:avLst>
                <a:gd name="adj" fmla="val 8724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0" name="Rounded Rectangle 119"/>
            <p:cNvSpPr/>
            <p:nvPr/>
          </p:nvSpPr>
          <p:spPr>
            <a:xfrm>
              <a:off x="598862" y="3317282"/>
              <a:ext cx="1878692" cy="2188873"/>
            </a:xfrm>
            <a:prstGeom prst="roundRect">
              <a:avLst>
                <a:gd name="adj" fmla="val 8724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6" name="Picture 25" descr="PSNC_logo_niebieskie_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310" y="5736138"/>
            <a:ext cx="810748" cy="298281"/>
          </a:xfrm>
          <a:prstGeom prst="rect">
            <a:avLst/>
          </a:prstGeom>
        </p:spPr>
      </p:pic>
      <p:pic>
        <p:nvPicPr>
          <p:cNvPr id="33" name="Picture 3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06360" y="5692263"/>
            <a:ext cx="874512" cy="219115"/>
          </a:xfrm>
          <a:prstGeom prst="rect">
            <a:avLst/>
          </a:prstGeom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0" h="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34" name="Picture 6" descr="http://bertablasi.com/wp-content/uploads/2012/06/rediri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156" y="6176800"/>
            <a:ext cx="782046" cy="25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www.gimnazija.edu.rs/Data/Sites/1/slike/amres-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282" y="5701890"/>
            <a:ext cx="1007072" cy="326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Rectangle 38"/>
          <p:cNvSpPr/>
          <p:nvPr/>
        </p:nvSpPr>
        <p:spPr>
          <a:xfrm flipH="1">
            <a:off x="10145" y="5674087"/>
            <a:ext cx="1590986" cy="418461"/>
          </a:xfrm>
          <a:prstGeom prst="rect">
            <a:avLst/>
          </a:prstGeom>
          <a:solidFill>
            <a:srgbClr val="0A59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GB" b="1" dirty="0" smtClean="0">
                <a:solidFill>
                  <a:srgbClr val="FFC000"/>
                </a:solidFill>
              </a:rPr>
              <a:t>Partners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1" y="222431"/>
            <a:ext cx="9855315" cy="766763"/>
          </a:xfrm>
        </p:spPr>
        <p:txBody>
          <a:bodyPr>
            <a:noAutofit/>
          </a:bodyPr>
          <a:lstStyle/>
          <a:p>
            <a:r>
              <a:rPr lang="en-GB" dirty="0" smtClean="0"/>
              <a:t>Joint Research Activity 2 (JRA2)  </a:t>
            </a:r>
            <a:r>
              <a:rPr lang="en-GB" dirty="0"/>
              <a:t>Network Services Development</a:t>
            </a:r>
            <a:endParaRPr lang="en-GB" b="0" i="1" dirty="0"/>
          </a:p>
        </p:txBody>
      </p:sp>
      <p:pic>
        <p:nvPicPr>
          <p:cNvPr id="40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646"/>
          <a:stretch>
            <a:fillRect/>
          </a:stretch>
        </p:blipFill>
        <p:spPr bwMode="auto">
          <a:xfrm>
            <a:off x="4331777" y="6111560"/>
            <a:ext cx="779805" cy="31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335"/>
          <a:stretch>
            <a:fillRect/>
          </a:stretch>
        </p:blipFill>
        <p:spPr bwMode="auto">
          <a:xfrm>
            <a:off x="9284202" y="5746048"/>
            <a:ext cx="842192" cy="352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8707" y="5697653"/>
            <a:ext cx="674563" cy="392473"/>
          </a:xfrm>
          <a:prstGeom prst="rect">
            <a:avLst/>
          </a:prstGeom>
        </p:spPr>
      </p:pic>
      <p:pic>
        <p:nvPicPr>
          <p:cNvPr id="73" name="Picture 106" descr="grnet_logo_2981x1289.png (2981×1289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227" y="6037102"/>
            <a:ext cx="765472" cy="33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58" descr="http://www.geant.org/Projects/GEANT_Project_GN4/PublishingImages/RENATERv2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01" b="22906"/>
          <a:stretch/>
        </p:blipFill>
        <p:spPr bwMode="auto">
          <a:xfrm>
            <a:off x="6589958" y="6173346"/>
            <a:ext cx="922875" cy="30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3" descr="\\CHFILE02\Folders\Francesca\My Documents\GEANT\GN4\GN4-1\Templates\geant_logo_300dpi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09" y="6118234"/>
            <a:ext cx="697033" cy="35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Picture 78" descr="MARne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554" y="5736138"/>
            <a:ext cx="1084264" cy="219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11003" y="6037102"/>
            <a:ext cx="439318" cy="405846"/>
          </a:xfrm>
          <a:prstGeom prst="rect">
            <a:avLst/>
          </a:prstGeom>
        </p:spPr>
      </p:pic>
      <p:pic>
        <p:nvPicPr>
          <p:cNvPr id="58" name="Picture 98" descr="HEAnet-Logo-2011-blue_text-white_back-Large.png (1594×650)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210" y="6068146"/>
            <a:ext cx="919129" cy="37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2522220" y="3221728"/>
            <a:ext cx="171866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</a:pPr>
            <a:r>
              <a:rPr lang="fr-FR" sz="1200" b="1" dirty="0">
                <a:solidFill>
                  <a:srgbClr val="004360"/>
                </a:solidFill>
                <a:cs typeface="Gill Sans Light"/>
              </a:rPr>
              <a:t>T2: Service Provider Architecture</a:t>
            </a:r>
            <a:endParaRPr lang="en-GB" sz="1200" b="1" dirty="0">
              <a:solidFill>
                <a:srgbClr val="004360"/>
              </a:solidFill>
              <a:cs typeface="Gill Sans Ligh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185144" y="3215475"/>
            <a:ext cx="162179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55650">
              <a:lnSpc>
                <a:spcPts val="1600"/>
              </a:lnSpc>
              <a:spcAft>
                <a:spcPct val="35000"/>
              </a:spcAft>
            </a:pPr>
            <a:r>
              <a:rPr lang="en-GB" sz="1200" b="1" dirty="0">
                <a:solidFill>
                  <a:srgbClr val="003F5E"/>
                </a:solidFill>
                <a:cs typeface="Gill Sans Light"/>
              </a:rPr>
              <a:t>T4: Net Monitoring &amp; Performance Analysis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86509" y="5105489"/>
            <a:ext cx="1480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b="1" dirty="0">
                <a:solidFill>
                  <a:srgbClr val="004360"/>
                </a:solidFill>
                <a:cs typeface="Gill Sans Light"/>
              </a:rPr>
              <a:t>Michal Hazlinsky</a:t>
            </a:r>
          </a:p>
          <a:p>
            <a:pPr algn="ctr"/>
            <a:r>
              <a:rPr lang="nl-NL" sz="1200" dirty="0" smtClean="0">
                <a:solidFill>
                  <a:srgbClr val="004360"/>
                </a:solidFill>
                <a:cs typeface="Gill Sans Light"/>
              </a:rPr>
              <a:t>CESNET</a:t>
            </a:r>
            <a:endParaRPr lang="nl-NL" sz="1200" dirty="0">
              <a:solidFill>
                <a:srgbClr val="004360"/>
              </a:solidFill>
              <a:cs typeface="Gill Sans Ligh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703273" y="5105489"/>
            <a:ext cx="136707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577850">
              <a:lnSpc>
                <a:spcPct val="90000"/>
              </a:lnSpc>
              <a:spcAft>
                <a:spcPct val="15000"/>
              </a:spcAft>
            </a:pPr>
            <a:r>
              <a:rPr lang="en-GB" sz="1200" b="1" dirty="0">
                <a:solidFill>
                  <a:srgbClr val="004360"/>
                </a:solidFill>
                <a:cs typeface="Gill Sans Light"/>
              </a:rPr>
              <a:t>Sonja Filaposka</a:t>
            </a:r>
          </a:p>
          <a:p>
            <a:pPr marL="0" lvl="1" algn="ctr" defTabSz="577850">
              <a:lnSpc>
                <a:spcPct val="90000"/>
              </a:lnSpc>
              <a:spcAft>
                <a:spcPct val="15000"/>
              </a:spcAft>
            </a:pPr>
            <a:r>
              <a:rPr lang="en-GB" sz="1200" dirty="0">
                <a:solidFill>
                  <a:srgbClr val="004360"/>
                </a:solidFill>
                <a:cs typeface="Gill Sans Light"/>
              </a:rPr>
              <a:t>MARnet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271411" y="5105289"/>
            <a:ext cx="141296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577850">
              <a:lnSpc>
                <a:spcPct val="90000"/>
              </a:lnSpc>
              <a:spcAft>
                <a:spcPct val="15000"/>
              </a:spcAft>
            </a:pPr>
            <a:r>
              <a:rPr lang="en-GB" sz="1200" b="1" dirty="0">
                <a:solidFill>
                  <a:srgbClr val="004360"/>
                </a:solidFill>
                <a:cs typeface="Gill Sans Light"/>
              </a:rPr>
              <a:t>Pavle Vuletic</a:t>
            </a:r>
          </a:p>
          <a:p>
            <a:pPr marL="0" lvl="1" algn="ctr" defTabSz="577850">
              <a:lnSpc>
                <a:spcPct val="90000"/>
              </a:lnSpc>
              <a:spcAft>
                <a:spcPct val="15000"/>
              </a:spcAft>
            </a:pPr>
            <a:r>
              <a:rPr lang="en-GB" sz="1200" dirty="0">
                <a:solidFill>
                  <a:srgbClr val="004360"/>
                </a:solidFill>
                <a:cs typeface="Gill Sans Light"/>
              </a:rPr>
              <a:t>AMRES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65661" y="3222160"/>
            <a:ext cx="173316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55632">
              <a:lnSpc>
                <a:spcPct val="90000"/>
              </a:lnSpc>
              <a:spcAft>
                <a:spcPct val="35000"/>
              </a:spcAft>
            </a:pPr>
            <a:r>
              <a:rPr lang="en-GB" sz="1200" b="1" dirty="0">
                <a:solidFill>
                  <a:srgbClr val="004359"/>
                </a:solidFill>
                <a:cs typeface="Gill Sans Light"/>
              </a:rPr>
              <a:t>T1: Consolidated Connection Services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271885" y="3219012"/>
            <a:ext cx="179729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55650">
              <a:lnSpc>
                <a:spcPts val="1600"/>
              </a:lnSpc>
              <a:spcAft>
                <a:spcPct val="35000"/>
              </a:spcAft>
            </a:pPr>
            <a:r>
              <a:rPr lang="en-GB" sz="1200" b="1" dirty="0">
                <a:solidFill>
                  <a:srgbClr val="004360"/>
                </a:solidFill>
                <a:cs typeface="Gill Sans Light"/>
              </a:rPr>
              <a:t>T3: </a:t>
            </a:r>
            <a:r>
              <a:rPr lang="en-GB" sz="1200" b="1" dirty="0" smtClean="0">
                <a:solidFill>
                  <a:srgbClr val="004360"/>
                </a:solidFill>
                <a:cs typeface="Gill Sans Light"/>
              </a:rPr>
              <a:t>GÉANT </a:t>
            </a:r>
            <a:r>
              <a:rPr lang="en-GB" sz="1200" b="1" dirty="0">
                <a:solidFill>
                  <a:srgbClr val="004360"/>
                </a:solidFill>
                <a:cs typeface="Gill Sans Light"/>
              </a:rPr>
              <a:t>Testbeds Service </a:t>
            </a:r>
          </a:p>
        </p:txBody>
      </p:sp>
      <p:pic>
        <p:nvPicPr>
          <p:cNvPr id="107" name="Picture 106" descr="Pavle Vuletic - 2.png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3" t="3730" r="21192" b="44844"/>
          <a:stretch/>
        </p:blipFill>
        <p:spPr>
          <a:xfrm>
            <a:off x="6504948" y="3825875"/>
            <a:ext cx="990583" cy="1255134"/>
          </a:xfrm>
          <a:prstGeom prst="rect">
            <a:avLst/>
          </a:prstGeom>
          <a:noFill/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0" h="0"/>
            <a:contourClr>
              <a:srgbClr val="FFFFFF"/>
            </a:contourClr>
          </a:sp3d>
        </p:spPr>
      </p:pic>
      <p:pic>
        <p:nvPicPr>
          <p:cNvPr id="108" name="Picture 107" descr="Sonja_Filiposka.jpg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r="10666" b="20389"/>
          <a:stretch/>
        </p:blipFill>
        <p:spPr>
          <a:xfrm>
            <a:off x="2890303" y="3813819"/>
            <a:ext cx="997914" cy="1239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sx="1000" sy="1000" algn="tl" rotWithShape="0">
              <a:srgbClr val="000000"/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18"/>
          <a:srcRect l="44688" t="18117" r="11068" b="27676"/>
          <a:stretch/>
        </p:blipFill>
        <p:spPr>
          <a:xfrm>
            <a:off x="10185685" y="3825875"/>
            <a:ext cx="953122" cy="1250818"/>
          </a:xfrm>
          <a:prstGeom prst="rect">
            <a:avLst/>
          </a:prstGeom>
          <a:noFill/>
          <a:ln w="88900" cap="sq">
            <a:noFill/>
            <a:miter lim="800000"/>
          </a:ln>
          <a:effectLst>
            <a:outerShdw dist="18000" sx="1000" sy="1000" algn="tl" rotWithShape="0">
              <a:srgbClr val="000000"/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0" h="0"/>
            <a:contourClr>
              <a:srgbClr val="FFFFFF"/>
            </a:contourClr>
          </a:sp3d>
        </p:spPr>
      </p:pic>
      <p:pic>
        <p:nvPicPr>
          <p:cNvPr id="112" name="Picture 111" descr="MH photo.png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" t="-219" r="5229" b="14169"/>
          <a:stretch/>
        </p:blipFill>
        <p:spPr>
          <a:xfrm>
            <a:off x="974520" y="3805279"/>
            <a:ext cx="1115825" cy="126882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3" name="Picture 112"/>
          <p:cNvPicPr>
            <a:picLocks noChangeAspect="1"/>
          </p:cNvPicPr>
          <p:nvPr/>
        </p:nvPicPr>
        <p:blipFill rotWithShape="1">
          <a:blip r:embed="rId20"/>
          <a:srcRect l="9258" t="6543" r="5337" b="16142"/>
          <a:stretch/>
        </p:blipFill>
        <p:spPr>
          <a:xfrm>
            <a:off x="8323462" y="3798970"/>
            <a:ext cx="1069498" cy="127513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4" name="Picture 113" descr="120px-Susanne-naegele-jackson.jpg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9" t="-1943" r="23868" b="474"/>
          <a:stretch/>
        </p:blipFill>
        <p:spPr>
          <a:xfrm>
            <a:off x="4631396" y="3782820"/>
            <a:ext cx="1090291" cy="1300473"/>
          </a:xfrm>
          <a:prstGeom prst="rect">
            <a:avLst/>
          </a:prstGeom>
          <a:ln>
            <a:noFill/>
          </a:ln>
          <a:effectLst/>
        </p:spPr>
      </p:pic>
      <p:sp>
        <p:nvSpPr>
          <p:cNvPr id="121" name="TextBox 120"/>
          <p:cNvSpPr txBox="1"/>
          <p:nvPr/>
        </p:nvSpPr>
        <p:spPr>
          <a:xfrm>
            <a:off x="4477632" y="5114627"/>
            <a:ext cx="136707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577850">
              <a:lnSpc>
                <a:spcPct val="90000"/>
              </a:lnSpc>
              <a:spcAft>
                <a:spcPct val="15000"/>
              </a:spcAft>
            </a:pPr>
            <a:r>
              <a:rPr lang="en-GB" sz="1200" b="1" dirty="0">
                <a:solidFill>
                  <a:srgbClr val="004360"/>
                </a:solidFill>
                <a:cs typeface="Gill Sans Light"/>
              </a:rPr>
              <a:t>Susanne </a:t>
            </a:r>
            <a:r>
              <a:rPr lang="en-GB" sz="1200" b="1" dirty="0" smtClean="0">
                <a:solidFill>
                  <a:srgbClr val="004360"/>
                </a:solidFill>
                <a:cs typeface="Gill Sans Light"/>
              </a:rPr>
              <a:t>Naegele-Jackson </a:t>
            </a:r>
            <a:r>
              <a:rPr lang="en-GB" sz="1200" dirty="0" smtClean="0">
                <a:solidFill>
                  <a:srgbClr val="004360"/>
                </a:solidFill>
                <a:cs typeface="Gill Sans Light"/>
              </a:rPr>
              <a:t>DFN </a:t>
            </a:r>
            <a:r>
              <a:rPr lang="en-GB" sz="1200" dirty="0">
                <a:solidFill>
                  <a:srgbClr val="004360"/>
                </a:solidFill>
                <a:cs typeface="Gill Sans Light"/>
              </a:rPr>
              <a:t>-ERL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983536" y="3234606"/>
            <a:ext cx="162179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55650">
              <a:lnSpc>
                <a:spcPts val="1600"/>
              </a:lnSpc>
              <a:spcAft>
                <a:spcPct val="35000"/>
              </a:spcAft>
            </a:pPr>
            <a:r>
              <a:rPr lang="en-GB" sz="1200" b="1" dirty="0">
                <a:solidFill>
                  <a:srgbClr val="003F5E"/>
                </a:solidFill>
                <a:cs typeface="Gill Sans Light"/>
              </a:rPr>
              <a:t>T5: Network Management Services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9844669" y="3254764"/>
            <a:ext cx="162179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55650">
              <a:lnSpc>
                <a:spcPts val="1600"/>
              </a:lnSpc>
              <a:spcAft>
                <a:spcPct val="35000"/>
              </a:spcAft>
            </a:pPr>
            <a:r>
              <a:rPr lang="en-GB" sz="1200" b="1" dirty="0">
                <a:solidFill>
                  <a:srgbClr val="003F5E"/>
                </a:solidFill>
                <a:cs typeface="Gill Sans Light"/>
              </a:rPr>
              <a:t>T6: Network Security Services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8139376" y="5105289"/>
            <a:ext cx="141296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577850">
              <a:lnSpc>
                <a:spcPct val="90000"/>
              </a:lnSpc>
              <a:spcAft>
                <a:spcPct val="15000"/>
              </a:spcAft>
            </a:pPr>
            <a:r>
              <a:rPr lang="en-GB" sz="1200" b="1" dirty="0">
                <a:solidFill>
                  <a:srgbClr val="004360"/>
                </a:solidFill>
                <a:cs typeface="Gill Sans Light"/>
              </a:rPr>
              <a:t>Jakub Gutkowski</a:t>
            </a:r>
          </a:p>
          <a:p>
            <a:pPr marL="0" lvl="1" algn="ctr" defTabSz="577850">
              <a:lnSpc>
                <a:spcPct val="90000"/>
              </a:lnSpc>
              <a:spcAft>
                <a:spcPct val="15000"/>
              </a:spcAft>
            </a:pPr>
            <a:r>
              <a:rPr lang="en-GB" sz="1200" dirty="0">
                <a:solidFill>
                  <a:srgbClr val="004360"/>
                </a:solidFill>
                <a:cs typeface="Gill Sans Light"/>
              </a:rPr>
              <a:t>PSNC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9949085" y="5114722"/>
            <a:ext cx="141296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 defTabSz="577850">
              <a:lnSpc>
                <a:spcPct val="90000"/>
              </a:lnSpc>
              <a:spcAft>
                <a:spcPct val="15000"/>
              </a:spcAft>
            </a:pPr>
            <a:r>
              <a:rPr lang="en-GB" sz="1200" b="1" dirty="0">
                <a:solidFill>
                  <a:srgbClr val="004360"/>
                </a:solidFill>
                <a:cs typeface="Gill Sans Light"/>
              </a:rPr>
              <a:t>David Schmitz</a:t>
            </a:r>
          </a:p>
          <a:p>
            <a:pPr marL="0" lvl="1" algn="ctr" defTabSz="577850">
              <a:lnSpc>
                <a:spcPct val="90000"/>
              </a:lnSpc>
              <a:spcAft>
                <a:spcPct val="15000"/>
              </a:spcAft>
            </a:pPr>
            <a:r>
              <a:rPr lang="en-GB" sz="1200" dirty="0">
                <a:solidFill>
                  <a:srgbClr val="004360"/>
                </a:solidFill>
                <a:cs typeface="Gill Sans Light"/>
              </a:rPr>
              <a:t>DFN -LRZ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846377" y="1393404"/>
            <a:ext cx="3362919" cy="1699507"/>
            <a:chOff x="3598477" y="1421979"/>
            <a:chExt cx="3362919" cy="1699507"/>
          </a:xfrm>
        </p:grpSpPr>
        <p:sp>
          <p:nvSpPr>
            <p:cNvPr id="104" name="Rounded Rectangle 103"/>
            <p:cNvSpPr/>
            <p:nvPr/>
          </p:nvSpPr>
          <p:spPr>
            <a:xfrm>
              <a:off x="3598477" y="1421979"/>
              <a:ext cx="3362919" cy="1699507"/>
            </a:xfrm>
            <a:prstGeom prst="roundRect">
              <a:avLst>
                <a:gd name="adj" fmla="val 8724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rcRect l="34387" t="15403" r="53677" b="59549"/>
            <a:stretch/>
          </p:blipFill>
          <p:spPr>
            <a:xfrm>
              <a:off x="4048579" y="1617755"/>
              <a:ext cx="1091970" cy="1245817"/>
            </a:xfrm>
            <a:prstGeom prst="rect">
              <a:avLst/>
            </a:prstGeom>
            <a:ln w="190500" cap="sq">
              <a:noFill/>
              <a:prstDash val="solid"/>
              <a:miter lim="800000"/>
            </a:ln>
            <a:effectLst>
              <a:outerShdw sx="1000" sy="1000" algn="bl" rotWithShape="0">
                <a:srgbClr val="000000"/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extrusionClr>
                <a:srgbClr val="000000"/>
              </a:extrusionClr>
            </a:sp3d>
          </p:spPr>
        </p:pic>
        <p:sp>
          <p:nvSpPr>
            <p:cNvPr id="127" name="TextBox 126"/>
            <p:cNvSpPr txBox="1"/>
            <p:nvPr/>
          </p:nvSpPr>
          <p:spPr>
            <a:xfrm>
              <a:off x="5228230" y="2383742"/>
              <a:ext cx="1429119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defTabSz="577850">
                <a:lnSpc>
                  <a:spcPct val="90000"/>
                </a:lnSpc>
                <a:spcAft>
                  <a:spcPct val="15000"/>
                </a:spcAft>
              </a:pPr>
              <a:r>
                <a:rPr lang="en-GB" sz="1400" b="1" dirty="0">
                  <a:solidFill>
                    <a:srgbClr val="004360"/>
                  </a:solidFill>
                  <a:cs typeface="Gill Sans Light"/>
                </a:rPr>
                <a:t>Ivana Golub</a:t>
              </a:r>
            </a:p>
            <a:p>
              <a:pPr marL="0" lvl="1" defTabSz="577850">
                <a:lnSpc>
                  <a:spcPct val="90000"/>
                </a:lnSpc>
                <a:spcAft>
                  <a:spcPct val="15000"/>
                </a:spcAft>
              </a:pPr>
              <a:r>
                <a:rPr lang="en-GB" sz="1400" dirty="0">
                  <a:solidFill>
                    <a:srgbClr val="004360"/>
                  </a:solidFill>
                  <a:cs typeface="Gill Sans Light"/>
                </a:rPr>
                <a:t>PSNC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228230" y="1626534"/>
              <a:ext cx="1733166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55632">
                <a:lnSpc>
                  <a:spcPct val="90000"/>
                </a:lnSpc>
                <a:spcAft>
                  <a:spcPct val="35000"/>
                </a:spcAft>
              </a:pPr>
              <a:r>
                <a:rPr lang="en-GB" sz="1400" b="1" dirty="0" smtClean="0">
                  <a:solidFill>
                    <a:srgbClr val="004359"/>
                  </a:solidFill>
                  <a:cs typeface="Gill Sans Light"/>
                </a:rPr>
                <a:t>Co-Activity Leader</a:t>
              </a:r>
              <a:endParaRPr lang="en-GB" sz="1400" b="1" dirty="0">
                <a:solidFill>
                  <a:srgbClr val="004359"/>
                </a:solidFill>
                <a:cs typeface="Gill Sans Ligh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846762" y="1401781"/>
            <a:ext cx="3257728" cy="1691130"/>
            <a:chOff x="598862" y="1430356"/>
            <a:chExt cx="3257728" cy="1691130"/>
          </a:xfrm>
        </p:grpSpPr>
        <p:sp>
          <p:nvSpPr>
            <p:cNvPr id="63" name="Rounded Rectangle 62"/>
            <p:cNvSpPr/>
            <p:nvPr/>
          </p:nvSpPr>
          <p:spPr>
            <a:xfrm>
              <a:off x="598862" y="1430356"/>
              <a:ext cx="3257728" cy="1691130"/>
            </a:xfrm>
            <a:prstGeom prst="roundRect">
              <a:avLst>
                <a:gd name="adj" fmla="val 8724"/>
              </a:avLst>
            </a:prstGeom>
            <a:solidFill>
              <a:srgbClr val="F83E54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023720" y="2428123"/>
              <a:ext cx="1429119" cy="512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defTabSz="577850">
                <a:lnSpc>
                  <a:spcPct val="90000"/>
                </a:lnSpc>
                <a:spcAft>
                  <a:spcPct val="15000"/>
                </a:spcAft>
              </a:pPr>
              <a:r>
                <a:rPr lang="en-GB" sz="1400" b="1" dirty="0">
                  <a:solidFill>
                    <a:srgbClr val="004360"/>
                  </a:solidFill>
                  <a:cs typeface="Gill Sans Light"/>
                </a:rPr>
                <a:t>Jerry Sobieski </a:t>
              </a:r>
            </a:p>
            <a:p>
              <a:pPr marL="0" lvl="1" defTabSz="577850">
                <a:lnSpc>
                  <a:spcPct val="90000"/>
                </a:lnSpc>
                <a:spcAft>
                  <a:spcPct val="15000"/>
                </a:spcAft>
              </a:pPr>
              <a:r>
                <a:rPr lang="en-GB" sz="1400" dirty="0">
                  <a:solidFill>
                    <a:srgbClr val="004360"/>
                  </a:solidFill>
                  <a:cs typeface="Gill Sans Light"/>
                </a:rPr>
                <a:t>NORDUnet</a:t>
              </a:r>
            </a:p>
          </p:txBody>
        </p:sp>
        <p:pic>
          <p:nvPicPr>
            <p:cNvPr id="110" name="Picture 109" descr="Jerry Photo on 8-24-17 at 4.23 AM.jpg"/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48" t="8043" r="27105" b="28705"/>
            <a:stretch/>
          </p:blipFill>
          <p:spPr>
            <a:xfrm>
              <a:off x="834156" y="1617755"/>
              <a:ext cx="1106151" cy="1301187"/>
            </a:xfrm>
            <a:prstGeom prst="rect">
              <a:avLst/>
            </a:prstGeom>
            <a:noFill/>
            <a:ln w="190500" cap="sq">
              <a:noFill/>
              <a:prstDash val="solid"/>
              <a:miter lim="800000"/>
            </a:ln>
            <a:effectLst/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extrusionClr>
                <a:srgbClr val="000000"/>
              </a:extrusionClr>
            </a:sp3d>
          </p:spPr>
        </p:pic>
        <p:sp>
          <p:nvSpPr>
            <p:cNvPr id="126" name="TextBox 125"/>
            <p:cNvSpPr txBox="1"/>
            <p:nvPr/>
          </p:nvSpPr>
          <p:spPr>
            <a:xfrm>
              <a:off x="2023720" y="1670915"/>
              <a:ext cx="1733166" cy="286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55632">
                <a:lnSpc>
                  <a:spcPct val="90000"/>
                </a:lnSpc>
                <a:spcAft>
                  <a:spcPct val="35000"/>
                </a:spcAft>
              </a:pPr>
              <a:r>
                <a:rPr lang="en-GB" sz="1400" b="1" dirty="0" smtClean="0">
                  <a:solidFill>
                    <a:srgbClr val="004359"/>
                  </a:solidFill>
                  <a:cs typeface="Gill Sans Light"/>
                </a:rPr>
                <a:t>Activity Leader</a:t>
              </a:r>
              <a:endParaRPr lang="en-GB" sz="1400" b="1" dirty="0">
                <a:solidFill>
                  <a:srgbClr val="004359"/>
                </a:solidFill>
                <a:cs typeface="Gill Sans Light"/>
              </a:endParaRPr>
            </a:p>
          </p:txBody>
        </p:sp>
      </p:grpSp>
      <p:pic>
        <p:nvPicPr>
          <p:cNvPr id="129" name="Picture 12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227" y="5544926"/>
            <a:ext cx="995210" cy="70356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0766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ounded Rectangle 56"/>
          <p:cNvSpPr/>
          <p:nvPr/>
        </p:nvSpPr>
        <p:spPr>
          <a:xfrm>
            <a:off x="10201918" y="1633445"/>
            <a:ext cx="1672330" cy="2844403"/>
          </a:xfrm>
          <a:prstGeom prst="roundRect">
            <a:avLst>
              <a:gd name="adj" fmla="val 8724"/>
            </a:avLst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Rounded Rectangle 51"/>
          <p:cNvSpPr/>
          <p:nvPr/>
        </p:nvSpPr>
        <p:spPr>
          <a:xfrm>
            <a:off x="8314818" y="1633445"/>
            <a:ext cx="1929610" cy="2844403"/>
          </a:xfrm>
          <a:prstGeom prst="roundRect">
            <a:avLst>
              <a:gd name="adj" fmla="val 8724"/>
            </a:avLst>
          </a:prstGeom>
          <a:solidFill>
            <a:schemeClr val="accent5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6" name="Rounded Rectangle 55"/>
          <p:cNvSpPr/>
          <p:nvPr/>
        </p:nvSpPr>
        <p:spPr>
          <a:xfrm>
            <a:off x="6591999" y="1633445"/>
            <a:ext cx="1820276" cy="2844403"/>
          </a:xfrm>
          <a:prstGeom prst="roundRect">
            <a:avLst>
              <a:gd name="adj" fmla="val 8724"/>
            </a:avLst>
          </a:prstGeom>
          <a:solidFill>
            <a:schemeClr val="accent5">
              <a:lumMod val="40000"/>
              <a:lumOff val="6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Rounded Rectangle 63"/>
          <p:cNvSpPr/>
          <p:nvPr/>
        </p:nvSpPr>
        <p:spPr>
          <a:xfrm>
            <a:off x="4842195" y="1633445"/>
            <a:ext cx="1793230" cy="2844403"/>
          </a:xfrm>
          <a:prstGeom prst="roundRect">
            <a:avLst>
              <a:gd name="adj" fmla="val 8724"/>
            </a:avLst>
          </a:prstGeom>
          <a:solidFill>
            <a:srgbClr val="5D9CD5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5" name="Rounded Rectangle 64"/>
          <p:cNvSpPr/>
          <p:nvPr/>
        </p:nvSpPr>
        <p:spPr>
          <a:xfrm>
            <a:off x="3279417" y="1633445"/>
            <a:ext cx="1702469" cy="2844403"/>
          </a:xfrm>
          <a:prstGeom prst="roundRect">
            <a:avLst>
              <a:gd name="adj" fmla="val 8724"/>
            </a:avLst>
          </a:prstGeom>
          <a:solidFill>
            <a:srgbClr val="88B6E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Rounded Rectangle 67"/>
          <p:cNvSpPr/>
          <p:nvPr/>
        </p:nvSpPr>
        <p:spPr>
          <a:xfrm>
            <a:off x="1598171" y="1633445"/>
            <a:ext cx="1742493" cy="2844403"/>
          </a:xfrm>
          <a:prstGeom prst="roundRect">
            <a:avLst>
              <a:gd name="adj" fmla="val 8724"/>
            </a:avLst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5" name="Rounded Rectangle 74"/>
          <p:cNvSpPr/>
          <p:nvPr/>
        </p:nvSpPr>
        <p:spPr>
          <a:xfrm>
            <a:off x="307484" y="1633445"/>
            <a:ext cx="1459346" cy="2844403"/>
          </a:xfrm>
          <a:prstGeom prst="roundRect">
            <a:avLst>
              <a:gd name="adj" fmla="val 8724"/>
            </a:avLst>
          </a:prstGeom>
          <a:solidFill>
            <a:srgbClr val="F83E5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4842858" y="2363336"/>
            <a:ext cx="19712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GÉANT </a:t>
            </a:r>
            <a:r>
              <a:rPr lang="en-GB" sz="1600" dirty="0">
                <a:solidFill>
                  <a:srgbClr val="002060"/>
                </a:solidFill>
              </a:rPr>
              <a:t>Testbeds Service </a:t>
            </a:r>
            <a:r>
              <a:rPr lang="en-GB" sz="1600" dirty="0" smtClean="0">
                <a:solidFill>
                  <a:srgbClr val="002060"/>
                </a:solidFill>
              </a:rPr>
              <a:t/>
            </a:r>
            <a:br>
              <a:rPr lang="en-GB" sz="1600" dirty="0" smtClean="0">
                <a:solidFill>
                  <a:srgbClr val="002060"/>
                </a:solidFill>
              </a:rPr>
            </a:br>
            <a:r>
              <a:rPr lang="en-GB" sz="1600" b="1" dirty="0" smtClean="0">
                <a:solidFill>
                  <a:srgbClr val="002060"/>
                </a:solidFill>
              </a:rPr>
              <a:t>Susanne</a:t>
            </a:r>
            <a:r>
              <a:rPr lang="en-GB" sz="1600" dirty="0" smtClean="0">
                <a:solidFill>
                  <a:srgbClr val="002060"/>
                </a:solidFill>
              </a:rPr>
              <a:t> </a:t>
            </a:r>
            <a:r>
              <a:rPr lang="en-GB" sz="1600" b="1" dirty="0" smtClean="0">
                <a:solidFill>
                  <a:srgbClr val="002060"/>
                </a:solidFill>
              </a:rPr>
              <a:t>Naegele-Jackson</a:t>
            </a:r>
            <a:r>
              <a:rPr lang="en-GB" sz="1600" b="1" dirty="0">
                <a:solidFill>
                  <a:srgbClr val="002060"/>
                </a:solidFill>
              </a:rPr>
              <a:t> </a:t>
            </a:r>
            <a:r>
              <a:rPr lang="en-GB" sz="1600" b="1" dirty="0" smtClean="0">
                <a:solidFill>
                  <a:srgbClr val="002060"/>
                </a:solidFill>
              </a:rPr>
              <a:t>DFN–ERL </a:t>
            </a:r>
            <a:r>
              <a:rPr lang="en-GB" sz="1600" dirty="0" smtClean="0">
                <a:solidFill>
                  <a:srgbClr val="002060"/>
                </a:solidFill>
              </a:rPr>
              <a:t>(63.39 MM)</a:t>
            </a:r>
            <a:endParaRPr lang="en-US" sz="1700" dirty="0">
              <a:solidFill>
                <a:srgbClr val="00206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672237" y="2363336"/>
            <a:ext cx="1740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Consolidated Connection Services </a:t>
            </a:r>
            <a:br>
              <a:rPr lang="en-GB" sz="1600" dirty="0" smtClean="0">
                <a:solidFill>
                  <a:srgbClr val="002060"/>
                </a:solidFill>
              </a:rPr>
            </a:br>
            <a:r>
              <a:rPr lang="en-GB" sz="1600" b="1" dirty="0" smtClean="0">
                <a:solidFill>
                  <a:srgbClr val="002060"/>
                </a:solidFill>
              </a:rPr>
              <a:t>Michal </a:t>
            </a:r>
            <a:r>
              <a:rPr lang="en-GB" sz="1600" b="1" dirty="0">
                <a:solidFill>
                  <a:srgbClr val="002060"/>
                </a:solidFill>
              </a:rPr>
              <a:t>Hazlinsky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CESNET </a:t>
            </a:r>
            <a:r>
              <a:rPr lang="en-GB" sz="1600" dirty="0" smtClean="0">
                <a:solidFill>
                  <a:srgbClr val="002060"/>
                </a:solidFill>
              </a:rPr>
              <a:t>(35 MM)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14009" y="2363336"/>
            <a:ext cx="18836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</a:rPr>
              <a:t>Service Provider Architecture</a:t>
            </a:r>
          </a:p>
          <a:p>
            <a:pPr algn="ctr"/>
            <a:r>
              <a:rPr lang="en-GB" sz="1600" b="1" dirty="0">
                <a:solidFill>
                  <a:srgbClr val="002060"/>
                </a:solidFill>
              </a:rPr>
              <a:t>Sonja Filaposka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MARnet</a:t>
            </a:r>
            <a:r>
              <a:rPr lang="en-GB" sz="1600" dirty="0">
                <a:solidFill>
                  <a:srgbClr val="002060"/>
                </a:solidFill>
              </a:rPr>
              <a:t> </a:t>
            </a:r>
            <a:r>
              <a:rPr lang="en-GB" sz="1600" dirty="0" smtClean="0">
                <a:solidFill>
                  <a:srgbClr val="002060"/>
                </a:solidFill>
              </a:rPr>
              <a:t/>
            </a:r>
            <a:br>
              <a:rPr lang="en-GB" sz="1600" dirty="0" smtClean="0">
                <a:solidFill>
                  <a:srgbClr val="002060"/>
                </a:solidFill>
              </a:rPr>
            </a:br>
            <a:r>
              <a:rPr lang="en-GB" sz="1600" dirty="0" smtClean="0">
                <a:solidFill>
                  <a:srgbClr val="002060"/>
                </a:solidFill>
              </a:rPr>
              <a:t>(41.02 </a:t>
            </a:r>
            <a:r>
              <a:rPr lang="en-GB" sz="1600" dirty="0">
                <a:solidFill>
                  <a:srgbClr val="002060"/>
                </a:solidFill>
              </a:rPr>
              <a:t>MM)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6343" y="2363336"/>
            <a:ext cx="1601628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Jerry Sobieski</a:t>
            </a:r>
            <a:br>
              <a:rPr lang="en-GB" sz="1600" b="1" dirty="0" smtClean="0">
                <a:solidFill>
                  <a:srgbClr val="002060"/>
                </a:solidFill>
              </a:rPr>
            </a:br>
            <a:r>
              <a:rPr lang="en-GB" sz="1600" b="1" dirty="0" smtClean="0">
                <a:solidFill>
                  <a:srgbClr val="002060"/>
                </a:solidFill>
              </a:rPr>
              <a:t>NORDUnet</a:t>
            </a:r>
            <a:r>
              <a:rPr lang="en-GB" sz="800" b="1" dirty="0">
                <a:solidFill>
                  <a:srgbClr val="002060"/>
                </a:solidFill>
              </a:rPr>
              <a:t/>
            </a:r>
            <a:br>
              <a:rPr lang="en-GB" sz="800" b="1" dirty="0">
                <a:solidFill>
                  <a:srgbClr val="002060"/>
                </a:solidFill>
              </a:rPr>
            </a:br>
            <a:r>
              <a:rPr lang="en-GB" sz="1600" b="1" dirty="0" smtClean="0">
                <a:solidFill>
                  <a:srgbClr val="002060"/>
                </a:solidFill>
              </a:rPr>
              <a:t>Ivana </a:t>
            </a:r>
            <a:r>
              <a:rPr lang="en-GB" sz="1600" b="1" dirty="0">
                <a:solidFill>
                  <a:srgbClr val="002060"/>
                </a:solidFill>
              </a:rPr>
              <a:t>Golub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PSNC </a:t>
            </a:r>
            <a:br>
              <a:rPr lang="en-GB" sz="1600" b="1" dirty="0" smtClean="0">
                <a:solidFill>
                  <a:srgbClr val="002060"/>
                </a:solidFill>
              </a:rPr>
            </a:br>
            <a:r>
              <a:rPr lang="en-GB" sz="1600" dirty="0" smtClean="0">
                <a:solidFill>
                  <a:srgbClr val="002060"/>
                </a:solidFill>
              </a:rPr>
              <a:t>(28.93 MM</a:t>
            </a:r>
            <a:r>
              <a:rPr lang="en-GB" sz="1600" dirty="0">
                <a:solidFill>
                  <a:srgbClr val="002060"/>
                </a:solidFill>
              </a:rPr>
              <a:t>)</a:t>
            </a:r>
          </a:p>
          <a:p>
            <a:pPr algn="ctr"/>
            <a:endParaRPr lang="en-GB" sz="1600" b="1" dirty="0">
              <a:solidFill>
                <a:srgbClr val="002060"/>
              </a:solidFill>
            </a:endParaRPr>
          </a:p>
          <a:p>
            <a:pPr algn="ctr"/>
            <a:endParaRPr lang="en-GB" sz="1700" b="1" dirty="0">
              <a:solidFill>
                <a:srgbClr val="002060"/>
              </a:solidFill>
            </a:endParaRPr>
          </a:p>
        </p:txBody>
      </p: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614179"/>
              </p:ext>
            </p:extLst>
          </p:nvPr>
        </p:nvGraphicFramePr>
        <p:xfrm>
          <a:off x="333374" y="5706946"/>
          <a:ext cx="11528426" cy="627178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115284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27178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GB" sz="1800" b="1" kern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6/6 milestones and 2/3</a:t>
                      </a:r>
                      <a:r>
                        <a:rPr lang="ta-IN" sz="1800" b="1" kern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 </a:t>
                      </a:r>
                      <a:r>
                        <a:rPr lang="ta-IN" sz="1800" b="1" kern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deliverables</a:t>
                      </a:r>
                      <a:r>
                        <a:rPr lang="en-GB" sz="1800" b="1" kern="0" baseline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 </a:t>
                      </a:r>
                      <a:r>
                        <a:rPr lang="en-GB" sz="1800" b="1" kern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completed </a:t>
                      </a:r>
                      <a:r>
                        <a:rPr lang="en-GB" sz="1800" b="1" kern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successfully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8341" y="364114"/>
            <a:ext cx="10515600" cy="938624"/>
          </a:xfrm>
        </p:spPr>
        <p:txBody>
          <a:bodyPr>
            <a:normAutofit fontScale="90000"/>
          </a:bodyPr>
          <a:lstStyle/>
          <a:p>
            <a:r>
              <a:rPr lang="en-GB" sz="2700" dirty="0">
                <a:solidFill>
                  <a:srgbClr val="FFC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Resources (Period 1: 1 May 2016 to 31 August 2017)</a:t>
            </a:r>
            <a:r>
              <a:rPr lang="en-GB" sz="2700" dirty="0">
                <a:solidFill>
                  <a:schemeClr val="accent2"/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sz="2700" dirty="0">
                <a:solidFill>
                  <a:schemeClr val="accent2"/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GB" sz="2700" b="0" i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Manpower and partners </a:t>
            </a:r>
            <a:r>
              <a:rPr lang="en-GB" i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GB" i="1" dirty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</a:b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748259" y="1824152"/>
            <a:ext cx="577797" cy="476837"/>
            <a:chOff x="1801083" y="1804477"/>
            <a:chExt cx="577797" cy="476837"/>
          </a:xfrm>
        </p:grpSpPr>
        <p:sp>
          <p:nvSpPr>
            <p:cNvPr id="37" name="Rounded Rectangle 36"/>
            <p:cNvSpPr/>
            <p:nvPr/>
          </p:nvSpPr>
          <p:spPr>
            <a:xfrm>
              <a:off x="1853390" y="1804477"/>
              <a:ext cx="476837" cy="476837"/>
            </a:xfrm>
            <a:prstGeom prst="roundRect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01083" y="1834563"/>
              <a:ext cx="5777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</a:rPr>
                <a:t>AL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180519" y="1824152"/>
            <a:ext cx="577797" cy="476837"/>
            <a:chOff x="1801083" y="1804477"/>
            <a:chExt cx="577797" cy="476837"/>
          </a:xfrm>
        </p:grpSpPr>
        <p:sp>
          <p:nvSpPr>
            <p:cNvPr id="45" name="Rounded Rectangle 44"/>
            <p:cNvSpPr/>
            <p:nvPr/>
          </p:nvSpPr>
          <p:spPr>
            <a:xfrm>
              <a:off x="1853390" y="1804477"/>
              <a:ext cx="476837" cy="476837"/>
            </a:xfrm>
            <a:prstGeom prst="roundRect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801083" y="1834563"/>
              <a:ext cx="5777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</a:rPr>
                <a:t>T1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866920" y="1824152"/>
            <a:ext cx="577797" cy="476837"/>
            <a:chOff x="1801083" y="1804477"/>
            <a:chExt cx="577797" cy="476837"/>
          </a:xfrm>
        </p:grpSpPr>
        <p:sp>
          <p:nvSpPr>
            <p:cNvPr id="70" name="Rounded Rectangle 69"/>
            <p:cNvSpPr/>
            <p:nvPr/>
          </p:nvSpPr>
          <p:spPr>
            <a:xfrm>
              <a:off x="1853390" y="1804477"/>
              <a:ext cx="476837" cy="476837"/>
            </a:xfrm>
            <a:prstGeom prst="roundRect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801083" y="1834563"/>
              <a:ext cx="5777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</a:rPr>
                <a:t>T2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5491857" y="1824152"/>
            <a:ext cx="577797" cy="476837"/>
            <a:chOff x="1801083" y="1804477"/>
            <a:chExt cx="577797" cy="476837"/>
          </a:xfrm>
        </p:grpSpPr>
        <p:sp>
          <p:nvSpPr>
            <p:cNvPr id="73" name="Rounded Rectangle 72"/>
            <p:cNvSpPr/>
            <p:nvPr/>
          </p:nvSpPr>
          <p:spPr>
            <a:xfrm>
              <a:off x="1853390" y="1804477"/>
              <a:ext cx="476837" cy="476837"/>
            </a:xfrm>
            <a:prstGeom prst="roundRect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801083" y="1834563"/>
              <a:ext cx="5777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</a:rPr>
                <a:t>T3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434371" y="5403918"/>
            <a:ext cx="566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Wingdings" panose="05000000000000000000" pitchFamily="2" charset="2"/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chemeClr val="bg1"/>
              </a:solidFill>
              <a:latin typeface="Wingdings" panose="05000000000000000000" pitchFamily="2" charset="2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0412917" y="5701484"/>
            <a:ext cx="609600" cy="707886"/>
            <a:chOff x="7248525" y="5167977"/>
            <a:chExt cx="609600" cy="707886"/>
          </a:xfrm>
        </p:grpSpPr>
        <p:sp>
          <p:nvSpPr>
            <p:cNvPr id="35" name="Oval 34"/>
            <p:cNvSpPr/>
            <p:nvPr/>
          </p:nvSpPr>
          <p:spPr>
            <a:xfrm>
              <a:off x="7248525" y="5172075"/>
              <a:ext cx="609600" cy="6096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67482" y="5167977"/>
              <a:ext cx="5666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0" dirty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40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230017" y="1824152"/>
            <a:ext cx="577797" cy="476837"/>
            <a:chOff x="1801083" y="1804477"/>
            <a:chExt cx="577797" cy="476837"/>
          </a:xfrm>
        </p:grpSpPr>
        <p:sp>
          <p:nvSpPr>
            <p:cNvPr id="42" name="Rounded Rectangle 41"/>
            <p:cNvSpPr/>
            <p:nvPr/>
          </p:nvSpPr>
          <p:spPr>
            <a:xfrm>
              <a:off x="1853390" y="1804477"/>
              <a:ext cx="476837" cy="476837"/>
            </a:xfrm>
            <a:prstGeom prst="roundRect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01083" y="1834563"/>
              <a:ext cx="5777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>
                  <a:solidFill>
                    <a:schemeClr val="bg1"/>
                  </a:solidFill>
                </a:rPr>
                <a:t>T4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6428790" y="2363336"/>
            <a:ext cx="2180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</a:rPr>
              <a:t>Net Monitoring &amp; Performance </a:t>
            </a:r>
            <a:r>
              <a:rPr lang="en-GB" sz="1600" dirty="0" smtClean="0">
                <a:solidFill>
                  <a:srgbClr val="002060"/>
                </a:solidFill>
              </a:rPr>
              <a:t/>
            </a:r>
            <a:br>
              <a:rPr lang="en-GB" sz="1600" dirty="0" smtClean="0">
                <a:solidFill>
                  <a:srgbClr val="002060"/>
                </a:solidFill>
              </a:rPr>
            </a:br>
            <a:r>
              <a:rPr lang="en-GB" sz="1600" dirty="0" smtClean="0">
                <a:solidFill>
                  <a:srgbClr val="002060"/>
                </a:solidFill>
              </a:rPr>
              <a:t>Analysis</a:t>
            </a:r>
            <a:r>
              <a:rPr lang="en-GB" sz="1600" dirty="0">
                <a:solidFill>
                  <a:srgbClr val="002060"/>
                </a:solidFill>
              </a:rPr>
              <a:t/>
            </a:r>
            <a:br>
              <a:rPr lang="en-GB" sz="1600" dirty="0">
                <a:solidFill>
                  <a:srgbClr val="002060"/>
                </a:solidFill>
              </a:rPr>
            </a:br>
            <a:r>
              <a:rPr lang="en-GB" sz="1600" b="1" dirty="0">
                <a:solidFill>
                  <a:srgbClr val="002060"/>
                </a:solidFill>
              </a:rPr>
              <a:t>Pavle Vuletic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AMRES </a:t>
            </a:r>
            <a:r>
              <a:rPr lang="en-GB" sz="1600" dirty="0" smtClean="0">
                <a:solidFill>
                  <a:srgbClr val="002060"/>
                </a:solidFill>
              </a:rPr>
              <a:t>(28.46 </a:t>
            </a:r>
            <a:r>
              <a:rPr lang="en-GB" sz="1600" dirty="0">
                <a:solidFill>
                  <a:srgbClr val="002060"/>
                </a:solidFill>
              </a:rPr>
              <a:t>MM)</a:t>
            </a:r>
            <a:endParaRPr lang="en-US" sz="1600" dirty="0">
              <a:solidFill>
                <a:srgbClr val="002060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9020032" y="1824152"/>
            <a:ext cx="577797" cy="476837"/>
            <a:chOff x="1801083" y="1804477"/>
            <a:chExt cx="577797" cy="476837"/>
          </a:xfrm>
        </p:grpSpPr>
        <p:sp>
          <p:nvSpPr>
            <p:cNvPr id="54" name="Rounded Rectangle 53"/>
            <p:cNvSpPr/>
            <p:nvPr/>
          </p:nvSpPr>
          <p:spPr>
            <a:xfrm>
              <a:off x="1853390" y="1804477"/>
              <a:ext cx="476837" cy="476837"/>
            </a:xfrm>
            <a:prstGeom prst="roundRect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801083" y="1834563"/>
              <a:ext cx="5777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bg1"/>
                  </a:solidFill>
                </a:rPr>
                <a:t>T5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8365152" y="2363336"/>
            <a:ext cx="18875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</a:rPr>
              <a:t>Network Management </a:t>
            </a:r>
            <a:r>
              <a:rPr lang="en-GB" sz="1600" dirty="0" smtClean="0">
                <a:solidFill>
                  <a:srgbClr val="002060"/>
                </a:solidFill>
              </a:rPr>
              <a:t>Services </a:t>
            </a:r>
            <a:br>
              <a:rPr lang="en-GB" sz="1600" dirty="0" smtClean="0">
                <a:solidFill>
                  <a:srgbClr val="002060"/>
                </a:solidFill>
              </a:rPr>
            </a:br>
            <a:r>
              <a:rPr lang="en-GB" sz="1600" b="1" dirty="0" smtClean="0">
                <a:solidFill>
                  <a:srgbClr val="002060"/>
                </a:solidFill>
              </a:rPr>
              <a:t>Jakub </a:t>
            </a:r>
            <a:r>
              <a:rPr lang="en-GB" sz="1600" b="1" dirty="0">
                <a:solidFill>
                  <a:srgbClr val="002060"/>
                </a:solidFill>
              </a:rPr>
              <a:t>Gutkowski</a:t>
            </a:r>
          </a:p>
          <a:p>
            <a:pPr algn="ctr"/>
            <a:r>
              <a:rPr lang="en-GB" sz="1600" b="1" dirty="0">
                <a:solidFill>
                  <a:srgbClr val="002060"/>
                </a:solidFill>
              </a:rPr>
              <a:t>PSNC </a:t>
            </a:r>
            <a:r>
              <a:rPr lang="en-GB" sz="1600" dirty="0" smtClean="0">
                <a:solidFill>
                  <a:srgbClr val="002060"/>
                </a:solidFill>
              </a:rPr>
              <a:t>(37.56 </a:t>
            </a:r>
            <a:r>
              <a:rPr lang="en-GB" sz="1600" dirty="0">
                <a:solidFill>
                  <a:srgbClr val="002060"/>
                </a:solidFill>
              </a:rPr>
              <a:t>MM)</a:t>
            </a:r>
            <a:endParaRPr lang="en-US" sz="1600" dirty="0">
              <a:solidFill>
                <a:srgbClr val="002060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10749185" y="1824152"/>
            <a:ext cx="577797" cy="476837"/>
            <a:chOff x="1801083" y="1804477"/>
            <a:chExt cx="577797" cy="476837"/>
          </a:xfrm>
        </p:grpSpPr>
        <p:sp>
          <p:nvSpPr>
            <p:cNvPr id="61" name="Rounded Rectangle 60"/>
            <p:cNvSpPr/>
            <p:nvPr/>
          </p:nvSpPr>
          <p:spPr>
            <a:xfrm>
              <a:off x="1853390" y="1804477"/>
              <a:ext cx="476837" cy="476837"/>
            </a:xfrm>
            <a:prstGeom prst="roundRect">
              <a:avLst/>
            </a:prstGeom>
            <a:solidFill>
              <a:srgbClr val="0A59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801083" y="1834563"/>
              <a:ext cx="5777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chemeClr val="bg1"/>
                  </a:solidFill>
                </a:rPr>
                <a:t>T6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0217015" y="2363336"/>
            <a:ext cx="16421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2060"/>
                </a:solidFill>
              </a:rPr>
              <a:t>Network Security Services</a:t>
            </a:r>
          </a:p>
          <a:p>
            <a:pPr algn="ctr"/>
            <a:r>
              <a:rPr lang="en-GB" sz="1600" b="1" dirty="0">
                <a:solidFill>
                  <a:srgbClr val="002060"/>
                </a:solidFill>
              </a:rPr>
              <a:t>David Schmitz</a:t>
            </a:r>
          </a:p>
          <a:p>
            <a:pPr algn="ctr"/>
            <a:r>
              <a:rPr lang="en-GB" sz="1600" b="1" dirty="0" smtClean="0">
                <a:solidFill>
                  <a:srgbClr val="002060"/>
                </a:solidFill>
              </a:rPr>
              <a:t>DFN–LRZ </a:t>
            </a:r>
            <a:br>
              <a:rPr lang="en-GB" sz="1600" b="1" dirty="0" smtClean="0">
                <a:solidFill>
                  <a:srgbClr val="002060"/>
                </a:solidFill>
              </a:rPr>
            </a:br>
            <a:r>
              <a:rPr lang="en-GB" sz="1600" dirty="0" smtClean="0">
                <a:solidFill>
                  <a:srgbClr val="002060"/>
                </a:solidFill>
              </a:rPr>
              <a:t>(43.08 MM)</a:t>
            </a:r>
            <a:endParaRPr lang="en-GB" sz="1600" dirty="0">
              <a:solidFill>
                <a:srgbClr val="002060"/>
              </a:solidFill>
            </a:endParaRPr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31276"/>
              </p:ext>
            </p:extLst>
          </p:nvPr>
        </p:nvGraphicFramePr>
        <p:xfrm>
          <a:off x="333374" y="3653616"/>
          <a:ext cx="11528426" cy="1968500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57642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642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92125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GN4-2</a:t>
                      </a:r>
                      <a:r>
                        <a:rPr lang="en-GB" sz="1800" b="0" baseline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 Period 1 </a:t>
                      </a:r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budget</a:t>
                      </a:r>
                      <a:r>
                        <a:rPr lang="ta-IN" sz="1800" b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 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(used</a:t>
                      </a:r>
                      <a:r>
                        <a:rPr lang="en-US" sz="1800" b="0" baseline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 / forecast)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rgbClr val="F83E54"/>
                          </a:solidFill>
                          <a:latin typeface="+mn-lt"/>
                          <a:cs typeface="Arial (body)"/>
                        </a:rPr>
                        <a:t> </a:t>
                      </a:r>
                      <a:r>
                        <a:rPr lang="en-GB" sz="1800" b="1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€1.65 </a:t>
                      </a:r>
                      <a:r>
                        <a:rPr lang="en-GB" sz="1800" b="1" dirty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M</a:t>
                      </a:r>
                      <a:r>
                        <a:rPr lang="en-GB" sz="1800" b="1" baseline="0" dirty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/  </a:t>
                      </a:r>
                      <a:r>
                        <a:rPr lang="en-GB" sz="1800" b="1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€1.7</a:t>
                      </a:r>
                      <a:r>
                        <a:rPr lang="en-GB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 </a:t>
                      </a:r>
                      <a:r>
                        <a:rPr lang="en-GB" sz="1800" b="1" baseline="0" dirty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M </a:t>
                      </a:r>
                      <a:r>
                        <a:rPr lang="en-GB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(97%)</a:t>
                      </a:r>
                      <a:endParaRPr lang="en-GB" sz="1800" b="1" dirty="0">
                        <a:solidFill>
                          <a:srgbClr val="FFC000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Total manpower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277.44 </a:t>
                      </a:r>
                      <a:r>
                        <a:rPr lang="en-GB" sz="1800" b="1" baseline="0" dirty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MM / </a:t>
                      </a:r>
                      <a:r>
                        <a:rPr lang="en-GB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272.03 </a:t>
                      </a:r>
                      <a:r>
                        <a:rPr lang="en-GB" sz="1800" b="1" baseline="0" dirty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MM </a:t>
                      </a:r>
                      <a:r>
                        <a:rPr lang="en-GB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(102%)</a:t>
                      </a:r>
                      <a:endParaRPr lang="en-GB" sz="1800" b="1" dirty="0">
                        <a:solidFill>
                          <a:srgbClr val="FFC000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Hardware budget (GN4-2</a:t>
                      </a:r>
                      <a:r>
                        <a:rPr lang="en-GB" sz="1800" b="0" baseline="0" dirty="0" smtClean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 total)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1490</a:t>
                      </a:r>
                      <a:r>
                        <a:rPr lang="en-GB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 k </a:t>
                      </a:r>
                      <a:endParaRPr lang="en-GB" sz="1800" b="1" dirty="0">
                        <a:solidFill>
                          <a:srgbClr val="FFC000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+mn-lt"/>
                          <a:cs typeface="Arial (body)"/>
                        </a:rPr>
                        <a:t>Participants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45 </a:t>
                      </a:r>
                      <a:r>
                        <a:rPr lang="ta-IN" sz="1800" b="1" baseline="0" dirty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persons, </a:t>
                      </a:r>
                      <a:r>
                        <a:rPr lang="en-GB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19 </a:t>
                      </a:r>
                      <a:r>
                        <a:rPr lang="ta-IN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partners</a:t>
                      </a:r>
                      <a:r>
                        <a:rPr lang="en-GB" sz="1800" b="1" baseline="0" dirty="0" smtClean="0">
                          <a:solidFill>
                            <a:srgbClr val="FFC000"/>
                          </a:solidFill>
                          <a:latin typeface="+mn-lt"/>
                          <a:cs typeface="Arial (body)"/>
                        </a:rPr>
                        <a:t>/third parties</a:t>
                      </a:r>
                      <a:endParaRPr lang="en-GB" sz="1800" b="1" dirty="0">
                        <a:solidFill>
                          <a:srgbClr val="FFC000"/>
                        </a:solidFill>
                        <a:latin typeface="+mn-lt"/>
                        <a:cs typeface="Arial (body)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2817498" y="1633445"/>
            <a:ext cx="2722458" cy="4247317"/>
          </a:xfrm>
          <a:prstGeom prst="rect">
            <a:avLst/>
          </a:prstGeom>
          <a:solidFill>
            <a:srgbClr val="FFD966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Voiceover?</a:t>
            </a:r>
          </a:p>
          <a:p>
            <a:r>
              <a:rPr lang="en-US" dirty="0" smtClean="0"/>
              <a:t>JS: Hmmm...  I think the budget is important </a:t>
            </a:r>
            <a:r>
              <a:rPr lang="mr-IN" dirty="0" smtClean="0"/>
              <a:t>–</a:t>
            </a:r>
            <a:r>
              <a:rPr lang="en-US" dirty="0" smtClean="0"/>
              <a:t> particualrly to T3...  This is special for JRA2...  We are way low on capital budget spend...</a:t>
            </a:r>
          </a:p>
          <a:p>
            <a:endParaRPr lang="en-US" dirty="0" smtClean="0"/>
          </a:p>
          <a:p>
            <a:r>
              <a:rPr lang="en-US" dirty="0" smtClean="0"/>
              <a:t>   What do you suggest?</a:t>
            </a:r>
          </a:p>
          <a:p>
            <a:r>
              <a:rPr lang="en-US" dirty="0" smtClean="0"/>
              <a:t>Pls </a:t>
            </a:r>
            <a:r>
              <a:rPr lang="en-US" dirty="0"/>
              <a:t>f</a:t>
            </a:r>
            <a:r>
              <a:rPr lang="en-US" dirty="0" smtClean="0"/>
              <a:t>ocus on Period 1 – don’t upsell at the moment – the reviewers are looking back at impact at this stage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516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4524" y="358298"/>
            <a:ext cx="12822563" cy="938624"/>
          </a:xfrm>
        </p:spPr>
        <p:txBody>
          <a:bodyPr>
            <a:normAutofit fontScale="90000"/>
          </a:bodyPr>
          <a:lstStyle/>
          <a:p>
            <a:r>
              <a:rPr lang="en-GB" sz="2700" dirty="0" smtClean="0"/>
              <a:t>8/JRA2  Mission: To develop and evolve advanced networking services </a:t>
            </a:r>
            <a:br>
              <a:rPr lang="en-GB" sz="2700" dirty="0" smtClean="0"/>
            </a:br>
            <a:r>
              <a:rPr lang="en-GB" sz="2700" dirty="0" smtClean="0"/>
              <a:t>for the GÉANT community and project 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4180" y="1703449"/>
            <a:ext cx="3483865" cy="1725551"/>
          </a:xfrm>
          <a:prstGeom prst="rect">
            <a:avLst/>
          </a:prstGeom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439738" y="1493931"/>
            <a:ext cx="8055037" cy="4351338"/>
          </a:xfrm>
        </p:spPr>
        <p:txBody>
          <a:bodyPr/>
          <a:lstStyle/>
          <a:p>
            <a:r>
              <a:rPr lang="en-GB" dirty="0"/>
              <a:t>Transform TRL5/6/7 concepts into viable TRL 8+ services </a:t>
            </a:r>
          </a:p>
          <a:p>
            <a:r>
              <a:rPr lang="en-GB" dirty="0"/>
              <a:t>Focus on functional development: </a:t>
            </a:r>
          </a:p>
          <a:p>
            <a:pPr lvl="1"/>
            <a:r>
              <a:rPr lang="en-GB" dirty="0"/>
              <a:t>Delivering user capabilities (</a:t>
            </a:r>
            <a:r>
              <a:rPr lang="en-GB" dirty="0" smtClean="0"/>
              <a:t>fuelling uptake)</a:t>
            </a:r>
            <a:endParaRPr lang="en-GB" dirty="0"/>
          </a:p>
          <a:p>
            <a:pPr lvl="1"/>
            <a:r>
              <a:rPr lang="en-GB" dirty="0"/>
              <a:t>Incorporating ‘levers’ for the operators (control and manage </a:t>
            </a:r>
            <a:r>
              <a:rPr lang="en-GB" dirty="0" smtClean="0"/>
              <a:t>the </a:t>
            </a:r>
            <a:r>
              <a:rPr lang="en-GB" dirty="0"/>
              <a:t>facilities)</a:t>
            </a:r>
          </a:p>
          <a:p>
            <a:r>
              <a:rPr lang="en-GB" dirty="0"/>
              <a:t>Define service architecture, long-term feature roadmap(s), development timelines, and evolution strategy</a:t>
            </a:r>
          </a:p>
          <a:p>
            <a:r>
              <a:rPr lang="en-GB" dirty="0"/>
              <a:t>Develop these services with the entire NREN community in mind (scalability, interoperation, security, and autonomy)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4180" y="3782728"/>
            <a:ext cx="3450147" cy="1950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endPos="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1427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"/>
          <p:cNvSpPr txBox="1">
            <a:spLocks/>
          </p:cNvSpPr>
          <p:nvPr/>
        </p:nvSpPr>
        <p:spPr>
          <a:xfrm>
            <a:off x="1168851" y="1357673"/>
            <a:ext cx="10883449" cy="5005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2000" dirty="0" smtClean="0"/>
              <a:t>M8.* </a:t>
            </a:r>
            <a:r>
              <a:rPr lang="en-US" sz="2000" dirty="0"/>
              <a:t>Milestones – Feature </a:t>
            </a:r>
            <a:r>
              <a:rPr lang="en-US" sz="2000" dirty="0" smtClean="0"/>
              <a:t>set roadmaps 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T1 – Consolidated Connection Services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T2 – Service Provider Architecture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T3 – GÉANT Testbeds Service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T4 – Performance Monitoring and Verification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T5 – Network Management as a Service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T6 – Network Security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sz="2000" dirty="0" smtClean="0"/>
              <a:t>D8.1 Integrated Services Framework document </a:t>
            </a:r>
            <a:r>
              <a:rPr lang="mr-IN" sz="2000" i="1" dirty="0" smtClean="0"/>
              <a:t>–</a:t>
            </a:r>
            <a:r>
              <a:rPr lang="en-US" sz="2000" i="1" dirty="0" smtClean="0"/>
              <a:t>  In progress but requires further review/refinement</a:t>
            </a:r>
          </a:p>
          <a:p>
            <a:pPr marL="0" indent="0">
              <a:buNone/>
            </a:pPr>
            <a:r>
              <a:rPr lang="en-US" sz="2000" dirty="0"/>
              <a:t>D8.2 FoD Progress Report</a:t>
            </a:r>
          </a:p>
          <a:p>
            <a:pPr marL="0" indent="0">
              <a:buNone/>
            </a:pPr>
            <a:r>
              <a:rPr lang="en-US" sz="2000" dirty="0"/>
              <a:t>D8.3 DDoS Mitigation 1.0 Pilot</a:t>
            </a:r>
          </a:p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7228753" y="1668742"/>
            <a:ext cx="4187356" cy="277120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JRA2 Timeline: Milestones and Deliverables delivered in Period 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 lIns="121917" tIns="60958" rIns="121917" bIns="60958"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1481035" y="1862849"/>
            <a:ext cx="436587" cy="630942"/>
            <a:chOff x="140929" y="2906326"/>
            <a:chExt cx="436587" cy="630942"/>
          </a:xfrm>
        </p:grpSpPr>
        <p:sp>
          <p:nvSpPr>
            <p:cNvPr id="22" name="Oval 21"/>
            <p:cNvSpPr/>
            <p:nvPr/>
          </p:nvSpPr>
          <p:spPr>
            <a:xfrm>
              <a:off x="202240" y="3017490"/>
              <a:ext cx="375276" cy="3752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0929" y="2906326"/>
              <a:ext cx="34886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35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481035" y="2386690"/>
            <a:ext cx="436587" cy="630942"/>
            <a:chOff x="140929" y="2906326"/>
            <a:chExt cx="436587" cy="630942"/>
          </a:xfrm>
        </p:grpSpPr>
        <p:sp>
          <p:nvSpPr>
            <p:cNvPr id="25" name="Oval 24"/>
            <p:cNvSpPr/>
            <p:nvPr/>
          </p:nvSpPr>
          <p:spPr>
            <a:xfrm>
              <a:off x="202240" y="3017490"/>
              <a:ext cx="375276" cy="3752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0929" y="2906326"/>
              <a:ext cx="34886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35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481035" y="2910531"/>
            <a:ext cx="436587" cy="630942"/>
            <a:chOff x="140929" y="2906326"/>
            <a:chExt cx="436587" cy="630942"/>
          </a:xfrm>
        </p:grpSpPr>
        <p:sp>
          <p:nvSpPr>
            <p:cNvPr id="33" name="Oval 32"/>
            <p:cNvSpPr/>
            <p:nvPr/>
          </p:nvSpPr>
          <p:spPr>
            <a:xfrm>
              <a:off x="202240" y="3017490"/>
              <a:ext cx="375276" cy="3752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0929" y="2906326"/>
              <a:ext cx="34886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35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481035" y="3434372"/>
            <a:ext cx="436587" cy="630942"/>
            <a:chOff x="140929" y="2906326"/>
            <a:chExt cx="436587" cy="630942"/>
          </a:xfrm>
        </p:grpSpPr>
        <p:sp>
          <p:nvSpPr>
            <p:cNvPr id="36" name="Oval 35"/>
            <p:cNvSpPr/>
            <p:nvPr/>
          </p:nvSpPr>
          <p:spPr>
            <a:xfrm>
              <a:off x="202240" y="3017490"/>
              <a:ext cx="375276" cy="3752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0929" y="2906326"/>
              <a:ext cx="34886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35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481035" y="3953502"/>
            <a:ext cx="436587" cy="630942"/>
            <a:chOff x="140929" y="2906326"/>
            <a:chExt cx="436587" cy="630942"/>
          </a:xfrm>
        </p:grpSpPr>
        <p:sp>
          <p:nvSpPr>
            <p:cNvPr id="39" name="Oval 38"/>
            <p:cNvSpPr/>
            <p:nvPr/>
          </p:nvSpPr>
          <p:spPr>
            <a:xfrm>
              <a:off x="202240" y="3017490"/>
              <a:ext cx="375276" cy="3752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0929" y="2906326"/>
              <a:ext cx="34886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35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81035" y="4476695"/>
            <a:ext cx="436587" cy="630942"/>
            <a:chOff x="140929" y="2906326"/>
            <a:chExt cx="436587" cy="630942"/>
          </a:xfrm>
        </p:grpSpPr>
        <p:sp>
          <p:nvSpPr>
            <p:cNvPr id="42" name="Oval 41"/>
            <p:cNvSpPr/>
            <p:nvPr/>
          </p:nvSpPr>
          <p:spPr>
            <a:xfrm>
              <a:off x="202240" y="3017490"/>
              <a:ext cx="375276" cy="3752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0929" y="2906326"/>
              <a:ext cx="34886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35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66024" y="1418044"/>
            <a:ext cx="427256" cy="630942"/>
            <a:chOff x="150260" y="2906326"/>
            <a:chExt cx="427256" cy="630942"/>
          </a:xfrm>
        </p:grpSpPr>
        <p:sp>
          <p:nvSpPr>
            <p:cNvPr id="45" name="Oval 44"/>
            <p:cNvSpPr/>
            <p:nvPr/>
          </p:nvSpPr>
          <p:spPr>
            <a:xfrm>
              <a:off x="202240" y="3017490"/>
              <a:ext cx="375276" cy="3752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50260" y="2906326"/>
              <a:ext cx="34886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35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61359" y="5929746"/>
            <a:ext cx="436587" cy="630942"/>
            <a:chOff x="140929" y="2906326"/>
            <a:chExt cx="436587" cy="630942"/>
          </a:xfrm>
        </p:grpSpPr>
        <p:sp>
          <p:nvSpPr>
            <p:cNvPr id="54" name="Oval 53"/>
            <p:cNvSpPr/>
            <p:nvPr/>
          </p:nvSpPr>
          <p:spPr>
            <a:xfrm>
              <a:off x="202240" y="3017490"/>
              <a:ext cx="375276" cy="3752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0929" y="2906326"/>
              <a:ext cx="34886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35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61359" y="5490978"/>
            <a:ext cx="436587" cy="630942"/>
            <a:chOff x="140929" y="2906326"/>
            <a:chExt cx="436587" cy="630942"/>
          </a:xfrm>
        </p:grpSpPr>
        <p:sp>
          <p:nvSpPr>
            <p:cNvPr id="58" name="Oval 57"/>
            <p:cNvSpPr/>
            <p:nvPr/>
          </p:nvSpPr>
          <p:spPr>
            <a:xfrm>
              <a:off x="202240" y="3017490"/>
              <a:ext cx="375276" cy="37527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40929" y="2906326"/>
              <a:ext cx="34886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500" dirty="0" smtClean="0">
                  <a:solidFill>
                    <a:schemeClr val="bg1"/>
                  </a:solidFill>
                  <a:latin typeface="Wingdings" panose="05000000000000000000" pitchFamily="2" charset="2"/>
                  <a:sym typeface="Wingdings" panose="05000000000000000000" pitchFamily="2" charset="2"/>
                </a:rPr>
                <a:t></a:t>
              </a:r>
              <a:endParaRPr lang="en-GB" sz="3500" dirty="0">
                <a:solidFill>
                  <a:schemeClr val="bg1"/>
                </a:solidFill>
                <a:latin typeface="Wingdings" panose="05000000000000000000" pitchFamily="2" charset="2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97306" y="5113020"/>
            <a:ext cx="441146" cy="523220"/>
            <a:chOff x="505206" y="4522470"/>
            <a:chExt cx="441146" cy="523220"/>
          </a:xfrm>
        </p:grpSpPr>
        <p:sp>
          <p:nvSpPr>
            <p:cNvPr id="48" name="Oval 47"/>
            <p:cNvSpPr/>
            <p:nvPr/>
          </p:nvSpPr>
          <p:spPr>
            <a:xfrm>
              <a:off x="530570" y="4599663"/>
              <a:ext cx="375276" cy="3752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05206" y="4522470"/>
              <a:ext cx="4411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latin typeface="Handwriting - Dakota"/>
                  <a:cs typeface="Handwriting - Dakota"/>
                </a:rPr>
                <a:t>X</a:t>
              </a:r>
              <a:endParaRPr lang="en-US" sz="2800" b="1" dirty="0">
                <a:latin typeface="Bradley Hand Bold"/>
                <a:cs typeface="Bradley Hand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8388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200" dirty="0" smtClean="0"/>
              <a:t>Staffing </a:t>
            </a:r>
            <a:endParaRPr lang="en-GB" sz="2200" dirty="0"/>
          </a:p>
          <a:p>
            <a:pPr lvl="1"/>
            <a:r>
              <a:rPr lang="en-GB" sz="2200" dirty="0"/>
              <a:t>Coordination:</a:t>
            </a:r>
          </a:p>
          <a:p>
            <a:pPr lvl="2"/>
            <a:r>
              <a:rPr lang="en-GB" sz="2200" dirty="0"/>
              <a:t>The topics assigned to JRA2 </a:t>
            </a:r>
            <a:r>
              <a:rPr lang="en-GB" sz="2200" dirty="0" smtClean="0"/>
              <a:t>represent </a:t>
            </a:r>
            <a:r>
              <a:rPr lang="en-GB" sz="2200" dirty="0"/>
              <a:t>a broad range of new and advanced service concepts</a:t>
            </a:r>
          </a:p>
          <a:p>
            <a:pPr lvl="2"/>
            <a:r>
              <a:rPr lang="en-GB" sz="2200" dirty="0"/>
              <a:t>This strains </a:t>
            </a:r>
            <a:r>
              <a:rPr lang="en-GB" sz="2200" dirty="0" smtClean="0"/>
              <a:t>the Activity Leader </a:t>
            </a:r>
            <a:r>
              <a:rPr lang="en-GB" sz="2200" dirty="0"/>
              <a:t>to guide and coordinate tasks while also handling management issues</a:t>
            </a:r>
          </a:p>
          <a:p>
            <a:pPr lvl="1"/>
            <a:r>
              <a:rPr lang="en-GB" sz="2200" dirty="0"/>
              <a:t>Software Developers:</a:t>
            </a:r>
          </a:p>
          <a:p>
            <a:pPr lvl="2"/>
            <a:r>
              <a:rPr lang="en-GB" sz="2200" dirty="0"/>
              <a:t>There is shortage of knowledgeable and qualified software developers</a:t>
            </a:r>
          </a:p>
          <a:p>
            <a:pPr lvl="2"/>
            <a:r>
              <a:rPr lang="en-GB" sz="2200" dirty="0" smtClean="0"/>
              <a:t>Skilled staff replacement is difficult/takes time</a:t>
            </a:r>
            <a:endParaRPr lang="en-GB" sz="2200" dirty="0"/>
          </a:p>
          <a:p>
            <a:r>
              <a:rPr lang="en-GB" sz="2200" dirty="0"/>
              <a:t>It is easy to </a:t>
            </a:r>
            <a:r>
              <a:rPr lang="en-GB" sz="2200" dirty="0" smtClean="0"/>
              <a:t>underestimate </a:t>
            </a:r>
            <a:r>
              <a:rPr lang="en-GB" sz="2200" dirty="0"/>
              <a:t>scope of effort (complexity, time, </a:t>
            </a:r>
            <a:r>
              <a:rPr lang="en-GB" sz="2200" dirty="0" smtClean="0"/>
              <a:t>hardware, and </a:t>
            </a:r>
            <a:r>
              <a:rPr lang="en-GB" sz="2200" dirty="0"/>
              <a:t>personnel) 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of </a:t>
            </a:r>
            <a:r>
              <a:rPr lang="en-GB" sz="2200" dirty="0"/>
              <a:t>advanced </a:t>
            </a:r>
            <a:r>
              <a:rPr lang="en-GB" sz="2200" dirty="0" smtClean="0"/>
              <a:t>services </a:t>
            </a:r>
            <a:r>
              <a:rPr lang="en-GB" sz="2200" dirty="0"/>
              <a:t>concepts</a:t>
            </a:r>
          </a:p>
          <a:p>
            <a:r>
              <a:rPr lang="en-GB" sz="2200" dirty="0"/>
              <a:t>The deployment, operations, and management process for new services needs attention</a:t>
            </a:r>
          </a:p>
          <a:p>
            <a:endParaRPr lang="en-GB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3761" y="269026"/>
            <a:ext cx="10515600" cy="938624"/>
          </a:xfrm>
        </p:spPr>
        <p:txBody>
          <a:bodyPr/>
          <a:lstStyle/>
          <a:p>
            <a:r>
              <a:rPr lang="en-GB" dirty="0"/>
              <a:t>Overall C</a:t>
            </a:r>
            <a:r>
              <a:rPr lang="en-GB" dirty="0" smtClean="0"/>
              <a:t>hallenges </a:t>
            </a:r>
            <a:r>
              <a:rPr lang="en-GB" dirty="0"/>
              <a:t>and O</a:t>
            </a:r>
            <a:r>
              <a:rPr lang="en-GB" dirty="0" smtClean="0"/>
              <a:t>bservations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817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s://dl.boxcloud.com/api/2.0/internal_files/148166131456/versions/157744104704/representations/jpg_paged_2048x2048/content/1.jpg?access_token=1!zep61SOvN4iULzTbb6I1CABSbm-QSj1TaflFINc9Bg7AyMGriQy-FlCODBG_SndNPX_lsbBCJUKeHbSgNV_eJUCZ6jdENs4w8hw8i18pFFzmHljpPi1HqIjbn78LdH_MZU7rnhz1l7Sgds6qa8q5WiWP33CNCsePQ3CZlim9rPPyT6tCJsPKEwOC1EElZuMQIM9eN66vnavLC_AD7Qbpg410Ns3eb2edznLPdyDo1msErCHLuE8p6HBm1g-vK5t7qz_mxjZYlE5Ngdax1OXKbXoSISdhmryfzVGLAPlg1GRSyOk8zG8pO1ieeiyceaEQR-4d2Gr1IY2pBvgtgTTgY5BrTeafyIAPZMrDINgbE-gDVPyLBdm4YYHtfQMwgERswZqO_XFDDDeAOXzi&amp;box_client_name=box-content-preview&amp;box_client_version=1.11.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34" b="15689"/>
          <a:stretch/>
        </p:blipFill>
        <p:spPr bwMode="auto">
          <a:xfrm>
            <a:off x="7907617" y="4288696"/>
            <a:ext cx="3996298" cy="2184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040" y="1544285"/>
            <a:ext cx="1106012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T1 CCS – OpenNSA now in service on the GÉANT MPLS core </a:t>
            </a:r>
          </a:p>
          <a:p>
            <a:r>
              <a:rPr lang="en-US" dirty="0"/>
              <a:t>T2 SPA </a:t>
            </a:r>
            <a:r>
              <a:rPr lang="en-US" dirty="0" smtClean="0"/>
              <a:t>- ELINE </a:t>
            </a:r>
            <a:r>
              <a:rPr lang="en-US" dirty="0"/>
              <a:t>pathfinder project in progress</a:t>
            </a:r>
          </a:p>
          <a:p>
            <a:r>
              <a:rPr lang="en-US" dirty="0" smtClean="0"/>
              <a:t>T3 GTS – GTS </a:t>
            </a:r>
            <a:r>
              <a:rPr lang="en-US" dirty="0"/>
              <a:t>V</a:t>
            </a:r>
            <a:r>
              <a:rPr lang="en-US" dirty="0" smtClean="0"/>
              <a:t>ersion 4.0 is ‘on the air’ and open to users</a:t>
            </a:r>
          </a:p>
          <a:p>
            <a:r>
              <a:rPr lang="en-GB" dirty="0"/>
              <a:t>T4 </a:t>
            </a:r>
            <a:r>
              <a:rPr lang="en-GB" dirty="0" smtClean="0"/>
              <a:t>PMV - Architecture </a:t>
            </a:r>
            <a:r>
              <a:rPr lang="en-GB" dirty="0"/>
              <a:t>defined and </a:t>
            </a:r>
            <a:r>
              <a:rPr lang="en-GB" dirty="0" smtClean="0"/>
              <a:t>prototype under </a:t>
            </a:r>
            <a:r>
              <a:rPr lang="en-GB" dirty="0"/>
              <a:t>construction</a:t>
            </a:r>
          </a:p>
          <a:p>
            <a:r>
              <a:rPr lang="en-US" dirty="0"/>
              <a:t>T5 </a:t>
            </a:r>
            <a:r>
              <a:rPr lang="en-US" dirty="0" smtClean="0"/>
              <a:t>NMaaS - Platform</a:t>
            </a:r>
            <a:r>
              <a:rPr lang="en-US" dirty="0"/>
              <a:t>, </a:t>
            </a:r>
            <a:r>
              <a:rPr lang="en-US" dirty="0" smtClean="0"/>
              <a:t>portal, </a:t>
            </a:r>
            <a:r>
              <a:rPr lang="en-US" dirty="0"/>
              <a:t>service </a:t>
            </a:r>
            <a:r>
              <a:rPr lang="en-US" dirty="0" smtClean="0"/>
              <a:t>provisioning, and first </a:t>
            </a:r>
            <a:r>
              <a:rPr lang="en-US" dirty="0"/>
              <a:t>tools available</a:t>
            </a:r>
          </a:p>
          <a:p>
            <a:r>
              <a:rPr lang="en-US" dirty="0"/>
              <a:t>T6 </a:t>
            </a:r>
            <a:r>
              <a:rPr lang="en-US" dirty="0" smtClean="0"/>
              <a:t>Net </a:t>
            </a:r>
            <a:r>
              <a:rPr lang="en-US" dirty="0"/>
              <a:t>Security - </a:t>
            </a:r>
            <a:r>
              <a:rPr lang="en-US" dirty="0" smtClean="0"/>
              <a:t>Development </a:t>
            </a:r>
            <a:r>
              <a:rPr lang="en-US" dirty="0"/>
              <a:t>of FoD 1.5, FoD 1.6, RepShield and Certificate Transparency log </a:t>
            </a:r>
            <a:r>
              <a:rPr lang="en-US" dirty="0" smtClean="0"/>
              <a:t>service completed</a:t>
            </a:r>
          </a:p>
          <a:p>
            <a:endParaRPr lang="en-US" b="1" dirty="0"/>
          </a:p>
          <a:p>
            <a:r>
              <a:rPr lang="en-US" dirty="0" smtClean="0"/>
              <a:t>All tasks are now ‘PLM-ified’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Notable JRA2 accomplishments in Period 1</a:t>
            </a:r>
            <a:br>
              <a:rPr lang="en-US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Providing important </a:t>
            </a:r>
            <a:r>
              <a:rPr lang="en-GB" b="0" i="1" dirty="0">
                <a:solidFill>
                  <a:schemeClr val="bg1"/>
                </a:solidFill>
              </a:rPr>
              <a:t>groundwork for upcoming progress in Period </a:t>
            </a:r>
            <a:r>
              <a:rPr lang="en-GB" b="0" i="1" dirty="0" smtClean="0">
                <a:solidFill>
                  <a:schemeClr val="bg1"/>
                </a:solidFill>
              </a:rPr>
              <a:t>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663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040" y="1544285"/>
            <a:ext cx="1128491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All </a:t>
            </a:r>
            <a:r>
              <a:rPr lang="en-US" dirty="0"/>
              <a:t>7</a:t>
            </a:r>
            <a:r>
              <a:rPr lang="en-US" dirty="0" smtClean="0"/>
              <a:t> JRA2 development efforts are now in PLM:</a:t>
            </a:r>
          </a:p>
          <a:p>
            <a:pPr lvl="1"/>
            <a:r>
              <a:rPr lang="en-US" dirty="0" smtClean="0"/>
              <a:t>Each Task/effort has a feature development roadmap conforming to PLM </a:t>
            </a:r>
          </a:p>
          <a:p>
            <a:pPr lvl="1"/>
            <a:r>
              <a:rPr lang="en-US" dirty="0" smtClean="0"/>
              <a:t>Each product major release goes through the PLM Strategy review, where feature sets, product planning, documentation is coordinated and approved</a:t>
            </a:r>
          </a:p>
          <a:p>
            <a:pPr lvl="1"/>
            <a:r>
              <a:rPr lang="en-US" b="1" dirty="0" smtClean="0"/>
              <a:t>Strategy</a:t>
            </a:r>
            <a:r>
              <a:rPr lang="en-US" dirty="0" smtClean="0"/>
              <a:t> Review followed by </a:t>
            </a:r>
            <a:r>
              <a:rPr lang="en-US" b="1" dirty="0" smtClean="0"/>
              <a:t>Design+Development+Testing</a:t>
            </a:r>
            <a:r>
              <a:rPr lang="en-US" dirty="0" smtClean="0"/>
              <a:t> phase, then </a:t>
            </a:r>
            <a:r>
              <a:rPr lang="en-US" b="1" dirty="0" smtClean="0"/>
              <a:t>Pilot</a:t>
            </a:r>
            <a:r>
              <a:rPr lang="en-US" dirty="0" smtClean="0"/>
              <a:t>,</a:t>
            </a:r>
            <a:r>
              <a:rPr lang="en-US" b="1" dirty="0" smtClean="0"/>
              <a:t> </a:t>
            </a:r>
            <a:r>
              <a:rPr lang="en-US" dirty="0" smtClean="0"/>
              <a:t>and on to </a:t>
            </a:r>
            <a:r>
              <a:rPr lang="en-US" b="1" dirty="0" smtClean="0"/>
              <a:t>Production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4525" y="269026"/>
            <a:ext cx="10515600" cy="938624"/>
          </a:xfrm>
        </p:spPr>
        <p:txBody>
          <a:bodyPr/>
          <a:lstStyle/>
          <a:p>
            <a:r>
              <a:rPr lang="en-US" dirty="0" smtClean="0"/>
              <a:t>Product Lifecycle Management </a:t>
            </a:r>
            <a:r>
              <a:rPr lang="en-US" dirty="0"/>
              <a:t>(</a:t>
            </a:r>
            <a:r>
              <a:rPr lang="en-US" dirty="0" smtClean="0"/>
              <a:t>PLM)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761" y="3865545"/>
            <a:ext cx="4323385" cy="2216840"/>
          </a:xfrm>
          <a:prstGeom prst="rect">
            <a:avLst/>
          </a:prstGeom>
          <a:ln w="57150" cmpd="sng">
            <a:solidFill>
              <a:schemeClr val="accent1">
                <a:lumMod val="75000"/>
              </a:schemeClr>
            </a:solidFill>
          </a:ln>
          <a:effectLst>
            <a:outerShdw blurRad="101600" dist="1905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539" y="3501660"/>
            <a:ext cx="4065119" cy="2179688"/>
          </a:xfrm>
          <a:prstGeom prst="rect">
            <a:avLst/>
          </a:prstGeom>
          <a:ln w="57150" cmpd="sng">
            <a:solidFill>
              <a:schemeClr val="accent2">
                <a:lumMod val="75000"/>
              </a:schemeClr>
            </a:solidFill>
          </a:ln>
          <a:effectLst>
            <a:outerShdw blurRad="101600" dist="2667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5307" y="4110621"/>
            <a:ext cx="4315657" cy="2155412"/>
          </a:xfrm>
          <a:prstGeom prst="rect">
            <a:avLst/>
          </a:prstGeom>
          <a:ln w="57150" cmpd="sng">
            <a:solidFill>
              <a:schemeClr val="accent4">
                <a:lumMod val="75000"/>
              </a:schemeClr>
            </a:solidFill>
          </a:ln>
          <a:effectLst>
            <a:outerShdw blurRad="101600" dist="3429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9004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N4-2_Period-1_EC-Review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N4-2_Period-1_EC-Review_template.potx" id="{1E797CEA-DD22-435B-B78F-0737C5A600DF}" vid="{1A3F7FFC-45C2-46DC-B199-6D391FBBFBA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5" ma:contentTypeDescription="Create a new document." ma:contentTypeScope="" ma:versionID="4d07e586dea006e95782dbc20e5ec62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08366bb0866172c2b35953a168931fc2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CE6AEA11-A012-4DB8-8F7F-A2EFE9EED8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D943FB-BE63-4EA3-9350-2005CF76D58D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e2e8627e-9120-4592-bf70-1c86d23ddb27"/>
    <ds:schemaRef ds:uri="http://purl.org/dc/terms/"/>
    <ds:schemaRef ds:uri="http://schemas.microsoft.com/sharepoint/v3"/>
    <ds:schemaRef ds:uri="http://www.w3.org/XML/1998/namespace"/>
    <ds:schemaRef ds:uri="http://purl.org/dc/elements/1.1/"/>
    <ds:schemaRef ds:uri="33c70a20-266a-45ad-bf4a-dd457e1766dc"/>
    <ds:schemaRef ds:uri="http://schemas.microsoft.com/office/infopath/2007/PartnerControl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076BD84D-F3EA-480B-A875-8099364E745A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GN4-2_Period-1_EC-Review_template.potx</Template>
  <TotalTime>34740</TotalTime>
  <Words>1435</Words>
  <Application>Microsoft Macintosh PowerPoint</Application>
  <PresentationFormat>Custom</PresentationFormat>
  <Paragraphs>273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GN4-2_Period-1_EC-Review_template</vt:lpstr>
      <vt:lpstr>PowerPoint Presentation</vt:lpstr>
      <vt:lpstr>PowerPoint Presentation</vt:lpstr>
      <vt:lpstr>Joint Research Activity 2 (JRA2)  Network Services Development</vt:lpstr>
      <vt:lpstr>Resources (Period 1: 1 May 2016 to 31 August 2017) Manpower and partners  </vt:lpstr>
      <vt:lpstr>8/JRA2  Mission: To develop and evolve advanced networking services  for the GÉANT community and project  </vt:lpstr>
      <vt:lpstr>JRA2 Timeline: Milestones and Deliverables delivered in Period 1</vt:lpstr>
      <vt:lpstr>Overall Challenges and Observations</vt:lpstr>
      <vt:lpstr>Notable JRA2 accomplishments in Period 1 Providing important groundwork for upcoming progress in Period 2</vt:lpstr>
      <vt:lpstr>Product Lifecycle Management (PLM)</vt:lpstr>
      <vt:lpstr> Task 1: Consolidated Connection Services (CCS) Period 1 achievements </vt:lpstr>
      <vt:lpstr>Task 1: Consolidated Connection Services Objective</vt:lpstr>
      <vt:lpstr>Consolidated Connection Services Achievements</vt:lpstr>
      <vt:lpstr>Task 1: Looking forward</vt:lpstr>
      <vt:lpstr> Task 2: Service Provider Architecture Period 1 achievements </vt:lpstr>
      <vt:lpstr>Task 2: Service Provider Architecture</vt:lpstr>
      <vt:lpstr>Service Provider Architecture Goals</vt:lpstr>
      <vt:lpstr>SPA: TMF Zoom Architecture</vt:lpstr>
      <vt:lpstr>Service Provider Architecture Benefits</vt:lpstr>
      <vt:lpstr>ELINE 1.0  Pathfinder Project </vt:lpstr>
      <vt:lpstr>Task 2: Looking ahead Service Provider Architecture</vt:lpstr>
    </vt:vector>
  </TitlesOfParts>
  <Company>DANTE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1 EC Review slides GN4-2 Period 1: 1 May 2016 to 30 August 2017</dc:title>
  <dc:creator>Bridget Hannigan</dc:creator>
  <cp:lastModifiedBy>Jan Hertzberg</cp:lastModifiedBy>
  <cp:revision>519</cp:revision>
  <cp:lastPrinted>2017-09-25T06:52:55Z</cp:lastPrinted>
  <dcterms:created xsi:type="dcterms:W3CDTF">2017-07-21T13:52:13Z</dcterms:created>
  <dcterms:modified xsi:type="dcterms:W3CDTF">2018-11-27T13:25:38Z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