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9"/>
  </p:notesMasterIdLst>
  <p:handoutMasterIdLst>
    <p:handoutMasterId r:id="rId20"/>
  </p:handoutMasterIdLst>
  <p:sldIdLst>
    <p:sldId id="376" r:id="rId6"/>
    <p:sldId id="377" r:id="rId7"/>
    <p:sldId id="553" r:id="rId8"/>
    <p:sldId id="507" r:id="rId9"/>
    <p:sldId id="460" r:id="rId10"/>
    <p:sldId id="565" r:id="rId11"/>
    <p:sldId id="554" r:id="rId12"/>
    <p:sldId id="519" r:id="rId13"/>
    <p:sldId id="464" r:id="rId14"/>
    <p:sldId id="601" r:id="rId15"/>
    <p:sldId id="602" r:id="rId16"/>
    <p:sldId id="603" r:id="rId17"/>
    <p:sldId id="604" r:id="rId18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dget Hannigan" initials="B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CD2114"/>
    <a:srgbClr val="4C9B11"/>
    <a:srgbClr val="64993F"/>
    <a:srgbClr val="004359"/>
    <a:srgbClr val="FFC000"/>
    <a:srgbClr val="FFD961"/>
    <a:srgbClr val="75DBFF"/>
    <a:srgbClr val="FF818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63" autoAdjust="0"/>
    <p:restoredTop sz="96323" autoAdjust="0"/>
  </p:normalViewPr>
  <p:slideViewPr>
    <p:cSldViewPr snapToGrid="0">
      <p:cViewPr varScale="1">
        <p:scale>
          <a:sx n="111" d="100"/>
          <a:sy n="111" d="100"/>
        </p:scale>
        <p:origin x="-120" y="-6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272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464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N</a:t>
            </a:r>
            <a:r>
              <a:rPr lang="en-US" b="1" dirty="0" smtClean="0"/>
              <a:t>umber </a:t>
            </a:r>
            <a:r>
              <a:rPr lang="en-US" b="1" dirty="0"/>
              <a:t>of </a:t>
            </a:r>
            <a:r>
              <a:rPr lang="en-US" b="1" dirty="0" smtClean="0"/>
              <a:t>Registered </a:t>
            </a:r>
            <a:r>
              <a:rPr lang="en-US" b="1" dirty="0"/>
              <a:t>U</a:t>
            </a:r>
            <a:r>
              <a:rPr lang="en-US" b="1" dirty="0" smtClean="0"/>
              <a:t>sers</a:t>
            </a:r>
            <a:endParaRPr lang="en-US" b="1" dirty="0"/>
          </a:p>
        </c:rich>
      </c:tx>
      <c:layout>
        <c:manualLayout>
          <c:xMode val="edge"/>
          <c:yMode val="edge"/>
          <c:x val="0.221502330229913"/>
          <c:y val="0.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0752186968283"/>
          <c:y val="0.0337453557971738"/>
          <c:w val="0.858241008150199"/>
          <c:h val="0.5910385278336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 registered users'!$A$121:$A$136</c:f>
              <c:numCache>
                <c:formatCode>mmm\-yy</c:formatCode>
                <c:ptCount val="16"/>
                <c:pt idx="0">
                  <c:v>42491.0</c:v>
                </c:pt>
                <c:pt idx="1">
                  <c:v>42522.0</c:v>
                </c:pt>
                <c:pt idx="2">
                  <c:v>42552.0</c:v>
                </c:pt>
                <c:pt idx="3">
                  <c:v>42583.0</c:v>
                </c:pt>
                <c:pt idx="4">
                  <c:v>42614.0</c:v>
                </c:pt>
                <c:pt idx="5">
                  <c:v>42644.0</c:v>
                </c:pt>
                <c:pt idx="6">
                  <c:v>42675.0</c:v>
                </c:pt>
                <c:pt idx="7">
                  <c:v>42705.0</c:v>
                </c:pt>
                <c:pt idx="8">
                  <c:v>42736.0</c:v>
                </c:pt>
                <c:pt idx="9">
                  <c:v>42767.0</c:v>
                </c:pt>
                <c:pt idx="10">
                  <c:v>42795.0</c:v>
                </c:pt>
                <c:pt idx="11">
                  <c:v>42826.0</c:v>
                </c:pt>
                <c:pt idx="12">
                  <c:v>42856.0</c:v>
                </c:pt>
                <c:pt idx="13">
                  <c:v>42887.0</c:v>
                </c:pt>
                <c:pt idx="14">
                  <c:v>42917.0</c:v>
                </c:pt>
                <c:pt idx="15">
                  <c:v>42948.0</c:v>
                </c:pt>
              </c:numCache>
            </c:numRef>
          </c:cat>
          <c:val>
            <c:numRef>
              <c:f>' registered users'!$B$121:$B$136</c:f>
              <c:numCache>
                <c:formatCode>General</c:formatCode>
                <c:ptCount val="16"/>
                <c:pt idx="0">
                  <c:v>56.0</c:v>
                </c:pt>
                <c:pt idx="1">
                  <c:v>18.0</c:v>
                </c:pt>
                <c:pt idx="2">
                  <c:v>20.0</c:v>
                </c:pt>
                <c:pt idx="3">
                  <c:v>23.0</c:v>
                </c:pt>
                <c:pt idx="4">
                  <c:v>31.0</c:v>
                </c:pt>
                <c:pt idx="5">
                  <c:v>59.0</c:v>
                </c:pt>
                <c:pt idx="6">
                  <c:v>65.0</c:v>
                </c:pt>
                <c:pt idx="7">
                  <c:v>76.0</c:v>
                </c:pt>
                <c:pt idx="8">
                  <c:v>79.0</c:v>
                </c:pt>
                <c:pt idx="9">
                  <c:v>119.0</c:v>
                </c:pt>
                <c:pt idx="10">
                  <c:v>126.0</c:v>
                </c:pt>
                <c:pt idx="11">
                  <c:v>148.0</c:v>
                </c:pt>
                <c:pt idx="12">
                  <c:v>152.0</c:v>
                </c:pt>
                <c:pt idx="13">
                  <c:v>152.0</c:v>
                </c:pt>
                <c:pt idx="14">
                  <c:v>0.0</c:v>
                </c:pt>
                <c:pt idx="15">
                  <c:v>19.0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026779992"/>
        <c:axId val="-2026774744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 registered users'!$A$73:$A$76</c:f>
              <c:numCache>
                <c:formatCode>mmm\-yy</c:formatCode>
                <c:ptCount val="4"/>
                <c:pt idx="0">
                  <c:v>42491.0</c:v>
                </c:pt>
                <c:pt idx="1">
                  <c:v>42583.0</c:v>
                </c:pt>
                <c:pt idx="2">
                  <c:v>42767.0</c:v>
                </c:pt>
                <c:pt idx="3">
                  <c:v>42917.0</c:v>
                </c:pt>
              </c:numCache>
            </c:numRef>
          </c:xVal>
          <c:yVal>
            <c:numRef>
              <c:f>' registered users'!$B$73:$B$76</c:f>
              <c:numCache>
                <c:formatCode>0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26779992"/>
        <c:axId val="-2026774744"/>
      </c:scatterChart>
      <c:dateAx>
        <c:axId val="-202677999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6774744"/>
        <c:crosses val="autoZero"/>
        <c:auto val="1"/>
        <c:lblOffset val="100"/>
        <c:baseTimeUnit val="months"/>
      </c:dateAx>
      <c:valAx>
        <c:axId val="-2026774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</a:t>
                </a:r>
                <a:r>
                  <a:rPr lang="en-US" dirty="0" smtClean="0"/>
                  <a:t>umber </a:t>
                </a:r>
                <a:r>
                  <a:rPr lang="en-US" dirty="0"/>
                  <a:t>of users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6779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M</a:t>
            </a:r>
            <a:r>
              <a:rPr lang="en-US" b="1" dirty="0" smtClean="0"/>
              <a:t>ax</a:t>
            </a:r>
            <a:r>
              <a:rPr lang="en-US" b="1" dirty="0"/>
              <a:t>. </a:t>
            </a:r>
            <a:r>
              <a:rPr lang="en-US" b="1" dirty="0" smtClean="0"/>
              <a:t>Number </a:t>
            </a:r>
            <a:r>
              <a:rPr lang="en-US" b="1" dirty="0"/>
              <a:t>of </a:t>
            </a:r>
            <a:r>
              <a:rPr lang="en-US" b="1" dirty="0" smtClean="0"/>
              <a:t>Projects </a:t>
            </a:r>
            <a:r>
              <a:rPr lang="en-US" b="1" dirty="0"/>
              <a:t>per </a:t>
            </a:r>
            <a:r>
              <a:rPr lang="en-US" b="1" dirty="0" smtClean="0"/>
              <a:t>Month</a:t>
            </a:r>
            <a:endParaRPr lang="en-US" b="1" dirty="0"/>
          </a:p>
        </c:rich>
      </c:tx>
      <c:layout>
        <c:manualLayout>
          <c:xMode val="edge"/>
          <c:yMode val="edge"/>
          <c:x val="0.249403424216101"/>
          <c:y val="0.019886363636363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4697415492103"/>
          <c:y val="0.107577845382963"/>
          <c:w val="0.854460354377411"/>
          <c:h val="0.541888421617752"/>
        </c:manualLayout>
      </c:layout>
      <c:barChart>
        <c:barDir val="col"/>
        <c:grouping val="clustered"/>
        <c:varyColors val="0"/>
        <c:ser>
          <c:idx val="0"/>
          <c:order val="0"/>
          <c:tx>
            <c:v>max. number of projects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('registered projects'!$A$51:$A$63,'registered projects'!$A$74:$A$75)</c:f>
              <c:numCache>
                <c:formatCode>mmm\-yy</c:formatCode>
                <c:ptCount val="15"/>
                <c:pt idx="0">
                  <c:v>42522.0</c:v>
                </c:pt>
                <c:pt idx="1">
                  <c:v>42552.0</c:v>
                </c:pt>
                <c:pt idx="2">
                  <c:v>42583.0</c:v>
                </c:pt>
                <c:pt idx="3">
                  <c:v>42614.0</c:v>
                </c:pt>
                <c:pt idx="4">
                  <c:v>42644.0</c:v>
                </c:pt>
                <c:pt idx="5">
                  <c:v>42675.0</c:v>
                </c:pt>
                <c:pt idx="6">
                  <c:v>42705.0</c:v>
                </c:pt>
                <c:pt idx="7">
                  <c:v>42736.0</c:v>
                </c:pt>
                <c:pt idx="8">
                  <c:v>42767.0</c:v>
                </c:pt>
                <c:pt idx="9">
                  <c:v>42795.0</c:v>
                </c:pt>
                <c:pt idx="10">
                  <c:v>42826.0</c:v>
                </c:pt>
                <c:pt idx="11">
                  <c:v>42856.0</c:v>
                </c:pt>
                <c:pt idx="12">
                  <c:v>42887.0</c:v>
                </c:pt>
                <c:pt idx="13">
                  <c:v>42583.0</c:v>
                </c:pt>
                <c:pt idx="14">
                  <c:v>42767.0</c:v>
                </c:pt>
              </c:numCache>
            </c:numRef>
          </c:cat>
          <c:val>
            <c:numRef>
              <c:f>('registered projects'!$B$51:$B$63,'registered projects'!$B$73:$B$75)</c:f>
              <c:numCache>
                <c:formatCode>General</c:formatCode>
                <c:ptCount val="16"/>
                <c:pt idx="0">
                  <c:v>17.0</c:v>
                </c:pt>
                <c:pt idx="1">
                  <c:v>17.0</c:v>
                </c:pt>
                <c:pt idx="2">
                  <c:v>20.0</c:v>
                </c:pt>
                <c:pt idx="3">
                  <c:v>27.0</c:v>
                </c:pt>
                <c:pt idx="4">
                  <c:v>28.0</c:v>
                </c:pt>
                <c:pt idx="5">
                  <c:v>30.0</c:v>
                </c:pt>
                <c:pt idx="6">
                  <c:v>32.0</c:v>
                </c:pt>
                <c:pt idx="7">
                  <c:v>32.0</c:v>
                </c:pt>
                <c:pt idx="8">
                  <c:v>34.0</c:v>
                </c:pt>
                <c:pt idx="9">
                  <c:v>38.0</c:v>
                </c:pt>
                <c:pt idx="10">
                  <c:v>41.0</c:v>
                </c:pt>
                <c:pt idx="11">
                  <c:v>45.0</c:v>
                </c:pt>
                <c:pt idx="12">
                  <c:v>45.0</c:v>
                </c:pt>
                <c:pt idx="13" formatCode="0">
                  <c:v>0.0</c:v>
                </c:pt>
                <c:pt idx="14" formatCode="0">
                  <c:v>0.0</c:v>
                </c:pt>
                <c:pt idx="15" formatCode="0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091068600"/>
        <c:axId val="-2026289496"/>
      </c:barChart>
      <c:scatterChart>
        <c:scatterStyle val="lineMarker"/>
        <c:varyColors val="0"/>
        <c:ser>
          <c:idx val="1"/>
          <c:order val="1"/>
          <c:tx>
            <c:v>maintenance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'registered projects'!$A$74:$A$75</c:f>
              <c:numCache>
                <c:formatCode>mmm\-yy</c:formatCode>
                <c:ptCount val="2"/>
                <c:pt idx="0">
                  <c:v>42583.0</c:v>
                </c:pt>
                <c:pt idx="1">
                  <c:v>42767.0</c:v>
                </c:pt>
              </c:numCache>
            </c:numRef>
          </c:xVal>
          <c:yVal>
            <c:numRef>
              <c:f>'registered projects'!$B$74:$B$75</c:f>
              <c:numCache>
                <c:formatCode>0</c:formatCode>
                <c:ptCount val="2"/>
                <c:pt idx="0">
                  <c:v>0.0</c:v>
                </c:pt>
                <c:pt idx="1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1068600"/>
        <c:axId val="-2026289496"/>
      </c:scatterChart>
      <c:dateAx>
        <c:axId val="-209106860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6289496"/>
        <c:crosses val="autoZero"/>
        <c:auto val="1"/>
        <c:lblOffset val="100"/>
        <c:baseTimeUnit val="months"/>
      </c:dateAx>
      <c:valAx>
        <c:axId val="-2026289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Max</a:t>
                </a:r>
                <a:r>
                  <a:rPr lang="en-US" dirty="0"/>
                  <a:t>. number of projects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1068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27/11/18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1487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371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33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GN4-1 </a:t>
            </a:r>
            <a:r>
              <a:rPr lang="en-US" sz="1800" dirty="0">
                <a:solidFill>
                  <a:schemeClr val="bg1"/>
                </a:solidFill>
                <a:latin typeface="Arial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TBC 2016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chievements 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79911" y="654993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6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7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77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70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 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1200" b="1" dirty="0" smtClean="0">
                  <a:solidFill>
                    <a:srgbClr val="004360"/>
                  </a:solidFill>
                </a:rPr>
                <a:t>Achievements: Task 2</a:t>
              </a: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 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23" name="Rectangle 22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ounded Rectangle 26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4525" y="1450388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4888691" y="6548359"/>
            <a:ext cx="155119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1</a:t>
            </a:r>
            <a:endParaRPr lang="en-GB" sz="1200" b="0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0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 T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4850275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38338" y="653650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4</a:t>
            </a:r>
            <a:endParaRPr lang="en-GB" sz="1200" b="0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3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 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84128" y="654285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r>
              <a:rPr lang="en-GB" sz="1200" b="0" dirty="0" smtClean="0">
                <a:solidFill>
                  <a:srgbClr val="004360"/>
                </a:solidFill>
              </a:rPr>
              <a:t>: </a:t>
            </a:r>
            <a:r>
              <a:rPr lang="en-GB" sz="1200" b="1" dirty="0" smtClean="0">
                <a:solidFill>
                  <a:srgbClr val="004360"/>
                </a:solidFill>
              </a:rPr>
              <a:t>Task 3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8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chievements T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02019" y="6539942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</a:t>
            </a:r>
            <a:r>
              <a:rPr lang="en-GB" sz="1200" b="1" baseline="0" dirty="0" smtClean="0">
                <a:solidFill>
                  <a:srgbClr val="004360"/>
                </a:solidFill>
              </a:rPr>
              <a:t> 5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g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86" r:id="rId11"/>
    <p:sldLayoutId id="2147483673" r:id="rId12"/>
    <p:sldLayoutId id="2147483674" r:id="rId13"/>
    <p:sldLayoutId id="2147483683" r:id="rId14"/>
    <p:sldLayoutId id="2147483689" r:id="rId15"/>
    <p:sldLayoutId id="2147483691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microsoft.com/office/2007/relationships/hdphoto" Target="../media/hdphoto9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1" Type="http://schemas.microsoft.com/office/2007/relationships/hdphoto" Target="../media/hdphoto6.wdp"/><Relationship Id="rId12" Type="http://schemas.microsoft.com/office/2007/relationships/hdphoto" Target="../media/hdphoto7.wdp"/><Relationship Id="rId13" Type="http://schemas.microsoft.com/office/2007/relationships/hdphoto" Target="../media/hdphoto8.wdp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microsoft.com/office/2007/relationships/hdphoto" Target="../media/hdphoto1.wdp"/><Relationship Id="rId5" Type="http://schemas.openxmlformats.org/officeDocument/2006/relationships/image" Target="../media/image10.png"/><Relationship Id="rId6" Type="http://schemas.microsoft.com/office/2007/relationships/hdphoto" Target="../media/hdphoto2.wdp"/><Relationship Id="rId7" Type="http://schemas.openxmlformats.org/officeDocument/2006/relationships/image" Target="../media/image11.jpeg"/><Relationship Id="rId8" Type="http://schemas.microsoft.com/office/2007/relationships/hdphoto" Target="../media/hdphoto3.wdp"/><Relationship Id="rId9" Type="http://schemas.microsoft.com/office/2007/relationships/hdphoto" Target="../media/hdphoto4.wdp"/><Relationship Id="rId10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Arial Black"/>
                <a:cs typeface="Arial Black"/>
              </a:rPr>
              <a:t>Task 3: GÉANT </a:t>
            </a:r>
            <a:r>
              <a:rPr lang="en-US" dirty="0">
                <a:ea typeface="Arial Black"/>
                <a:cs typeface="Arial Black"/>
              </a:rPr>
              <a:t>Testbeds </a:t>
            </a:r>
            <a:r>
              <a:rPr lang="en-US" dirty="0" smtClean="0">
                <a:ea typeface="Arial Black"/>
                <a:cs typeface="Arial Black"/>
              </a:rPr>
              <a:t>Service</a:t>
            </a:r>
            <a:br>
              <a:rPr lang="en-US" dirty="0" smtClean="0">
                <a:ea typeface="Arial Black"/>
                <a:cs typeface="Arial Black"/>
              </a:rPr>
            </a:br>
            <a:r>
              <a:rPr lang="en-US" b="0" i="1" dirty="0">
                <a:solidFill>
                  <a:schemeClr val="bg1"/>
                </a:solidFill>
              </a:rPr>
              <a:t>Period 1 achievements</a:t>
            </a:r>
            <a:endParaRPr lang="en-US" dirty="0">
              <a:ea typeface="Arial Black"/>
              <a:cs typeface="Arial Black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48357" y="1516701"/>
            <a:ext cx="675192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Task Leader: Susanne Naegele-Jackson (DFN-ERL</a:t>
            </a:r>
            <a:r>
              <a:rPr lang="en-GB" dirty="0" smtClean="0"/>
              <a:t>)</a:t>
            </a:r>
          </a:p>
          <a:p>
            <a:r>
              <a:rPr lang="en-GB" dirty="0" smtClean="0"/>
              <a:t>123 PM (3.84 FTE)  </a:t>
            </a:r>
            <a:r>
              <a:rPr lang="en-GB" dirty="0" smtClean="0">
                <a:latin typeface="Calibri" panose="020F0502020204030204" pitchFamily="34" charset="0"/>
              </a:rPr>
              <a:t>–</a:t>
            </a:r>
            <a:r>
              <a:rPr lang="en-GB" dirty="0" smtClean="0"/>
              <a:t>&gt; 4.5 FTE  P1 Q4</a:t>
            </a:r>
          </a:p>
          <a:p>
            <a:pPr lvl="1"/>
            <a:r>
              <a:rPr lang="en-GB" dirty="0" smtClean="0"/>
              <a:t>10 People from 7 Partner Organisations</a:t>
            </a:r>
            <a:endParaRPr lang="en-GB" dirty="0"/>
          </a:p>
          <a:p>
            <a:r>
              <a:rPr lang="en-GB" dirty="0"/>
              <a:t>Period 1 output:</a:t>
            </a:r>
          </a:p>
          <a:p>
            <a:pPr lvl="1"/>
            <a:r>
              <a:rPr lang="en-GB" dirty="0"/>
              <a:t>Milestone </a:t>
            </a:r>
            <a:r>
              <a:rPr lang="en-GB" i="1" dirty="0" smtClean="0">
                <a:solidFill>
                  <a:srgbClr val="0070C0"/>
                </a:solidFill>
              </a:rPr>
              <a:t>M8.3: GÉANT Testbeds Service Roadmap</a:t>
            </a:r>
            <a:endParaRPr lang="en-GB" i="1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187440" y="3749039"/>
            <a:ext cx="5704526" cy="2534413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16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Task </a:t>
            </a:r>
            <a:r>
              <a:rPr lang="en-US" dirty="0"/>
              <a:t>Leader:  Pavle Vuletić (AMRES)</a:t>
            </a:r>
          </a:p>
          <a:p>
            <a:r>
              <a:rPr lang="en-GB" dirty="0" smtClean="0"/>
              <a:t>59 PM (1.84 FTE)  -&gt; 2.6 FTE  P1 Q4</a:t>
            </a:r>
          </a:p>
          <a:p>
            <a:pPr lvl="1"/>
            <a:r>
              <a:rPr lang="en-GB" dirty="0"/>
              <a:t>6</a:t>
            </a:r>
            <a:r>
              <a:rPr lang="en-GB" dirty="0" smtClean="0"/>
              <a:t> people from 5 partner organisations</a:t>
            </a:r>
          </a:p>
          <a:p>
            <a:r>
              <a:rPr lang="en-GB" dirty="0" smtClean="0"/>
              <a:t>Period </a:t>
            </a:r>
            <a:r>
              <a:rPr lang="en-GB" dirty="0"/>
              <a:t>1 output:</a:t>
            </a:r>
          </a:p>
          <a:p>
            <a:pPr lvl="1"/>
            <a:r>
              <a:rPr lang="en-GB" dirty="0"/>
              <a:t>Milestone </a:t>
            </a:r>
            <a:r>
              <a:rPr lang="en-GB" i="1" dirty="0" smtClean="0">
                <a:solidFill>
                  <a:srgbClr val="0070C0"/>
                </a:solidFill>
              </a:rPr>
              <a:t>M8.4: Network Monitoring/ </a:t>
            </a:r>
            <a:br>
              <a:rPr lang="en-GB" i="1" dirty="0" smtClean="0">
                <a:solidFill>
                  <a:srgbClr val="0070C0"/>
                </a:solidFill>
              </a:rPr>
            </a:br>
            <a:r>
              <a:rPr lang="en-GB" i="1" dirty="0" smtClean="0">
                <a:solidFill>
                  <a:srgbClr val="0070C0"/>
                </a:solidFill>
              </a:rPr>
              <a:t>Performance Verification Architecture </a:t>
            </a:r>
            <a:br>
              <a:rPr lang="en-GB" i="1" dirty="0" smtClean="0">
                <a:solidFill>
                  <a:srgbClr val="0070C0"/>
                </a:solidFill>
              </a:rPr>
            </a:br>
            <a:r>
              <a:rPr lang="en-GB" i="1" dirty="0" smtClean="0">
                <a:solidFill>
                  <a:srgbClr val="0070C0"/>
                </a:solidFill>
              </a:rPr>
              <a:t>Roadmap</a:t>
            </a:r>
            <a:endParaRPr lang="en-GB" i="1" dirty="0">
              <a:solidFill>
                <a:srgbClr val="0070C0"/>
              </a:solidFill>
            </a:endParaRPr>
          </a:p>
          <a:p>
            <a:pPr marL="457189" lvl="1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4: Performance Verification and Monitoring</a:t>
            </a:r>
            <a:br>
              <a:rPr lang="en-US" dirty="0" smtClean="0"/>
            </a:br>
            <a:r>
              <a:rPr lang="en-US" b="0" i="1" dirty="0">
                <a:solidFill>
                  <a:schemeClr val="bg1"/>
                </a:solidFill>
              </a:rPr>
              <a:t>Period 1 achievements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912" t="12494" r="2367" b="12444"/>
          <a:stretch/>
        </p:blipFill>
        <p:spPr>
          <a:xfrm>
            <a:off x="6577966" y="2426905"/>
            <a:ext cx="5146361" cy="319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54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27910" y="1435644"/>
            <a:ext cx="7342182" cy="1519992"/>
          </a:xfrm>
          <a:prstGeom prst="roundRect">
            <a:avLst>
              <a:gd name="adj" fmla="val 14812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7286942" cy="4351338"/>
          </a:xfrm>
        </p:spPr>
        <p:txBody>
          <a:bodyPr>
            <a:noAutofit/>
          </a:bodyPr>
          <a:lstStyle/>
          <a:p>
            <a:r>
              <a:rPr lang="en-GB" dirty="0"/>
              <a:t>The Network and Service Monitoring (NetMon) </a:t>
            </a:r>
            <a:r>
              <a:rPr lang="en-GB" dirty="0" smtClean="0"/>
              <a:t>Task</a:t>
            </a:r>
            <a:br>
              <a:rPr lang="en-GB" dirty="0" smtClean="0"/>
            </a:br>
            <a:r>
              <a:rPr lang="en-GB" dirty="0" smtClean="0"/>
              <a:t>is developing </a:t>
            </a:r>
            <a:r>
              <a:rPr lang="en-GB" dirty="0"/>
              <a:t>a generalised </a:t>
            </a:r>
            <a:r>
              <a:rPr lang="en-GB" dirty="0" smtClean="0"/>
              <a:t>comprehensive </a:t>
            </a:r>
            <a:r>
              <a:rPr lang="en-GB" dirty="0"/>
              <a:t>network monitoring capability that will measure the performance of </a:t>
            </a:r>
            <a:r>
              <a:rPr lang="en-GB" b="1" dirty="0"/>
              <a:t>GÉANT network </a:t>
            </a:r>
            <a:r>
              <a:rPr lang="en-GB" b="1" dirty="0" smtClean="0"/>
              <a:t>services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Goal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Create a framework for </a:t>
            </a:r>
            <a:r>
              <a:rPr lang="en-US" dirty="0" smtClean="0"/>
              <a:t>end-to-end </a:t>
            </a:r>
            <a:r>
              <a:rPr lang="en-US" dirty="0"/>
              <a:t>monitoring of each service instance for all GÉANT network services</a:t>
            </a:r>
            <a:r>
              <a:rPr lang="x-none" dirty="0"/>
              <a:t> –</a:t>
            </a:r>
            <a:r>
              <a:rPr lang="en-US" dirty="0"/>
              <a:t> current and future </a:t>
            </a:r>
            <a:r>
              <a:rPr lang="x-none" dirty="0"/>
              <a:t>(</a:t>
            </a:r>
            <a:r>
              <a:rPr lang="en-US" dirty="0"/>
              <a:t>e.g. </a:t>
            </a:r>
            <a:r>
              <a:rPr lang="en-US" dirty="0" smtClean="0"/>
              <a:t>VNFs and service chains</a:t>
            </a:r>
            <a:r>
              <a:rPr lang="x-none" dirty="0" smtClean="0"/>
              <a:t>)</a:t>
            </a:r>
            <a:r>
              <a:rPr lang="en-US" dirty="0" smtClean="0"/>
              <a:t> </a:t>
            </a:r>
            <a:endParaRPr lang="x-none" dirty="0"/>
          </a:p>
          <a:p>
            <a:pPr lvl="1"/>
            <a:r>
              <a:rPr lang="en-GB" dirty="0"/>
              <a:t>Automated Fault-analysis Utility (AFU) to </a:t>
            </a:r>
            <a:r>
              <a:rPr lang="en-GB" dirty="0" smtClean="0"/>
              <a:t>localise </a:t>
            </a:r>
            <a:r>
              <a:rPr lang="en-GB" dirty="0"/>
              <a:t>errors</a:t>
            </a:r>
          </a:p>
          <a:p>
            <a:pPr lvl="1"/>
            <a:r>
              <a:rPr lang="en-GB" dirty="0" smtClean="0"/>
              <a:t>Extensible: Able </a:t>
            </a:r>
            <a:r>
              <a:rPr lang="en-GB" dirty="0"/>
              <a:t>to incorporate future service models/components (e.g. virtual </a:t>
            </a:r>
            <a:r>
              <a:rPr lang="en-GB" dirty="0" smtClean="0"/>
              <a:t>switching elements, </a:t>
            </a:r>
            <a:r>
              <a:rPr lang="en-GB" dirty="0"/>
              <a:t>VMs, </a:t>
            </a:r>
            <a:r>
              <a:rPr lang="en-GB" dirty="0" smtClean="0"/>
              <a:t>etc.)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T</a:t>
            </a:r>
            <a:r>
              <a:rPr lang="en-GB" dirty="0" smtClean="0"/>
              <a:t>ask </a:t>
            </a:r>
            <a:r>
              <a:rPr lang="x-none" dirty="0" smtClean="0"/>
              <a:t>4</a:t>
            </a:r>
            <a:r>
              <a:rPr lang="en-GB" dirty="0" smtClean="0"/>
              <a:t>:</a:t>
            </a:r>
            <a:r>
              <a:rPr lang="x-none" dirty="0" smtClean="0"/>
              <a:t> </a:t>
            </a:r>
            <a:r>
              <a:rPr lang="en-GB" dirty="0" smtClean="0"/>
              <a:t>Network and Service Monitoring (NetMon)</a:t>
            </a:r>
            <a:br>
              <a:rPr lang="en-GB" dirty="0" smtClean="0"/>
            </a:br>
            <a:r>
              <a:rPr lang="en-US" b="0" i="1" dirty="0" smtClean="0">
                <a:solidFill>
                  <a:schemeClr val="bg1"/>
                </a:solidFill>
              </a:rPr>
              <a:t>Performance Verification and Monitoring</a:t>
            </a:r>
            <a:endParaRPr lang="x-none" b="0" i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963668" y="5849342"/>
            <a:ext cx="3118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To verify, you need to measure</a:t>
            </a:r>
            <a:endParaRPr lang="en-GB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4044"/>
          <a:stretch/>
        </p:blipFill>
        <p:spPr>
          <a:xfrm>
            <a:off x="7672123" y="2039112"/>
            <a:ext cx="4183161" cy="3806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1856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11569389" cy="4351338"/>
          </a:xfrm>
        </p:spPr>
        <p:txBody>
          <a:bodyPr>
            <a:noAutofit/>
          </a:bodyPr>
          <a:lstStyle/>
          <a:p>
            <a:r>
              <a:rPr lang="en-GB" sz="2200" b="1" dirty="0" smtClean="0"/>
              <a:t>Defined the Advanced </a:t>
            </a:r>
            <a:r>
              <a:rPr lang="en-GB" sz="2200" b="1" dirty="0"/>
              <a:t>Service Monitor/Performance Verification Architecture (ASM/PVA</a:t>
            </a:r>
            <a:r>
              <a:rPr lang="en-GB" sz="2200" b="1" dirty="0" smtClean="0">
                <a:solidFill>
                  <a:srgbClr val="003F5D"/>
                </a:solidFill>
              </a:rPr>
              <a:t>)</a:t>
            </a:r>
            <a:endParaRPr lang="en-GB" sz="2200" dirty="0">
              <a:solidFill>
                <a:srgbClr val="003F5D"/>
              </a:solidFill>
            </a:endParaRPr>
          </a:p>
          <a:p>
            <a:pPr lvl="1"/>
            <a:r>
              <a:rPr lang="en-GB" sz="2200" dirty="0">
                <a:solidFill>
                  <a:srgbClr val="003F5D"/>
                </a:solidFill>
              </a:rPr>
              <a:t>F</a:t>
            </a:r>
            <a:r>
              <a:rPr lang="en-GB" sz="2200" dirty="0" smtClean="0">
                <a:solidFill>
                  <a:srgbClr val="003F5D"/>
                </a:solidFill>
              </a:rPr>
              <a:t>ull </a:t>
            </a:r>
            <a:r>
              <a:rPr lang="en-GB" sz="2200" dirty="0">
                <a:solidFill>
                  <a:srgbClr val="003F5D"/>
                </a:solidFill>
              </a:rPr>
              <a:t>automation </a:t>
            </a:r>
            <a:r>
              <a:rPr lang="en-GB" sz="2200" dirty="0" smtClean="0">
                <a:solidFill>
                  <a:srgbClr val="003F5D"/>
                </a:solidFill>
              </a:rPr>
              <a:t>of </a:t>
            </a:r>
            <a:r>
              <a:rPr lang="en-GB" sz="2200" dirty="0">
                <a:solidFill>
                  <a:srgbClr val="003F5D"/>
                </a:solidFill>
              </a:rPr>
              <a:t>service </a:t>
            </a:r>
            <a:r>
              <a:rPr lang="en-GB" sz="2200" dirty="0" smtClean="0">
                <a:solidFill>
                  <a:srgbClr val="003F5D"/>
                </a:solidFill>
              </a:rPr>
              <a:t>monitoring </a:t>
            </a:r>
          </a:p>
          <a:p>
            <a:pPr lvl="1"/>
            <a:r>
              <a:rPr lang="en-GB" sz="2200" dirty="0">
                <a:solidFill>
                  <a:srgbClr val="003F5D"/>
                </a:solidFill>
              </a:rPr>
              <a:t>P</a:t>
            </a:r>
            <a:r>
              <a:rPr lang="en-GB" sz="2200" dirty="0" smtClean="0">
                <a:solidFill>
                  <a:srgbClr val="003F5D"/>
                </a:solidFill>
              </a:rPr>
              <a:t>erformance verification</a:t>
            </a:r>
          </a:p>
          <a:p>
            <a:pPr lvl="1"/>
            <a:r>
              <a:rPr lang="en-GB" sz="2200" dirty="0">
                <a:solidFill>
                  <a:srgbClr val="003F5D"/>
                </a:solidFill>
              </a:rPr>
              <a:t>F</a:t>
            </a:r>
            <a:r>
              <a:rPr lang="en-GB" sz="2200" dirty="0" smtClean="0">
                <a:solidFill>
                  <a:srgbClr val="003F5D"/>
                </a:solidFill>
              </a:rPr>
              <a:t>ault </a:t>
            </a:r>
            <a:r>
              <a:rPr lang="en-GB" sz="2200" dirty="0">
                <a:solidFill>
                  <a:srgbClr val="003F5D"/>
                </a:solidFill>
              </a:rPr>
              <a:t>localisation processes in a multi-domain context </a:t>
            </a:r>
          </a:p>
          <a:p>
            <a:r>
              <a:rPr lang="en-GB" sz="2200" b="1" dirty="0" smtClean="0"/>
              <a:t>Initial </a:t>
            </a:r>
            <a:r>
              <a:rPr lang="en-GB" sz="2200" b="1" dirty="0"/>
              <a:t>Monitoring Demonstrator</a:t>
            </a:r>
            <a:r>
              <a:rPr lang="x-none" sz="2200" b="1" dirty="0"/>
              <a:t> </a:t>
            </a:r>
            <a:endParaRPr lang="en-US" sz="2200" b="1" dirty="0" smtClean="0"/>
          </a:p>
          <a:p>
            <a:pPr lvl="1"/>
            <a:r>
              <a:rPr lang="en-US" sz="2200" dirty="0" smtClean="0"/>
              <a:t>Currently being configured and tested in the development lab (Prague)</a:t>
            </a:r>
          </a:p>
          <a:p>
            <a:pPr lvl="1"/>
            <a:r>
              <a:rPr lang="en-US" sz="2200" dirty="0" smtClean="0"/>
              <a:t>Uses Virtual MX (VMX) software to act as routers and networks.</a:t>
            </a:r>
          </a:p>
          <a:p>
            <a:r>
              <a:rPr lang="en-US" sz="2200" b="1" dirty="0" smtClean="0"/>
              <a:t>Performance Verification at 100G</a:t>
            </a:r>
          </a:p>
          <a:p>
            <a:pPr lvl="1"/>
            <a:r>
              <a:rPr lang="en-US" sz="2200" dirty="0" smtClean="0"/>
              <a:t>Hardware for development and validation testing of 100G PVA analysis processes has been ordered for the dev lab</a:t>
            </a:r>
          </a:p>
          <a:p>
            <a:r>
              <a:rPr lang="en-US" sz="2200" b="1" dirty="0"/>
              <a:t>I</a:t>
            </a:r>
            <a:r>
              <a:rPr lang="en-US" sz="2200" b="1" dirty="0" smtClean="0"/>
              <a:t>ntegration of the Performance Monitoring Verification (PMV) system with the Service Provider Architecture (SPA) components </a:t>
            </a:r>
            <a:r>
              <a:rPr lang="mr-IN" sz="2200" b="1" dirty="0" smtClean="0"/>
              <a:t>–</a:t>
            </a:r>
            <a:r>
              <a:rPr lang="en-US" sz="2200" b="1" dirty="0" smtClean="0"/>
              <a:t> ELINE Project</a:t>
            </a:r>
          </a:p>
          <a:p>
            <a:pPr lvl="1"/>
            <a:r>
              <a:rPr lang="en-US" sz="2200" dirty="0" smtClean="0"/>
              <a:t>Automated service verification during activation process and fault analysis, as invoked </a:t>
            </a:r>
            <a:endParaRPr lang="x-none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000" y="349154"/>
            <a:ext cx="10515600" cy="938624"/>
          </a:xfrm>
        </p:spPr>
        <p:txBody>
          <a:bodyPr>
            <a:normAutofit fontScale="90000"/>
          </a:bodyPr>
          <a:lstStyle/>
          <a:p>
            <a:r>
              <a:rPr lang="x-none" sz="2700" dirty="0" smtClean="0"/>
              <a:t>T</a:t>
            </a:r>
            <a:r>
              <a:rPr lang="en-GB" sz="2700" dirty="0" smtClean="0"/>
              <a:t>ask </a:t>
            </a:r>
            <a:r>
              <a:rPr lang="x-none" sz="2700" dirty="0" smtClean="0"/>
              <a:t>4</a:t>
            </a:r>
            <a:r>
              <a:rPr lang="en-GB" sz="2700" dirty="0"/>
              <a:t>: Network and Service Monitoring (NetMon</a:t>
            </a:r>
            <a:r>
              <a:rPr lang="en-GB" sz="2700" dirty="0" smtClean="0"/>
              <a:t>)</a:t>
            </a:r>
            <a:r>
              <a:rPr lang="en-US" sz="27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i="1" dirty="0" smtClean="0">
                <a:solidFill>
                  <a:schemeClr val="bg1"/>
                </a:solidFill>
              </a:rPr>
              <a:t>Performance Verification Monitoring Accomplishments in Period 1</a:t>
            </a:r>
            <a:r>
              <a:rPr lang="en-US" dirty="0" smtClean="0"/>
              <a:t/>
            </a:r>
            <a:br>
              <a:rPr lang="en-US" dirty="0" smtClean="0"/>
            </a:br>
            <a:endParaRPr lang="x-none" b="0" i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901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11831510" cy="4351338"/>
          </a:xfrm>
        </p:spPr>
        <p:txBody>
          <a:bodyPr>
            <a:noAutofit/>
          </a:bodyPr>
          <a:lstStyle/>
          <a:p>
            <a:r>
              <a:rPr lang="en-GB" sz="2000" dirty="0" smtClean="0"/>
              <a:t>An </a:t>
            </a:r>
            <a:r>
              <a:rPr lang="en-GB" sz="2000" b="1" dirty="0" smtClean="0"/>
              <a:t>automated fault </a:t>
            </a:r>
            <a:r>
              <a:rPr lang="en-GB" sz="2000" b="1" dirty="0"/>
              <a:t>analysis </a:t>
            </a:r>
            <a:r>
              <a:rPr lang="en-GB" sz="2000" b="1" dirty="0" smtClean="0"/>
              <a:t>utility (AFU) </a:t>
            </a:r>
            <a:r>
              <a:rPr lang="en-GB" sz="2000" dirty="0" smtClean="0"/>
              <a:t>promises </a:t>
            </a:r>
            <a:r>
              <a:rPr lang="en-GB" sz="2000" dirty="0"/>
              <a:t>to be both challenging and </a:t>
            </a:r>
            <a:r>
              <a:rPr lang="en-GB" sz="2000" dirty="0" smtClean="0"/>
              <a:t>a critical capability </a:t>
            </a:r>
            <a:r>
              <a:rPr lang="en-GB" sz="2000" dirty="0"/>
              <a:t>for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future networks</a:t>
            </a:r>
            <a:endParaRPr lang="en-GB" sz="2000" dirty="0"/>
          </a:p>
          <a:p>
            <a:pPr lvl="1"/>
            <a:r>
              <a:rPr lang="en-GB" sz="2000" b="1" dirty="0" smtClean="0"/>
              <a:t>Adopts a </a:t>
            </a:r>
            <a:r>
              <a:rPr lang="en-GB" sz="2000" b="1" dirty="0"/>
              <a:t>“delegated” approach to decomposition </a:t>
            </a:r>
            <a:r>
              <a:rPr lang="en-GB" sz="2000" b="1" dirty="0" smtClean="0"/>
              <a:t>testing </a:t>
            </a:r>
            <a:endParaRPr lang="en-GB" sz="2000" b="1" dirty="0"/>
          </a:p>
          <a:p>
            <a:pPr lvl="2"/>
            <a:r>
              <a:rPr lang="en-GB" sz="2000" dirty="0"/>
              <a:t>Decomposition </a:t>
            </a:r>
            <a:r>
              <a:rPr lang="en-GB" sz="2000" dirty="0" smtClean="0"/>
              <a:t>testing asserts </a:t>
            </a:r>
            <a:r>
              <a:rPr lang="en-GB" sz="2000" dirty="0"/>
              <a:t>a recursive </a:t>
            </a:r>
            <a:r>
              <a:rPr lang="en-GB" sz="2000" dirty="0" smtClean="0"/>
              <a:t>‘domain </a:t>
            </a:r>
            <a:r>
              <a:rPr lang="en-GB" sz="2000" dirty="0"/>
              <a:t>of </a:t>
            </a:r>
            <a:r>
              <a:rPr lang="en-GB" sz="2000" dirty="0" smtClean="0"/>
              <a:t>responsibility’ </a:t>
            </a:r>
            <a:r>
              <a:rPr lang="en-GB" sz="2000" dirty="0"/>
              <a:t>concept – i.e. </a:t>
            </a:r>
            <a:r>
              <a:rPr lang="en-GB" sz="2000" dirty="0" smtClean="0"/>
              <a:t>identifies </a:t>
            </a:r>
            <a:r>
              <a:rPr lang="en-GB" sz="2000" dirty="0"/>
              <a:t>which service domain is </a:t>
            </a:r>
            <a:r>
              <a:rPr lang="en-GB" sz="2000" dirty="0" smtClean="0"/>
              <a:t>failing</a:t>
            </a:r>
            <a:r>
              <a:rPr lang="en-GB" sz="2000" dirty="0"/>
              <a:t>, </a:t>
            </a:r>
            <a:r>
              <a:rPr lang="en-GB" sz="2000" dirty="0" smtClean="0"/>
              <a:t>notifies </a:t>
            </a:r>
            <a:r>
              <a:rPr lang="en-GB" sz="2000" dirty="0"/>
              <a:t>that domain, and </a:t>
            </a:r>
            <a:r>
              <a:rPr lang="en-GB" sz="2000" dirty="0" smtClean="0"/>
              <a:t>expects </a:t>
            </a:r>
            <a:r>
              <a:rPr lang="en-GB" sz="2000" dirty="0"/>
              <a:t>that domain to </a:t>
            </a:r>
            <a:r>
              <a:rPr lang="en-GB" sz="2000" dirty="0" smtClean="0"/>
              <a:t>correct the </a:t>
            </a:r>
            <a:r>
              <a:rPr lang="en-GB" sz="2000" dirty="0"/>
              <a:t>problem </a:t>
            </a:r>
            <a:endParaRPr lang="en-GB" sz="2000" dirty="0" smtClean="0"/>
          </a:p>
          <a:p>
            <a:pPr lvl="2"/>
            <a:r>
              <a:rPr lang="en-GB" sz="2000" dirty="0" smtClean="0"/>
              <a:t>T4 </a:t>
            </a:r>
            <a:r>
              <a:rPr lang="en-GB" sz="2000" dirty="0"/>
              <a:t>is developing an </a:t>
            </a:r>
            <a:r>
              <a:rPr lang="en-GB" sz="2000" dirty="0" smtClean="0"/>
              <a:t>inter-domain </a:t>
            </a:r>
            <a:r>
              <a:rPr lang="en-GB" sz="2000" dirty="0"/>
              <a:t>protocol specification (NSI extension) to coordinate </a:t>
            </a:r>
            <a:r>
              <a:rPr lang="en-GB" sz="2000" dirty="0" smtClean="0"/>
              <a:t>the </a:t>
            </a:r>
            <a:r>
              <a:rPr lang="en-GB" sz="2000" dirty="0"/>
              <a:t>agents performing </a:t>
            </a:r>
            <a:r>
              <a:rPr lang="en-GB" sz="2000" dirty="0" smtClean="0"/>
              <a:t>end-to-end </a:t>
            </a:r>
            <a:r>
              <a:rPr lang="en-GB" sz="2000" dirty="0"/>
              <a:t>decomposition testing</a:t>
            </a:r>
          </a:p>
          <a:p>
            <a:r>
              <a:rPr lang="en-GB" sz="2000" dirty="0" smtClean="0"/>
              <a:t>In </a:t>
            </a:r>
            <a:r>
              <a:rPr lang="en-GB" sz="2000" dirty="0"/>
              <a:t>the development lab:</a:t>
            </a:r>
          </a:p>
          <a:p>
            <a:pPr lvl="1"/>
            <a:r>
              <a:rPr lang="en-GB" sz="2000" dirty="0"/>
              <a:t>100Gbps – sourcing and sinking </a:t>
            </a:r>
            <a:r>
              <a:rPr lang="en-GB" sz="2000" dirty="0" smtClean="0"/>
              <a:t>application-specific </a:t>
            </a:r>
            <a:r>
              <a:rPr lang="en-GB" sz="2000" dirty="0"/>
              <a:t>traffic profiles at 100G</a:t>
            </a:r>
          </a:p>
          <a:p>
            <a:pPr lvl="1"/>
            <a:r>
              <a:rPr lang="en-GB" sz="2000" dirty="0" smtClean="0"/>
              <a:t>Multi-domain correlation </a:t>
            </a:r>
            <a:r>
              <a:rPr lang="en-GB" sz="2000" dirty="0"/>
              <a:t>processing</a:t>
            </a:r>
          </a:p>
          <a:p>
            <a:pPr lvl="1"/>
            <a:r>
              <a:rPr lang="en-GB" sz="2000" dirty="0" smtClean="0"/>
              <a:t>Port-based and virtual Measurement Points</a:t>
            </a:r>
            <a:endParaRPr lang="en-GB" sz="2000" dirty="0"/>
          </a:p>
          <a:p>
            <a:r>
              <a:rPr lang="en-GB" sz="2000" dirty="0"/>
              <a:t>Explore how to integrate with </a:t>
            </a:r>
            <a:r>
              <a:rPr lang="en-GB" sz="2000" dirty="0" smtClean="0"/>
              <a:t>perfSONAR: </a:t>
            </a:r>
            <a:endParaRPr lang="en-GB" sz="2000" dirty="0"/>
          </a:p>
          <a:p>
            <a:pPr lvl="1"/>
            <a:r>
              <a:rPr lang="en-GB" sz="2000" dirty="0"/>
              <a:t>PVM </a:t>
            </a:r>
            <a:r>
              <a:rPr lang="en-GB" sz="2000" dirty="0" smtClean="0"/>
              <a:t>complements </a:t>
            </a:r>
            <a:r>
              <a:rPr lang="en-GB" sz="2000" dirty="0"/>
              <a:t>existing pS capabilities</a:t>
            </a:r>
          </a:p>
          <a:p>
            <a:pPr lvl="1"/>
            <a:r>
              <a:rPr lang="en-GB" sz="2000" dirty="0"/>
              <a:t>Integration with perfSONAR package </a:t>
            </a:r>
            <a:r>
              <a:rPr lang="en-GB" sz="2000" dirty="0" smtClean="0"/>
              <a:t>could leverage 2000</a:t>
            </a:r>
            <a:r>
              <a:rPr lang="en-GB" sz="2000" dirty="0"/>
              <a:t>+ </a:t>
            </a:r>
            <a:r>
              <a:rPr lang="en-GB" sz="2000" dirty="0" smtClean="0"/>
              <a:t>pS installations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4525" y="268382"/>
            <a:ext cx="10515600" cy="938624"/>
          </a:xfrm>
        </p:spPr>
        <p:txBody>
          <a:bodyPr/>
          <a:lstStyle/>
          <a:p>
            <a:r>
              <a:rPr lang="en-GB" dirty="0" smtClean="0"/>
              <a:t>Task 4: Looking forward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963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27910" y="1458734"/>
            <a:ext cx="7457636" cy="815720"/>
          </a:xfrm>
          <a:prstGeom prst="roundRect">
            <a:avLst>
              <a:gd name="adj" fmla="val 14812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7734443" cy="435133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GB" sz="2200" dirty="0"/>
              <a:t>GTS dynamically creates user defined, user controlled, </a:t>
            </a:r>
            <a:r>
              <a:rPr lang="en-GB" sz="2200" dirty="0" smtClean="0"/>
              <a:t>geographically distributed network environments:  </a:t>
            </a: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GB" sz="2200" dirty="0" smtClean="0"/>
              <a:t>For </a:t>
            </a:r>
            <a:r>
              <a:rPr lang="en-GB" sz="2200" dirty="0"/>
              <a:t>the user, </a:t>
            </a:r>
            <a:r>
              <a:rPr lang="en-GB" sz="2200" dirty="0" smtClean="0"/>
              <a:t>experimental services </a:t>
            </a:r>
            <a:r>
              <a:rPr lang="en-GB" sz="2200" dirty="0"/>
              <a:t>can be quickly and inexpensively deployed and studied “at scale” in the </a:t>
            </a:r>
            <a:r>
              <a:rPr lang="en-GB" sz="2200" dirty="0" smtClean="0"/>
              <a:t>WAN, i.e. </a:t>
            </a:r>
            <a:r>
              <a:rPr lang="en-GB" sz="2200" b="1" i="1" dirty="0" smtClean="0"/>
              <a:t>Testbeds</a:t>
            </a:r>
            <a:endParaRPr lang="en-GB" sz="2200" dirty="0"/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GB" sz="2200" dirty="0"/>
              <a:t>For the service provider, network innovations can be </a:t>
            </a:r>
            <a:r>
              <a:rPr lang="en-GB" sz="2200" dirty="0" smtClean="0"/>
              <a:t>safely introduced, with </a:t>
            </a:r>
            <a:r>
              <a:rPr lang="en-GB" sz="2200" dirty="0"/>
              <a:t>minimal risk to other network </a:t>
            </a:r>
            <a:r>
              <a:rPr lang="en-GB" sz="2200" dirty="0" smtClean="0"/>
              <a:t>services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GB" sz="2200" dirty="0"/>
              <a:t>These GTS environments can support the full evolution of new </a:t>
            </a:r>
            <a:r>
              <a:rPr lang="en-GB" sz="2200" dirty="0" smtClean="0"/>
              <a:t>services </a:t>
            </a:r>
            <a:r>
              <a:rPr lang="en-GB" sz="2200" dirty="0" smtClean="0">
                <a:latin typeface="Calibri" panose="020F0502020204030204" pitchFamily="34" charset="0"/>
              </a:rPr>
              <a:t>–</a:t>
            </a:r>
            <a:r>
              <a:rPr lang="en-GB" sz="2200" dirty="0" smtClean="0"/>
              <a:t> </a:t>
            </a:r>
            <a:r>
              <a:rPr lang="en-GB" sz="2200" dirty="0"/>
              <a:t>from early TRL5/6 experiments up through to mature TRL9 services 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GB" sz="2200" dirty="0"/>
              <a:t>GTS is a </a:t>
            </a:r>
            <a:r>
              <a:rPr lang="en-GB" sz="2200" dirty="0" smtClean="0"/>
              <a:t>running </a:t>
            </a:r>
            <a:r>
              <a:rPr lang="en-GB" sz="2200" dirty="0"/>
              <a:t>service, with a growing user </a:t>
            </a:r>
            <a:r>
              <a:rPr lang="en-GB" sz="2200" dirty="0" smtClean="0"/>
              <a:t>base</a:t>
            </a:r>
            <a:endParaRPr lang="en-GB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25" y="277526"/>
            <a:ext cx="10515600" cy="938624"/>
          </a:xfrm>
        </p:spPr>
        <p:txBody>
          <a:bodyPr>
            <a:normAutofit/>
          </a:bodyPr>
          <a:lstStyle/>
          <a:p>
            <a:r>
              <a:rPr lang="en-US" dirty="0" smtClean="0"/>
              <a:t>Task 3: The </a:t>
            </a:r>
            <a:r>
              <a:rPr lang="en-US" dirty="0"/>
              <a:t>GÉANT Testbeds Service (</a:t>
            </a:r>
            <a:r>
              <a:rPr lang="en-US" dirty="0" smtClean="0"/>
              <a:t>GTS)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966" y="1725729"/>
            <a:ext cx="3644901" cy="2429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346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4525" y="1408774"/>
            <a:ext cx="12142406" cy="4351338"/>
          </a:xfrm>
        </p:spPr>
        <p:txBody>
          <a:bodyPr>
            <a:noAutofit/>
          </a:bodyPr>
          <a:lstStyle/>
          <a:p>
            <a:r>
              <a:rPr lang="en-GB" b="1" dirty="0"/>
              <a:t>GTS v4 </a:t>
            </a:r>
            <a:r>
              <a:rPr lang="en-GB" b="1" dirty="0" smtClean="0"/>
              <a:t>is now deployed and in service</a:t>
            </a:r>
            <a:endParaRPr lang="en-GB" dirty="0"/>
          </a:p>
          <a:p>
            <a:pPr lvl="1"/>
            <a:r>
              <a:rPr lang="en-GB" sz="2000" dirty="0"/>
              <a:t>Major </a:t>
            </a:r>
            <a:r>
              <a:rPr lang="en-GB" sz="2000" dirty="0" smtClean="0"/>
              <a:t>hardware deployment supporting important new </a:t>
            </a:r>
            <a:r>
              <a:rPr lang="en-GB" sz="2000" dirty="0"/>
              <a:t>features: </a:t>
            </a:r>
            <a:endParaRPr lang="en-GB" sz="2000" dirty="0" smtClean="0"/>
          </a:p>
          <a:p>
            <a:pPr lvl="2"/>
            <a:r>
              <a:rPr lang="en-GB" sz="2000" dirty="0" smtClean="0"/>
              <a:t>Bare </a:t>
            </a:r>
            <a:r>
              <a:rPr lang="en-GB" sz="2000" dirty="0"/>
              <a:t>metal servers, 10Gbps </a:t>
            </a:r>
            <a:r>
              <a:rPr lang="en-GB" sz="2000" dirty="0" smtClean="0"/>
              <a:t>links</a:t>
            </a:r>
            <a:r>
              <a:rPr lang="en-GB" sz="2000" dirty="0"/>
              <a:t>, </a:t>
            </a:r>
            <a:r>
              <a:rPr lang="en-GB" sz="2000" dirty="0" smtClean="0"/>
              <a:t>VSIs, VM flavors</a:t>
            </a:r>
          </a:p>
          <a:p>
            <a:pPr lvl="1"/>
            <a:r>
              <a:rPr lang="en-GB" sz="2000" dirty="0" smtClean="0"/>
              <a:t>Recognise </a:t>
            </a:r>
            <a:r>
              <a:rPr lang="en-GB" sz="2000" dirty="0"/>
              <a:t>SA1 engineering/operations team: </a:t>
            </a:r>
            <a:r>
              <a:rPr lang="en-GB" sz="2000" dirty="0" smtClean="0"/>
              <a:t>~50 </a:t>
            </a:r>
            <a:r>
              <a:rPr lang="en-GB" sz="2000" dirty="0"/>
              <a:t>boxes </a:t>
            </a:r>
            <a:r>
              <a:rPr lang="en-GB" sz="2000" dirty="0" smtClean="0"/>
              <a:t>engineered/deployed</a:t>
            </a:r>
            <a:r>
              <a:rPr lang="en-GB" sz="2000" dirty="0"/>
              <a:t>/redeployed in 9 locations, 100x10G </a:t>
            </a:r>
            <a:r>
              <a:rPr lang="en-GB" sz="2000" dirty="0" smtClean="0"/>
              <a:t>ports, new </a:t>
            </a:r>
            <a:r>
              <a:rPr lang="en-GB" sz="2000" dirty="0"/>
              <a:t>software requirements, operational </a:t>
            </a:r>
            <a:r>
              <a:rPr lang="en-GB" sz="2000" dirty="0" smtClean="0"/>
              <a:t>integration  </a:t>
            </a:r>
            <a:endParaRPr lang="en-GB" sz="2000" dirty="0"/>
          </a:p>
          <a:p>
            <a:r>
              <a:rPr lang="en-GB" b="1" dirty="0" smtClean="0"/>
              <a:t>New </a:t>
            </a:r>
            <a:r>
              <a:rPr lang="en-GB" b="1" dirty="0"/>
              <a:t>virtual SDN switching elements </a:t>
            </a:r>
            <a:r>
              <a:rPr lang="en-GB" b="1" dirty="0" smtClean="0"/>
              <a:t>now available in </a:t>
            </a:r>
            <a:r>
              <a:rPr lang="en-GB" b="1" dirty="0"/>
              <a:t>GTS </a:t>
            </a:r>
            <a:r>
              <a:rPr lang="en-GB" b="1" dirty="0" smtClean="0"/>
              <a:t>v4 (VSIs)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sz="2000" dirty="0"/>
              <a:t>Allows efficient </a:t>
            </a:r>
            <a:r>
              <a:rPr lang="en-GB" sz="2000" i="1" u="sng" dirty="0"/>
              <a:t>and secure </a:t>
            </a:r>
            <a:r>
              <a:rPr lang="en-GB" sz="2000" dirty="0"/>
              <a:t>sharing of SDN switching elements among many [global] users</a:t>
            </a:r>
          </a:p>
          <a:p>
            <a:pPr lvl="1"/>
            <a:r>
              <a:rPr lang="en-GB" sz="2000" dirty="0" smtClean="0"/>
              <a:t>Defined by GTS, jointly developed with </a:t>
            </a:r>
            <a:r>
              <a:rPr lang="en-GB" sz="2000" dirty="0"/>
              <a:t>Corsa – </a:t>
            </a:r>
            <a:r>
              <a:rPr lang="en-GB" sz="2000" i="1" u="sng" dirty="0"/>
              <a:t>now a shipping feature in </a:t>
            </a:r>
            <a:r>
              <a:rPr lang="en-GB" sz="2000" i="1" u="sng" dirty="0" smtClean="0"/>
              <a:t>Corsa products</a:t>
            </a:r>
          </a:p>
          <a:p>
            <a:r>
              <a:rPr lang="en-GB" b="1" dirty="0" smtClean="0"/>
              <a:t>GTS </a:t>
            </a:r>
            <a:r>
              <a:rPr lang="en-GB" b="1" dirty="0"/>
              <a:t>Tech+Futures Workshop III  (Utrecht, Feb 2017</a:t>
            </a:r>
            <a:r>
              <a:rPr lang="en-GB" dirty="0" smtClean="0"/>
              <a:t>):</a:t>
            </a:r>
            <a:endParaRPr lang="en-GB" dirty="0"/>
          </a:p>
          <a:p>
            <a:pPr lvl="1"/>
            <a:r>
              <a:rPr lang="en-GB" sz="2000" dirty="0"/>
              <a:t>30+ researchers, network operators, developers, </a:t>
            </a:r>
            <a:r>
              <a:rPr lang="en-GB" sz="2000" dirty="0" smtClean="0"/>
              <a:t>vendors. Tech+Futures </a:t>
            </a:r>
            <a:r>
              <a:rPr lang="en-GB" sz="2000" dirty="0"/>
              <a:t>drives the GTS features roadmap</a:t>
            </a:r>
          </a:p>
          <a:p>
            <a:r>
              <a:rPr lang="en-GB" b="1" dirty="0"/>
              <a:t>GTS Secure Code Audit </a:t>
            </a:r>
          </a:p>
          <a:p>
            <a:pPr lvl="1"/>
            <a:r>
              <a:rPr lang="en-GB" sz="2000" dirty="0" smtClean="0"/>
              <a:t>Thorough </a:t>
            </a:r>
            <a:r>
              <a:rPr lang="en-GB" sz="2000" dirty="0"/>
              <a:t>review </a:t>
            </a:r>
            <a:r>
              <a:rPr lang="en-GB" sz="2000" dirty="0" smtClean="0"/>
              <a:t>of the </a:t>
            </a:r>
            <a:r>
              <a:rPr lang="en-GB" sz="2000" dirty="0"/>
              <a:t>entire GTS software suite by </a:t>
            </a:r>
            <a:r>
              <a:rPr lang="en-GB" sz="2000" dirty="0" smtClean="0"/>
              <a:t>SA2 Task 1 </a:t>
            </a:r>
            <a:endParaRPr lang="en-GB" sz="2000" dirty="0"/>
          </a:p>
          <a:p>
            <a:pPr lvl="1"/>
            <a:r>
              <a:rPr lang="en-GB" sz="2000" dirty="0"/>
              <a:t>Only </a:t>
            </a:r>
            <a:r>
              <a:rPr lang="en-GB" sz="2000" dirty="0" smtClean="0"/>
              <a:t>two critical </a:t>
            </a:r>
            <a:r>
              <a:rPr lang="en-GB" sz="2000" dirty="0"/>
              <a:t>issues found – </a:t>
            </a:r>
            <a:r>
              <a:rPr lang="en-GB" sz="2000" dirty="0" smtClean="0"/>
              <a:t>corrected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4525" y="259238"/>
            <a:ext cx="10515600" cy="938624"/>
          </a:xfrm>
        </p:spPr>
        <p:txBody>
          <a:bodyPr/>
          <a:lstStyle/>
          <a:p>
            <a:r>
              <a:rPr lang="en-GB" dirty="0" smtClean="0"/>
              <a:t>Task 3: GTS Accomplishments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80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34" y="1369678"/>
            <a:ext cx="8399465" cy="489142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b="1" dirty="0"/>
              <a:t>GTS v4.1.3 </a:t>
            </a:r>
            <a:r>
              <a:rPr lang="en-GB" dirty="0"/>
              <a:t>is now in </a:t>
            </a:r>
            <a:r>
              <a:rPr lang="en-GB" dirty="0" smtClean="0"/>
              <a:t>service </a:t>
            </a:r>
            <a:endParaRPr lang="en-GB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2000" dirty="0" smtClean="0"/>
              <a:t>Footprint: 8 GÉANT </a:t>
            </a:r>
            <a:r>
              <a:rPr lang="en-GB" sz="2000" dirty="0"/>
              <a:t>P</a:t>
            </a:r>
            <a:r>
              <a:rPr lang="en-GB" sz="2000" dirty="0" smtClean="0"/>
              <a:t>oPs</a:t>
            </a:r>
            <a:r>
              <a:rPr lang="en-GB" sz="2000" dirty="0"/>
              <a:t>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800" dirty="0"/>
              <a:t>Amsterdam, Bratislava, Hamburg, London, 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800" dirty="0" smtClean="0"/>
              <a:t>    Madrid</a:t>
            </a:r>
            <a:r>
              <a:rPr lang="en-GB" sz="1800" dirty="0"/>
              <a:t>, Milan, Paris and Prague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2000" dirty="0" smtClean="0"/>
              <a:t>Kit: 67 servers, 8 SDN switches, 95 10G router ports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2000" dirty="0" smtClean="0"/>
              <a:t>Connected </a:t>
            </a:r>
            <a:r>
              <a:rPr lang="en-GB" sz="2000" dirty="0"/>
              <a:t>by CCS </a:t>
            </a:r>
            <a:r>
              <a:rPr lang="en-GB" sz="2000" dirty="0" smtClean="0"/>
              <a:t>dynamic virtual circuits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/>
              <a:t>Several NREN Deployments: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rgbClr val="3366FF"/>
                </a:solidFill>
              </a:rPr>
              <a:t>NORDUnet</a:t>
            </a:r>
            <a:r>
              <a:rPr lang="en-US" sz="1800" dirty="0" smtClean="0"/>
              <a:t> (GVA, CPH, WDC, MIA)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rgbClr val="008000"/>
                </a:solidFill>
              </a:rPr>
              <a:t>HEAnet</a:t>
            </a:r>
            <a:r>
              <a:rPr lang="en-US" sz="1800" dirty="0" smtClean="0"/>
              <a:t> (DUB)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rgbClr val="660066"/>
                </a:solidFill>
              </a:rPr>
              <a:t>CESNET </a:t>
            </a:r>
            <a:r>
              <a:rPr lang="en-US" sz="1800" dirty="0" smtClean="0"/>
              <a:t>(PRG, BNO)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rgbClr val="F83E54"/>
                </a:solidFill>
              </a:rPr>
              <a:t>DFN </a:t>
            </a:r>
            <a:r>
              <a:rPr lang="en-US" sz="1800" dirty="0" smtClean="0"/>
              <a:t> [CY17-Q4?] (NUR, ?)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dirty="0" smtClean="0"/>
              <a:t>Ciena Research (OTW, CHI, HAN)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dirty="0" smtClean="0"/>
              <a:t>INITIATE (UK) Project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dirty="0" smtClean="0"/>
              <a:t>Expressed Interest: RENAM, MARNET, PSNC, REANZ,  AMPATH, CENIC, Internet2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2000" dirty="0" smtClean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25" y="268382"/>
            <a:ext cx="10515600" cy="938624"/>
          </a:xfrm>
        </p:spPr>
        <p:txBody>
          <a:bodyPr/>
          <a:lstStyle/>
          <a:p>
            <a:r>
              <a:rPr lang="en-US" dirty="0" smtClean="0"/>
              <a:t>Status of GTS at end-Period 1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6176818" y="1561576"/>
            <a:ext cx="5818910" cy="3969076"/>
            <a:chOff x="5415178" y="2098472"/>
            <a:chExt cx="5952579" cy="396907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-20000"/>
                      </a14:imgEffect>
                    </a14:imgLayer>
                  </a14:imgProps>
                </a:ext>
              </a:extLst>
            </a:blip>
            <a:srcRect l="2866" t="14802" r="25105"/>
            <a:stretch/>
          </p:blipFill>
          <p:spPr>
            <a:xfrm>
              <a:off x="5415178" y="2098472"/>
              <a:ext cx="5952579" cy="3969076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5982549" y="3098613"/>
              <a:ext cx="4218531" cy="2345353"/>
              <a:chOff x="4648424" y="2704437"/>
              <a:chExt cx="5552642" cy="2843233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-25000"/>
                        </a14:imgEffect>
                        <a14:imgEffect>
                          <a14:brightnessContrast bright="-20000" contras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1743" y="3704891"/>
                <a:ext cx="1519867" cy="996146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5717170" y="3166175"/>
                <a:ext cx="945427" cy="447735"/>
              </a:xfrm>
              <a:prstGeom prst="rect">
                <a:avLst/>
              </a:prstGeom>
              <a:noFill/>
              <a:effectLst>
                <a:glow rad="63500">
                  <a:srgbClr val="FF6600">
                    <a:alpha val="80000"/>
                  </a:srgbClr>
                </a:glo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LON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15810" y="2704437"/>
                <a:ext cx="6976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AMS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309331" y="2749695"/>
                <a:ext cx="710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HAM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280560" y="3367344"/>
                <a:ext cx="680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PRG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354965" y="4865042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BRA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184507" y="4883764"/>
                <a:ext cx="5820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MIL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066846" y="4189533"/>
                <a:ext cx="6524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PAR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648424" y="4921205"/>
                <a:ext cx="7103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MAD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6699686" y="3321251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7464819" y="3150592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6959920" y="4305583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8371215" y="3199174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9292310" y="3774892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8898824" y="4751645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7870324" y="4759226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5549502" y="5023025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rcRect l="34912" t="135" r="27075" b="2013"/>
              <a:stretch/>
            </p:blipFill>
            <p:spPr>
              <a:xfrm>
                <a:off x="9790069" y="3782473"/>
                <a:ext cx="410997" cy="524645"/>
              </a:xfrm>
              <a:prstGeom prst="rect">
                <a:avLst/>
              </a:prstGeom>
              <a:effectLst>
                <a:glow rad="63500">
                  <a:srgbClr val="FF6600">
                    <a:alpha val="80000"/>
                  </a:srgbClr>
                </a:glow>
                <a:softEdge rad="63500"/>
              </a:effectLst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7537344" y="3924105"/>
                <a:ext cx="1427194" cy="584777"/>
              </a:xfrm>
              <a:prstGeom prst="rect">
                <a:avLst/>
              </a:prstGeom>
              <a:solidFill>
                <a:schemeClr val="bg1">
                  <a:lumMod val="75000"/>
                  <a:alpha val="66000"/>
                </a:schemeClr>
              </a:solidFill>
              <a:effectLst>
                <a:softEdge rad="88900"/>
              </a:effectLst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rgbClr val="000000"/>
                    </a:solidFill>
                  </a:rPr>
                  <a:t>CCS</a:t>
                </a:r>
              </a:p>
              <a:p>
                <a:pPr algn="ctr"/>
                <a:r>
                  <a:rPr lang="en-US" sz="1600" b="1" dirty="0" smtClean="0">
                    <a:solidFill>
                      <a:srgbClr val="000000"/>
                    </a:solidFill>
                  </a:rPr>
                  <a:t>Connections</a:t>
                </a:r>
                <a:endParaRPr lang="en-US" sz="1600" b="1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07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549917"/>
            <a:ext cx="6128295" cy="4351338"/>
          </a:xfrm>
        </p:spPr>
        <p:txBody>
          <a:bodyPr>
            <a:normAutofit lnSpcReduction="10000"/>
          </a:bodyPr>
          <a:lstStyle/>
          <a:p>
            <a:r>
              <a:rPr lang="en-GB" sz="2200" dirty="0" smtClean="0"/>
              <a:t>Notable projects </a:t>
            </a:r>
            <a:r>
              <a:rPr lang="en-GB" sz="2200" dirty="0"/>
              <a:t>and/or relationships:    </a:t>
            </a:r>
            <a:endParaRPr lang="en-GB" sz="2200" dirty="0" smtClean="0"/>
          </a:p>
          <a:p>
            <a:pPr lvl="1"/>
            <a:r>
              <a:rPr lang="en-GB" sz="2200" b="1" dirty="0" smtClean="0"/>
              <a:t>ICN2020 </a:t>
            </a:r>
            <a:r>
              <a:rPr lang="en-GB" sz="2200" dirty="0" smtClean="0"/>
              <a:t>(Info. Centric Networking w </a:t>
            </a:r>
            <a:r>
              <a:rPr lang="en-GB" sz="2200" dirty="0"/>
              <a:t>Cisco</a:t>
            </a:r>
            <a:r>
              <a:rPr lang="en-GB" sz="2200" dirty="0" smtClean="0"/>
              <a:t>) </a:t>
            </a:r>
          </a:p>
          <a:p>
            <a:pPr lvl="1"/>
            <a:r>
              <a:rPr lang="en-GB" sz="2200" b="1" dirty="0" smtClean="0"/>
              <a:t>PlanetLab Europe</a:t>
            </a:r>
            <a:endParaRPr lang="en-GB" sz="2200" dirty="0"/>
          </a:p>
          <a:p>
            <a:pPr lvl="1"/>
            <a:r>
              <a:rPr lang="en-GB" sz="2200" b="1" dirty="0" smtClean="0"/>
              <a:t>Fed4FIRE </a:t>
            </a:r>
            <a:r>
              <a:rPr lang="en-GB" sz="2200" b="1" dirty="0"/>
              <a:t>Plus </a:t>
            </a:r>
            <a:r>
              <a:rPr lang="en-GB" sz="2200" dirty="0"/>
              <a:t>(EC funded future internet research and experimentation </a:t>
            </a:r>
            <a:r>
              <a:rPr lang="en-GB" sz="2200" dirty="0" smtClean="0"/>
              <a:t>coordination)</a:t>
            </a:r>
          </a:p>
          <a:p>
            <a:pPr lvl="1"/>
            <a:r>
              <a:rPr lang="en-GB" sz="2200" b="1" dirty="0" smtClean="0"/>
              <a:t>EuWireless</a:t>
            </a:r>
            <a:r>
              <a:rPr lang="en-GB" sz="2200" dirty="0" smtClean="0"/>
              <a:t> </a:t>
            </a:r>
            <a:r>
              <a:rPr lang="en-GB" sz="2200" dirty="0"/>
              <a:t>(GTS/GVM applied to wireless and cellular metro research facilities</a:t>
            </a:r>
            <a:r>
              <a:rPr lang="en-GB" sz="2200" dirty="0" smtClean="0"/>
              <a:t>)  </a:t>
            </a:r>
          </a:p>
          <a:p>
            <a:pPr lvl="1"/>
            <a:r>
              <a:rPr lang="en-GB" sz="2200" b="1" dirty="0" smtClean="0"/>
              <a:t>Ciena </a:t>
            </a:r>
            <a:r>
              <a:rPr lang="en-GB" sz="2200" b="1" dirty="0"/>
              <a:t>Testbeds Service </a:t>
            </a:r>
            <a:r>
              <a:rPr lang="en-GB" sz="2200" dirty="0"/>
              <a:t>(GTS deployed on Ciena North America GENI/OTN core</a:t>
            </a:r>
            <a:r>
              <a:rPr lang="en-GB" sz="2200" dirty="0" smtClean="0"/>
              <a:t>)</a:t>
            </a:r>
          </a:p>
          <a:p>
            <a:pPr lvl="1"/>
            <a:r>
              <a:rPr lang="en-GB" sz="2200" b="1" dirty="0" smtClean="0"/>
              <a:t>INITIATE</a:t>
            </a:r>
            <a:r>
              <a:rPr lang="en-GB" sz="2200" dirty="0" smtClean="0"/>
              <a:t> </a:t>
            </a:r>
            <a:r>
              <a:rPr lang="en-GB" sz="2200" dirty="0"/>
              <a:t>(GTS open source </a:t>
            </a:r>
            <a:r>
              <a:rPr lang="en-GB" sz="2200" dirty="0" smtClean="0"/>
              <a:t>use)</a:t>
            </a:r>
          </a:p>
          <a:p>
            <a:pPr lvl="1"/>
            <a:r>
              <a:rPr lang="en-GB" sz="2200" b="1" dirty="0" smtClean="0"/>
              <a:t>Computer </a:t>
            </a:r>
            <a:r>
              <a:rPr lang="en-GB" sz="2200" b="1" dirty="0"/>
              <a:t>and Network Engineering Curriculum </a:t>
            </a:r>
            <a:r>
              <a:rPr lang="en-GB" sz="2200" dirty="0"/>
              <a:t>(GTS replacing campus networking </a:t>
            </a:r>
            <a:r>
              <a:rPr lang="en-GB" sz="2200" dirty="0" smtClean="0"/>
              <a:t>labs)</a:t>
            </a:r>
            <a:endParaRPr lang="en-GB" sz="22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79022"/>
            <a:ext cx="10515600" cy="938624"/>
          </a:xfrm>
        </p:spPr>
        <p:txBody>
          <a:bodyPr>
            <a:normAutofit/>
          </a:bodyPr>
          <a:lstStyle/>
          <a:p>
            <a:r>
              <a:rPr lang="en-US" dirty="0" smtClean="0"/>
              <a:t>GTS Registered Users and Projects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685870"/>
              </p:ext>
            </p:extLst>
          </p:nvPr>
        </p:nvGraphicFramePr>
        <p:xfrm>
          <a:off x="6568033" y="1549917"/>
          <a:ext cx="5441094" cy="304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595053" y="5457372"/>
            <a:ext cx="41095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Either show May to Aug or state why not?</a:t>
            </a:r>
            <a:endParaRPr lang="en-GB" dirty="0"/>
          </a:p>
        </p:txBody>
      </p:sp>
      <p:graphicFrame>
        <p:nvGraphicFramePr>
          <p:cNvPr id="1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391301"/>
              </p:ext>
            </p:extLst>
          </p:nvPr>
        </p:nvGraphicFramePr>
        <p:xfrm>
          <a:off x="6707993" y="3998038"/>
          <a:ext cx="4619282" cy="253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004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4865" y="6138702"/>
            <a:ext cx="11717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Note: Discontinuities are due to maintenance windows where the GTS infrastructure was partitioned for GTSv4 upgrade</a:t>
            </a:r>
            <a:endParaRPr lang="en-US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099356" y="3092735"/>
            <a:ext cx="770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GTSv3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96028" y="2794000"/>
            <a:ext cx="770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GTSv3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526" t="18923" b="23323"/>
          <a:stretch/>
        </p:blipFill>
        <p:spPr>
          <a:xfrm>
            <a:off x="402336" y="2132709"/>
            <a:ext cx="5304572" cy="27866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5642" b="18116"/>
          <a:stretch/>
        </p:blipFill>
        <p:spPr>
          <a:xfrm>
            <a:off x="6096000" y="1724670"/>
            <a:ext cx="5674929" cy="31962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7285" t="82666" r="51268" b="2923"/>
          <a:stretch/>
        </p:blipFill>
        <p:spPr>
          <a:xfrm>
            <a:off x="7039181" y="4850151"/>
            <a:ext cx="3788566" cy="112004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6448" t="81141" r="55346" b="5032"/>
          <a:stretch/>
        </p:blipFill>
        <p:spPr>
          <a:xfrm>
            <a:off x="1308432" y="4909420"/>
            <a:ext cx="3492381" cy="10746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28714" y="1489613"/>
            <a:ext cx="2651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Number of Allocated VMs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470531" y="1489613"/>
            <a:ext cx="292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Number of Allocated Circuits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134500" y="3829639"/>
            <a:ext cx="1219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GTSv4</a:t>
            </a:r>
          </a:p>
          <a:p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Service begins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32824" y="2536174"/>
            <a:ext cx="15113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GTSv3</a:t>
            </a:r>
            <a:r>
              <a:rPr lang="en-US" sz="1400" dirty="0" smtClean="0">
                <a:solidFill>
                  <a:schemeClr val="accent6"/>
                </a:solidFill>
              </a:rPr>
              <a:t> 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after partition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32796" y="2923109"/>
            <a:ext cx="151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GTSv3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96028" y="2573574"/>
            <a:ext cx="151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GTSv3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59037" y="2065452"/>
            <a:ext cx="15113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GTSv3</a:t>
            </a:r>
            <a:r>
              <a:rPr lang="en-US" sz="1400" dirty="0" smtClean="0">
                <a:solidFill>
                  <a:schemeClr val="accent6"/>
                </a:solidFill>
              </a:rPr>
              <a:t> 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after partition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220327" y="3721388"/>
            <a:ext cx="1219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GTSv4</a:t>
            </a:r>
          </a:p>
          <a:p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Service begins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454525" y="259238"/>
            <a:ext cx="10515600" cy="938624"/>
          </a:xfrm>
        </p:spPr>
        <p:txBody>
          <a:bodyPr/>
          <a:lstStyle/>
          <a:p>
            <a:r>
              <a:rPr lang="en-GB" dirty="0" smtClean="0"/>
              <a:t>GTS Utilisation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61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552673"/>
            <a:ext cx="11295061" cy="4815291"/>
          </a:xfrm>
        </p:spPr>
        <p:txBody>
          <a:bodyPr>
            <a:normAutofit/>
          </a:bodyPr>
          <a:lstStyle/>
          <a:p>
            <a:r>
              <a:rPr lang="en-GB" sz="2000" b="1" dirty="0"/>
              <a:t>Challenge: QoS </a:t>
            </a:r>
            <a:r>
              <a:rPr lang="en-GB" sz="2000" b="1" dirty="0" smtClean="0"/>
              <a:t>capabilities: </a:t>
            </a:r>
            <a:endParaRPr lang="en-GB" sz="2000" b="1" dirty="0"/>
          </a:p>
          <a:p>
            <a:pPr lvl="1"/>
            <a:r>
              <a:rPr lang="en-GB" sz="2000" dirty="0"/>
              <a:t>Performance </a:t>
            </a:r>
            <a:r>
              <a:rPr lang="en-GB" sz="2000" dirty="0" smtClean="0"/>
              <a:t>provisioning is essential </a:t>
            </a:r>
            <a:r>
              <a:rPr lang="en-GB" sz="2000" dirty="0"/>
              <a:t>to </a:t>
            </a:r>
            <a:r>
              <a:rPr lang="en-GB" sz="2000" dirty="0" smtClean="0"/>
              <a:t>GTS testbed isolation and performance analysis</a:t>
            </a:r>
            <a:endParaRPr lang="en-GB" sz="2000" i="1" dirty="0" smtClean="0"/>
          </a:p>
          <a:p>
            <a:pPr lvl="1"/>
            <a:r>
              <a:rPr lang="en-GB" sz="2000" dirty="0" smtClean="0"/>
              <a:t>Per</a:t>
            </a:r>
            <a:r>
              <a:rPr lang="en-GB" sz="2000" dirty="0"/>
              <a:t>-circuit QoS is </a:t>
            </a:r>
            <a:r>
              <a:rPr lang="en-GB" sz="2000" dirty="0" smtClean="0"/>
              <a:t>needed, but current MPLS </a:t>
            </a:r>
            <a:r>
              <a:rPr lang="en-GB" sz="2000" dirty="0"/>
              <a:t>hardware does not </a:t>
            </a:r>
            <a:r>
              <a:rPr lang="en-GB" sz="2000" dirty="0" smtClean="0"/>
              <a:t>support it</a:t>
            </a:r>
            <a:endParaRPr lang="en-GB" sz="2000" dirty="0"/>
          </a:p>
          <a:p>
            <a:r>
              <a:rPr lang="en-GB" sz="2000" b="1" dirty="0"/>
              <a:t>Mitigation</a:t>
            </a:r>
            <a:r>
              <a:rPr lang="en-GB" sz="2000" dirty="0"/>
              <a:t>:</a:t>
            </a:r>
          </a:p>
          <a:p>
            <a:pPr lvl="1"/>
            <a:r>
              <a:rPr lang="en-GB" sz="2000" dirty="0"/>
              <a:t>Option 1: Buy the appropriate (Juniper) MPLS router blades </a:t>
            </a:r>
            <a:r>
              <a:rPr lang="en-GB" sz="2000" dirty="0" smtClean="0"/>
              <a:t>(capex intensive, quickest viable </a:t>
            </a:r>
            <a:r>
              <a:rPr lang="en-GB" sz="2000" dirty="0"/>
              <a:t>solution)</a:t>
            </a:r>
          </a:p>
          <a:p>
            <a:pPr lvl="1"/>
            <a:r>
              <a:rPr lang="en-GB" sz="2000" dirty="0"/>
              <a:t>Option 2: </a:t>
            </a:r>
            <a:r>
              <a:rPr lang="en-GB" sz="2000" dirty="0" smtClean="0"/>
              <a:t>Utilise </a:t>
            </a:r>
            <a:r>
              <a:rPr lang="en-GB" sz="2000" dirty="0"/>
              <a:t>the existing </a:t>
            </a:r>
            <a:r>
              <a:rPr lang="en-GB" sz="2000" dirty="0" smtClean="0"/>
              <a:t>switched OTN layer (Infinera) for QoS services (best technical QoS solution, OTN engineering cost unclear, GÉANT’s </a:t>
            </a:r>
            <a:r>
              <a:rPr lang="en-GB" sz="2000" dirty="0"/>
              <a:t>long-term plans </a:t>
            </a:r>
            <a:r>
              <a:rPr lang="en-GB" sz="2000" dirty="0" smtClean="0"/>
              <a:t>for OTN layer is under discussion. )</a:t>
            </a:r>
            <a:endParaRPr lang="en-GB" sz="2000" dirty="0"/>
          </a:p>
          <a:p>
            <a:pPr lvl="1"/>
            <a:r>
              <a:rPr lang="en-GB" sz="2000" dirty="0"/>
              <a:t>Option </a:t>
            </a:r>
            <a:r>
              <a:rPr lang="en-GB" sz="2000" dirty="0" smtClean="0"/>
              <a:t>3: SDN (too early </a:t>
            </a:r>
            <a:r>
              <a:rPr lang="en-GB" sz="2000" dirty="0"/>
              <a:t>TRL, introduces substantial re-engineering, </a:t>
            </a:r>
            <a:r>
              <a:rPr lang="en-GB" sz="2000" dirty="0" smtClean="0"/>
              <a:t>long-term </a:t>
            </a:r>
            <a:r>
              <a:rPr lang="en-GB" sz="2000" dirty="0"/>
              <a:t>plans not </a:t>
            </a:r>
            <a:r>
              <a:rPr lang="en-GB" sz="2000" dirty="0" smtClean="0"/>
              <a:t>clear yet)</a:t>
            </a:r>
            <a:endParaRPr lang="en-GB" sz="2000" dirty="0"/>
          </a:p>
          <a:p>
            <a:r>
              <a:rPr lang="en-GB" sz="2000" b="1" dirty="0"/>
              <a:t>Status: TBD</a:t>
            </a:r>
          </a:p>
          <a:p>
            <a:pPr lvl="1"/>
            <a:r>
              <a:rPr lang="en-GB" sz="2000" dirty="0" smtClean="0"/>
              <a:t>Option 1 looking most pragmatic approach</a:t>
            </a:r>
          </a:p>
          <a:p>
            <a:pPr lvl="1"/>
            <a:r>
              <a:rPr lang="en-GB" sz="2000" dirty="0" smtClean="0"/>
              <a:t>JRA2 </a:t>
            </a:r>
            <a:r>
              <a:rPr lang="en-GB" sz="2000" dirty="0"/>
              <a:t>is working with SA1 to set up an OTN pilot </a:t>
            </a:r>
            <a:r>
              <a:rPr lang="en-GB" sz="2000" dirty="0" smtClean="0"/>
              <a:t>on </a:t>
            </a:r>
            <a:r>
              <a:rPr lang="en-GB" sz="2000" dirty="0"/>
              <a:t>Infinera </a:t>
            </a:r>
            <a:r>
              <a:rPr lang="en-GB" sz="2000" dirty="0" smtClean="0"/>
              <a:t>kit </a:t>
            </a:r>
          </a:p>
          <a:p>
            <a:pPr lvl="1"/>
            <a:r>
              <a:rPr lang="en-GB" sz="2000" dirty="0" smtClean="0"/>
              <a:t>GTS holding off planned footprint expansion until the QoS is worked out</a:t>
            </a:r>
            <a:endParaRPr lang="en-GB" sz="20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3: </a:t>
            </a:r>
            <a:r>
              <a:rPr lang="en-US" dirty="0"/>
              <a:t>GTS </a:t>
            </a:r>
            <a:r>
              <a:rPr lang="en-US" dirty="0" smtClean="0"/>
              <a:t>Challenges</a:t>
            </a:r>
            <a:br>
              <a:rPr lang="en-US" dirty="0" smtClean="0"/>
            </a:br>
            <a:r>
              <a:rPr lang="en-US" b="0" i="1" dirty="0" smtClean="0">
                <a:solidFill>
                  <a:schemeClr val="bg1"/>
                </a:solidFill>
              </a:rPr>
              <a:t>Performance guarantees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34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3: GTS Challenges</a:t>
            </a:r>
            <a:br>
              <a:rPr lang="en-US" dirty="0" smtClean="0"/>
            </a:br>
            <a:r>
              <a:rPr lang="en-US" b="0" i="1" dirty="0" smtClean="0">
                <a:solidFill>
                  <a:schemeClr val="bg1"/>
                </a:solidFill>
              </a:rPr>
              <a:t>Perception</a:t>
            </a:r>
            <a:endParaRPr lang="en-US" b="0" i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>
            <a:normAutofit fontScale="85000" lnSpcReduction="20000"/>
          </a:bodyPr>
          <a:lstStyle/>
          <a:p>
            <a:r>
              <a:rPr lang="en-GB" sz="2200" b="1" dirty="0"/>
              <a:t>Challenge</a:t>
            </a:r>
            <a:r>
              <a:rPr lang="en-GB" sz="2200" dirty="0"/>
              <a:t>: The </a:t>
            </a:r>
            <a:r>
              <a:rPr lang="en-GB" sz="2200" dirty="0" smtClean="0"/>
              <a:t>GÉANT ‘</a:t>
            </a:r>
            <a:r>
              <a:rPr lang="en-GB" sz="2200" i="1" dirty="0" smtClean="0"/>
              <a:t>Testbeds</a:t>
            </a:r>
            <a:r>
              <a:rPr lang="en-GB" sz="2200" dirty="0" smtClean="0"/>
              <a:t>’ </a:t>
            </a:r>
            <a:r>
              <a:rPr lang="en-GB" sz="2200" dirty="0"/>
              <a:t>Service is perceived as a service </a:t>
            </a:r>
            <a:r>
              <a:rPr lang="en-GB" sz="2200" dirty="0" smtClean="0"/>
              <a:t>useful </a:t>
            </a:r>
            <a:r>
              <a:rPr lang="en-GB" sz="2200" dirty="0"/>
              <a:t>only to a small network research community, or even as a testbed </a:t>
            </a:r>
            <a:r>
              <a:rPr lang="en-GB" sz="2200" dirty="0" smtClean="0"/>
              <a:t>itself:</a:t>
            </a:r>
            <a:endParaRPr lang="en-GB" sz="2200" dirty="0"/>
          </a:p>
          <a:p>
            <a:pPr lvl="1"/>
            <a:r>
              <a:rPr lang="en-GB" sz="2200" dirty="0"/>
              <a:t>Why </a:t>
            </a:r>
            <a:r>
              <a:rPr lang="en-GB" sz="2200" dirty="0" smtClean="0"/>
              <a:t>should NRENs </a:t>
            </a:r>
            <a:r>
              <a:rPr lang="en-GB" sz="2200" dirty="0"/>
              <a:t>deploy a testbed? </a:t>
            </a:r>
            <a:r>
              <a:rPr lang="en-GB" sz="2200" dirty="0" smtClean="0"/>
              <a:t>  </a:t>
            </a:r>
            <a:endParaRPr lang="en-GB" sz="2200" dirty="0"/>
          </a:p>
          <a:p>
            <a:pPr lvl="1"/>
            <a:r>
              <a:rPr lang="en-GB" sz="2200" dirty="0" smtClean="0"/>
              <a:t>This is an incorrect perception </a:t>
            </a:r>
            <a:r>
              <a:rPr lang="mr-IN" sz="2200" dirty="0" smtClean="0"/>
              <a:t>–</a:t>
            </a:r>
            <a:r>
              <a:rPr lang="en-GB" sz="2200" dirty="0" smtClean="0"/>
              <a:t> but it persists</a:t>
            </a:r>
            <a:endParaRPr lang="en-GB" sz="2200" dirty="0"/>
          </a:p>
          <a:p>
            <a:r>
              <a:rPr lang="en-GB" sz="2200" b="1" dirty="0"/>
              <a:t>Mitigation</a:t>
            </a:r>
            <a:r>
              <a:rPr lang="en-GB" sz="2200" dirty="0"/>
              <a:t>: </a:t>
            </a:r>
            <a:r>
              <a:rPr lang="en-GB" sz="2200" dirty="0" smtClean="0"/>
              <a:t>Re-focus the outreach for GTS: Address to </a:t>
            </a:r>
            <a:r>
              <a:rPr lang="en-GB" sz="2200" dirty="0"/>
              <a:t>the </a:t>
            </a:r>
            <a:r>
              <a:rPr lang="en-GB" sz="2200" dirty="0" smtClean="0"/>
              <a:t>value to service </a:t>
            </a:r>
            <a:r>
              <a:rPr lang="en-GB" sz="2200" dirty="0"/>
              <a:t>providers, not </a:t>
            </a:r>
            <a:r>
              <a:rPr lang="en-GB" sz="2200" dirty="0" smtClean="0"/>
              <a:t>just researchers:</a:t>
            </a:r>
            <a:endParaRPr lang="en-GB" sz="2200" dirty="0"/>
          </a:p>
          <a:p>
            <a:pPr lvl="1"/>
            <a:r>
              <a:rPr lang="en-GB" sz="2200" dirty="0" smtClean="0"/>
              <a:t>GTS is </a:t>
            </a:r>
            <a:r>
              <a:rPr lang="en-GB" sz="2200" dirty="0"/>
              <a:t>a </a:t>
            </a:r>
            <a:r>
              <a:rPr lang="en-GB" sz="2200" dirty="0" smtClean="0"/>
              <a:t>means </a:t>
            </a:r>
            <a:r>
              <a:rPr lang="en-GB" sz="2200" dirty="0"/>
              <a:t>for Service </a:t>
            </a:r>
            <a:r>
              <a:rPr lang="en-GB" sz="2200" dirty="0" smtClean="0"/>
              <a:t>Providers (NRENs) </a:t>
            </a:r>
            <a:r>
              <a:rPr lang="en-GB" sz="2200" dirty="0"/>
              <a:t>to </a:t>
            </a:r>
            <a:r>
              <a:rPr lang="en-GB" sz="2200" i="1" u="sng" dirty="0"/>
              <a:t>introduce </a:t>
            </a:r>
            <a:r>
              <a:rPr lang="en-GB" sz="2200" i="1" u="sng" dirty="0" smtClean="0"/>
              <a:t>innovation </a:t>
            </a:r>
            <a:r>
              <a:rPr lang="en-GB" sz="2200" dirty="0" smtClean="0"/>
              <a:t>easily </a:t>
            </a:r>
            <a:r>
              <a:rPr lang="en-GB" sz="2200" dirty="0"/>
              <a:t>and </a:t>
            </a:r>
            <a:r>
              <a:rPr lang="en-GB" sz="2200" i="1" u="sng" dirty="0"/>
              <a:t>safely</a:t>
            </a:r>
            <a:r>
              <a:rPr lang="en-GB" sz="2200" i="1" dirty="0"/>
              <a:t> </a:t>
            </a:r>
            <a:r>
              <a:rPr lang="en-GB" sz="2200" dirty="0"/>
              <a:t>within their production </a:t>
            </a:r>
            <a:r>
              <a:rPr lang="en-GB" sz="2200" dirty="0" smtClean="0"/>
              <a:t>environment</a:t>
            </a:r>
            <a:endParaRPr lang="en-GB" sz="2200" dirty="0"/>
          </a:p>
          <a:p>
            <a:pPr lvl="1"/>
            <a:r>
              <a:rPr lang="en-GB" sz="2200" dirty="0" smtClean="0"/>
              <a:t>Reframe/rebrand(?) GTS</a:t>
            </a:r>
            <a:r>
              <a:rPr lang="mr-IN" sz="2200" dirty="0"/>
              <a:t> – </a:t>
            </a:r>
            <a:r>
              <a:rPr lang="en-GB" sz="2200" dirty="0" smtClean="0"/>
              <a:t>It’s </a:t>
            </a:r>
            <a:r>
              <a:rPr lang="en-GB" sz="2200" dirty="0"/>
              <a:t>not just about </a:t>
            </a:r>
            <a:r>
              <a:rPr lang="en-GB" sz="2200" dirty="0" smtClean="0"/>
              <a:t>‘testbeds’ anymore ...Its about virtualised service environments </a:t>
            </a:r>
          </a:p>
          <a:p>
            <a:pPr lvl="1"/>
            <a:r>
              <a:rPr lang="en-GB" sz="2200" dirty="0" smtClean="0"/>
              <a:t>Promote </a:t>
            </a:r>
            <a:r>
              <a:rPr lang="en-GB" sz="2200" dirty="0"/>
              <a:t>the Generic </a:t>
            </a:r>
            <a:r>
              <a:rPr lang="en-GB" sz="2200" dirty="0" smtClean="0"/>
              <a:t>Virtualisation </a:t>
            </a:r>
            <a:r>
              <a:rPr lang="en-GB" sz="2200" dirty="0"/>
              <a:t>Model (GVM) underlying GTS – provides greater control over </a:t>
            </a:r>
            <a:r>
              <a:rPr lang="en-GB" sz="2200" dirty="0" smtClean="0"/>
              <a:t>service environments, resource </a:t>
            </a:r>
            <a:r>
              <a:rPr lang="en-GB" sz="2200" dirty="0"/>
              <a:t>management, </a:t>
            </a:r>
            <a:r>
              <a:rPr lang="en-GB" sz="2200" dirty="0" smtClean="0"/>
              <a:t>evolution </a:t>
            </a:r>
            <a:r>
              <a:rPr lang="en-GB" sz="2200" dirty="0"/>
              <a:t>planning, support for SDN, </a:t>
            </a:r>
            <a:r>
              <a:rPr lang="en-GB" sz="2200" dirty="0" smtClean="0"/>
              <a:t>etc</a:t>
            </a:r>
            <a:r>
              <a:rPr lang="en-GB" sz="2200" dirty="0"/>
              <a:t>.</a:t>
            </a:r>
          </a:p>
          <a:p>
            <a:r>
              <a:rPr lang="en-GB" sz="2200" b="1" dirty="0"/>
              <a:t>Status</a:t>
            </a:r>
            <a:r>
              <a:rPr lang="en-GB" sz="2200" dirty="0"/>
              <a:t>: </a:t>
            </a:r>
            <a:r>
              <a:rPr lang="en-GB" sz="2200" dirty="0" smtClean="0"/>
              <a:t>In discussion phase </a:t>
            </a:r>
            <a:r>
              <a:rPr lang="mr-IN" sz="2200" dirty="0" smtClean="0"/>
              <a:t>–</a:t>
            </a:r>
            <a:r>
              <a:rPr lang="en-GB" sz="2200" dirty="0" smtClean="0"/>
              <a:t> we want the next step to be a well-considered, comprehensive, long-term strategy:</a:t>
            </a:r>
            <a:endParaRPr lang="en-GB" sz="2200" dirty="0"/>
          </a:p>
          <a:p>
            <a:pPr lvl="1"/>
            <a:r>
              <a:rPr lang="en-GB" sz="2200" dirty="0"/>
              <a:t>We need to </a:t>
            </a:r>
            <a:r>
              <a:rPr lang="en-GB" sz="2200" dirty="0" smtClean="0"/>
              <a:t>demonstrate to </a:t>
            </a:r>
            <a:r>
              <a:rPr lang="en-GB" sz="2200" dirty="0"/>
              <a:t>the NREN service </a:t>
            </a:r>
            <a:r>
              <a:rPr lang="en-GB" sz="2200" dirty="0" smtClean="0"/>
              <a:t>provider </a:t>
            </a:r>
            <a:r>
              <a:rPr lang="en-GB" sz="2200" dirty="0"/>
              <a:t>that:</a:t>
            </a:r>
          </a:p>
          <a:p>
            <a:pPr lvl="2"/>
            <a:r>
              <a:rPr lang="en-GB" sz="2200" dirty="0" smtClean="0"/>
              <a:t>GTS </a:t>
            </a:r>
            <a:r>
              <a:rPr lang="en-GB" sz="2200" dirty="0"/>
              <a:t>represents an important (even critical) long-term capability for GÉANT networks </a:t>
            </a:r>
          </a:p>
          <a:p>
            <a:pPr lvl="2"/>
            <a:r>
              <a:rPr lang="en-GB" sz="2200" dirty="0"/>
              <a:t>The GÉANT Project is committed to the long-term evolution and support of GTS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166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705088" y="4233672"/>
            <a:ext cx="3118104" cy="207568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38" y="1547860"/>
            <a:ext cx="11295061" cy="4351338"/>
          </a:xfrm>
        </p:spPr>
        <p:txBody>
          <a:bodyPr>
            <a:noAutofit/>
          </a:bodyPr>
          <a:lstStyle/>
          <a:p>
            <a:r>
              <a:rPr lang="en-GB" sz="2200" dirty="0"/>
              <a:t>GTS version </a:t>
            </a:r>
            <a:r>
              <a:rPr lang="en-GB" sz="2200" dirty="0" smtClean="0"/>
              <a:t>5.0 (second half of 2018) shifts focus </a:t>
            </a:r>
            <a:r>
              <a:rPr lang="en-GB" sz="2200" dirty="0"/>
              <a:t>from user features to provider </a:t>
            </a:r>
            <a:r>
              <a:rPr lang="en-GB" sz="2200" dirty="0" smtClean="0"/>
              <a:t>features:</a:t>
            </a:r>
            <a:endParaRPr lang="en-GB" sz="2200" dirty="0"/>
          </a:p>
          <a:p>
            <a:pPr lvl="1"/>
            <a:r>
              <a:rPr lang="en-GB" sz="2200" dirty="0" smtClean="0"/>
              <a:t>Resource migration</a:t>
            </a:r>
            <a:r>
              <a:rPr lang="en-GB" sz="2200" dirty="0"/>
              <a:t>/grooming, checkpoint/restart, federated interoperability, policy </a:t>
            </a:r>
            <a:r>
              <a:rPr lang="en-GB" sz="2200" dirty="0" smtClean="0"/>
              <a:t>engine</a:t>
            </a:r>
            <a:r>
              <a:rPr lang="en-GB" sz="2200" dirty="0"/>
              <a:t>/</a:t>
            </a:r>
            <a:r>
              <a:rPr lang="en-GB" sz="2200" dirty="0" smtClean="0"/>
              <a:t>resource quotas, </a:t>
            </a:r>
            <a:r>
              <a:rPr lang="en-GB" sz="2200" dirty="0"/>
              <a:t>accounting and </a:t>
            </a:r>
            <a:r>
              <a:rPr lang="en-GB" sz="2200" dirty="0" smtClean="0"/>
              <a:t>reporting, testbed management </a:t>
            </a:r>
            <a:endParaRPr lang="en-GB" sz="2200" dirty="0"/>
          </a:p>
          <a:p>
            <a:r>
              <a:rPr lang="en-GB" sz="2200" dirty="0"/>
              <a:t>Reduce the cost of entry: </a:t>
            </a:r>
          </a:p>
          <a:p>
            <a:pPr lvl="1"/>
            <a:r>
              <a:rPr lang="en-GB" sz="2200" dirty="0" smtClean="0"/>
              <a:t>Minimise </a:t>
            </a:r>
            <a:r>
              <a:rPr lang="en-GB" sz="2200" dirty="0"/>
              <a:t>the initial investment </a:t>
            </a:r>
            <a:r>
              <a:rPr lang="en-GB" sz="2200" dirty="0" smtClean="0"/>
              <a:t>(soft resources on commodity servers to kick the tires ) </a:t>
            </a:r>
            <a:endParaRPr lang="en-GB" sz="2200" dirty="0"/>
          </a:p>
          <a:p>
            <a:pPr lvl="1"/>
            <a:r>
              <a:rPr lang="en-GB" sz="2200" dirty="0"/>
              <a:t>Simplify the </a:t>
            </a:r>
            <a:r>
              <a:rPr lang="en-GB" sz="2200" dirty="0" smtClean="0"/>
              <a:t>installation, configuration, </a:t>
            </a:r>
            <a:r>
              <a:rPr lang="en-GB" sz="2200" dirty="0"/>
              <a:t>and management of the service</a:t>
            </a:r>
          </a:p>
          <a:p>
            <a:r>
              <a:rPr lang="en-GB" sz="2200" b="1" dirty="0" smtClean="0"/>
              <a:t>Sustainability </a:t>
            </a:r>
            <a:r>
              <a:rPr lang="en-GB" sz="2200" b="1" dirty="0"/>
              <a:t>planning:</a:t>
            </a:r>
          </a:p>
          <a:p>
            <a:pPr lvl="1"/>
            <a:r>
              <a:rPr lang="en-GB" sz="2200" dirty="0"/>
              <a:t>Ensuring the service is </a:t>
            </a:r>
            <a:r>
              <a:rPr lang="en-GB" sz="2200" dirty="0" smtClean="0"/>
              <a:t>financially sustainable over </a:t>
            </a:r>
            <a:r>
              <a:rPr lang="en-GB" sz="2200" dirty="0"/>
              <a:t>the long term</a:t>
            </a:r>
          </a:p>
          <a:p>
            <a:pPr lvl="1"/>
            <a:r>
              <a:rPr lang="en-GB" sz="2200" dirty="0"/>
              <a:t>The GTS team and GÉANT Project Management are already 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vetting </a:t>
            </a:r>
            <a:r>
              <a:rPr lang="en-GB" sz="2200" dirty="0"/>
              <a:t>possible business </a:t>
            </a:r>
            <a:r>
              <a:rPr lang="en-GB" sz="2200" dirty="0" smtClean="0"/>
              <a:t>models and operational budgets</a:t>
            </a:r>
          </a:p>
          <a:p>
            <a:pPr lvl="1"/>
            <a:r>
              <a:rPr lang="en-GB" sz="2200" dirty="0" smtClean="0"/>
              <a:t>Focus GTS capabilities as a strategy for integrated </a:t>
            </a:r>
            <a:br>
              <a:rPr lang="en-GB" sz="2200" dirty="0" smtClean="0"/>
            </a:br>
            <a:r>
              <a:rPr lang="en-GB" sz="2200" dirty="0" smtClean="0"/>
              <a:t>network evolution</a:t>
            </a:r>
            <a:endParaRPr lang="en-GB" sz="2200" dirty="0"/>
          </a:p>
          <a:p>
            <a:pPr lvl="1"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25" y="259238"/>
            <a:ext cx="10515600" cy="938624"/>
          </a:xfrm>
        </p:spPr>
        <p:txBody>
          <a:bodyPr/>
          <a:lstStyle/>
          <a:p>
            <a:r>
              <a:rPr lang="en-US" dirty="0" smtClean="0"/>
              <a:t>Task 3: Looking forward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1526C-6499-418E-AF57-A4E31349834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168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N4-2_Period-1_EC-Review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4-2_Period-1_EC-Review_template.potx" id="{1E797CEA-DD22-435B-B78F-0737C5A600DF}" vid="{1A3F7FFC-45C2-46DC-B199-6D391FBBFB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5" ma:contentTypeDescription="Create a new document." ma:contentTypeScope="" ma:versionID="4d07e586dea006e95782dbc20e5ec62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08366bb0866172c2b35953a168931fc2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CE6AEA11-A012-4DB8-8F7F-A2EFE9EED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e2e8627e-9120-4592-bf70-1c86d23ddb27"/>
    <ds:schemaRef ds:uri="http://purl.org/dc/terms/"/>
    <ds:schemaRef ds:uri="http://schemas.microsoft.com/sharepoint/v3"/>
    <ds:schemaRef ds:uri="http://www.w3.org/XML/1998/namespace"/>
    <ds:schemaRef ds:uri="http://purl.org/dc/elements/1.1/"/>
    <ds:schemaRef ds:uri="33c70a20-266a-45ad-bf4a-dd457e1766dc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076BD84D-F3EA-480B-A875-8099364E745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GN4-2_Period-1_EC-Review_template.potx</Template>
  <TotalTime>34746</TotalTime>
  <Words>1299</Words>
  <Application>Microsoft Macintosh PowerPoint</Application>
  <PresentationFormat>Custom</PresentationFormat>
  <Paragraphs>167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GN4-2_Period-1_EC-Review_template</vt:lpstr>
      <vt:lpstr>Task 3: GÉANT Testbeds Service Period 1 achievements</vt:lpstr>
      <vt:lpstr>Task 3: The GÉANT Testbeds Service (GTS)</vt:lpstr>
      <vt:lpstr>Task 3: GTS Accomplishments</vt:lpstr>
      <vt:lpstr>Status of GTS at end-Period 1</vt:lpstr>
      <vt:lpstr>GTS Registered Users and Projects</vt:lpstr>
      <vt:lpstr>GTS Utilisation</vt:lpstr>
      <vt:lpstr>Task 3: GTS Challenges Performance guarantees</vt:lpstr>
      <vt:lpstr>Task 3: GTS Challenges Perception</vt:lpstr>
      <vt:lpstr>Task 3: Looking forward</vt:lpstr>
      <vt:lpstr>Task 4: Performance Verification and Monitoring Period 1 achievements</vt:lpstr>
      <vt:lpstr>Task 4: Network and Service Monitoring (NetMon) Performance Verification and Monitoring</vt:lpstr>
      <vt:lpstr>Task 4: Network and Service Monitoring (NetMon)  Performance Verification Monitoring Accomplishments in Period 1 </vt:lpstr>
      <vt:lpstr>Task 4: Looking forward</vt:lpstr>
    </vt:vector>
  </TitlesOfParts>
  <Company>DANTE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Bridget Hannigan</dc:creator>
  <cp:lastModifiedBy>Jan Hertzberg</cp:lastModifiedBy>
  <cp:revision>520</cp:revision>
  <cp:lastPrinted>2017-09-25T06:52:55Z</cp:lastPrinted>
  <dcterms:created xsi:type="dcterms:W3CDTF">2017-07-21T13:52:13Z</dcterms:created>
  <dcterms:modified xsi:type="dcterms:W3CDTF">2018-11-27T13:24:49Z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