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15"/>
  </p:notesMasterIdLst>
  <p:handoutMasterIdLst>
    <p:handoutMasterId r:id="rId16"/>
  </p:handoutMasterIdLst>
  <p:sldIdLst>
    <p:sldId id="566" r:id="rId6"/>
    <p:sldId id="567" r:id="rId7"/>
    <p:sldId id="593" r:id="rId8"/>
    <p:sldId id="569" r:id="rId9"/>
    <p:sldId id="570" r:id="rId10"/>
    <p:sldId id="571" r:id="rId11"/>
    <p:sldId id="592" r:id="rId12"/>
    <p:sldId id="573" r:id="rId13"/>
    <p:sldId id="574" r:id="rId14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dget Hannigan" initials="B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B00"/>
    <a:srgbClr val="CD2114"/>
    <a:srgbClr val="4C9B11"/>
    <a:srgbClr val="64993F"/>
    <a:srgbClr val="004359"/>
    <a:srgbClr val="FFC000"/>
    <a:srgbClr val="FFD961"/>
    <a:srgbClr val="75DBFF"/>
    <a:srgbClr val="FF8181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63" autoAdjust="0"/>
    <p:restoredTop sz="96323" autoAdjust="0"/>
  </p:normalViewPr>
  <p:slideViewPr>
    <p:cSldViewPr snapToGrid="0">
      <p:cViewPr varScale="1">
        <p:scale>
          <a:sx n="108" d="100"/>
          <a:sy n="108" d="100"/>
        </p:scale>
        <p:origin x="-136" y="-6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272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4640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GN4-1 EC Review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 smtClean="0"/>
              <a:t>Activity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27/11/18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584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GN4-1 </a:t>
            </a:r>
            <a:r>
              <a:rPr lang="en-US" sz="1800" dirty="0">
                <a:solidFill>
                  <a:schemeClr val="bg1"/>
                </a:solidFill>
                <a:latin typeface="Arial" charset="0"/>
              </a:rPr>
              <a:t>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Arial" charset="0"/>
              </a:rPr>
              <a:t>TBC 2016</a:t>
            </a:r>
            <a:endParaRPr lang="en-GB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Brussels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GN4-2 Period 1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November 2017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Brussels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chievements T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379911" y="654993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6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7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 smtClean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 smtClean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677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70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 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676503" y="6515441"/>
            <a:ext cx="2037806" cy="344918"/>
            <a:chOff x="4688245" y="6506732"/>
            <a:chExt cx="2037806" cy="34491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4827181" y="6506732"/>
              <a:ext cx="1697699" cy="3425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11"/>
            <p:cNvSpPr/>
            <p:nvPr userDrawn="1"/>
          </p:nvSpPr>
          <p:spPr bwMode="auto">
            <a:xfrm>
              <a:off x="4688245" y="6527800"/>
              <a:ext cx="2037806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r>
                <a:rPr lang="en-GB" sz="1200" b="1" dirty="0" smtClean="0">
                  <a:solidFill>
                    <a:srgbClr val="004360"/>
                  </a:solidFill>
                </a:rPr>
                <a:t>Achievements: Task 2</a:t>
              </a:r>
              <a:endParaRPr lang="en-GB" sz="1200" b="0" dirty="0">
                <a:solidFill>
                  <a:srgbClr val="00436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 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4676503" y="6515441"/>
            <a:ext cx="2037806" cy="344918"/>
            <a:chOff x="4688245" y="6506732"/>
            <a:chExt cx="2037806" cy="344918"/>
          </a:xfrm>
        </p:grpSpPr>
        <p:sp>
          <p:nvSpPr>
            <p:cNvPr id="23" name="Rectangle 22"/>
            <p:cNvSpPr/>
            <p:nvPr userDrawn="1"/>
          </p:nvSpPr>
          <p:spPr>
            <a:xfrm>
              <a:off x="4827181" y="6506732"/>
              <a:ext cx="1697699" cy="3425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ounded Rectangle 26"/>
            <p:cNvSpPr/>
            <p:nvPr userDrawn="1"/>
          </p:nvSpPr>
          <p:spPr bwMode="auto">
            <a:xfrm>
              <a:off x="4688245" y="6527800"/>
              <a:ext cx="2037806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endParaRPr lang="en-GB" sz="1200" b="0" dirty="0">
                <a:solidFill>
                  <a:srgbClr val="004360"/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4525" y="1450388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4888691" y="6548359"/>
            <a:ext cx="155119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1</a:t>
            </a:r>
            <a:endParaRPr lang="en-GB" sz="1200" b="0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90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hievements T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4850275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438338" y="653650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4</a:t>
            </a:r>
            <a:endParaRPr lang="en-GB" sz="1200" b="0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34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chievements 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384128" y="654285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r>
              <a:rPr lang="en-GB" sz="1200" b="0" dirty="0" smtClean="0">
                <a:solidFill>
                  <a:srgbClr val="004360"/>
                </a:solidFill>
              </a:rPr>
              <a:t>: </a:t>
            </a:r>
            <a:r>
              <a:rPr lang="en-GB" sz="1200" b="1" dirty="0" smtClean="0">
                <a:solidFill>
                  <a:srgbClr val="004360"/>
                </a:solidFill>
              </a:rPr>
              <a:t>Task 3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48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chievements T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402019" y="6539942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</a:t>
            </a:r>
            <a:r>
              <a:rPr lang="en-GB" sz="1200" b="1" baseline="0" dirty="0" smtClean="0">
                <a:solidFill>
                  <a:srgbClr val="004360"/>
                </a:solidFill>
              </a:rPr>
              <a:t> 5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05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g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86" r:id="rId11"/>
    <p:sldLayoutId id="2147483673" r:id="rId12"/>
    <p:sldLayoutId id="2147483674" r:id="rId13"/>
    <p:sldLayoutId id="2147483683" r:id="rId14"/>
    <p:sldLayoutId id="2147483689" r:id="rId15"/>
    <p:sldLayoutId id="2147483691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tiff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6" Type="http://schemas.openxmlformats.org/officeDocument/2006/relationships/image" Target="../media/image21.tiff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Calibri" charset="0"/>
                <a:cs typeface="Verdana" charset="0"/>
              </a:rPr>
              <a:t>Task 5: </a:t>
            </a:r>
            <a:r>
              <a:rPr lang="de-DE" dirty="0">
                <a:latin typeface="Calibri" charset="0"/>
                <a:cs typeface="Verdana" charset="0"/>
              </a:rPr>
              <a:t>Network </a:t>
            </a:r>
            <a:r>
              <a:rPr lang="de-DE" dirty="0" smtClean="0">
                <a:latin typeface="Calibri" charset="0"/>
                <a:cs typeface="Verdana" charset="0"/>
              </a:rPr>
              <a:t>Management as a Service</a:t>
            </a:r>
            <a:br>
              <a:rPr lang="de-DE" dirty="0" smtClean="0">
                <a:latin typeface="Calibri" charset="0"/>
                <a:cs typeface="Verdana" charset="0"/>
              </a:rPr>
            </a:br>
            <a:r>
              <a:rPr lang="en-US" b="0" i="1" dirty="0">
                <a:solidFill>
                  <a:schemeClr val="bg1"/>
                </a:solidFill>
              </a:rPr>
              <a:t>Period 1 achievements</a:t>
            </a:r>
            <a:endParaRPr lang="en-GB" b="0" i="1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</a:t>
            </a:fld>
            <a:endParaRPr lang="en-GB" dirty="0"/>
          </a:p>
        </p:txBody>
      </p:sp>
      <p:pic>
        <p:nvPicPr>
          <p:cNvPr id="24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5945" y="5841169"/>
            <a:ext cx="1123182" cy="302906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29267" y="1593110"/>
            <a:ext cx="6533008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Task Leader – </a:t>
            </a:r>
            <a:r>
              <a:rPr lang="en-GB" b="1" dirty="0" smtClean="0">
                <a:solidFill>
                  <a:srgbClr val="7030A0"/>
                </a:solidFill>
              </a:rPr>
              <a:t>Jakub Gutkowski </a:t>
            </a:r>
            <a:r>
              <a:rPr lang="en-GB" dirty="0" smtClean="0"/>
              <a:t>(PSNC)</a:t>
            </a:r>
          </a:p>
          <a:p>
            <a:pPr marL="0" indent="0">
              <a:buNone/>
            </a:pPr>
            <a:r>
              <a:rPr lang="en-GB" dirty="0" smtClean="0"/>
              <a:t>Service Manager – </a:t>
            </a:r>
            <a:r>
              <a:rPr lang="en-GB" b="1" dirty="0" smtClean="0">
                <a:solidFill>
                  <a:srgbClr val="7030A0"/>
                </a:solidFill>
              </a:rPr>
              <a:t>Frederic Loui </a:t>
            </a:r>
            <a:r>
              <a:rPr lang="en-GB" dirty="0" smtClean="0"/>
              <a:t>(RENATER)</a:t>
            </a:r>
          </a:p>
          <a:p>
            <a:pPr marL="0" indent="0">
              <a:buNone/>
            </a:pPr>
            <a:r>
              <a:rPr lang="en-GB" b="1" dirty="0" smtClean="0"/>
              <a:t>1.9 FTE</a:t>
            </a:r>
            <a:r>
              <a:rPr lang="en-GB" dirty="0" smtClean="0"/>
              <a:t>: 6 persons from 3 NRENs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Period 1 output</a:t>
            </a:r>
            <a:r>
              <a:rPr lang="en-GB" dirty="0" smtClean="0"/>
              <a:t>:</a:t>
            </a:r>
          </a:p>
          <a:p>
            <a:r>
              <a:rPr lang="en-GB" dirty="0" smtClean="0"/>
              <a:t>No deliverables scheduled</a:t>
            </a:r>
            <a:endParaRPr lang="en-GB" dirty="0"/>
          </a:p>
          <a:p>
            <a:r>
              <a:rPr lang="en-GB" dirty="0" smtClean="0"/>
              <a:t>Milestone </a:t>
            </a:r>
            <a:r>
              <a:rPr lang="en-GB" i="1" dirty="0" smtClean="0">
                <a:solidFill>
                  <a:srgbClr val="0070C0"/>
                </a:solidFill>
              </a:rPr>
              <a:t>M8.5 Network Management </a:t>
            </a:r>
            <a:br>
              <a:rPr lang="en-GB" i="1" dirty="0" smtClean="0">
                <a:solidFill>
                  <a:srgbClr val="0070C0"/>
                </a:solidFill>
              </a:rPr>
            </a:br>
            <a:r>
              <a:rPr lang="en-GB" i="1" dirty="0" smtClean="0">
                <a:solidFill>
                  <a:srgbClr val="0070C0"/>
                </a:solidFill>
              </a:rPr>
              <a:t>as a Service Roadmap</a:t>
            </a:r>
            <a:endParaRPr lang="en-GB" i="1" dirty="0">
              <a:solidFill>
                <a:srgbClr val="0070C0"/>
              </a:solidFill>
            </a:endParaRPr>
          </a:p>
        </p:txBody>
      </p:sp>
      <p:pic>
        <p:nvPicPr>
          <p:cNvPr id="15" name="Picture 14" descr="PSNC_logo_niebieskie_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851" y="5723546"/>
            <a:ext cx="1462736" cy="538153"/>
          </a:xfrm>
          <a:prstGeom prst="rect">
            <a:avLst/>
          </a:prstGeom>
        </p:spPr>
      </p:pic>
      <p:pic>
        <p:nvPicPr>
          <p:cNvPr id="16" name="Picture 58" descr="http://www.geant.org/Projects/GEANT_Project_GN4/PublishingImages/RENATERv2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01" b="22906"/>
          <a:stretch/>
        </p:blipFill>
        <p:spPr bwMode="auto">
          <a:xfrm>
            <a:off x="8685249" y="5718766"/>
            <a:ext cx="1665033" cy="54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6686851" y="1724517"/>
            <a:ext cx="5322276" cy="2830748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272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291378" y="1655166"/>
            <a:ext cx="2266412" cy="1957027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Rounded Rectangle 59"/>
          <p:cNvSpPr/>
          <p:nvPr/>
        </p:nvSpPr>
        <p:spPr>
          <a:xfrm>
            <a:off x="6746902" y="1659682"/>
            <a:ext cx="2266412" cy="1957027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Rounded Rectangle 60"/>
          <p:cNvSpPr/>
          <p:nvPr/>
        </p:nvSpPr>
        <p:spPr>
          <a:xfrm>
            <a:off x="9202426" y="1656943"/>
            <a:ext cx="2266412" cy="1957027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1835854" y="1656535"/>
            <a:ext cx="2266412" cy="1957027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109" y="1921767"/>
            <a:ext cx="14328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 smtClean="0">
                <a:solidFill>
                  <a:srgbClr val="F83E54"/>
                </a:solidFill>
                <a:cs typeface="Arial"/>
              </a:rPr>
              <a:t>Objectives</a:t>
            </a:r>
            <a:br>
              <a:rPr lang="en-US" sz="2200" b="1" dirty="0" smtClean="0">
                <a:solidFill>
                  <a:srgbClr val="F83E54"/>
                </a:solidFill>
                <a:cs typeface="Arial"/>
              </a:rPr>
            </a:br>
            <a:r>
              <a:rPr lang="en-US" sz="2200" b="1" dirty="0" smtClean="0">
                <a:solidFill>
                  <a:srgbClr val="F83E54"/>
                </a:solidFill>
                <a:cs typeface="Arial"/>
              </a:rPr>
              <a:t>from</a:t>
            </a:r>
            <a:br>
              <a:rPr lang="en-US" sz="2200" b="1" dirty="0" smtClean="0">
                <a:solidFill>
                  <a:srgbClr val="F83E54"/>
                </a:solidFill>
                <a:cs typeface="Arial"/>
              </a:rPr>
            </a:br>
            <a:r>
              <a:rPr lang="en-US" sz="2200" b="1" dirty="0" smtClean="0">
                <a:solidFill>
                  <a:srgbClr val="F83E54"/>
                </a:solidFill>
                <a:cs typeface="Arial"/>
              </a:rPr>
              <a:t>Technical</a:t>
            </a:r>
          </a:p>
          <a:p>
            <a:pPr algn="r"/>
            <a:r>
              <a:rPr lang="en-US" sz="2200" b="1" dirty="0" smtClean="0">
                <a:solidFill>
                  <a:srgbClr val="F83E54"/>
                </a:solidFill>
                <a:cs typeface="Arial"/>
              </a:rPr>
              <a:t>Annex</a:t>
            </a:r>
            <a:endParaRPr lang="en-US" sz="2200" b="1" dirty="0">
              <a:solidFill>
                <a:srgbClr val="F83E54"/>
              </a:solidFill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849" y="4066123"/>
            <a:ext cx="14328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b="1" dirty="0" smtClean="0">
                <a:solidFill>
                  <a:srgbClr val="002060"/>
                </a:solidFill>
                <a:cs typeface="Arial"/>
              </a:rPr>
              <a:t>GN4-2</a:t>
            </a:r>
            <a:br>
              <a:rPr lang="en-GB" sz="2200" b="1" dirty="0" smtClean="0">
                <a:solidFill>
                  <a:srgbClr val="002060"/>
                </a:solidFill>
                <a:cs typeface="Arial"/>
              </a:rPr>
            </a:br>
            <a:r>
              <a:rPr lang="en-GB" sz="2200" b="1" dirty="0" smtClean="0">
                <a:solidFill>
                  <a:srgbClr val="002060"/>
                </a:solidFill>
                <a:cs typeface="Arial"/>
              </a:rPr>
              <a:t>Period 1</a:t>
            </a:r>
            <a:endParaRPr lang="ta-IN" sz="2200" b="1" smtClean="0">
              <a:solidFill>
                <a:srgbClr val="002060"/>
              </a:solidFill>
              <a:cs typeface="Arial"/>
            </a:endParaRPr>
          </a:p>
          <a:p>
            <a:pPr algn="r"/>
            <a:r>
              <a:rPr lang="ta-IN" sz="2200" b="1" smtClean="0">
                <a:solidFill>
                  <a:srgbClr val="002060"/>
                </a:solidFill>
                <a:cs typeface="Arial"/>
              </a:rPr>
              <a:t>Results</a:t>
            </a:r>
            <a:endParaRPr lang="en-US" sz="2200" b="1" dirty="0" smtClean="0">
              <a:solidFill>
                <a:srgbClr val="002060"/>
              </a:solidFill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1366" y="215708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Network Management as a Service Objectives</a:t>
            </a:r>
            <a:r>
              <a:rPr lang="en-GB" sz="2400" dirty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2400" dirty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Objectives achieved in GN4-2 Period 1</a:t>
            </a:r>
            <a:endParaRPr lang="en-GB" sz="2400" i="1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35854" y="1757885"/>
            <a:ext cx="2266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Develop a service to simplify and automate domain network management</a:t>
            </a:r>
          </a:p>
          <a:p>
            <a:pPr algn="ctr"/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91377" y="1756516"/>
            <a:ext cx="22664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>
                <a:solidFill>
                  <a:schemeClr val="bg1"/>
                </a:solidFill>
                <a:cs typeface="(Body)"/>
              </a:rPr>
              <a:t>Usage of tools and technologies </a:t>
            </a:r>
            <a:r>
              <a:rPr lang="en-US" b="1" dirty="0" smtClean="0">
                <a:solidFill>
                  <a:schemeClr val="bg1"/>
                </a:solidFill>
                <a:cs typeface="(Body)"/>
              </a:rPr>
              <a:t>for simplifying </a:t>
            </a:r>
            <a:r>
              <a:rPr lang="en-US" b="1" dirty="0">
                <a:solidFill>
                  <a:schemeClr val="bg1"/>
                </a:solidFill>
                <a:cs typeface="(Body)"/>
              </a:rPr>
              <a:t>and </a:t>
            </a:r>
            <a:r>
              <a:rPr lang="en-US" b="1" dirty="0" smtClean="0">
                <a:solidFill>
                  <a:schemeClr val="bg1"/>
                </a:solidFill>
                <a:cs typeface="(Body)"/>
              </a:rPr>
              <a:t>automating </a:t>
            </a:r>
            <a:r>
              <a:rPr lang="en-US" b="1" dirty="0">
                <a:solidFill>
                  <a:schemeClr val="bg1"/>
                </a:solidFill>
                <a:cs typeface="(Body)"/>
              </a:rPr>
              <a:t>network </a:t>
            </a:r>
            <a:r>
              <a:rPr lang="en-US" b="1" dirty="0" smtClean="0">
                <a:solidFill>
                  <a:schemeClr val="bg1"/>
                </a:solidFill>
                <a:cs typeface="(Body)"/>
              </a:rPr>
              <a:t>configuration</a:t>
            </a:r>
          </a:p>
          <a:p>
            <a:pPr algn="ctr" defTabSz="915988">
              <a:defRPr/>
            </a:pP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46901" y="2176530"/>
            <a:ext cx="2266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 smtClean="0">
                <a:solidFill>
                  <a:schemeClr val="bg1"/>
                </a:solidFill>
                <a:cs typeface="(Body)"/>
              </a:rPr>
              <a:t>Development based on third-party software</a:t>
            </a:r>
            <a:endParaRPr lang="en-US" b="1" dirty="0">
              <a:solidFill>
                <a:schemeClr val="bg1"/>
              </a:solidFill>
              <a:cs typeface="(Body)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02425" y="2035292"/>
            <a:ext cx="2266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5988">
              <a:defRPr/>
            </a:pPr>
            <a:r>
              <a:rPr lang="en-US" b="1" dirty="0">
                <a:solidFill>
                  <a:schemeClr val="bg1"/>
                </a:solidFill>
                <a:cs typeface="(Body)"/>
              </a:rPr>
              <a:t>Milestone </a:t>
            </a:r>
            <a:r>
              <a:rPr lang="en-US" b="1" i="1" dirty="0">
                <a:solidFill>
                  <a:schemeClr val="bg1"/>
                </a:solidFill>
                <a:cs typeface="(Body)"/>
              </a:rPr>
              <a:t>M8.5</a:t>
            </a:r>
            <a:r>
              <a:rPr lang="en-US" b="1" dirty="0">
                <a:solidFill>
                  <a:schemeClr val="bg1"/>
                </a:solidFill>
                <a:cs typeface="(Body)"/>
              </a:rPr>
              <a:t> </a:t>
            </a:r>
            <a:r>
              <a:rPr lang="en-US" b="1" i="1" dirty="0" smtClean="0">
                <a:solidFill>
                  <a:schemeClr val="bg1"/>
                </a:solidFill>
                <a:cs typeface="(Body)"/>
              </a:rPr>
              <a:t>Network </a:t>
            </a:r>
            <a:r>
              <a:rPr lang="en-US" b="1" i="1" dirty="0">
                <a:solidFill>
                  <a:schemeClr val="bg1"/>
                </a:solidFill>
                <a:cs typeface="(Body)"/>
              </a:rPr>
              <a:t>Management as a Service </a:t>
            </a:r>
            <a:r>
              <a:rPr lang="en-US" b="1" i="1" dirty="0" smtClean="0">
                <a:solidFill>
                  <a:schemeClr val="bg1"/>
                </a:solidFill>
                <a:cs typeface="(Body)"/>
              </a:rPr>
              <a:t>Roadmap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35854" y="4088887"/>
            <a:ext cx="2266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5988">
              <a:buFont typeface="Wingdings" charset="2"/>
              <a:buChar char="ü"/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cs typeface="(Body)"/>
              </a:rPr>
              <a:t>Network management tools available via NMaaS platform</a:t>
            </a:r>
          </a:p>
          <a:p>
            <a:pPr algn="ctr" defTabSz="915988"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cs typeface="(Body)"/>
              </a:rPr>
              <a:t/>
            </a:r>
            <a:br>
              <a:rPr lang="en-GB" b="1" dirty="0" smtClean="0">
                <a:solidFill>
                  <a:schemeClr val="accent5">
                    <a:lumMod val="50000"/>
                  </a:schemeClr>
                </a:solidFill>
                <a:cs typeface="(Body)"/>
              </a:rPr>
            </a:br>
            <a:endParaRPr lang="en-GB" b="1" dirty="0">
              <a:solidFill>
                <a:schemeClr val="accent5">
                  <a:lumMod val="50000"/>
                </a:schemeClr>
              </a:solidFill>
              <a:cs typeface="(Body)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91377" y="4088886"/>
            <a:ext cx="22664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5988">
              <a:buFont typeface="Wingdings" charset="2"/>
              <a:buChar char="ü"/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cs typeface="(Body)"/>
              </a:rPr>
              <a:t>NMaaS is using automatic configuration and container tools and technologies</a:t>
            </a:r>
            <a:endParaRPr lang="en-GB" b="1" dirty="0">
              <a:solidFill>
                <a:schemeClr val="accent5">
                  <a:lumMod val="50000"/>
                </a:schemeClr>
              </a:solidFill>
              <a:cs typeface="(Body)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34223" y="4088886"/>
            <a:ext cx="30651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5988">
              <a:buFont typeface="Wingdings" charset="2"/>
              <a:buChar char="ü"/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cs typeface="(Body)"/>
              </a:rPr>
              <a:t>Available solutions used for Portal, Services Cluster, Network Automation, Management and Monitoring</a:t>
            </a:r>
            <a:endParaRPr lang="en-GB" b="1" dirty="0">
              <a:solidFill>
                <a:schemeClr val="accent5">
                  <a:lumMod val="50000"/>
                </a:schemeClr>
              </a:solidFill>
              <a:cs typeface="(Body)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535687" y="4088886"/>
            <a:ext cx="22664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5988">
              <a:buFont typeface="Wingdings" charset="2"/>
              <a:buChar char="ü"/>
              <a:defRPr/>
            </a:pPr>
            <a:r>
              <a:rPr lang="en-GB" b="1" dirty="0">
                <a:solidFill>
                  <a:schemeClr val="accent5">
                    <a:lumMod val="50000"/>
                  </a:schemeClr>
                </a:solidFill>
                <a:cs typeface="(Body)"/>
              </a:rPr>
              <a:t>Roadmap for NMaaS Service defined in a Milestone </a:t>
            </a: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cs typeface="(Body)"/>
              </a:rPr>
              <a:t>document M8.5</a:t>
            </a:r>
            <a:endParaRPr lang="en-GB" b="1" dirty="0">
              <a:solidFill>
                <a:schemeClr val="accent5">
                  <a:lumMod val="50000"/>
                </a:schemeClr>
              </a:solidFill>
              <a:cs typeface="(Body)"/>
            </a:endParaRPr>
          </a:p>
          <a:p>
            <a:pPr algn="ctr" defTabSz="915988">
              <a:defRPr/>
            </a:pPr>
            <a:endParaRPr lang="en-GB" b="1" dirty="0">
              <a:solidFill>
                <a:schemeClr val="accent5">
                  <a:lumMod val="50000"/>
                </a:schemeClr>
              </a:solidFill>
              <a:cs typeface="(Body)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2" name="Down Arrow 1"/>
          <p:cNvSpPr/>
          <p:nvPr/>
        </p:nvSpPr>
        <p:spPr>
          <a:xfrm>
            <a:off x="2473705" y="3392514"/>
            <a:ext cx="990708" cy="696371"/>
          </a:xfrm>
          <a:prstGeom prst="downArrow">
            <a:avLst/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Down Arrow 55"/>
          <p:cNvSpPr/>
          <p:nvPr/>
        </p:nvSpPr>
        <p:spPr>
          <a:xfrm>
            <a:off x="4929229" y="3369752"/>
            <a:ext cx="990708" cy="696371"/>
          </a:xfrm>
          <a:prstGeom prst="downArrow">
            <a:avLst/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Down Arrow 56"/>
          <p:cNvSpPr/>
          <p:nvPr/>
        </p:nvSpPr>
        <p:spPr>
          <a:xfrm>
            <a:off x="7384753" y="3369038"/>
            <a:ext cx="990708" cy="696371"/>
          </a:xfrm>
          <a:prstGeom prst="downArrow">
            <a:avLst/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Down Arrow 57"/>
          <p:cNvSpPr/>
          <p:nvPr/>
        </p:nvSpPr>
        <p:spPr>
          <a:xfrm>
            <a:off x="9907603" y="3409757"/>
            <a:ext cx="990708" cy="696371"/>
          </a:xfrm>
          <a:prstGeom prst="downArrow">
            <a:avLst/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2664259" y="5816015"/>
            <a:ext cx="609600" cy="707886"/>
            <a:chOff x="7248525" y="5172075"/>
            <a:chExt cx="609600" cy="707886"/>
          </a:xfrm>
        </p:grpSpPr>
        <p:sp>
          <p:nvSpPr>
            <p:cNvPr id="37" name="Oval 36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269979" y="5172075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19447" y="5816015"/>
            <a:ext cx="609600" cy="707886"/>
            <a:chOff x="7248525" y="5172075"/>
            <a:chExt cx="609600" cy="707886"/>
          </a:xfrm>
        </p:grpSpPr>
        <p:sp>
          <p:nvSpPr>
            <p:cNvPr id="40" name="Oval 39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269979" y="5172075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574635" y="5816015"/>
            <a:ext cx="609600" cy="707886"/>
            <a:chOff x="7248525" y="5172075"/>
            <a:chExt cx="609600" cy="707886"/>
          </a:xfrm>
        </p:grpSpPr>
        <p:sp>
          <p:nvSpPr>
            <p:cNvPr id="47" name="Oval 46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69979" y="5172075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098157" y="5816015"/>
            <a:ext cx="609600" cy="707886"/>
            <a:chOff x="7248525" y="5172075"/>
            <a:chExt cx="609600" cy="707886"/>
          </a:xfrm>
        </p:grpSpPr>
        <p:sp>
          <p:nvSpPr>
            <p:cNvPr id="50" name="Oval 49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269979" y="5172075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0756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1821" y="217335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Challenges</a:t>
            </a:r>
            <a:r>
              <a:rPr lang="en-GB" sz="24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: Managing an infrastructure is not easy</a:t>
            </a:r>
            <a:endParaRPr lang="en-GB" sz="2400" b="1" dirty="0" smtClean="0">
              <a:solidFill>
                <a:srgbClr val="FFC000"/>
              </a:solidFill>
              <a:latin typeface="Calibri" panose="020F0502020204030204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prstClr val="white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NMaaS helps with the platform and the offered tools</a:t>
            </a:r>
            <a:endParaRPr lang="en-GB" sz="2400" i="1" dirty="0">
              <a:solidFill>
                <a:prstClr val="white"/>
              </a:solidFill>
              <a:latin typeface="Calibri" panose="020F0502020204030204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727031" y="1557246"/>
            <a:ext cx="6282095" cy="4689102"/>
          </a:xfr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indent="0">
              <a:buClr>
                <a:srgbClr val="003F5E"/>
              </a:buClr>
              <a:buNone/>
              <a:defRPr/>
            </a:pPr>
            <a:r>
              <a:rPr lang="en-GB" sz="2200" b="1" dirty="0" smtClean="0">
                <a:solidFill>
                  <a:srgbClr val="F83E54"/>
                </a:solidFill>
              </a:rPr>
              <a:t>Challenges </a:t>
            </a:r>
            <a:r>
              <a:rPr lang="en-GB" sz="2200" dirty="0" smtClean="0">
                <a:solidFill>
                  <a:srgbClr val="004359"/>
                </a:solidFill>
              </a:rPr>
              <a:t>of contemporary network management:</a:t>
            </a:r>
          </a:p>
          <a:p>
            <a:pPr lvl="1">
              <a:defRPr/>
            </a:pPr>
            <a:r>
              <a:rPr lang="en-GB" sz="2200" dirty="0" smtClean="0">
                <a:solidFill>
                  <a:srgbClr val="004359"/>
                </a:solidFill>
              </a:rPr>
              <a:t>Managing networks require:</a:t>
            </a:r>
          </a:p>
          <a:p>
            <a:pPr lvl="2">
              <a:defRPr/>
            </a:pPr>
            <a:r>
              <a:rPr lang="en-GB" sz="2000" dirty="0" smtClean="0"/>
              <a:t>Appropriate number of highly skilled and knowledgeable experts</a:t>
            </a:r>
          </a:p>
          <a:p>
            <a:pPr lvl="2">
              <a:defRPr/>
            </a:pPr>
            <a:r>
              <a:rPr lang="en-GB" sz="2000" dirty="0" smtClean="0"/>
              <a:t>Reliable (and expensive) infrastructure</a:t>
            </a:r>
          </a:p>
          <a:p>
            <a:pPr lvl="3">
              <a:defRPr/>
            </a:pPr>
            <a:r>
              <a:rPr lang="en-GB" sz="2000" dirty="0" smtClean="0"/>
              <a:t>Redundancy, resiliency, availability ...</a:t>
            </a:r>
            <a:endParaRPr lang="en-GB" sz="2000" dirty="0" smtClean="0">
              <a:solidFill>
                <a:srgbClr val="004359"/>
              </a:solidFill>
            </a:endParaRPr>
          </a:p>
          <a:p>
            <a:pPr marL="0" indent="0">
              <a:buNone/>
              <a:defRPr/>
            </a:pPr>
            <a:r>
              <a:rPr lang="en-GB" sz="2200" b="1" dirty="0">
                <a:solidFill>
                  <a:srgbClr val="0070C0"/>
                </a:solidFill>
              </a:rPr>
              <a:t>Mitigation:</a:t>
            </a:r>
          </a:p>
          <a:p>
            <a:pPr lvl="1">
              <a:defRPr/>
            </a:pPr>
            <a:r>
              <a:rPr lang="en-GB" sz="2200" dirty="0" smtClean="0">
                <a:solidFill>
                  <a:srgbClr val="004359"/>
                </a:solidFill>
              </a:rPr>
              <a:t>Network Management as a Service</a:t>
            </a:r>
            <a:br>
              <a:rPr lang="en-GB" sz="2200" dirty="0" smtClean="0">
                <a:solidFill>
                  <a:srgbClr val="004359"/>
                </a:solidFill>
              </a:rPr>
            </a:br>
            <a:endParaRPr lang="en-GB" sz="2200" dirty="0" smtClean="0">
              <a:solidFill>
                <a:srgbClr val="004359"/>
              </a:solidFill>
            </a:endParaRPr>
          </a:p>
          <a:p>
            <a:pPr marL="0" indent="0">
              <a:buNone/>
              <a:defRPr/>
            </a:pPr>
            <a:r>
              <a:rPr lang="en-GB" sz="2200" b="1" dirty="0">
                <a:solidFill>
                  <a:srgbClr val="00B050"/>
                </a:solidFill>
              </a:rPr>
              <a:t>Result:</a:t>
            </a:r>
          </a:p>
          <a:p>
            <a:pPr lvl="1">
              <a:defRPr/>
            </a:pPr>
            <a:r>
              <a:rPr lang="en-GB" sz="2200" dirty="0" smtClean="0">
                <a:solidFill>
                  <a:srgbClr val="004359"/>
                </a:solidFill>
              </a:rPr>
              <a:t>Platform and tools for network management</a:t>
            </a:r>
          </a:p>
          <a:p>
            <a:pPr lvl="1">
              <a:defRPr/>
            </a:pPr>
            <a:r>
              <a:rPr lang="en-GB" sz="2200" dirty="0" smtClean="0"/>
              <a:t>Easy to configure, use, manage, outsource</a:t>
            </a:r>
            <a:endParaRPr lang="en-GB" sz="2200" dirty="0" smtClean="0">
              <a:solidFill>
                <a:srgbClr val="00435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>
                <a:solidFill>
                  <a:prstClr val="white"/>
                </a:solidFill>
              </a:rPr>
              <a:pPr defTabSz="914377"/>
              <a:t>3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647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1821" y="217335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sz="2400" b="1" dirty="0" smtClean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endParaRPr lang="en-GB" sz="2400" b="1" dirty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endParaRPr lang="en-GB" sz="2400" b="1" dirty="0" smtClean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sz="2400" b="1" dirty="0" smtClean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endParaRPr lang="en-GB" sz="2400" b="1" dirty="0" smtClean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endParaRPr lang="en-GB" sz="2400" b="1" dirty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endParaRPr lang="en-GB" sz="2400" b="1" dirty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Challenges</a:t>
            </a:r>
            <a:r>
              <a:rPr lang="en-GB" sz="2400" b="1" dirty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: Requirement analysis as a starting </a:t>
            </a: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point</a:t>
            </a:r>
            <a:endParaRPr lang="en-GB" sz="2400" b="1" dirty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00000"/>
              </a:lnSpc>
            </a:pPr>
            <a:endParaRPr lang="en-GB" sz="2400" b="1" dirty="0" smtClean="0">
              <a:solidFill>
                <a:schemeClr val="accent4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noFill/>
          <a:effectLst>
            <a:glow rad="7620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Clr>
                <a:srgbClr val="003F5E"/>
              </a:buClr>
              <a:buNone/>
              <a:defRPr/>
            </a:pPr>
            <a:r>
              <a:rPr lang="en-GB" sz="2200" b="1" dirty="0">
                <a:solidFill>
                  <a:srgbClr val="F83E54"/>
                </a:solidFill>
              </a:rPr>
              <a:t>Challenge</a:t>
            </a:r>
            <a:r>
              <a:rPr lang="en-GB" sz="2200" dirty="0" smtClean="0">
                <a:solidFill>
                  <a:srgbClr val="F83E54"/>
                </a:solidFill>
              </a:rPr>
              <a:t>:</a:t>
            </a:r>
          </a:p>
          <a:p>
            <a:pPr>
              <a:buClr>
                <a:srgbClr val="003F5E"/>
              </a:buClr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Placing NMaaS with existing NRENs' NM solutions</a:t>
            </a:r>
          </a:p>
          <a:p>
            <a:pPr>
              <a:buClr>
                <a:srgbClr val="003F5E"/>
              </a:buClr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Tools selection</a:t>
            </a:r>
          </a:p>
          <a:p>
            <a:pPr marL="0" indent="0">
              <a:buNone/>
              <a:defRPr/>
            </a:pPr>
            <a:endParaRPr lang="en-GB" sz="2000" dirty="0" smtClean="0"/>
          </a:p>
          <a:p>
            <a:pPr marL="0" indent="0">
              <a:buNone/>
              <a:defRPr/>
            </a:pPr>
            <a:r>
              <a:rPr lang="en-GB" sz="2200" b="1" dirty="0">
                <a:solidFill>
                  <a:srgbClr val="0070C0"/>
                </a:solidFill>
              </a:rPr>
              <a:t>Mitigation:</a:t>
            </a:r>
          </a:p>
          <a:p>
            <a:pPr>
              <a:buClr>
                <a:srgbClr val="003F5E"/>
              </a:buClr>
              <a:buSzPct val="120000"/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Discussions with the NREN community</a:t>
            </a:r>
          </a:p>
          <a:p>
            <a:pPr>
              <a:buClr>
                <a:srgbClr val="003F5E"/>
              </a:buClr>
              <a:buSzPct val="120000"/>
              <a:defRPr/>
            </a:pPr>
            <a:r>
              <a:rPr lang="en-GB" sz="2000" dirty="0" smtClean="0"/>
              <a:t>Expert user groups: SIG-NOC, APM/STF</a:t>
            </a:r>
            <a:r>
              <a:rPr lang="en-GB" sz="2000" dirty="0" smtClean="0">
                <a:solidFill>
                  <a:srgbClr val="004359"/>
                </a:solidFill>
              </a:rPr>
              <a:t/>
            </a:r>
            <a:br>
              <a:rPr lang="en-GB" sz="2000" dirty="0" smtClean="0">
                <a:solidFill>
                  <a:srgbClr val="004359"/>
                </a:solidFill>
              </a:rPr>
            </a:br>
            <a:endParaRPr lang="en-GB" sz="2000" dirty="0" smtClean="0">
              <a:solidFill>
                <a:srgbClr val="004359"/>
              </a:solidFill>
            </a:endParaRPr>
          </a:p>
          <a:p>
            <a:pPr marL="0" indent="0">
              <a:buNone/>
              <a:defRPr/>
            </a:pPr>
            <a:r>
              <a:rPr lang="en-GB" sz="2200" b="1" dirty="0">
                <a:solidFill>
                  <a:srgbClr val="00B050"/>
                </a:solidFill>
              </a:rPr>
              <a:t>Result:</a:t>
            </a:r>
          </a:p>
          <a:p>
            <a:pPr>
              <a:buClr>
                <a:srgbClr val="003F5E"/>
              </a:buClr>
              <a:buSzPct val="120000"/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Model defined for multiple use-cases</a:t>
            </a:r>
          </a:p>
          <a:p>
            <a:pPr>
              <a:buClr>
                <a:srgbClr val="003F5E"/>
              </a:buClr>
              <a:buSzPct val="120000"/>
              <a:defRPr/>
            </a:pPr>
            <a:r>
              <a:rPr lang="en-GB" sz="2000" dirty="0" smtClean="0"/>
              <a:t>Tools selected based on SIG-NOC Survey results</a:t>
            </a:r>
          </a:p>
          <a:p>
            <a:pPr>
              <a:buClr>
                <a:srgbClr val="003F5E"/>
              </a:buClr>
              <a:buSzPct val="120000"/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New NRENs on-boarding</a:t>
            </a:r>
            <a:r>
              <a:rPr lang="en-GB" sz="2200" dirty="0" smtClean="0">
                <a:solidFill>
                  <a:srgbClr val="004359"/>
                </a:solidFill>
              </a:rPr>
              <a:t/>
            </a:r>
            <a:br>
              <a:rPr lang="en-GB" sz="2200" dirty="0" smtClean="0">
                <a:solidFill>
                  <a:srgbClr val="004359"/>
                </a:solidFill>
              </a:rPr>
            </a:br>
            <a:endParaRPr lang="en-GB" sz="2200" dirty="0" smtClean="0">
              <a:solidFill>
                <a:srgbClr val="00435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1339911"/>
            <a:ext cx="5918200" cy="519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92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77459" y="217335"/>
            <a:ext cx="9166604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NMaaS is ...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What is NMaaS </a:t>
            </a:r>
            <a:r>
              <a:rPr lang="en-GB" sz="2400" i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who are its users?</a:t>
            </a:r>
            <a:endParaRPr lang="en-GB" sz="2400" i="1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alpha val="9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25400"/>
          </a:effectLst>
        </p:spPr>
        <p:txBody>
          <a:bodyPr>
            <a:noAutofit/>
          </a:bodyPr>
          <a:lstStyle/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>
                <a:solidFill>
                  <a:srgbClr val="003F5E"/>
                </a:solidFill>
              </a:rPr>
              <a:t>NMaaS is:</a:t>
            </a:r>
          </a:p>
          <a:p>
            <a:pPr>
              <a:buClr>
                <a:srgbClr val="7030A0"/>
              </a:buClr>
              <a:defRPr/>
            </a:pPr>
            <a:r>
              <a:rPr lang="en-GB" sz="1800" dirty="0" smtClean="0"/>
              <a:t>A </a:t>
            </a:r>
            <a:r>
              <a:rPr lang="en-GB" sz="1800" b="1" dirty="0" smtClean="0">
                <a:solidFill>
                  <a:srgbClr val="7030A0"/>
                </a:solidFill>
              </a:rPr>
              <a:t>platform</a:t>
            </a:r>
            <a:r>
              <a:rPr lang="en-GB" sz="1800" dirty="0" smtClean="0">
                <a:solidFill>
                  <a:srgbClr val="7030A0"/>
                </a:solidFill>
              </a:rPr>
              <a:t> </a:t>
            </a:r>
            <a:r>
              <a:rPr lang="en-GB" sz="1800" dirty="0" smtClean="0"/>
              <a:t>for network management</a:t>
            </a:r>
          </a:p>
          <a:p>
            <a:pPr>
              <a:buClr>
                <a:srgbClr val="7030A0"/>
              </a:buClr>
              <a:defRPr/>
            </a:pPr>
            <a:r>
              <a:rPr lang="en-GB" sz="1800" dirty="0" smtClean="0"/>
              <a:t>An</a:t>
            </a:r>
            <a:r>
              <a:rPr lang="en-GB" sz="1800" b="1" dirty="0" smtClean="0">
                <a:solidFill>
                  <a:srgbClr val="7030A0"/>
                </a:solidFill>
              </a:rPr>
              <a:t> application marketplace </a:t>
            </a:r>
            <a:r>
              <a:rPr lang="en-GB" sz="1800" dirty="0" smtClean="0"/>
              <a:t>suitable for any tool</a:t>
            </a:r>
          </a:p>
          <a:p>
            <a:pPr>
              <a:buClr>
                <a:srgbClr val="7030A0"/>
              </a:buClr>
              <a:buSzPct val="120000"/>
              <a:defRPr/>
            </a:pPr>
            <a:r>
              <a:rPr lang="en-GB" sz="1800" dirty="0" smtClean="0"/>
              <a:t>A </a:t>
            </a:r>
            <a:r>
              <a:rPr lang="en-GB" sz="1800" b="1" dirty="0" smtClean="0">
                <a:solidFill>
                  <a:srgbClr val="7030A0"/>
                </a:solidFill>
              </a:rPr>
              <a:t>service</a:t>
            </a:r>
            <a:r>
              <a:rPr lang="en-GB" sz="1800" dirty="0" smtClean="0"/>
              <a:t>,</a:t>
            </a:r>
            <a:r>
              <a:rPr lang="en-GB" sz="1800" b="1" dirty="0" smtClean="0">
                <a:solidFill>
                  <a:srgbClr val="7030A0"/>
                </a:solidFill>
              </a:rPr>
              <a:t> </a:t>
            </a:r>
            <a:r>
              <a:rPr lang="en-GB" sz="1800" dirty="0" smtClean="0"/>
              <a:t>providing user support and managing the infrastructure: </a:t>
            </a:r>
          </a:p>
          <a:p>
            <a:pPr lvl="1">
              <a:buClr>
                <a:srgbClr val="7030A0"/>
              </a:buClr>
              <a:defRPr/>
            </a:pPr>
            <a:r>
              <a:rPr lang="en-GB" sz="1800" dirty="0"/>
              <a:t>P</a:t>
            </a:r>
            <a:r>
              <a:rPr lang="en-GB" sz="1800" dirty="0" smtClean="0"/>
              <a:t>ortal, virtualised infrastructure, tools, NMS cloud instances...</a:t>
            </a:r>
            <a:endParaRPr lang="en-GB" b="1" dirty="0" smtClean="0">
              <a:solidFill>
                <a:srgbClr val="003F5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6"/>
          <a:stretch/>
        </p:blipFill>
        <p:spPr>
          <a:xfrm>
            <a:off x="7250226" y="1344352"/>
            <a:ext cx="4787673" cy="3357913"/>
          </a:xfrm>
          <a:prstGeom prst="rect">
            <a:avLst/>
          </a:prstGeom>
          <a:ln>
            <a:noFill/>
          </a:ln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1122731" y="3718825"/>
            <a:ext cx="6079873" cy="2439088"/>
          </a:xfrm>
          <a:prstGeom prst="rect">
            <a:avLst/>
          </a:prstGeom>
          <a:solidFill>
            <a:schemeClr val="bg1">
              <a:alpha val="90000"/>
            </a:schemeClr>
          </a:solidFill>
          <a:effectLst>
            <a:glow rad="228600">
              <a:schemeClr val="accent5">
                <a:satMod val="175000"/>
                <a:alpha val="31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83E54"/>
              </a:buClr>
              <a:buNone/>
              <a:defRPr/>
            </a:pPr>
            <a:r>
              <a:rPr lang="en-GB" sz="2000" b="1" dirty="0" smtClean="0">
                <a:solidFill>
                  <a:srgbClr val="003F5E"/>
                </a:solidFill>
              </a:rPr>
              <a:t>NMaaS users are:</a:t>
            </a:r>
          </a:p>
          <a:p>
            <a:pPr>
              <a:buClr>
                <a:srgbClr val="00B050"/>
              </a:buClr>
              <a:defRPr/>
            </a:pPr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</a:rPr>
              <a:t>Organisations</a:t>
            </a: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1800" dirty="0" smtClean="0"/>
              <a:t>that:</a:t>
            </a:r>
          </a:p>
          <a:p>
            <a:pPr lvl="1">
              <a:buClr>
                <a:srgbClr val="00B050"/>
              </a:buClr>
              <a:defRPr/>
            </a:pPr>
            <a:r>
              <a:rPr lang="en-GB" sz="1800" dirty="0"/>
              <a:t>D</a:t>
            </a:r>
            <a:r>
              <a:rPr lang="en-GB" sz="1800" dirty="0" smtClean="0"/>
              <a:t>o not want to own NMS infrastructure themselves</a:t>
            </a:r>
          </a:p>
          <a:p>
            <a:pPr lvl="1">
              <a:buClr>
                <a:srgbClr val="00B050"/>
              </a:buClr>
              <a:defRPr/>
            </a:pPr>
            <a:r>
              <a:rPr lang="en-GB" sz="1800" dirty="0"/>
              <a:t>W</a:t>
            </a:r>
            <a:r>
              <a:rPr lang="en-GB" sz="1800" dirty="0" smtClean="0"/>
              <a:t>ant to outsource network management</a:t>
            </a:r>
          </a:p>
          <a:p>
            <a:pPr>
              <a:buClr>
                <a:srgbClr val="00B050"/>
              </a:buClr>
              <a:defRPr/>
            </a:pPr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</a:rPr>
              <a:t>Organisations and/or individuals</a:t>
            </a:r>
            <a:r>
              <a:rPr lang="en-GB" sz="1800" dirty="0"/>
              <a:t>:</a:t>
            </a:r>
          </a:p>
          <a:p>
            <a:pPr lvl="1">
              <a:buClr>
                <a:srgbClr val="00B050"/>
              </a:buClr>
              <a:defRPr/>
            </a:pPr>
            <a:r>
              <a:rPr lang="en-GB" sz="1800" dirty="0"/>
              <a:t>S</a:t>
            </a:r>
            <a:r>
              <a:rPr lang="en-GB" sz="1800" dirty="0" smtClean="0"/>
              <a:t>earching for quality network management software</a:t>
            </a:r>
          </a:p>
          <a:p>
            <a:pPr lvl="1">
              <a:buClr>
                <a:srgbClr val="00B050"/>
              </a:buClr>
              <a:defRPr/>
            </a:pPr>
            <a:r>
              <a:rPr lang="en-GB" sz="1800" dirty="0"/>
              <a:t>W</a:t>
            </a:r>
            <a:r>
              <a:rPr lang="en-GB" sz="1800" dirty="0" smtClean="0"/>
              <a:t>ho want to share their software with the community</a:t>
            </a:r>
            <a:endParaRPr lang="en-GB" sz="1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857" y="1415118"/>
            <a:ext cx="859747" cy="8597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845" y="3521731"/>
            <a:ext cx="859747" cy="85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745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77459" y="217335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chemeClr val="accent4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NMaaS benefits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NMaaS s</a:t>
            </a:r>
            <a:r>
              <a:rPr lang="en-GB" sz="2400" i="1" dirty="0" smtClean="0">
                <a:solidFill>
                  <a:schemeClr val="bg1"/>
                </a:solidFill>
                <a:latin typeface="+mn-lt"/>
              </a:rPr>
              <a:t>implifies </a:t>
            </a:r>
            <a:r>
              <a:rPr lang="en-GB" sz="2400" i="1" dirty="0">
                <a:solidFill>
                  <a:schemeClr val="bg1"/>
                </a:solidFill>
                <a:latin typeface="+mn-lt"/>
              </a:rPr>
              <a:t>and automates domain network management</a:t>
            </a:r>
            <a:endParaRPr lang="en-GB" sz="2400" i="1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alpha val="85000"/>
            </a:schemeClr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Clr>
                <a:srgbClr val="F83E54"/>
              </a:buClr>
              <a:buNone/>
              <a:defRPr/>
            </a:pPr>
            <a:r>
              <a:rPr lang="en-US" sz="2000" b="1" dirty="0" smtClean="0">
                <a:solidFill>
                  <a:srgbClr val="7030A0"/>
                </a:solidFill>
              </a:rPr>
              <a:t>NMaaS platform: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dirty="0" smtClean="0"/>
              <a:t>Provide </a:t>
            </a:r>
            <a:r>
              <a:rPr lang="en-US" sz="1800" b="1" dirty="0"/>
              <a:t>cloud-based, multi-tenant and secure</a:t>
            </a:r>
            <a:r>
              <a:rPr lang="en-US" sz="1800" dirty="0"/>
              <a:t> network management platform</a:t>
            </a:r>
            <a:endParaRPr lang="en-US" sz="18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dirty="0" smtClean="0"/>
              <a:t>Enables deployment of network management </a:t>
            </a:r>
            <a:r>
              <a:rPr lang="en-US" sz="1800" b="1" dirty="0" smtClean="0"/>
              <a:t>tools in a cloud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b="1" dirty="0" smtClean="0"/>
              <a:t>Simplifies domain network management </a:t>
            </a:r>
            <a:r>
              <a:rPr lang="en-US" sz="1800" dirty="0" smtClean="0"/>
              <a:t>by providing the infrastructure and tools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dirty="0" smtClean="0"/>
              <a:t>Enables management and </a:t>
            </a:r>
            <a:r>
              <a:rPr lang="en-US" sz="1800" b="1" dirty="0" smtClean="0"/>
              <a:t>monitoring of client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62959" y="3066908"/>
            <a:ext cx="8280000" cy="1447934"/>
          </a:xfrm>
          <a:prstGeom prst="rect">
            <a:avLst/>
          </a:prstGeom>
          <a:solidFill>
            <a:schemeClr val="bg1">
              <a:alpha val="85000"/>
            </a:schemeClr>
          </a:solidFill>
          <a:effectLst>
            <a:glow rad="139700">
              <a:srgbClr val="88B6E0"/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83E54"/>
              </a:buClr>
              <a:buNone/>
              <a:defRPr/>
            </a:pPr>
            <a:r>
              <a:rPr lang="en-US" sz="2000" b="1" dirty="0" smtClean="0">
                <a:solidFill>
                  <a:srgbClr val="7030A0"/>
                </a:solidFill>
              </a:rPr>
              <a:t>NMaaS application market place: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GB" sz="1800" dirty="0" smtClean="0"/>
              <a:t>Tools </a:t>
            </a:r>
            <a:r>
              <a:rPr lang="en-GB" sz="1800" b="1" dirty="0" smtClean="0"/>
              <a:t>easy to install and use </a:t>
            </a:r>
            <a:r>
              <a:rPr lang="en-GB" sz="1800" dirty="0" smtClean="0"/>
              <a:t>with minimum configuration required from users </a:t>
            </a:r>
            <a:endParaRPr lang="en-US" sz="18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dirty="0" smtClean="0"/>
              <a:t>Tools can be downloaded and installed </a:t>
            </a:r>
            <a:r>
              <a:rPr lang="en-US" sz="1800" b="1" dirty="0" smtClean="0"/>
              <a:t>locally or in NMaaS cloud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dirty="0" smtClean="0"/>
              <a:t>Tools offer </a:t>
            </a:r>
            <a:r>
              <a:rPr lang="en-US" sz="1800" b="1" dirty="0" smtClean="0"/>
              <a:t>can be extended </a:t>
            </a:r>
            <a:r>
              <a:rPr lang="en-US" sz="1800" dirty="0" smtClean="0"/>
              <a:t>with the contributions from NRENs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GB" sz="1800" dirty="0"/>
              <a:t>No limits on tools </a:t>
            </a:r>
            <a:r>
              <a:rPr lang="en-GB" sz="1800" dirty="0" smtClean="0"/>
              <a:t>selection – </a:t>
            </a:r>
            <a:r>
              <a:rPr lang="en-GB" sz="1800" b="1" dirty="0" smtClean="0"/>
              <a:t>beyond network management</a:t>
            </a:r>
            <a:endParaRPr lang="en-GB" sz="1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62959" y="4733271"/>
            <a:ext cx="8280000" cy="1790629"/>
          </a:xfrm>
          <a:prstGeom prst="rect">
            <a:avLst/>
          </a:prstGeom>
          <a:solidFill>
            <a:schemeClr val="bg1">
              <a:alpha val="85000"/>
            </a:schemeClr>
          </a:solidFill>
          <a:effectLst>
            <a:glow rad="139700">
              <a:srgbClr val="88B6E0"/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83E54"/>
              </a:buClr>
              <a:buNone/>
              <a:defRPr/>
            </a:pPr>
            <a:r>
              <a:rPr lang="en-US" sz="2000" b="1" dirty="0" smtClean="0">
                <a:solidFill>
                  <a:srgbClr val="7030A0"/>
                </a:solidFill>
              </a:rPr>
              <a:t>NMaaS service: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dirty="0"/>
              <a:t>Users do not have the </a:t>
            </a:r>
            <a:r>
              <a:rPr lang="en-US" sz="1800" b="1" dirty="0"/>
              <a:t>ownership of specific costs and risks </a:t>
            </a:r>
            <a:r>
              <a:rPr lang="en-US" sz="1800" dirty="0"/>
              <a:t>for </a:t>
            </a:r>
            <a:r>
              <a:rPr lang="en-US" sz="1800" dirty="0" smtClean="0"/>
              <a:t>NM infrastructure maintenance</a:t>
            </a:r>
            <a:r>
              <a:rPr lang="en-GB" sz="1800" dirty="0" smtClean="0"/>
              <a:t> and management</a:t>
            </a:r>
            <a:endParaRPr lang="en-US" sz="18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b="1" dirty="0" smtClean="0"/>
              <a:t>Simplifies</a:t>
            </a:r>
            <a:r>
              <a:rPr lang="en-US" sz="1800" dirty="0" smtClean="0"/>
              <a:t> domain </a:t>
            </a:r>
            <a:r>
              <a:rPr lang="en-US" sz="1800" b="1" dirty="0" smtClean="0"/>
              <a:t>network management </a:t>
            </a:r>
            <a:r>
              <a:rPr lang="en-US" sz="1800" dirty="0" smtClean="0"/>
              <a:t>by providing the infrastructure and tools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dirty="0" smtClean="0"/>
              <a:t>Assist </a:t>
            </a:r>
            <a:r>
              <a:rPr lang="en-US" sz="1800" dirty="0"/>
              <a:t>network engineers and/or operators in managing complex </a:t>
            </a:r>
            <a:r>
              <a:rPr lang="en-US" sz="1800" dirty="0" smtClean="0"/>
              <a:t>infrastructures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B87CD"/>
              </a:buClr>
              <a:defRPr/>
            </a:pPr>
            <a:r>
              <a:rPr lang="en-US" sz="1800" dirty="0" smtClean="0"/>
              <a:t>Network </a:t>
            </a:r>
            <a:r>
              <a:rPr lang="en-US" sz="1800" dirty="0"/>
              <a:t>management can easily be delegated using </a:t>
            </a:r>
            <a:r>
              <a:rPr lang="en-US" sz="1800" dirty="0" smtClean="0"/>
              <a:t>NMaaS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2100" y="1542997"/>
            <a:ext cx="2880000" cy="432168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20413011">
            <a:off x="9515594" y="5579824"/>
            <a:ext cx="2112310" cy="369332"/>
          </a:xfrm>
          <a:prstGeom prst="rect">
            <a:avLst/>
          </a:prstGeom>
          <a:solidFill>
            <a:srgbClr val="FFFD78"/>
          </a:solidFill>
        </p:spPr>
        <p:txBody>
          <a:bodyPr wrap="none">
            <a:spAutoFit/>
          </a:bodyPr>
          <a:lstStyle/>
          <a:p>
            <a:pPr>
              <a:buClr>
                <a:srgbClr val="F83E54"/>
              </a:buClr>
              <a:defRPr/>
            </a:pPr>
            <a:r>
              <a:rPr lang="en-GB" i="1" dirty="0"/>
              <a:t>... </a:t>
            </a:r>
            <a:r>
              <a:rPr lang="en-GB" i="1" dirty="0" smtClean="0"/>
              <a:t>and </a:t>
            </a:r>
            <a:r>
              <a:rPr lang="en-GB" i="1" dirty="0"/>
              <a:t>many more ...</a:t>
            </a:r>
          </a:p>
        </p:txBody>
      </p:sp>
    </p:spTree>
    <p:extLst>
      <p:ext uri="{BB962C8B-B14F-4D97-AF65-F5344CB8AC3E}">
        <p14:creationId xmlns:p14="http://schemas.microsoft.com/office/powerpoint/2010/main" val="3774708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Tahoma" panose="020B0604030504040204" pitchFamily="34" charset="0"/>
                <a:cs typeface="Tahoma" panose="020B0604030504040204" pitchFamily="34" charset="0"/>
              </a:rPr>
              <a:t>NMaaS Achievements</a:t>
            </a:r>
            <a:br>
              <a:rPr lang="en-GB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b="0" i="1" dirty="0">
                <a:solidFill>
                  <a:prstClr val="whit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NMaaS simplifies and automates domain network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383463" y="1557246"/>
            <a:ext cx="4418637" cy="4857842"/>
          </a:xfrm>
          <a:solidFill>
            <a:schemeClr val="bg1">
              <a:alpha val="90000"/>
            </a:schemeClr>
          </a:solidFill>
        </p:spPr>
        <p:txBody>
          <a:bodyPr>
            <a:noAutofit/>
          </a:bodyPr>
          <a:lstStyle/>
          <a:p>
            <a:pPr marL="0" indent="0">
              <a:buClr>
                <a:srgbClr val="F83E54"/>
              </a:buClr>
              <a:buSzPct val="120000"/>
              <a:buNone/>
              <a:defRPr/>
            </a:pPr>
            <a:r>
              <a:rPr lang="en-GB" sz="2200" b="1" dirty="0" smtClean="0">
                <a:solidFill>
                  <a:srgbClr val="F83E54"/>
                </a:solidFill>
              </a:rPr>
              <a:t>Portal</a:t>
            </a:r>
          </a:p>
          <a:p>
            <a:pPr>
              <a:buClr>
                <a:srgbClr val="F83E54"/>
              </a:buClr>
              <a:buSzPct val="120000"/>
              <a:defRPr/>
            </a:pPr>
            <a:endParaRPr lang="en-GB" sz="2200" dirty="0" smtClean="0"/>
          </a:p>
          <a:p>
            <a:pPr>
              <a:buClr>
                <a:srgbClr val="F83E54"/>
              </a:buClr>
              <a:buSzPct val="120000"/>
              <a:defRPr/>
            </a:pPr>
            <a:endParaRPr lang="en-GB" sz="2200" dirty="0" smtClean="0"/>
          </a:p>
          <a:p>
            <a:pPr marL="0" indent="0">
              <a:buClr>
                <a:srgbClr val="F83E54"/>
              </a:buClr>
              <a:buNone/>
              <a:defRPr/>
            </a:pPr>
            <a:r>
              <a:rPr lang="en-GB" sz="2200" b="1" dirty="0" smtClean="0">
                <a:solidFill>
                  <a:srgbClr val="F83E54"/>
                </a:solidFill>
              </a:rPr>
              <a:t>Network automation </a:t>
            </a:r>
            <a:endParaRPr lang="en-GB" sz="2200" b="1" dirty="0">
              <a:solidFill>
                <a:srgbClr val="F83E54"/>
              </a:solidFill>
            </a:endParaRPr>
          </a:p>
          <a:p>
            <a:pPr>
              <a:buClr>
                <a:srgbClr val="F83E54"/>
              </a:buClr>
              <a:defRPr/>
            </a:pPr>
            <a:endParaRPr lang="en-GB" sz="2200" dirty="0" smtClean="0"/>
          </a:p>
          <a:p>
            <a:pPr>
              <a:buClr>
                <a:srgbClr val="F83E54"/>
              </a:buClr>
              <a:defRPr/>
            </a:pPr>
            <a:endParaRPr lang="en-GB" sz="2200" dirty="0"/>
          </a:p>
          <a:p>
            <a:pPr marL="0" indent="0">
              <a:buClr>
                <a:srgbClr val="F83E54"/>
              </a:buClr>
              <a:buNone/>
              <a:defRPr/>
            </a:pPr>
            <a:r>
              <a:rPr lang="en-GB" sz="2200" b="1" dirty="0">
                <a:solidFill>
                  <a:srgbClr val="F83E54"/>
                </a:solidFill>
              </a:rPr>
              <a:t>Services cluster</a:t>
            </a:r>
          </a:p>
          <a:p>
            <a:pPr>
              <a:buClr>
                <a:srgbClr val="F83E54"/>
              </a:buClr>
              <a:buSzPct val="120000"/>
              <a:defRPr/>
            </a:pPr>
            <a:endParaRPr lang="en-GB" sz="2200" dirty="0" smtClean="0"/>
          </a:p>
          <a:p>
            <a:pPr>
              <a:buClr>
                <a:srgbClr val="F83E54"/>
              </a:buClr>
              <a:buSzPct val="120000"/>
              <a:defRPr/>
            </a:pPr>
            <a:endParaRPr lang="en-GB" sz="2200" dirty="0" smtClean="0"/>
          </a:p>
          <a:p>
            <a:pPr marL="0" indent="0">
              <a:buClr>
                <a:srgbClr val="F83E54"/>
              </a:buClr>
              <a:buSzPct val="120000"/>
              <a:buNone/>
              <a:defRPr/>
            </a:pPr>
            <a:r>
              <a:rPr lang="en-GB" sz="2200" b="1" dirty="0" smtClean="0">
                <a:solidFill>
                  <a:srgbClr val="F83E54"/>
                </a:solidFill>
              </a:rPr>
              <a:t>Network management: </a:t>
            </a:r>
          </a:p>
          <a:p>
            <a:pPr>
              <a:buClr>
                <a:srgbClr val="F83E54"/>
              </a:buClr>
              <a:buSzPct val="120000"/>
              <a:defRPr/>
            </a:pPr>
            <a:endParaRPr lang="en-GB" sz="2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0012" y="1339911"/>
            <a:ext cx="7002965" cy="5183991"/>
          </a:xfrm>
          <a:prstGeom prst="rect">
            <a:avLst/>
          </a:prstGeom>
          <a:solidFill>
            <a:schemeClr val="bg1">
              <a:alpha val="90000"/>
            </a:schemeClr>
          </a:solidFill>
          <a:effectLst/>
        </p:spPr>
        <p:txBody>
          <a:bodyPr vert="horz" lIns="91440" tIns="18000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US" sz="1800" b="1" dirty="0" smtClean="0">
                <a:solidFill>
                  <a:srgbClr val="7030A0"/>
                </a:solidFill>
              </a:rPr>
              <a:t>Established </a:t>
            </a:r>
            <a:r>
              <a:rPr lang="en-US" sz="1800" b="1" dirty="0">
                <a:solidFill>
                  <a:srgbClr val="7030A0"/>
                </a:solidFill>
              </a:rPr>
              <a:t>platform </a:t>
            </a:r>
            <a:r>
              <a:rPr lang="en-US" sz="1800" dirty="0"/>
              <a:t>for multi-tenant, secure, cloud-based network </a:t>
            </a:r>
            <a:r>
              <a:rPr lang="en-US" sz="1800" dirty="0" smtClean="0"/>
              <a:t>management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  <a:defRPr/>
            </a:pPr>
            <a:r>
              <a:rPr lang="en-US" sz="1800" dirty="0" smtClean="0"/>
              <a:t>Network management services provided in the Research &amp; Education (R&amp;E) Cloud Infrastructure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  <a:defRPr/>
            </a:pPr>
            <a:r>
              <a:rPr lang="en-US" sz="1800" dirty="0" smtClean="0"/>
              <a:t>Tools fast and easy to configure and use locally or in NMaaS cloud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  <a:defRPr/>
            </a:pPr>
            <a:r>
              <a:rPr lang="en-US" sz="1800" dirty="0"/>
              <a:t>eduGAIN integration in </a:t>
            </a:r>
            <a:r>
              <a:rPr lang="en-US" sz="1800" dirty="0" smtClean="0"/>
              <a:t>progress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  <a:defRPr/>
            </a:pPr>
            <a:r>
              <a:rPr lang="en-US" sz="1800" dirty="0" smtClean="0"/>
              <a:t>Demonstrated and presented to the community</a:t>
            </a:r>
            <a:endParaRPr lang="en-US" sz="1800" dirty="0"/>
          </a:p>
          <a:p>
            <a:pPr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US" sz="1800" b="1" dirty="0" smtClean="0">
                <a:solidFill>
                  <a:srgbClr val="7030A0"/>
                </a:solidFill>
              </a:rPr>
              <a:t>Leveraged third-party software 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  <a:defRPr/>
            </a:pPr>
            <a:r>
              <a:rPr lang="en-US" sz="1800" dirty="0" smtClean="0"/>
              <a:t>2 initial network management tools demonstrated in the application store, more in preparations (NAV, OpenNTI)</a:t>
            </a:r>
          </a:p>
          <a:p>
            <a:pPr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US" sz="1800" dirty="0" smtClean="0"/>
              <a:t>First </a:t>
            </a:r>
            <a:r>
              <a:rPr lang="en-US" sz="1800" b="1" dirty="0">
                <a:solidFill>
                  <a:srgbClr val="7030A0"/>
                </a:solidFill>
              </a:rPr>
              <a:t>users</a:t>
            </a:r>
            <a:r>
              <a:rPr lang="en-US" sz="1800" dirty="0"/>
              <a:t> </a:t>
            </a:r>
            <a:r>
              <a:rPr lang="en-US" sz="1800" dirty="0" smtClean="0"/>
              <a:t>on-board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  <a:defRPr/>
            </a:pPr>
            <a:r>
              <a:rPr lang="en-US" sz="1800" dirty="0"/>
              <a:t>UNINET in pilot for NAV tool offering and platform sharing</a:t>
            </a:r>
          </a:p>
          <a:p>
            <a:pPr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US" sz="1800" dirty="0" smtClean="0"/>
              <a:t>NMaaS </a:t>
            </a:r>
            <a:r>
              <a:rPr lang="en-US" sz="1800" b="1" dirty="0" smtClean="0">
                <a:solidFill>
                  <a:srgbClr val="7030A0"/>
                </a:solidFill>
              </a:rPr>
              <a:t>service</a:t>
            </a:r>
            <a:r>
              <a:rPr lang="en-US" sz="1800" dirty="0" smtClean="0"/>
              <a:t> preparation started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  <a:defRPr/>
            </a:pPr>
            <a:r>
              <a:rPr lang="en-US" sz="1800" dirty="0"/>
              <a:t>Support ensured for NMaaS contributors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  <a:defRPr/>
            </a:pPr>
            <a:r>
              <a:rPr lang="en-US" sz="1800" dirty="0"/>
              <a:t>Service design through the PLM process</a:t>
            </a:r>
          </a:p>
          <a:p>
            <a:pPr>
              <a:buClr>
                <a:srgbClr val="F83E54"/>
              </a:buClr>
              <a:defRPr/>
            </a:pPr>
            <a:endParaRPr lang="en-US" sz="1800" dirty="0" smtClean="0"/>
          </a:p>
          <a:p>
            <a:pPr lvl="1">
              <a:buClr>
                <a:srgbClr val="F83E54"/>
              </a:buClr>
              <a:defRPr/>
            </a:pPr>
            <a:endParaRPr lang="en-US" sz="1800" dirty="0" smtClean="0"/>
          </a:p>
          <a:p>
            <a:pPr lvl="1">
              <a:buClr>
                <a:srgbClr val="F83E54"/>
              </a:buClr>
              <a:defRPr/>
            </a:pPr>
            <a:endParaRPr lang="en-US" sz="1800" dirty="0" smtClean="0"/>
          </a:p>
        </p:txBody>
      </p:sp>
      <p:sp>
        <p:nvSpPr>
          <p:cNvPr id="7" name="Left Brace 6"/>
          <p:cNvSpPr/>
          <p:nvPr/>
        </p:nvSpPr>
        <p:spPr>
          <a:xfrm>
            <a:off x="3503947" y="1339911"/>
            <a:ext cx="7550765" cy="5183990"/>
          </a:xfrm>
          <a:prstGeom prst="leftBrace">
            <a:avLst>
              <a:gd name="adj1" fmla="val 5619"/>
              <a:gd name="adj2" fmla="val 46485"/>
            </a:avLst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25400">
                <a:solidFill>
                  <a:srgbClr val="5B9BD5"/>
                </a:solidFill>
              </a:ln>
              <a:solidFill>
                <a:prstClr val="black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739" y="1934962"/>
            <a:ext cx="1864360" cy="49276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13" y="1938503"/>
            <a:ext cx="1828800" cy="594360"/>
          </a:xfrm>
          <a:prstGeom prst="rect">
            <a:avLst/>
          </a:prstGeom>
        </p:spPr>
      </p:pic>
      <p:pic>
        <p:nvPicPr>
          <p:cNvPr id="10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6895" y="4585914"/>
            <a:ext cx="1620440" cy="436481"/>
          </a:xfrm>
          <a:prstGeom prst="rect">
            <a:avLst/>
          </a:prstGeom>
        </p:spPr>
      </p:pic>
      <p:pic>
        <p:nvPicPr>
          <p:cNvPr id="11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1575" y="4650231"/>
            <a:ext cx="1978832" cy="480573"/>
          </a:xfrm>
          <a:prstGeom prst="rect">
            <a:avLst/>
          </a:prstGeom>
        </p:spPr>
      </p:pic>
      <p:pic>
        <p:nvPicPr>
          <p:cNvPr id="12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3478" y="3354757"/>
            <a:ext cx="1476917" cy="4701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776" y="5762251"/>
            <a:ext cx="1440000" cy="386341"/>
          </a:xfrm>
          <a:prstGeom prst="rect">
            <a:avLst/>
          </a:prstGeom>
        </p:spPr>
      </p:pic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9842054" y="5739514"/>
            <a:ext cx="1080000" cy="508637"/>
            <a:chOff x="5700240" y="3923124"/>
            <a:chExt cx="1801344" cy="84836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0240" y="3923124"/>
              <a:ext cx="833120" cy="84836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515224" y="4139943"/>
              <a:ext cx="986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Oxidized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8795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60367" y="20878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Task 5: Conclusions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prstClr val="white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NMaaS as a </a:t>
            </a:r>
            <a:r>
              <a:rPr lang="en-GB" sz="2400" i="1" dirty="0">
                <a:solidFill>
                  <a:prstClr val="white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GB" sz="2400" i="1" dirty="0" smtClean="0">
                <a:solidFill>
                  <a:prstClr val="white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wiss-knife  for network management</a:t>
            </a:r>
            <a:endParaRPr lang="en-GB" sz="2400" i="1" dirty="0">
              <a:solidFill>
                <a:prstClr val="white"/>
              </a:solidFill>
              <a:latin typeface="Calibri" panose="020F0502020204030204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60697" y="1502899"/>
            <a:ext cx="7354565" cy="4351338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sz="2000" b="1" dirty="0" smtClean="0">
                <a:solidFill>
                  <a:srgbClr val="7030A0"/>
                </a:solidFill>
              </a:rPr>
              <a:t>NMaaS is: </a:t>
            </a:r>
          </a:p>
          <a:p>
            <a:pPr marL="407988" indent="-407988"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Developed as a platform, an app marketplace and a service</a:t>
            </a:r>
          </a:p>
          <a:p>
            <a:pPr marL="407988" indent="-407988"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GB" sz="2000" dirty="0" smtClean="0"/>
              <a:t>Designed </a:t>
            </a:r>
            <a:r>
              <a:rPr lang="en-GB" sz="2000" dirty="0" smtClean="0">
                <a:solidFill>
                  <a:srgbClr val="004359"/>
                </a:solidFill>
              </a:rPr>
              <a:t>for:</a:t>
            </a:r>
          </a:p>
          <a:p>
            <a:pPr marL="922950" lvl="2" indent="-285750">
              <a:spcBef>
                <a:spcPts val="600"/>
              </a:spcBef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000" dirty="0"/>
              <a:t>Users that do not want to have the ownership of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network </a:t>
            </a:r>
            <a:r>
              <a:rPr lang="en-GB" sz="2000" dirty="0"/>
              <a:t>management (infrastructure) costs and risks</a:t>
            </a:r>
          </a:p>
          <a:p>
            <a:pPr marL="922950" lvl="2" indent="-285750">
              <a:spcBef>
                <a:spcPts val="600"/>
              </a:spcBef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000" dirty="0"/>
              <a:t>Organisations and users that need help in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network </a:t>
            </a:r>
            <a:r>
              <a:rPr lang="en-GB" sz="2000" dirty="0"/>
              <a:t>management</a:t>
            </a:r>
          </a:p>
          <a:p>
            <a:pPr marL="922950" lvl="2" indent="-285750">
              <a:spcBef>
                <a:spcPts val="600"/>
              </a:spcBef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000" dirty="0"/>
              <a:t>Organisations and/or individuals that want to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share </a:t>
            </a:r>
            <a:r>
              <a:rPr lang="en-GB" sz="2000" dirty="0"/>
              <a:t>their software</a:t>
            </a:r>
          </a:p>
          <a:p>
            <a:pPr marL="407988" indent="-407988"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GB" sz="2000" dirty="0" smtClean="0"/>
              <a:t>Provides and uses a </a:t>
            </a:r>
            <a:r>
              <a:rPr lang="en-GB" sz="2000" dirty="0"/>
              <a:t>portfolio of </a:t>
            </a:r>
            <a:r>
              <a:rPr lang="en-GB" sz="2000" dirty="0" smtClean="0"/>
              <a:t>third-party software</a:t>
            </a:r>
          </a:p>
          <a:p>
            <a:pPr marL="407988" indent="-407988">
              <a:buClr>
                <a:srgbClr val="00B050"/>
              </a:buClr>
              <a:buFont typeface="Wingdings" charset="2"/>
              <a:buChar char="ü"/>
              <a:defRPr/>
            </a:pPr>
            <a:r>
              <a:rPr lang="en-GB" sz="2000" dirty="0" smtClean="0">
                <a:solidFill>
                  <a:srgbClr val="004359"/>
                </a:solidFill>
              </a:rPr>
              <a:t>Offers numerous benefits and opportunities</a:t>
            </a:r>
            <a:endParaRPr lang="en-GB" sz="2200" dirty="0">
              <a:solidFill>
                <a:srgbClr val="00435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>
                <a:solidFill>
                  <a:prstClr val="white"/>
                </a:solidFill>
              </a:rPr>
              <a:pPr defTabSz="914377"/>
              <a:t>8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367" y="3256811"/>
            <a:ext cx="4900633" cy="32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567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7668021" y="3154726"/>
            <a:ext cx="4314034" cy="28712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43275" y="217335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b="1" dirty="0" smtClean="0">
                <a:solidFill>
                  <a:srgbClr val="FFC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Task 5: Looking ahead</a:t>
            </a:r>
          </a:p>
          <a:p>
            <a:pPr algn="l">
              <a:lnSpc>
                <a:spcPct val="100000"/>
              </a:lnSpc>
            </a:pPr>
            <a:r>
              <a:rPr lang="en-GB" sz="2400" i="1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NMaaS Development continues</a:t>
            </a:r>
            <a:endParaRPr lang="en-GB" sz="2400" i="1" dirty="0">
              <a:solidFill>
                <a:schemeClr val="bg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20842" y="1502897"/>
            <a:ext cx="7889707" cy="502100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sz="2200" dirty="0" smtClean="0"/>
              <a:t>NMaaS v1.0 </a:t>
            </a:r>
            <a:r>
              <a:rPr lang="en-GB" sz="2200" b="1" dirty="0" smtClean="0">
                <a:solidFill>
                  <a:srgbClr val="7030A0"/>
                </a:solidFill>
              </a:rPr>
              <a:t>pilot</a:t>
            </a:r>
            <a:r>
              <a:rPr lang="en-GB" sz="2200" dirty="0" smtClean="0">
                <a:solidFill>
                  <a:srgbClr val="7030A0"/>
                </a:solidFill>
              </a:rPr>
              <a:t> </a:t>
            </a:r>
            <a:r>
              <a:rPr lang="en-GB" sz="2200" dirty="0" smtClean="0"/>
              <a:t>planned for November 2017</a:t>
            </a:r>
          </a:p>
          <a:p>
            <a:pPr marL="0" indent="0">
              <a:buNone/>
              <a:defRPr/>
            </a:pPr>
            <a:r>
              <a:rPr lang="en-GB" sz="2200" dirty="0" smtClean="0"/>
              <a:t>NMaaS will be further developed:</a:t>
            </a:r>
          </a:p>
          <a:p>
            <a:pPr marL="360000" lvl="1" indent="-180000"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200" dirty="0" smtClean="0">
                <a:solidFill>
                  <a:srgbClr val="004359"/>
                </a:solidFill>
              </a:rPr>
              <a:t>To include </a:t>
            </a:r>
            <a:r>
              <a:rPr lang="en-GB" sz="2200" b="1" dirty="0" smtClean="0">
                <a:solidFill>
                  <a:srgbClr val="7030A0"/>
                </a:solidFill>
              </a:rPr>
              <a:t>more tools</a:t>
            </a:r>
          </a:p>
          <a:p>
            <a:pPr marL="360000" lvl="1" indent="-180000"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200" dirty="0" smtClean="0"/>
              <a:t>To become open towards </a:t>
            </a:r>
            <a:r>
              <a:rPr lang="en-GB" sz="2200" b="1" dirty="0" smtClean="0">
                <a:solidFill>
                  <a:srgbClr val="7030A0"/>
                </a:solidFill>
              </a:rPr>
              <a:t>users' contribution</a:t>
            </a:r>
          </a:p>
          <a:p>
            <a:pPr marL="360000" lvl="1" indent="-180000"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200" dirty="0" smtClean="0"/>
              <a:t>Towards version 2.0</a:t>
            </a:r>
          </a:p>
          <a:p>
            <a:pPr marL="0" indent="0">
              <a:spcAft>
                <a:spcPts val="600"/>
              </a:spcAft>
              <a:buClr>
                <a:srgbClr val="F83E54"/>
              </a:buClr>
              <a:buSzPct val="100000"/>
              <a:buNone/>
              <a:defRPr/>
            </a:pPr>
            <a:r>
              <a:rPr lang="en-GB" sz="2200" dirty="0"/>
              <a:t/>
            </a:r>
            <a:br>
              <a:rPr lang="en-GB" sz="2200" dirty="0"/>
            </a:br>
            <a:r>
              <a:rPr lang="en-GB" sz="2200" dirty="0" smtClean="0">
                <a:solidFill>
                  <a:srgbClr val="004359"/>
                </a:solidFill>
              </a:rPr>
              <a:t>NMaaS Future – guided by </a:t>
            </a:r>
            <a:r>
              <a:rPr lang="en-GB" sz="2200" b="1" dirty="0" smtClean="0">
                <a:solidFill>
                  <a:srgbClr val="7030A0"/>
                </a:solidFill>
              </a:rPr>
              <a:t>listening to the community</a:t>
            </a:r>
            <a:r>
              <a:rPr lang="en-GB" sz="2200" dirty="0" smtClean="0">
                <a:solidFill>
                  <a:srgbClr val="004359"/>
                </a:solidFill>
              </a:rPr>
              <a:t>:</a:t>
            </a:r>
          </a:p>
          <a:p>
            <a:pPr marL="360000" lvl="1" indent="-180000"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200" dirty="0" smtClean="0"/>
              <a:t>Platform for tools outside of Network Management?</a:t>
            </a:r>
          </a:p>
          <a:p>
            <a:pPr marL="360000" lvl="1" indent="-180000"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200" dirty="0" smtClean="0"/>
              <a:t>Collaborations with other </a:t>
            </a:r>
            <a:r>
              <a:rPr lang="fr-FR" sz="2200" dirty="0"/>
              <a:t>GÉANT </a:t>
            </a:r>
            <a:r>
              <a:rPr lang="en-GB" sz="2200" dirty="0" smtClean="0"/>
              <a:t>project efforts?</a:t>
            </a:r>
          </a:p>
          <a:p>
            <a:pPr marL="360000" lvl="1" indent="-180000"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200" dirty="0" smtClean="0"/>
              <a:t>Collaborations with NRENs and other user groups?</a:t>
            </a:r>
          </a:p>
          <a:p>
            <a:pPr marL="360000" lvl="1" indent="-180000">
              <a:spcAft>
                <a:spcPts val="600"/>
              </a:spcAft>
              <a:buClr>
                <a:srgbClr val="004359"/>
              </a:buClr>
              <a:buSzPct val="100000"/>
              <a:defRPr/>
            </a:pPr>
            <a:r>
              <a:rPr lang="en-GB" sz="2200" dirty="0" smtClean="0"/>
              <a:t>...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526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N4-2_Period-1_EC-Review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N4-2_Period-1_EC-Review_template.potx" id="{1E797CEA-DD22-435B-B78F-0737C5A600DF}" vid="{1A3F7FFC-45C2-46DC-B199-6D391FBBFB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5" ma:contentTypeDescription="Create a new document." ma:contentTypeScope="" ma:versionID="4d07e586dea006e95782dbc20e5ec62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08366bb0866172c2b35953a168931fc2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CE6AEA11-A012-4DB8-8F7F-A2EFE9EED8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e2e8627e-9120-4592-bf70-1c86d23ddb27"/>
    <ds:schemaRef ds:uri="http://purl.org/dc/terms/"/>
    <ds:schemaRef ds:uri="http://schemas.microsoft.com/sharepoint/v3"/>
    <ds:schemaRef ds:uri="http://www.w3.org/XML/1998/namespace"/>
    <ds:schemaRef ds:uri="http://purl.org/dc/elements/1.1/"/>
    <ds:schemaRef ds:uri="33c70a20-266a-45ad-bf4a-dd457e1766dc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076BD84D-F3EA-480B-A875-8099364E745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GN4-2_Period-1_EC-Review_template.potx</Template>
  <TotalTime>34743</TotalTime>
  <Words>674</Words>
  <Application>Microsoft Macintosh PowerPoint</Application>
  <PresentationFormat>Custom</PresentationFormat>
  <Paragraphs>146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GN4-2_Period-1_EC-Review_template</vt:lpstr>
      <vt:lpstr>Task 5: Network Management as a Service Period 1 achievements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NMaaS Achievements NMaaS simplifies and automates domain network management</vt:lpstr>
      <vt:lpstr>PowerPoint Presentation</vt:lpstr>
      <vt:lpstr>PowerPoint Presentation</vt:lpstr>
    </vt:vector>
  </TitlesOfParts>
  <Company>DANTE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1 EC Review slides GN4-2 Period 1: 1 May 2016 to 30 August 2017</dc:title>
  <dc:creator>Bridget Hannigan</dc:creator>
  <cp:lastModifiedBy>Jan Hertzberg</cp:lastModifiedBy>
  <cp:revision>520</cp:revision>
  <cp:lastPrinted>2017-09-25T06:52:55Z</cp:lastPrinted>
  <dcterms:created xsi:type="dcterms:W3CDTF">2017-07-21T13:52:13Z</dcterms:created>
  <dcterms:modified xsi:type="dcterms:W3CDTF">2018-11-27T13:30:04Z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