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22"/>
  </p:notesMasterIdLst>
  <p:handoutMasterIdLst>
    <p:handoutMasterId r:id="rId23"/>
  </p:handoutMasterIdLst>
  <p:sldIdLst>
    <p:sldId id="575" r:id="rId6"/>
    <p:sldId id="580" r:id="rId7"/>
    <p:sldId id="581" r:id="rId8"/>
    <p:sldId id="582" r:id="rId9"/>
    <p:sldId id="583" r:id="rId10"/>
    <p:sldId id="584" r:id="rId11"/>
    <p:sldId id="585" r:id="rId12"/>
    <p:sldId id="586" r:id="rId13"/>
    <p:sldId id="587" r:id="rId14"/>
    <p:sldId id="588" r:id="rId15"/>
    <p:sldId id="589" r:id="rId16"/>
    <p:sldId id="590" r:id="rId17"/>
    <p:sldId id="594" r:id="rId18"/>
    <p:sldId id="496" r:id="rId19"/>
    <p:sldId id="595" r:id="rId20"/>
    <p:sldId id="605" r:id="rId21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dget Hannigan" initials="BH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B00"/>
    <a:srgbClr val="CD2114"/>
    <a:srgbClr val="4C9B11"/>
    <a:srgbClr val="64993F"/>
    <a:srgbClr val="004359"/>
    <a:srgbClr val="FFC000"/>
    <a:srgbClr val="FFD961"/>
    <a:srgbClr val="75DBFF"/>
    <a:srgbClr val="FF8181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63" autoAdjust="0"/>
    <p:restoredTop sz="96323" autoAdjust="0"/>
  </p:normalViewPr>
  <p:slideViewPr>
    <p:cSldViewPr snapToGrid="0">
      <p:cViewPr varScale="1">
        <p:scale>
          <a:sx n="109" d="100"/>
          <a:sy n="109" d="100"/>
        </p:scale>
        <p:origin x="-128" y="-6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1272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4640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GN4-1 EC Review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 smtClean="0"/>
              <a:t>Activity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27/11/18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GN4-1 </a:t>
            </a:r>
            <a:r>
              <a:rPr lang="en-US" sz="1800" dirty="0">
                <a:solidFill>
                  <a:schemeClr val="bg1"/>
                </a:solidFill>
                <a:latin typeface="Arial" charset="0"/>
              </a:rPr>
              <a:t>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Arial" charset="0"/>
              </a:rPr>
              <a:t>TBC 2016</a:t>
            </a:r>
            <a:endParaRPr lang="en-GB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Brussels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GN4-2 Period 1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November 2017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Brussels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chievements T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379911" y="654993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6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7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 smtClean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 smtClean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677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7055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54646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Objectives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 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676503" y="6515441"/>
            <a:ext cx="2037806" cy="344918"/>
            <a:chOff x="4688245" y="6506732"/>
            <a:chExt cx="2037806" cy="34491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4827181" y="6506732"/>
              <a:ext cx="1697699" cy="34255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ounded Rectangle 11"/>
            <p:cNvSpPr/>
            <p:nvPr userDrawn="1"/>
          </p:nvSpPr>
          <p:spPr bwMode="auto">
            <a:xfrm>
              <a:off x="4688245" y="6527800"/>
              <a:ext cx="2037806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r>
                <a:rPr lang="en-GB" sz="1200" b="1" dirty="0" smtClean="0">
                  <a:solidFill>
                    <a:srgbClr val="004360"/>
                  </a:solidFill>
                </a:rPr>
                <a:t>Achievements: Task 2</a:t>
              </a:r>
              <a:endParaRPr lang="en-GB" sz="1200" b="0" dirty="0">
                <a:solidFill>
                  <a:srgbClr val="004360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 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4676503" y="6515441"/>
            <a:ext cx="2037806" cy="344918"/>
            <a:chOff x="4688245" y="6506732"/>
            <a:chExt cx="2037806" cy="344918"/>
          </a:xfrm>
        </p:grpSpPr>
        <p:sp>
          <p:nvSpPr>
            <p:cNvPr id="23" name="Rectangle 22"/>
            <p:cNvSpPr/>
            <p:nvPr userDrawn="1"/>
          </p:nvSpPr>
          <p:spPr>
            <a:xfrm>
              <a:off x="4827181" y="6506732"/>
              <a:ext cx="1697699" cy="34255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ounded Rectangle 26"/>
            <p:cNvSpPr/>
            <p:nvPr userDrawn="1"/>
          </p:nvSpPr>
          <p:spPr bwMode="auto">
            <a:xfrm>
              <a:off x="4688245" y="6527800"/>
              <a:ext cx="2037806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endParaRPr lang="en-GB" sz="1200" b="0" dirty="0">
                <a:solidFill>
                  <a:srgbClr val="004360"/>
                </a:solidFill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4525" y="1450388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4888691" y="6548359"/>
            <a:ext cx="1551194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1</a:t>
            </a:r>
            <a:endParaRPr lang="en-GB" sz="1200" b="0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90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chievements T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4850275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438338" y="653650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4</a:t>
            </a:r>
            <a:endParaRPr lang="en-GB" sz="1200" b="0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34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chievements 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384128" y="654285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r>
              <a:rPr lang="en-GB" sz="1200" b="0" dirty="0" smtClean="0">
                <a:solidFill>
                  <a:srgbClr val="004360"/>
                </a:solidFill>
              </a:rPr>
              <a:t>: </a:t>
            </a:r>
            <a:r>
              <a:rPr lang="en-GB" sz="1200" b="1" dirty="0" smtClean="0">
                <a:solidFill>
                  <a:srgbClr val="004360"/>
                </a:solidFill>
              </a:rPr>
              <a:t>Task 3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48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chievements T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402019" y="6539942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</a:t>
            </a:r>
            <a:r>
              <a:rPr lang="en-GB" sz="1200" b="1" baseline="0" dirty="0" smtClean="0">
                <a:solidFill>
                  <a:srgbClr val="004360"/>
                </a:solidFill>
              </a:rPr>
              <a:t> 5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05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jpg"/><Relationship Id="rId2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86" r:id="rId11"/>
    <p:sldLayoutId id="2147483673" r:id="rId12"/>
    <p:sldLayoutId id="2147483682" r:id="rId13"/>
    <p:sldLayoutId id="2147483674" r:id="rId14"/>
    <p:sldLayoutId id="2147483683" r:id="rId15"/>
    <p:sldLayoutId id="2147483689" r:id="rId16"/>
    <p:sldLayoutId id="2147483691" r:id="rId17"/>
    <p:sldLayoutId id="2147483698" r:id="rId1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gif"/><Relationship Id="rId5" Type="http://schemas.openxmlformats.org/officeDocument/2006/relationships/image" Target="../media/image8.jpeg"/><Relationship Id="rId6" Type="http://schemas.openxmlformats.org/officeDocument/2006/relationships/image" Target="../media/image9.gif"/><Relationship Id="rId7" Type="http://schemas.openxmlformats.org/officeDocument/2006/relationships/image" Target="../media/image10.jpe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6.png"/><Relationship Id="rId3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gif"/><Relationship Id="rId5" Type="http://schemas.openxmlformats.org/officeDocument/2006/relationships/image" Target="../media/image14.jpeg"/><Relationship Id="rId6" Type="http://schemas.openxmlformats.org/officeDocument/2006/relationships/image" Target="../media/image11.pn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42821" y="1544285"/>
            <a:ext cx="1129506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dirty="0"/>
              <a:t>Task Leader: </a:t>
            </a:r>
            <a:r>
              <a:rPr lang="en-US" b="1" dirty="0">
                <a:solidFill>
                  <a:srgbClr val="7030A0"/>
                </a:solidFill>
              </a:rPr>
              <a:t>David Schmitz </a:t>
            </a:r>
            <a:r>
              <a:rPr lang="en-US" dirty="0"/>
              <a:t>(DFN/LRZ</a:t>
            </a:r>
            <a:r>
              <a:rPr lang="en-US" dirty="0" smtClean="0"/>
              <a:t>)</a:t>
            </a:r>
            <a:endParaRPr lang="en-GB" b="1" dirty="0" smtClean="0"/>
          </a:p>
          <a:p>
            <a:pPr marL="0" indent="0">
              <a:spcBef>
                <a:spcPts val="2000"/>
              </a:spcBef>
              <a:spcAft>
                <a:spcPts val="1000"/>
              </a:spcAft>
              <a:buNone/>
            </a:pPr>
            <a:r>
              <a:rPr lang="en-GB" b="1" dirty="0" smtClean="0"/>
              <a:t>2.75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/>
              <a:t>FTE / 7 persons from 5 </a:t>
            </a:r>
            <a:r>
              <a:rPr lang="en-GB" dirty="0" smtClean="0"/>
              <a:t>NRENs</a:t>
            </a:r>
          </a:p>
          <a:p>
            <a:pPr marL="0" indent="0">
              <a:spcBef>
                <a:spcPts val="2000"/>
              </a:spcBef>
              <a:buNone/>
            </a:pPr>
            <a:r>
              <a:rPr lang="en-GB" dirty="0" smtClean="0"/>
              <a:t>Period 1 output:</a:t>
            </a:r>
          </a:p>
          <a:p>
            <a:r>
              <a:rPr lang="en-GB" dirty="0" smtClean="0"/>
              <a:t>Milestone </a:t>
            </a:r>
            <a:r>
              <a:rPr lang="en-GB" i="1" dirty="0" smtClean="0">
                <a:solidFill>
                  <a:srgbClr val="0070C0"/>
                </a:solidFill>
              </a:rPr>
              <a:t>M8.6: Network </a:t>
            </a:r>
            <a:r>
              <a:rPr lang="en-GB" i="1" dirty="0">
                <a:solidFill>
                  <a:srgbClr val="0070C0"/>
                </a:solidFill>
              </a:rPr>
              <a:t>Security </a:t>
            </a:r>
            <a:r>
              <a:rPr lang="en-GB" i="1" dirty="0" smtClean="0">
                <a:solidFill>
                  <a:srgbClr val="0070C0"/>
                </a:solidFill>
              </a:rPr>
              <a:t/>
            </a:r>
            <a:br>
              <a:rPr lang="en-GB" i="1" dirty="0" smtClean="0">
                <a:solidFill>
                  <a:srgbClr val="0070C0"/>
                </a:solidFill>
              </a:rPr>
            </a:br>
            <a:r>
              <a:rPr lang="en-GB" i="1" dirty="0" smtClean="0">
                <a:solidFill>
                  <a:srgbClr val="0070C0"/>
                </a:solidFill>
              </a:rPr>
              <a:t>Services Roadmap</a:t>
            </a:r>
          </a:p>
          <a:p>
            <a:r>
              <a:rPr lang="en-GB" dirty="0" smtClean="0"/>
              <a:t>Deliverables:</a:t>
            </a:r>
          </a:p>
          <a:p>
            <a:pPr lvl="1"/>
            <a:r>
              <a:rPr lang="en-GB" i="1" dirty="0">
                <a:solidFill>
                  <a:srgbClr val="0070C0"/>
                </a:solidFill>
              </a:rPr>
              <a:t>D8.2: Firewall on Demand Progress Report</a:t>
            </a:r>
          </a:p>
          <a:p>
            <a:pPr lvl="1"/>
            <a:r>
              <a:rPr lang="en-GB" i="1" dirty="0" smtClean="0">
                <a:solidFill>
                  <a:srgbClr val="0070C0"/>
                </a:solidFill>
              </a:rPr>
              <a:t>D8.3</a:t>
            </a:r>
            <a:r>
              <a:rPr lang="en-GB" i="1" dirty="0">
                <a:solidFill>
                  <a:srgbClr val="0070C0"/>
                </a:solidFill>
              </a:rPr>
              <a:t>: Distributed Denial of Service </a:t>
            </a:r>
            <a:r>
              <a:rPr lang="en-GB" i="1" dirty="0" smtClean="0">
                <a:solidFill>
                  <a:srgbClr val="0070C0"/>
                </a:solidFill>
              </a:rPr>
              <a:t/>
            </a:r>
            <a:br>
              <a:rPr lang="en-GB" i="1" dirty="0" smtClean="0">
                <a:solidFill>
                  <a:srgbClr val="0070C0"/>
                </a:solidFill>
              </a:rPr>
            </a:br>
            <a:r>
              <a:rPr lang="en-GB" i="1" dirty="0" smtClean="0">
                <a:solidFill>
                  <a:srgbClr val="0070C0"/>
                </a:solidFill>
              </a:rPr>
              <a:t>Mitigation </a:t>
            </a:r>
            <a:r>
              <a:rPr lang="en-GB" i="1" dirty="0">
                <a:solidFill>
                  <a:srgbClr val="0070C0"/>
                </a:solidFill>
              </a:rPr>
              <a:t>v1.0 </a:t>
            </a:r>
            <a:r>
              <a:rPr lang="en-GB" i="1" dirty="0" smtClean="0">
                <a:solidFill>
                  <a:srgbClr val="0070C0"/>
                </a:solidFill>
              </a:rPr>
              <a:t>Pilot</a:t>
            </a:r>
            <a:endParaRPr lang="en-GB" i="1" dirty="0">
              <a:solidFill>
                <a:srgbClr val="0070C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Calibri" charset="0"/>
                <a:cs typeface="Verdana" charset="0"/>
              </a:rPr>
              <a:t>Task 6: </a:t>
            </a:r>
            <a:r>
              <a:rPr lang="de-DE" dirty="0">
                <a:latin typeface="Calibri" charset="0"/>
                <a:cs typeface="Verdana" charset="0"/>
              </a:rPr>
              <a:t>Network </a:t>
            </a:r>
            <a:r>
              <a:rPr lang="de-DE" dirty="0" smtClean="0">
                <a:latin typeface="Calibri" charset="0"/>
                <a:cs typeface="Verdana" charset="0"/>
              </a:rPr>
              <a:t>Security</a:t>
            </a:r>
            <a:br>
              <a:rPr lang="de-DE" dirty="0" smtClean="0">
                <a:latin typeface="Calibri" charset="0"/>
                <a:cs typeface="Verdana" charset="0"/>
              </a:rPr>
            </a:br>
            <a:r>
              <a:rPr lang="en-US" b="0" i="1" dirty="0">
                <a:solidFill>
                  <a:schemeClr val="bg1"/>
                </a:solidFill>
              </a:rPr>
              <a:t>Period 1 achievements</a:t>
            </a:r>
            <a:endParaRPr lang="en-GB" b="0" i="1" dirty="0">
              <a:solidFill>
                <a:schemeClr val="bg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</a:t>
            </a:fld>
            <a:endParaRPr lang="en-GB" dirty="0"/>
          </a:p>
        </p:txBody>
      </p:sp>
      <p:pic>
        <p:nvPicPr>
          <p:cNvPr id="12" name="Picture 20" descr="http://www.geant.org/Projects/GEANT_Project_GN4/PublishingImages/cesnet_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403" y="5686682"/>
            <a:ext cx="1270000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923" y="5596137"/>
            <a:ext cx="1454379" cy="7271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2" b="18719"/>
          <a:stretch/>
        </p:blipFill>
        <p:spPr>
          <a:xfrm>
            <a:off x="8182482" y="5680801"/>
            <a:ext cx="1297356" cy="557863"/>
          </a:xfrm>
          <a:prstGeom prst="rect">
            <a:avLst/>
          </a:prstGeom>
        </p:spPr>
      </p:pic>
      <p:pic>
        <p:nvPicPr>
          <p:cNvPr id="16" name="Picture 92" descr="da87e611-78ef-4c9a-8120-d3a60fa2d1fd (680×170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381" y="5850960"/>
            <a:ext cx="1437941" cy="35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5" t="17609" r="22962" b="26141"/>
          <a:stretch/>
        </p:blipFill>
        <p:spPr>
          <a:xfrm>
            <a:off x="2340867" y="5781361"/>
            <a:ext cx="950976" cy="62216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96199" y="555889"/>
            <a:ext cx="5349768" cy="466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5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60367" y="20878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Task 6: Conclusions</a:t>
            </a: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prstClr val="white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Network Security focuses on FoD, RepShield and CT</a:t>
            </a:r>
            <a:endParaRPr lang="en-GB" sz="2400" i="1" dirty="0">
              <a:solidFill>
                <a:prstClr val="white"/>
              </a:solidFill>
              <a:latin typeface="Calibri" panose="020F0502020204030204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49615" y="1484610"/>
            <a:ext cx="7315200" cy="479630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Focus on DDoS detection and mitigation:</a:t>
            </a:r>
          </a:p>
          <a:p>
            <a:pPr lvl="1">
              <a:lnSpc>
                <a:spcPct val="100000"/>
              </a:lnSpc>
              <a:buClr>
                <a:srgbClr val="00B050"/>
              </a:buClr>
              <a:buSzPct val="100000"/>
              <a:buFont typeface="Wingdings" charset="2"/>
              <a:buChar char="ü"/>
              <a:defRPr/>
            </a:pPr>
            <a:r>
              <a:rPr lang="en-GB" sz="2000" dirty="0" smtClean="0"/>
              <a:t>FoD, RepShield, DDoS mitigation Working Group</a:t>
            </a:r>
            <a:endParaRPr lang="en-GB" sz="2000" b="1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buClr>
                <a:srgbClr val="FF0000"/>
              </a:buClr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Continued development of FoD:</a:t>
            </a:r>
          </a:p>
          <a:p>
            <a:pPr lvl="1">
              <a:lnSpc>
                <a:spcPct val="100000"/>
              </a:lnSpc>
              <a:buClr>
                <a:srgbClr val="00B050"/>
              </a:buClr>
              <a:buSzPct val="100000"/>
              <a:buFont typeface="Wingdings" charset="2"/>
              <a:buChar char="Ø"/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Added port-ranges based filtering and new statistics in v. 1.5</a:t>
            </a:r>
          </a:p>
          <a:p>
            <a:pPr lvl="1">
              <a:lnSpc>
                <a:spcPct val="100000"/>
              </a:lnSpc>
              <a:buClr>
                <a:srgbClr val="00B050"/>
              </a:buClr>
              <a:buSzPct val="100000"/>
              <a:buFont typeface="Wingdings" charset="2"/>
              <a:buChar char="Ø"/>
              <a:defRPr/>
            </a:pPr>
            <a:r>
              <a:rPr lang="en-GB" sz="2000" dirty="0" smtClean="0"/>
              <a:t>FoD </a:t>
            </a:r>
            <a:r>
              <a:rPr lang="en-GB" sz="2000" dirty="0"/>
              <a:t>ver. 1.5 pilot in </a:t>
            </a:r>
            <a:r>
              <a:rPr lang="en-GB" sz="2000" dirty="0" smtClean="0"/>
              <a:t>progress, v.1.6 in development</a:t>
            </a:r>
          </a:p>
          <a:p>
            <a:pPr marL="0" indent="0">
              <a:lnSpc>
                <a:spcPct val="100000"/>
              </a:lnSpc>
              <a:buClr>
                <a:srgbClr val="FF0000"/>
              </a:buClr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Development of RepShield</a:t>
            </a:r>
          </a:p>
          <a:p>
            <a:pPr lvl="1">
              <a:lnSpc>
                <a:spcPct val="100000"/>
              </a:lnSpc>
              <a:buClr>
                <a:srgbClr val="00B050"/>
              </a:buClr>
              <a:buSzPct val="100000"/>
              <a:buFont typeface="Wingdings" charset="2"/>
              <a:buChar char="Ø"/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Reputation score calculation for better traffic </a:t>
            </a:r>
            <a:r>
              <a:rPr lang="en-GB" sz="2000" dirty="0" smtClean="0"/>
              <a:t>filtering/analysis</a:t>
            </a:r>
          </a:p>
          <a:p>
            <a:pPr lvl="1">
              <a:lnSpc>
                <a:spcPct val="100000"/>
              </a:lnSpc>
              <a:buClr>
                <a:srgbClr val="00B050"/>
              </a:buClr>
              <a:buSzPct val="100000"/>
              <a:buFont typeface="Wingdings" charset="2"/>
              <a:buChar char="Ø"/>
              <a:defRPr/>
            </a:pPr>
            <a:r>
              <a:rPr lang="en-GB" sz="2000" dirty="0" smtClean="0"/>
              <a:t>A part of DDoS detection and mitigation system with FoD 1.6</a:t>
            </a:r>
          </a:p>
          <a:p>
            <a:pPr marL="0" indent="0">
              <a:lnSpc>
                <a:spcPct val="100000"/>
              </a:lnSpc>
              <a:buClr>
                <a:srgbClr val="FF0000"/>
              </a:buClr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Certificate Transparency:</a:t>
            </a:r>
          </a:p>
          <a:p>
            <a:pPr lvl="1">
              <a:lnSpc>
                <a:spcPct val="100000"/>
              </a:lnSpc>
              <a:buClr>
                <a:srgbClr val="00B050"/>
              </a:buClr>
              <a:buSzPct val="100000"/>
              <a:buFont typeface="Wingdings" charset="2"/>
              <a:buChar char="Ø"/>
              <a:defRPr/>
            </a:pPr>
            <a:r>
              <a:rPr lang="en-GB" sz="2000" dirty="0" smtClean="0"/>
              <a:t>Development </a:t>
            </a:r>
            <a:r>
              <a:rPr lang="en-GB" sz="2000" dirty="0"/>
              <a:t>towards the production </a:t>
            </a:r>
            <a:r>
              <a:rPr lang="en-GB" sz="2000" dirty="0" smtClean="0"/>
              <a:t>service</a:t>
            </a:r>
          </a:p>
          <a:p>
            <a:pPr lvl="1">
              <a:lnSpc>
                <a:spcPct val="100000"/>
              </a:lnSpc>
              <a:buClr>
                <a:srgbClr val="00B050"/>
              </a:buClr>
              <a:buSzPct val="100000"/>
              <a:buFont typeface="Wingdings" charset="2"/>
              <a:buChar char="Ø"/>
              <a:defRPr/>
            </a:pPr>
            <a:r>
              <a:rPr lang="en-GB" sz="2000" dirty="0" smtClean="0"/>
              <a:t>Deliverable </a:t>
            </a:r>
            <a:r>
              <a:rPr lang="en-GB" sz="2000" dirty="0"/>
              <a:t>8.4 in </a:t>
            </a:r>
            <a:r>
              <a:rPr lang="en-GB" sz="2000" dirty="0" smtClean="0"/>
              <a:t>preparation</a:t>
            </a:r>
          </a:p>
          <a:p>
            <a:pPr marL="0" indent="0">
              <a:lnSpc>
                <a:spcPct val="100000"/>
              </a:lnSpc>
              <a:spcAft>
                <a:spcPts val="1600"/>
              </a:spcAft>
              <a:buClr>
                <a:srgbClr val="FF0000"/>
              </a:buClr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2 Deliverables and 1 Milestone document published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>
                <a:solidFill>
                  <a:prstClr val="white"/>
                </a:solidFill>
              </a:rPr>
              <a:pPr defTabSz="914377"/>
              <a:t>10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>
            <a:spLocks noChangeAspect="1"/>
          </p:cNvSpPr>
          <p:nvPr/>
        </p:nvSpPr>
        <p:spPr>
          <a:xfrm>
            <a:off x="7762279" y="2849814"/>
            <a:ext cx="4320000" cy="2916617"/>
          </a:xfrm>
          <a:prstGeom prst="round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945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43275" y="217335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Task 6: Looking ahead</a:t>
            </a: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prstClr val="white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Towards the production services</a:t>
            </a:r>
            <a:endParaRPr lang="en-GB" sz="2400" i="1" dirty="0">
              <a:solidFill>
                <a:prstClr val="white"/>
              </a:solidFill>
              <a:latin typeface="Calibri" panose="020F0502020204030204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43275" y="1557246"/>
            <a:ext cx="5544176" cy="4883615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Roadmaps</a:t>
            </a:r>
            <a:r>
              <a:rPr lang="en-GB" sz="2000" dirty="0" smtClean="0"/>
              <a:t> for all three work areas defined:</a:t>
            </a:r>
          </a:p>
          <a:p>
            <a:pPr marL="360000" lvl="1" indent="-180000">
              <a:buClr>
                <a:srgbClr val="004359"/>
              </a:buClr>
              <a:buSzPct val="100000"/>
              <a:defRPr/>
            </a:pPr>
            <a:r>
              <a:rPr lang="en-GB" sz="2000" dirty="0"/>
              <a:t>FoD v1.5 and 1.6</a:t>
            </a:r>
          </a:p>
          <a:p>
            <a:pPr marL="360000" lvl="1" indent="-180000">
              <a:buClr>
                <a:srgbClr val="004359"/>
              </a:buClr>
              <a:buSzPct val="100000"/>
              <a:defRPr/>
            </a:pPr>
            <a:r>
              <a:rPr lang="en-GB" sz="2000" dirty="0"/>
              <a:t>RepShield integration with FoD into DDoS detection and mitigation system</a:t>
            </a:r>
          </a:p>
          <a:p>
            <a:pPr marL="360000" lvl="1" indent="-180000">
              <a:buClr>
                <a:srgbClr val="004359"/>
              </a:buClr>
              <a:buSzPct val="100000"/>
              <a:defRPr/>
            </a:pPr>
            <a:r>
              <a:rPr lang="en-GB" sz="2000" dirty="0"/>
              <a:t>CT v1.0 production</a:t>
            </a:r>
          </a:p>
          <a:p>
            <a:pPr marL="0" indent="0"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Strong collaboration </a:t>
            </a:r>
            <a:r>
              <a:rPr lang="en-GB" sz="2000" dirty="0" smtClean="0"/>
              <a:t>with GÉANT security team to continue</a:t>
            </a:r>
          </a:p>
          <a:p>
            <a:pPr marL="0" indent="0"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Further work </a:t>
            </a:r>
            <a:r>
              <a:rPr lang="en-GB" sz="2000" dirty="0" smtClean="0"/>
              <a:t>will consider:</a:t>
            </a:r>
          </a:p>
          <a:p>
            <a:pPr marL="360000" lvl="1" indent="-180000">
              <a:buClr>
                <a:srgbClr val="004359"/>
              </a:buClr>
              <a:buSzPct val="100000"/>
              <a:defRPr/>
            </a:pPr>
            <a:r>
              <a:rPr lang="en-GB" sz="2000" dirty="0"/>
              <a:t>Security testbeds</a:t>
            </a:r>
          </a:p>
          <a:p>
            <a:pPr marL="360000" lvl="1" indent="-180000">
              <a:buClr>
                <a:srgbClr val="004359"/>
              </a:buClr>
              <a:buSzPct val="100000"/>
              <a:defRPr/>
            </a:pPr>
            <a:r>
              <a:rPr lang="en-GB" sz="2000" dirty="0"/>
              <a:t>Feedback from DDoS mitigation Working Group </a:t>
            </a:r>
          </a:p>
          <a:p>
            <a:pPr marL="360000" lvl="1" indent="-180000">
              <a:buClr>
                <a:srgbClr val="004359"/>
              </a:buClr>
              <a:buSzPct val="100000"/>
              <a:defRPr/>
            </a:pPr>
            <a:r>
              <a:rPr lang="en-GB" sz="2000" dirty="0"/>
              <a:t>Test and Pilot results</a:t>
            </a:r>
          </a:p>
          <a:p>
            <a:pPr marL="0" indent="0"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Final goal</a:t>
            </a:r>
            <a:endParaRPr lang="en-GB" sz="2000" dirty="0" smtClean="0"/>
          </a:p>
          <a:p>
            <a:pPr marL="360000" lvl="1" indent="-180000">
              <a:buClr>
                <a:srgbClr val="004359"/>
              </a:buClr>
              <a:buSzPct val="100000"/>
              <a:defRPr/>
            </a:pPr>
            <a:r>
              <a:rPr lang="en-GB" sz="2000" dirty="0"/>
              <a:t>U</a:t>
            </a:r>
            <a:r>
              <a:rPr lang="en-GB" sz="2000" dirty="0" smtClean="0"/>
              <a:t>seful</a:t>
            </a:r>
            <a:r>
              <a:rPr lang="en-GB" sz="2000" dirty="0"/>
              <a:t>, stable production services in use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>
                <a:solidFill>
                  <a:prstClr val="white"/>
                </a:solidFill>
              </a:rPr>
              <a:pPr defTabSz="914377"/>
              <a:t>11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AutoShape 4" descr="Image result for road ahead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762279" y="2849814"/>
            <a:ext cx="4320000" cy="2916617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879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Mitigation:   </a:t>
            </a:r>
            <a:endParaRPr lang="en-GB" sz="2000" dirty="0"/>
          </a:p>
          <a:p>
            <a:pPr lvl="1"/>
            <a:r>
              <a:rPr lang="en-GB" sz="2000" dirty="0" smtClean="0"/>
              <a:t>Appointment of a Co-Activity </a:t>
            </a:r>
            <a:r>
              <a:rPr lang="en-GB" sz="2000" dirty="0"/>
              <a:t>Leader </a:t>
            </a:r>
            <a:r>
              <a:rPr lang="en-GB" sz="2000" dirty="0" smtClean="0"/>
              <a:t>(Ivana Golub</a:t>
            </a:r>
            <a:r>
              <a:rPr lang="en-GB" sz="2000" dirty="0"/>
              <a:t>) for T5 NMaaS and T6 NetSec</a:t>
            </a:r>
          </a:p>
          <a:p>
            <a:pPr lvl="1"/>
            <a:r>
              <a:rPr lang="en-GB" sz="2000" dirty="0"/>
              <a:t>A</a:t>
            </a:r>
            <a:r>
              <a:rPr lang="en-GB" sz="2000" dirty="0" smtClean="0"/>
              <a:t>dditional software development staff requested: </a:t>
            </a:r>
          </a:p>
          <a:p>
            <a:pPr lvl="2"/>
            <a:r>
              <a:rPr lang="en-GB" sz="2000" dirty="0" smtClean="0"/>
              <a:t>Partially </a:t>
            </a:r>
            <a:r>
              <a:rPr lang="en-GB" sz="2000" dirty="0"/>
              <a:t>filled to date from </a:t>
            </a:r>
            <a:r>
              <a:rPr lang="en-GB" sz="2000" dirty="0" smtClean="0"/>
              <a:t>NRENs</a:t>
            </a:r>
            <a:endParaRPr lang="en-GB" sz="2000" dirty="0"/>
          </a:p>
          <a:p>
            <a:r>
              <a:rPr lang="en-GB" sz="2000" dirty="0"/>
              <a:t>Result:</a:t>
            </a:r>
          </a:p>
          <a:p>
            <a:pPr lvl="1"/>
            <a:r>
              <a:rPr lang="en-GB" sz="2000" dirty="0"/>
              <a:t>Tasks are making better progress due to increased staff  </a:t>
            </a:r>
          </a:p>
          <a:p>
            <a:pPr lvl="1"/>
            <a:r>
              <a:rPr lang="en-GB" sz="2000" dirty="0"/>
              <a:t>Hiring </a:t>
            </a:r>
            <a:r>
              <a:rPr lang="en-GB" sz="2000" dirty="0" smtClean="0"/>
              <a:t>software developers </a:t>
            </a:r>
            <a:r>
              <a:rPr lang="en-GB" sz="2000" dirty="0"/>
              <a:t>remains an issue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conclusion: Resolution of challenges and observations</a:t>
            </a:r>
            <a:br>
              <a:rPr lang="en-US" dirty="0" smtClean="0"/>
            </a:br>
            <a:r>
              <a:rPr lang="en-US" b="0" i="1" dirty="0" smtClean="0">
                <a:solidFill>
                  <a:schemeClr val="bg1"/>
                </a:solidFill>
              </a:rPr>
              <a:t>Mitigation of coordination and staffing issues 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4978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546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45210" y="211059"/>
            <a:ext cx="9803690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In conclusion</a:t>
            </a:r>
            <a:endParaRPr lang="en-GB" sz="2400" b="1" dirty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8/JRA2 </a:t>
            </a:r>
            <a:r>
              <a:rPr lang="en-GB" sz="2400" i="1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is developing a broad range of very ambitious </a:t>
            </a: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new services</a:t>
            </a:r>
            <a:endParaRPr lang="en-GB" sz="2400" i="1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152936" y="3850815"/>
            <a:ext cx="5524713" cy="2378535"/>
          </a:xfrm>
          <a:prstGeom prst="roundRect">
            <a:avLst>
              <a:gd name="adj" fmla="val 7086"/>
            </a:avLst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915025" y="3933669"/>
            <a:ext cx="5762625" cy="2171020"/>
          </a:xfrm>
        </p:spPr>
        <p:txBody>
          <a:bodyPr>
            <a:noAutofit/>
          </a:bodyPr>
          <a:lstStyle/>
          <a:p>
            <a:pPr marL="361950" lvl="1" indent="0" defTabSz="179388">
              <a:buNone/>
              <a:defRPr/>
            </a:pPr>
            <a:r>
              <a:rPr lang="en-GB" sz="2200" dirty="0" smtClean="0"/>
              <a:t>The team is aggressively </a:t>
            </a:r>
            <a:r>
              <a:rPr lang="en-GB" sz="2200" dirty="0"/>
              <a:t>taming </a:t>
            </a:r>
            <a:r>
              <a:rPr lang="en-GB" sz="2200" dirty="0" smtClean="0"/>
              <a:t>complexity that is critically important to GÉANT’s future:</a:t>
            </a:r>
            <a:endParaRPr lang="en-GB" sz="2200" dirty="0"/>
          </a:p>
          <a:p>
            <a:pPr marL="542925" lvl="2" indent="-180975">
              <a:tabLst>
                <a:tab pos="628650" algn="l"/>
              </a:tabLst>
              <a:defRPr/>
            </a:pPr>
            <a:r>
              <a:rPr lang="en-GB" sz="2200" dirty="0" smtClean="0"/>
              <a:t>Delivering </a:t>
            </a:r>
            <a:r>
              <a:rPr lang="en-GB" sz="2200" dirty="0"/>
              <a:t>well-designed foundations for their continuing evolution and long-term </a:t>
            </a:r>
            <a:r>
              <a:rPr lang="en-GB" sz="2200" dirty="0" smtClean="0"/>
              <a:t>support</a:t>
            </a:r>
          </a:p>
          <a:p>
            <a:pPr marL="542925" lvl="2" indent="-180975">
              <a:tabLst>
                <a:tab pos="628650" algn="l"/>
              </a:tabLst>
              <a:defRPr/>
            </a:pPr>
            <a:r>
              <a:rPr lang="en-GB" sz="2200" dirty="0" smtClean="0"/>
              <a:t>Deploying </a:t>
            </a:r>
            <a:r>
              <a:rPr lang="en-GB" sz="2200" dirty="0"/>
              <a:t>and </a:t>
            </a:r>
            <a:r>
              <a:rPr lang="en-GB" sz="2200" dirty="0" smtClean="0"/>
              <a:t>supporting early TRL services</a:t>
            </a:r>
            <a:endParaRPr lang="en-GB" sz="2200" dirty="0"/>
          </a:p>
        </p:txBody>
      </p:sp>
      <p:sp>
        <p:nvSpPr>
          <p:cNvPr id="12" name="Oval 11"/>
          <p:cNvSpPr/>
          <p:nvPr/>
        </p:nvSpPr>
        <p:spPr>
          <a:xfrm>
            <a:off x="11423898" y="936548"/>
            <a:ext cx="1002378" cy="1002378"/>
          </a:xfrm>
          <a:prstGeom prst="ellipse">
            <a:avLst/>
          </a:prstGeom>
          <a:solidFill>
            <a:srgbClr val="92D05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9997635" y="114342"/>
            <a:ext cx="540905" cy="540905"/>
          </a:xfrm>
          <a:prstGeom prst="ellipse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9251577" y="655247"/>
            <a:ext cx="377342" cy="377342"/>
          </a:xfrm>
          <a:prstGeom prst="ellipse">
            <a:avLst/>
          </a:prstGeom>
          <a:solidFill>
            <a:srgbClr val="5D9CD5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9738540" y="105084"/>
            <a:ext cx="388505" cy="388505"/>
          </a:xfrm>
          <a:prstGeom prst="ellipse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11372656" y="-1053870"/>
            <a:ext cx="1632276" cy="1632276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93015" y="1490346"/>
            <a:ext cx="9914685" cy="23083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US" dirty="0"/>
              <a:t>T1 </a:t>
            </a:r>
            <a:r>
              <a:rPr lang="en-US" dirty="0" smtClean="0"/>
              <a:t>CCS </a:t>
            </a:r>
            <a:r>
              <a:rPr lang="mr-IN" dirty="0" smtClean="0"/>
              <a:t>–</a:t>
            </a:r>
            <a:r>
              <a:rPr lang="en-US" dirty="0" smtClean="0"/>
              <a:t> Simplified, user-facing </a:t>
            </a:r>
            <a:r>
              <a:rPr lang="en-US" dirty="0"/>
              <a:t>c</a:t>
            </a:r>
            <a:r>
              <a:rPr lang="en-US" dirty="0" smtClean="0"/>
              <a:t>onnection </a:t>
            </a:r>
            <a:r>
              <a:rPr lang="en-US" dirty="0"/>
              <a:t>s</a:t>
            </a:r>
            <a:r>
              <a:rPr lang="en-US" dirty="0" smtClean="0"/>
              <a:t>ervices with intelligent resource planning/provisioning</a:t>
            </a:r>
            <a:endParaRPr lang="en-US" dirty="0"/>
          </a:p>
          <a:p>
            <a:r>
              <a:rPr lang="en-US" dirty="0"/>
              <a:t>T2 SPA </a:t>
            </a:r>
            <a:r>
              <a:rPr lang="mr-IN" dirty="0"/>
              <a:t>–</a:t>
            </a:r>
            <a:r>
              <a:rPr lang="en-US" dirty="0" smtClean="0"/>
              <a:t> ELINE </a:t>
            </a:r>
            <a:r>
              <a:rPr lang="en-US" dirty="0"/>
              <a:t>pathfinder project </a:t>
            </a:r>
            <a:r>
              <a:rPr lang="en-US" dirty="0" smtClean="0"/>
              <a:t>leveraging the common information </a:t>
            </a:r>
            <a:r>
              <a:rPr lang="en-US" dirty="0"/>
              <a:t>a</a:t>
            </a:r>
            <a:r>
              <a:rPr lang="en-US" dirty="0" smtClean="0"/>
              <a:t>rchitecture</a:t>
            </a:r>
            <a:endParaRPr lang="en-US" dirty="0"/>
          </a:p>
          <a:p>
            <a:r>
              <a:rPr lang="en-US" dirty="0"/>
              <a:t>T3 </a:t>
            </a:r>
            <a:r>
              <a:rPr lang="en-US" dirty="0" smtClean="0"/>
              <a:t>GTS – Advanced, virtualised service environments for innovation</a:t>
            </a:r>
            <a:endParaRPr lang="en-US" dirty="0"/>
          </a:p>
          <a:p>
            <a:r>
              <a:rPr lang="en-GB" dirty="0"/>
              <a:t>T4 PMV </a:t>
            </a:r>
            <a:r>
              <a:rPr lang="mr-IN" dirty="0" smtClean="0"/>
              <a:t>–</a:t>
            </a:r>
            <a:r>
              <a:rPr lang="en-GB" dirty="0" smtClean="0"/>
              <a:t> Advanced, automated, multi-domain performance verification and fault analysis</a:t>
            </a:r>
            <a:endParaRPr lang="en-GB" dirty="0"/>
          </a:p>
          <a:p>
            <a:r>
              <a:rPr lang="en-US" dirty="0"/>
              <a:t>T5 NMaaS </a:t>
            </a:r>
            <a:r>
              <a:rPr lang="mr-IN" dirty="0"/>
              <a:t>–</a:t>
            </a:r>
            <a:r>
              <a:rPr lang="en-US" dirty="0" smtClean="0"/>
              <a:t> Cloud-based processes for simplified and scalable, automated network management </a:t>
            </a:r>
            <a:endParaRPr lang="en-US" dirty="0"/>
          </a:p>
          <a:p>
            <a:r>
              <a:rPr lang="en-US" dirty="0"/>
              <a:t>T6 Net </a:t>
            </a:r>
            <a:r>
              <a:rPr lang="en-US" dirty="0" smtClean="0"/>
              <a:t>Sec </a:t>
            </a:r>
            <a:r>
              <a:rPr lang="mr-IN" dirty="0" smtClean="0"/>
              <a:t>–</a:t>
            </a:r>
            <a:r>
              <a:rPr lang="en-US" dirty="0" smtClean="0"/>
              <a:t> Coordinated and automated DDoS mitigation and advanced internet security capabilities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0684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 smtClean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 smtClean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53978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2451301" y="4673600"/>
            <a:ext cx="5549699" cy="15341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2100" dirty="0" smtClean="0">
                <a:solidFill>
                  <a:srgbClr val="000000"/>
                </a:solidFill>
              </a:rPr>
              <a:t>GÉANT </a:t>
            </a:r>
            <a:r>
              <a:rPr lang="en-US" sz="2100" dirty="0">
                <a:solidFill>
                  <a:srgbClr val="000000"/>
                </a:solidFill>
              </a:rPr>
              <a:t>Infrastructure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058333" y="1401401"/>
            <a:ext cx="7501468" cy="3781892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b" anchorCtr="0"/>
          <a:lstStyle/>
          <a:p>
            <a:pPr algn="ctr"/>
            <a:r>
              <a:rPr lang="en-US" sz="2100" dirty="0" smtClean="0">
                <a:solidFill>
                  <a:schemeClr val="tx1"/>
                </a:solidFill>
              </a:rPr>
              <a:t>Existing GTS Service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GTS do?... Really..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187700" y="1479127"/>
            <a:ext cx="4610100" cy="626533"/>
          </a:xfrm>
          <a:prstGeom prst="rect">
            <a:avLst/>
          </a:prstGeom>
          <a:solidFill>
            <a:schemeClr val="accent6">
              <a:lumMod val="60000"/>
              <a:lumOff val="40000"/>
              <a:alpha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2100" dirty="0" smtClean="0">
                <a:solidFill>
                  <a:schemeClr val="tx1"/>
                </a:solidFill>
              </a:rPr>
              <a:t>User Agent(s)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85067" y="2472267"/>
            <a:ext cx="745067" cy="15917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CCS</a:t>
            </a:r>
          </a:p>
        </p:txBody>
      </p:sp>
      <p:sp>
        <p:nvSpPr>
          <p:cNvPr id="6" name="Rectangle 5"/>
          <p:cNvSpPr/>
          <p:nvPr/>
        </p:nvSpPr>
        <p:spPr>
          <a:xfrm>
            <a:off x="4301067" y="2472267"/>
            <a:ext cx="745067" cy="1591733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VM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166533" y="4131733"/>
            <a:ext cx="965200" cy="660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/>
              <a:t>SBI</a:t>
            </a:r>
          </a:p>
          <a:p>
            <a:pPr algn="ctr"/>
            <a:r>
              <a:rPr lang="en-US" sz="1200" dirty="0" smtClean="0"/>
              <a:t>OpenNSA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4182533" y="4131733"/>
            <a:ext cx="965200" cy="660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/>
              <a:t>SBI</a:t>
            </a:r>
          </a:p>
          <a:p>
            <a:pPr algn="ctr"/>
            <a:r>
              <a:rPr lang="en-US" sz="1200" dirty="0" smtClean="0"/>
              <a:t>OpenStack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5317067" y="2472267"/>
            <a:ext cx="745067" cy="159173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VFC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198533" y="4131733"/>
            <a:ext cx="965200" cy="660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/>
              <a:t>SBI</a:t>
            </a:r>
          </a:p>
          <a:p>
            <a:pPr algn="ctr"/>
            <a:r>
              <a:rPr lang="en-US" sz="1400" dirty="0" smtClean="0"/>
              <a:t>CorsaOS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6333067" y="2472267"/>
            <a:ext cx="745067" cy="1591733"/>
          </a:xfrm>
          <a:prstGeom prst="rect">
            <a:avLst/>
          </a:prstGeom>
          <a:solidFill>
            <a:srgbClr val="66006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214533" y="4131733"/>
            <a:ext cx="965200" cy="660400"/>
          </a:xfrm>
          <a:prstGeom prst="rect">
            <a:avLst/>
          </a:prstGeom>
          <a:solidFill>
            <a:srgbClr val="66006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/>
              <a:t>SBI</a:t>
            </a:r>
          </a:p>
          <a:p>
            <a:pPr algn="ctr"/>
            <a:r>
              <a:rPr lang="en-US" sz="1200" dirty="0" smtClean="0"/>
              <a:t>iDRAC</a:t>
            </a:r>
            <a:endParaRPr lang="en-US" sz="1200" dirty="0"/>
          </a:p>
        </p:txBody>
      </p:sp>
      <p:sp>
        <p:nvSpPr>
          <p:cNvPr id="23" name="Direct Access Storage 22"/>
          <p:cNvSpPr/>
          <p:nvPr/>
        </p:nvSpPr>
        <p:spPr>
          <a:xfrm rot="16200000">
            <a:off x="1545167" y="2709333"/>
            <a:ext cx="651933" cy="829733"/>
          </a:xfrm>
          <a:prstGeom prst="flowChartMagneticDrum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/>
          </a:p>
        </p:txBody>
      </p:sp>
      <p:sp>
        <p:nvSpPr>
          <p:cNvPr id="28" name="Direct Access Storage 27"/>
          <p:cNvSpPr/>
          <p:nvPr/>
        </p:nvSpPr>
        <p:spPr>
          <a:xfrm rot="16200000">
            <a:off x="1536700" y="3433234"/>
            <a:ext cx="651933" cy="829733"/>
          </a:xfrm>
          <a:prstGeom prst="flowChartMagneticDrum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126067" y="4385734"/>
            <a:ext cx="1858323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dirty="0" smtClean="0"/>
              <a:t>Shared</a:t>
            </a:r>
          </a:p>
          <a:p>
            <a:pPr algn="ctr"/>
            <a:r>
              <a:rPr lang="en-US" dirty="0" smtClean="0"/>
              <a:t>Information Base</a:t>
            </a:r>
            <a:endParaRPr lang="en-US" dirty="0"/>
          </a:p>
        </p:txBody>
      </p:sp>
      <p:sp>
        <p:nvSpPr>
          <p:cNvPr id="2" name="Left-Right Arrow 1"/>
          <p:cNvSpPr/>
          <p:nvPr/>
        </p:nvSpPr>
        <p:spPr>
          <a:xfrm>
            <a:off x="2148840" y="2923540"/>
            <a:ext cx="995680" cy="477520"/>
          </a:xfrm>
          <a:prstGeom prst="leftRightArrow">
            <a:avLst/>
          </a:prstGeom>
          <a:solidFill>
            <a:srgbClr val="3366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Left-Right Arrow 35"/>
          <p:cNvSpPr/>
          <p:nvPr/>
        </p:nvSpPr>
        <p:spPr>
          <a:xfrm>
            <a:off x="2174240" y="3623733"/>
            <a:ext cx="995680" cy="477520"/>
          </a:xfrm>
          <a:prstGeom prst="leftRightArrow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Left-Right Arrow 36"/>
          <p:cNvSpPr/>
          <p:nvPr/>
        </p:nvSpPr>
        <p:spPr>
          <a:xfrm rot="18292985">
            <a:off x="3442265" y="2115097"/>
            <a:ext cx="903638" cy="378775"/>
          </a:xfrm>
          <a:prstGeom prst="leftRightArrow">
            <a:avLst/>
          </a:prstGeom>
          <a:solidFill>
            <a:srgbClr val="CD2114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Left-Right Arrow 37"/>
          <p:cNvSpPr/>
          <p:nvPr/>
        </p:nvSpPr>
        <p:spPr>
          <a:xfrm rot="17411502">
            <a:off x="4344529" y="2137234"/>
            <a:ext cx="903638" cy="378775"/>
          </a:xfrm>
          <a:prstGeom prst="leftRightArrow">
            <a:avLst/>
          </a:prstGeom>
          <a:solidFill>
            <a:srgbClr val="CD2114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Left-Right Arrow 38"/>
          <p:cNvSpPr/>
          <p:nvPr/>
        </p:nvSpPr>
        <p:spPr>
          <a:xfrm rot="16200000">
            <a:off x="5243405" y="2208477"/>
            <a:ext cx="903638" cy="378775"/>
          </a:xfrm>
          <a:prstGeom prst="leftRightArrow">
            <a:avLst/>
          </a:prstGeom>
          <a:solidFill>
            <a:srgbClr val="CD2114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Left-Right Arrow 41"/>
          <p:cNvSpPr/>
          <p:nvPr/>
        </p:nvSpPr>
        <p:spPr>
          <a:xfrm rot="4147314">
            <a:off x="6142849" y="2157555"/>
            <a:ext cx="903638" cy="378775"/>
          </a:xfrm>
          <a:prstGeom prst="leftRightArrow">
            <a:avLst/>
          </a:prstGeom>
          <a:solidFill>
            <a:srgbClr val="CD2114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8960" y="2082800"/>
            <a:ext cx="1966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Common Open API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0" y="2463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7340601" y="2480734"/>
            <a:ext cx="745067" cy="1591733"/>
          </a:xfrm>
          <a:prstGeom prst="rect">
            <a:avLst/>
          </a:prstGeom>
          <a:solidFill>
            <a:srgbClr val="124E6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Composite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6" name="Left-Right Arrow 45"/>
          <p:cNvSpPr/>
          <p:nvPr/>
        </p:nvSpPr>
        <p:spPr>
          <a:xfrm rot="3596339">
            <a:off x="7074183" y="2140622"/>
            <a:ext cx="903638" cy="378775"/>
          </a:xfrm>
          <a:prstGeom prst="leftRightArrow">
            <a:avLst/>
          </a:prstGeom>
          <a:solidFill>
            <a:srgbClr val="CD2114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7260167" y="4137661"/>
            <a:ext cx="918633" cy="637540"/>
          </a:xfrm>
          <a:prstGeom prst="rect">
            <a:avLst/>
          </a:prstGeom>
          <a:solidFill>
            <a:srgbClr val="CD2114">
              <a:alpha val="80000"/>
            </a:srgb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Common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API</a:t>
            </a:r>
          </a:p>
        </p:txBody>
      </p:sp>
    </p:spTree>
    <p:extLst>
      <p:ext uri="{BB962C8B-B14F-4D97-AF65-F5344CB8AC3E}">
        <p14:creationId xmlns:p14="http://schemas.microsoft.com/office/powerpoint/2010/main" val="3351335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3" grpId="0" animBg="1"/>
      <p:bldP spid="10" grpId="0" animBg="1"/>
      <p:bldP spid="5" grpId="0" animBg="1"/>
      <p:bldP spid="6" grpId="0" animBg="1"/>
      <p:bldP spid="11" grpId="0" animBg="1"/>
      <p:bldP spid="12" grpId="0" animBg="1"/>
      <p:bldP spid="15" grpId="0" animBg="1"/>
      <p:bldP spid="16" grpId="0" animBg="1"/>
      <p:bldP spid="18" grpId="0" animBg="1"/>
      <p:bldP spid="19" grpId="0" animBg="1"/>
      <p:bldP spid="23" grpId="0" animBg="1"/>
      <p:bldP spid="28" grpId="0" animBg="1"/>
      <p:bldP spid="29" grpId="0"/>
      <p:bldP spid="2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7" grpId="0"/>
      <p:bldP spid="45" grpId="0" animBg="1"/>
      <p:bldP spid="46" grpId="0" animBg="1"/>
      <p:bldP spid="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2451301" y="4521200"/>
            <a:ext cx="7419219" cy="15341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2100" dirty="0" smtClean="0">
                <a:solidFill>
                  <a:srgbClr val="000000"/>
                </a:solidFill>
              </a:rPr>
              <a:t>GÉANT </a:t>
            </a:r>
            <a:r>
              <a:rPr lang="en-US" sz="2100" dirty="0">
                <a:solidFill>
                  <a:srgbClr val="000000"/>
                </a:solidFill>
              </a:rPr>
              <a:t>Infrastructure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709333" y="3606800"/>
            <a:ext cx="7010400" cy="745067"/>
          </a:xfrm>
          <a:prstGeom prst="round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r"/>
            <a:r>
              <a:rPr lang="en-US" dirty="0" smtClean="0"/>
              <a:t>OSS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2709333" y="2540000"/>
            <a:ext cx="7010400" cy="745067"/>
          </a:xfrm>
          <a:prstGeom prst="round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r"/>
            <a:r>
              <a:rPr lang="en-US" dirty="0" smtClean="0"/>
              <a:t>BSS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SPA do?... Really..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187700" y="1479127"/>
            <a:ext cx="5994400" cy="626533"/>
          </a:xfrm>
          <a:prstGeom prst="rect">
            <a:avLst/>
          </a:prstGeom>
          <a:solidFill>
            <a:schemeClr val="accent6">
              <a:lumMod val="60000"/>
              <a:lumOff val="40000"/>
              <a:alpha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2100" dirty="0" smtClean="0">
                <a:solidFill>
                  <a:schemeClr val="tx1"/>
                </a:solidFill>
              </a:rPr>
              <a:t>User Agent(s)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85067" y="2472267"/>
            <a:ext cx="745067" cy="15917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CCS</a:t>
            </a:r>
          </a:p>
        </p:txBody>
      </p:sp>
      <p:sp>
        <p:nvSpPr>
          <p:cNvPr id="6" name="Rectangle 5"/>
          <p:cNvSpPr/>
          <p:nvPr/>
        </p:nvSpPr>
        <p:spPr>
          <a:xfrm>
            <a:off x="4301067" y="2472267"/>
            <a:ext cx="745067" cy="1591733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VM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166533" y="4131733"/>
            <a:ext cx="965200" cy="660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/>
              <a:t>SBI</a:t>
            </a:r>
          </a:p>
          <a:p>
            <a:pPr algn="ctr"/>
            <a:r>
              <a:rPr lang="en-US" sz="1200" dirty="0" smtClean="0"/>
              <a:t>OpenNSA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4182533" y="4131733"/>
            <a:ext cx="965200" cy="660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/>
              <a:t>SBI</a:t>
            </a:r>
          </a:p>
          <a:p>
            <a:pPr algn="ctr"/>
            <a:r>
              <a:rPr lang="en-US" sz="1200" dirty="0" smtClean="0"/>
              <a:t>OpenStack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3183467" y="3759200"/>
            <a:ext cx="626533" cy="4572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317067" y="2472267"/>
            <a:ext cx="745067" cy="159173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VFC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198533" y="4131733"/>
            <a:ext cx="965200" cy="660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/>
              <a:t>SBI</a:t>
            </a:r>
          </a:p>
          <a:p>
            <a:pPr algn="ctr"/>
            <a:r>
              <a:rPr lang="en-US" sz="1400" dirty="0" smtClean="0"/>
              <a:t>(corsa)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5215467" y="3759200"/>
            <a:ext cx="626533" cy="4572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333067" y="2472267"/>
            <a:ext cx="745067" cy="1591733"/>
          </a:xfrm>
          <a:prstGeom prst="rect">
            <a:avLst/>
          </a:prstGeom>
          <a:solidFill>
            <a:srgbClr val="66006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214533" y="4131733"/>
            <a:ext cx="965200" cy="660400"/>
          </a:xfrm>
          <a:prstGeom prst="rect">
            <a:avLst/>
          </a:prstGeom>
          <a:solidFill>
            <a:srgbClr val="66006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/>
              <a:t>SBI</a:t>
            </a:r>
          </a:p>
          <a:p>
            <a:pPr algn="ctr"/>
            <a:r>
              <a:rPr lang="en-US" sz="1200" dirty="0" smtClean="0"/>
              <a:t>IPMI</a:t>
            </a:r>
            <a:endParaRPr lang="en-US" sz="1200" dirty="0"/>
          </a:p>
        </p:txBody>
      </p:sp>
      <p:sp>
        <p:nvSpPr>
          <p:cNvPr id="23" name="Direct Access Storage 22"/>
          <p:cNvSpPr/>
          <p:nvPr/>
        </p:nvSpPr>
        <p:spPr>
          <a:xfrm rot="16200000">
            <a:off x="1333500" y="2476500"/>
            <a:ext cx="651933" cy="829733"/>
          </a:xfrm>
          <a:prstGeom prst="flowChartMagneticDrum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332133" y="2489200"/>
            <a:ext cx="745067" cy="1591733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Other svc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230533" y="4131733"/>
            <a:ext cx="965200" cy="6604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/>
              <a:t>Prov</a:t>
            </a:r>
          </a:p>
          <a:p>
            <a:pPr algn="ctr"/>
            <a:r>
              <a:rPr lang="en-US" sz="1600" dirty="0" smtClean="0"/>
              <a:t>System</a:t>
            </a:r>
            <a:endParaRPr lang="en-US" sz="1600" dirty="0"/>
          </a:p>
        </p:txBody>
      </p:sp>
      <p:sp>
        <p:nvSpPr>
          <p:cNvPr id="27" name="Direct Access Storage 26"/>
          <p:cNvSpPr/>
          <p:nvPr/>
        </p:nvSpPr>
        <p:spPr>
          <a:xfrm rot="16200000">
            <a:off x="1333500" y="3153834"/>
            <a:ext cx="651933" cy="829733"/>
          </a:xfrm>
          <a:prstGeom prst="flowChartMagneticDrum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/>
          </a:p>
        </p:txBody>
      </p:sp>
      <p:sp>
        <p:nvSpPr>
          <p:cNvPr id="28" name="Direct Access Storage 27"/>
          <p:cNvSpPr/>
          <p:nvPr/>
        </p:nvSpPr>
        <p:spPr>
          <a:xfrm rot="16200000">
            <a:off x="1333500" y="3831167"/>
            <a:ext cx="651933" cy="829733"/>
          </a:xfrm>
          <a:prstGeom prst="flowChartMagneticDrum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94267" y="4588934"/>
            <a:ext cx="1937671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dirty="0" smtClean="0"/>
              <a:t>Shared Integrated</a:t>
            </a:r>
          </a:p>
          <a:p>
            <a:r>
              <a:rPr lang="en-US" dirty="0" smtClean="0"/>
              <a:t>Information Base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8348133" y="2489200"/>
            <a:ext cx="745067" cy="1591733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...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46533" y="4131733"/>
            <a:ext cx="965200" cy="6604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Prov</a:t>
            </a:r>
          </a:p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System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" name="Left-Right Arrow 1"/>
          <p:cNvSpPr/>
          <p:nvPr/>
        </p:nvSpPr>
        <p:spPr>
          <a:xfrm>
            <a:off x="1869440" y="2682240"/>
            <a:ext cx="995680" cy="477520"/>
          </a:xfrm>
          <a:prstGeom prst="leftRightArrow">
            <a:avLst/>
          </a:prstGeom>
          <a:solidFill>
            <a:srgbClr val="3366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Left-Right Arrow 35"/>
          <p:cNvSpPr/>
          <p:nvPr/>
        </p:nvSpPr>
        <p:spPr>
          <a:xfrm>
            <a:off x="1869440" y="3759200"/>
            <a:ext cx="995680" cy="477520"/>
          </a:xfrm>
          <a:prstGeom prst="leftRightArrow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Left-Right Arrow 36"/>
          <p:cNvSpPr/>
          <p:nvPr/>
        </p:nvSpPr>
        <p:spPr>
          <a:xfrm rot="18292985">
            <a:off x="3442265" y="2115097"/>
            <a:ext cx="903638" cy="378775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Left-Right Arrow 37"/>
          <p:cNvSpPr/>
          <p:nvPr/>
        </p:nvSpPr>
        <p:spPr>
          <a:xfrm rot="17411502">
            <a:off x="4344529" y="2137234"/>
            <a:ext cx="903638" cy="378775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Left-Right Arrow 38"/>
          <p:cNvSpPr/>
          <p:nvPr/>
        </p:nvSpPr>
        <p:spPr>
          <a:xfrm rot="16906293">
            <a:off x="5285745" y="2149209"/>
            <a:ext cx="903638" cy="378775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Left-Right Arrow 39"/>
          <p:cNvSpPr/>
          <p:nvPr/>
        </p:nvSpPr>
        <p:spPr>
          <a:xfrm rot="3119792">
            <a:off x="8012289" y="2116915"/>
            <a:ext cx="903638" cy="378775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eft-Right Arrow 40"/>
          <p:cNvSpPr/>
          <p:nvPr/>
        </p:nvSpPr>
        <p:spPr>
          <a:xfrm rot="3842394">
            <a:off x="7128369" y="2137235"/>
            <a:ext cx="903638" cy="378775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Left-Right Arrow 41"/>
          <p:cNvSpPr/>
          <p:nvPr/>
        </p:nvSpPr>
        <p:spPr>
          <a:xfrm rot="4147314">
            <a:off x="6142849" y="2157555"/>
            <a:ext cx="903638" cy="378775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8960" y="2082800"/>
            <a:ext cx="1966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Common Open API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99467" y="3759200"/>
            <a:ext cx="626533" cy="4572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231467" y="3759200"/>
            <a:ext cx="626533" cy="4572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247467" y="3776133"/>
            <a:ext cx="626533" cy="4572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8263467" y="3776133"/>
            <a:ext cx="626533" cy="4572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/>
              <a:t>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51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1" grpId="0" animBg="1"/>
      <p:bldP spid="22" grpId="0" animBg="1"/>
      <p:bldP spid="10" grpId="0" animBg="1"/>
      <p:bldP spid="5" grpId="0" animBg="1"/>
      <p:bldP spid="6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2" grpId="0" animBg="1"/>
      <p:bldP spid="33" grpId="0" animBg="1"/>
      <p:bldP spid="2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7" grpId="0"/>
      <p:bldP spid="14" grpId="0" animBg="1"/>
      <p:bldP spid="20" grpId="0" animBg="1"/>
      <p:bldP spid="26" grpId="0" animBg="1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291378" y="1651139"/>
            <a:ext cx="2266412" cy="1957027"/>
          </a:xfrm>
          <a:prstGeom prst="roundRect">
            <a:avLst>
              <a:gd name="adj" fmla="val 8724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6746902" y="1659682"/>
            <a:ext cx="2266412" cy="1957027"/>
          </a:xfrm>
          <a:prstGeom prst="roundRect">
            <a:avLst>
              <a:gd name="adj" fmla="val 8724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9202426" y="1656943"/>
            <a:ext cx="2266412" cy="1957027"/>
          </a:xfrm>
          <a:prstGeom prst="roundRect">
            <a:avLst>
              <a:gd name="adj" fmla="val 8724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835854" y="1653878"/>
            <a:ext cx="2266412" cy="1957027"/>
          </a:xfrm>
          <a:prstGeom prst="roundRect">
            <a:avLst>
              <a:gd name="adj" fmla="val 8724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109" y="1921767"/>
            <a:ext cx="14328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dirty="0" smtClean="0">
                <a:solidFill>
                  <a:srgbClr val="F83E54"/>
                </a:solidFill>
                <a:cs typeface="Arial"/>
              </a:rPr>
              <a:t>Objectives</a:t>
            </a:r>
            <a:br>
              <a:rPr lang="en-US" sz="2200" b="1" dirty="0" smtClean="0">
                <a:solidFill>
                  <a:srgbClr val="F83E54"/>
                </a:solidFill>
                <a:cs typeface="Arial"/>
              </a:rPr>
            </a:br>
            <a:r>
              <a:rPr lang="en-US" sz="2200" b="1" dirty="0" smtClean="0">
                <a:solidFill>
                  <a:srgbClr val="F83E54"/>
                </a:solidFill>
                <a:cs typeface="Arial"/>
              </a:rPr>
              <a:t>from</a:t>
            </a:r>
            <a:br>
              <a:rPr lang="en-US" sz="2200" b="1" dirty="0" smtClean="0">
                <a:solidFill>
                  <a:srgbClr val="F83E54"/>
                </a:solidFill>
                <a:cs typeface="Arial"/>
              </a:rPr>
            </a:br>
            <a:r>
              <a:rPr lang="en-US" sz="2200" b="1" dirty="0" smtClean="0">
                <a:solidFill>
                  <a:srgbClr val="F83E54"/>
                </a:solidFill>
                <a:cs typeface="Arial"/>
              </a:rPr>
              <a:t>Technical</a:t>
            </a:r>
          </a:p>
          <a:p>
            <a:pPr algn="r"/>
            <a:r>
              <a:rPr lang="en-US" sz="2200" b="1" dirty="0" smtClean="0">
                <a:solidFill>
                  <a:srgbClr val="F83E54"/>
                </a:solidFill>
                <a:cs typeface="Arial"/>
              </a:rPr>
              <a:t>Annex</a:t>
            </a:r>
            <a:endParaRPr lang="en-US" sz="2200" b="1" dirty="0">
              <a:solidFill>
                <a:srgbClr val="F83E54"/>
              </a:solidFill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849" y="4066123"/>
            <a:ext cx="14328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b="1" dirty="0" smtClean="0">
                <a:solidFill>
                  <a:srgbClr val="002060"/>
                </a:solidFill>
                <a:cs typeface="Arial"/>
              </a:rPr>
              <a:t>GN4-2</a:t>
            </a:r>
            <a:br>
              <a:rPr lang="en-GB" sz="2200" b="1" dirty="0" smtClean="0">
                <a:solidFill>
                  <a:srgbClr val="002060"/>
                </a:solidFill>
                <a:cs typeface="Arial"/>
              </a:rPr>
            </a:br>
            <a:r>
              <a:rPr lang="en-GB" sz="2200" b="1" dirty="0" smtClean="0">
                <a:solidFill>
                  <a:srgbClr val="002060"/>
                </a:solidFill>
                <a:cs typeface="Arial"/>
              </a:rPr>
              <a:t>Period 1</a:t>
            </a:r>
            <a:endParaRPr lang="ta-IN" sz="2200" b="1" smtClean="0">
              <a:solidFill>
                <a:srgbClr val="002060"/>
              </a:solidFill>
              <a:cs typeface="Arial"/>
            </a:endParaRPr>
          </a:p>
          <a:p>
            <a:pPr algn="r"/>
            <a:r>
              <a:rPr lang="ta-IN" sz="2200" b="1" smtClean="0">
                <a:solidFill>
                  <a:srgbClr val="002060"/>
                </a:solidFill>
                <a:cs typeface="Arial"/>
              </a:rPr>
              <a:t>Results</a:t>
            </a:r>
            <a:endParaRPr lang="en-US" sz="2200" b="1" dirty="0" smtClean="0">
              <a:solidFill>
                <a:srgbClr val="002060"/>
              </a:solidFill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1366" y="215708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Network Security Objectives</a:t>
            </a:r>
            <a:r>
              <a:rPr lang="en-GB" sz="2400" dirty="0">
                <a:solidFill>
                  <a:srgbClr val="FFFF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2400" dirty="0">
                <a:solidFill>
                  <a:srgbClr val="FFFF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i="1" dirty="0">
                <a:solidFill>
                  <a:prstClr val="whit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Objectives achieved in GN4-2 Period </a:t>
            </a:r>
            <a:r>
              <a:rPr lang="en-GB" sz="2400" i="1" dirty="0" smtClean="0">
                <a:solidFill>
                  <a:prstClr val="whit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en-GB" sz="2400" i="1" dirty="0">
              <a:solidFill>
                <a:prstClr val="white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35854" y="1983324"/>
            <a:ext cx="226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smtClean="0">
                <a:solidFill>
                  <a:prstClr val="white"/>
                </a:solidFill>
              </a:rPr>
              <a:t>Development </a:t>
            </a:r>
            <a:r>
              <a:rPr lang="hr-HR" b="1" err="1" smtClean="0">
                <a:solidFill>
                  <a:prstClr val="white"/>
                </a:solidFill>
              </a:rPr>
              <a:t>of</a:t>
            </a:r>
            <a:r>
              <a:rPr lang="hr-HR" b="1" smtClean="0">
                <a:solidFill>
                  <a:prstClr val="white"/>
                </a:solidFill>
              </a:rPr>
              <a:t> </a:t>
            </a:r>
            <a:r>
              <a:rPr lang="hr-HR" b="1" err="1" smtClean="0">
                <a:solidFill>
                  <a:prstClr val="white"/>
                </a:solidFill>
              </a:rPr>
              <a:t>Firewall</a:t>
            </a:r>
            <a:r>
              <a:rPr lang="hr-HR" b="1" smtClean="0">
                <a:solidFill>
                  <a:prstClr val="white"/>
                </a:solidFill>
              </a:rPr>
              <a:t> on </a:t>
            </a:r>
            <a:r>
              <a:rPr lang="hr-HR" b="1" err="1" smtClean="0">
                <a:solidFill>
                  <a:prstClr val="white"/>
                </a:solidFill>
              </a:rPr>
              <a:t>Demand</a:t>
            </a:r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91377" y="1983323"/>
            <a:ext cx="226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hr-HR" b="1" err="1" smtClean="0">
                <a:solidFill>
                  <a:prstClr val="white"/>
                </a:solidFill>
              </a:rPr>
              <a:t>Reputation</a:t>
            </a:r>
            <a:r>
              <a:rPr lang="hr-HR" b="1" smtClean="0">
                <a:solidFill>
                  <a:prstClr val="white"/>
                </a:solidFill>
              </a:rPr>
              <a:t> </a:t>
            </a:r>
            <a:r>
              <a:rPr lang="hr-HR" b="1" err="1" smtClean="0">
                <a:solidFill>
                  <a:prstClr val="white"/>
                </a:solidFill>
              </a:rPr>
              <a:t>scoring</a:t>
            </a:r>
            <a:r>
              <a:rPr lang="hr-HR" b="1" smtClean="0">
                <a:solidFill>
                  <a:prstClr val="white"/>
                </a:solidFill>
              </a:rPr>
              <a:t> </a:t>
            </a:r>
            <a:r>
              <a:rPr lang="hr-HR" b="1" err="1" smtClean="0">
                <a:solidFill>
                  <a:prstClr val="white"/>
                </a:solidFill>
              </a:rPr>
              <a:t>of</a:t>
            </a:r>
            <a:r>
              <a:rPr lang="hr-HR" b="1" smtClean="0">
                <a:solidFill>
                  <a:prstClr val="white"/>
                </a:solidFill>
              </a:rPr>
              <a:t> network </a:t>
            </a:r>
            <a:r>
              <a:rPr lang="hr-HR" b="1" err="1" smtClean="0">
                <a:solidFill>
                  <a:prstClr val="white"/>
                </a:solidFill>
              </a:rPr>
              <a:t>entitites</a:t>
            </a:r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46901" y="1983323"/>
            <a:ext cx="226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hr-HR" b="1" err="1" smtClean="0">
                <a:solidFill>
                  <a:prstClr val="white"/>
                </a:solidFill>
                <a:cs typeface="(Body)"/>
              </a:rPr>
              <a:t>Certificate</a:t>
            </a:r>
            <a:r>
              <a:rPr lang="hr-HR" b="1" smtClean="0">
                <a:solidFill>
                  <a:prstClr val="white"/>
                </a:solidFill>
                <a:cs typeface="(Body)"/>
              </a:rPr>
              <a:t> Transparency</a:t>
            </a:r>
            <a:endParaRPr lang="ta-IN" b="1">
              <a:solidFill>
                <a:prstClr val="white"/>
              </a:solidFill>
              <a:cs typeface="(Body)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02425" y="1983322"/>
            <a:ext cx="226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hr-HR" b="1" err="1" smtClean="0">
                <a:solidFill>
                  <a:prstClr val="white"/>
                </a:solidFill>
              </a:rPr>
              <a:t>Deliverables</a:t>
            </a:r>
            <a:r>
              <a:rPr lang="hr-HR" b="1" smtClean="0">
                <a:solidFill>
                  <a:prstClr val="white"/>
                </a:solidFill>
              </a:rPr>
              <a:t> </a:t>
            </a:r>
            <a:r>
              <a:rPr lang="hr-HR" b="1" err="1" smtClean="0">
                <a:solidFill>
                  <a:prstClr val="white"/>
                </a:solidFill>
              </a:rPr>
              <a:t>and</a:t>
            </a:r>
            <a:r>
              <a:rPr lang="hr-HR" b="1" smtClean="0">
                <a:solidFill>
                  <a:prstClr val="white"/>
                </a:solidFill>
              </a:rPr>
              <a:t> </a:t>
            </a:r>
            <a:r>
              <a:rPr lang="hr-HR" b="1" err="1" smtClean="0">
                <a:solidFill>
                  <a:prstClr val="white"/>
                </a:solidFill>
              </a:rPr>
              <a:t>Milestones</a:t>
            </a:r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35854" y="4106129"/>
            <a:ext cx="226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GB" b="1" dirty="0" smtClean="0">
                <a:solidFill>
                  <a:srgbClr val="4472C4">
                    <a:lumMod val="50000"/>
                  </a:srgbClr>
                </a:solidFill>
                <a:cs typeface="(Body)"/>
              </a:rPr>
              <a:t>Continued development of Firewall on Demand</a:t>
            </a:r>
            <a:br>
              <a:rPr lang="en-GB" b="1" dirty="0" smtClean="0">
                <a:solidFill>
                  <a:srgbClr val="4472C4">
                    <a:lumMod val="50000"/>
                  </a:srgbClr>
                </a:solidFill>
                <a:cs typeface="(Body)"/>
              </a:rPr>
            </a:br>
            <a:endParaRPr lang="en-GB" b="1" dirty="0">
              <a:solidFill>
                <a:srgbClr val="4472C4">
                  <a:lumMod val="50000"/>
                </a:srgbClr>
              </a:solidFill>
              <a:cs typeface="(Body)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91377" y="4106128"/>
            <a:ext cx="2266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GB" b="1" dirty="0" smtClean="0">
                <a:solidFill>
                  <a:srgbClr val="4472C4">
                    <a:lumMod val="50000"/>
                  </a:srgbClr>
                </a:solidFill>
                <a:cs typeface="(Body)"/>
              </a:rPr>
              <a:t>RepShield in DDoS detection and mitigation solution </a:t>
            </a:r>
            <a:endParaRPr lang="en-GB" b="1" dirty="0">
              <a:solidFill>
                <a:srgbClr val="4472C4">
                  <a:lumMod val="50000"/>
                </a:srgbClr>
              </a:solidFill>
              <a:cs typeface="(Body)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04020" y="4074598"/>
            <a:ext cx="2590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GB" b="1" dirty="0" smtClean="0">
                <a:solidFill>
                  <a:srgbClr val="4472C4">
                    <a:lumMod val="50000"/>
                  </a:srgbClr>
                </a:solidFill>
                <a:cs typeface="(Body)"/>
              </a:rPr>
              <a:t>RFC6962-based design and development of Certificate Transparency log service</a:t>
            </a:r>
            <a:endParaRPr lang="en-GB" b="1" dirty="0">
              <a:solidFill>
                <a:srgbClr val="4472C4">
                  <a:lumMod val="50000"/>
                </a:srgbClr>
              </a:solidFill>
              <a:cs typeface="(Body)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202425" y="4088885"/>
            <a:ext cx="2266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GB" b="1" dirty="0" smtClean="0">
                <a:solidFill>
                  <a:srgbClr val="4472C4">
                    <a:lumMod val="50000"/>
                  </a:srgbClr>
                </a:solidFill>
                <a:cs typeface="(Body)"/>
              </a:rPr>
              <a:t>2 Deliverables and 1 Milestone document completed</a:t>
            </a:r>
            <a:endParaRPr lang="en-GB" b="1" dirty="0">
              <a:solidFill>
                <a:srgbClr val="4472C4">
                  <a:lumMod val="50000"/>
                </a:srgbClr>
              </a:solidFill>
              <a:cs typeface="(Body)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>
                <a:solidFill>
                  <a:prstClr val="white"/>
                </a:solidFill>
              </a:rPr>
              <a:pPr defTabSz="914377"/>
              <a:t>2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2473705" y="3392514"/>
            <a:ext cx="990708" cy="696371"/>
          </a:xfrm>
          <a:prstGeom prst="downArrow">
            <a:avLst/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6" name="Down Arrow 55"/>
          <p:cNvSpPr/>
          <p:nvPr/>
        </p:nvSpPr>
        <p:spPr>
          <a:xfrm>
            <a:off x="4929229" y="3369752"/>
            <a:ext cx="990708" cy="696371"/>
          </a:xfrm>
          <a:prstGeom prst="downArrow">
            <a:avLst/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7" name="Down Arrow 56"/>
          <p:cNvSpPr/>
          <p:nvPr/>
        </p:nvSpPr>
        <p:spPr>
          <a:xfrm>
            <a:off x="7384753" y="3369038"/>
            <a:ext cx="990708" cy="696371"/>
          </a:xfrm>
          <a:prstGeom prst="downArrow">
            <a:avLst/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8" name="Down Arrow 57"/>
          <p:cNvSpPr/>
          <p:nvPr/>
        </p:nvSpPr>
        <p:spPr>
          <a:xfrm>
            <a:off x="9907603" y="3409757"/>
            <a:ext cx="990708" cy="696371"/>
          </a:xfrm>
          <a:prstGeom prst="downArrow">
            <a:avLst/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664259" y="5334582"/>
            <a:ext cx="609600" cy="707886"/>
            <a:chOff x="7248525" y="5172075"/>
            <a:chExt cx="609600" cy="707886"/>
          </a:xfrm>
        </p:grpSpPr>
        <p:sp>
          <p:nvSpPr>
            <p:cNvPr id="37" name="Oval 36"/>
            <p:cNvSpPr/>
            <p:nvPr/>
          </p:nvSpPr>
          <p:spPr>
            <a:xfrm>
              <a:off x="7248525" y="5172075"/>
              <a:ext cx="609600" cy="6096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269979" y="5172075"/>
              <a:ext cx="566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solidFill>
                    <a:prstClr val="white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4000" dirty="0">
                <a:solidFill>
                  <a:prstClr val="white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19447" y="5334582"/>
            <a:ext cx="609600" cy="707886"/>
            <a:chOff x="7248525" y="5172075"/>
            <a:chExt cx="609600" cy="707886"/>
          </a:xfrm>
        </p:grpSpPr>
        <p:sp>
          <p:nvSpPr>
            <p:cNvPr id="40" name="Oval 39"/>
            <p:cNvSpPr/>
            <p:nvPr/>
          </p:nvSpPr>
          <p:spPr>
            <a:xfrm>
              <a:off x="7248525" y="5172075"/>
              <a:ext cx="609600" cy="6096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269979" y="5172075"/>
              <a:ext cx="566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solidFill>
                    <a:prstClr val="white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4000" dirty="0">
                <a:solidFill>
                  <a:prstClr val="white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574635" y="5334582"/>
            <a:ext cx="609600" cy="707886"/>
            <a:chOff x="7248525" y="5172075"/>
            <a:chExt cx="609600" cy="707886"/>
          </a:xfrm>
        </p:grpSpPr>
        <p:sp>
          <p:nvSpPr>
            <p:cNvPr id="47" name="Oval 46"/>
            <p:cNvSpPr/>
            <p:nvPr/>
          </p:nvSpPr>
          <p:spPr>
            <a:xfrm>
              <a:off x="7248525" y="5172075"/>
              <a:ext cx="609600" cy="6096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69979" y="5172075"/>
              <a:ext cx="566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solidFill>
                    <a:prstClr val="white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4000" dirty="0">
                <a:solidFill>
                  <a:prstClr val="white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098157" y="5334582"/>
            <a:ext cx="609600" cy="707886"/>
            <a:chOff x="7248525" y="5172075"/>
            <a:chExt cx="609600" cy="707886"/>
          </a:xfrm>
        </p:grpSpPr>
        <p:sp>
          <p:nvSpPr>
            <p:cNvPr id="50" name="Oval 49"/>
            <p:cNvSpPr/>
            <p:nvPr/>
          </p:nvSpPr>
          <p:spPr>
            <a:xfrm>
              <a:off x="7248525" y="5172075"/>
              <a:ext cx="609600" cy="6096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269979" y="5172075"/>
              <a:ext cx="566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solidFill>
                    <a:prstClr val="white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4000" dirty="0">
                <a:solidFill>
                  <a:prstClr val="white"/>
                </a:solidFill>
                <a:latin typeface="Wingdings" panose="05000000000000000000" pitchFamily="2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0299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532017" y="3123740"/>
            <a:ext cx="4194306" cy="2793473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1821" y="217335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Task 6 Challenges</a:t>
            </a: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Exploring NREN DDoS defence systems</a:t>
            </a:r>
            <a:endParaRPr lang="en-GB" sz="2400" i="1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b="1" dirty="0">
                <a:solidFill>
                  <a:srgbClr val="F83E54"/>
                </a:solidFill>
              </a:rPr>
              <a:t>Challenges</a:t>
            </a:r>
            <a:r>
              <a:rPr lang="en-GB" dirty="0">
                <a:solidFill>
                  <a:srgbClr val="F83E54"/>
                </a:solidFill>
              </a:rPr>
              <a:t> </a:t>
            </a:r>
            <a:r>
              <a:rPr lang="en-GB" dirty="0" smtClean="0"/>
              <a:t>for the development of a multi-domain DDoS defence solutions:</a:t>
            </a:r>
            <a:endParaRPr lang="en-GB" dirty="0"/>
          </a:p>
          <a:p>
            <a:pPr marL="360000" indent="-180000">
              <a:buClr>
                <a:srgbClr val="004359"/>
              </a:buClr>
              <a:buSzPct val="100000"/>
              <a:defRPr/>
            </a:pPr>
            <a:r>
              <a:rPr lang="en-GB" dirty="0" smtClean="0"/>
              <a:t>Tailoring multi-domain DDoS detection and mitigation solution requires information about the DDoS mitigation efforts in NRENs</a:t>
            </a:r>
            <a:endParaRPr lang="en-GB" dirty="0"/>
          </a:p>
          <a:p>
            <a:pPr marL="0" indent="0">
              <a:buNone/>
              <a:defRPr/>
            </a:pPr>
            <a:r>
              <a:rPr lang="en-GB" b="1" dirty="0" smtClean="0">
                <a:solidFill>
                  <a:srgbClr val="0070C0"/>
                </a:solidFill>
              </a:rPr>
              <a:t>Mitigation:</a:t>
            </a:r>
            <a:endParaRPr lang="en-GB" dirty="0">
              <a:solidFill>
                <a:srgbClr val="F83E54"/>
              </a:solidFill>
            </a:endParaRPr>
          </a:p>
          <a:p>
            <a:pPr marL="360000" indent="-180000">
              <a:buClr>
                <a:srgbClr val="004359"/>
              </a:buClr>
              <a:buSzPct val="100000"/>
              <a:defRPr/>
            </a:pPr>
            <a:r>
              <a:rPr lang="en-GB" dirty="0" smtClean="0"/>
              <a:t>DDoS mitigation Working Group</a:t>
            </a:r>
          </a:p>
          <a:p>
            <a:pPr marL="360000" lvl="1" indent="-180000">
              <a:spcBef>
                <a:spcPts val="1000"/>
              </a:spcBef>
              <a:buClr>
                <a:srgbClr val="004359"/>
              </a:buClr>
              <a:buSzPct val="100000"/>
              <a:defRPr/>
            </a:pPr>
            <a:r>
              <a:rPr lang="en-GB" dirty="0" smtClean="0"/>
              <a:t>Gathers NREN representatives on regular VC calls </a:t>
            </a:r>
          </a:p>
          <a:p>
            <a:pPr marL="0" indent="0">
              <a:buNone/>
              <a:defRPr/>
            </a:pPr>
            <a:r>
              <a:rPr lang="en-GB" b="1" dirty="0" smtClean="0">
                <a:solidFill>
                  <a:srgbClr val="00B050"/>
                </a:solidFill>
              </a:rPr>
              <a:t>Result:</a:t>
            </a:r>
            <a:endParaRPr lang="en-GB" dirty="0">
              <a:solidFill>
                <a:srgbClr val="F83E54"/>
              </a:solidFill>
            </a:endParaRPr>
          </a:p>
          <a:p>
            <a:pPr marL="360000" indent="-180000">
              <a:buClr>
                <a:srgbClr val="004359"/>
              </a:buClr>
              <a:buSzPct val="100000"/>
              <a:defRPr/>
            </a:pPr>
            <a:r>
              <a:rPr lang="en-GB" dirty="0"/>
              <a:t>I</a:t>
            </a:r>
            <a:r>
              <a:rPr lang="en-GB" dirty="0" smtClean="0"/>
              <a:t>nformation sharing and discussion of individual</a:t>
            </a:r>
            <a:br>
              <a:rPr lang="en-GB" dirty="0" smtClean="0"/>
            </a:br>
            <a:r>
              <a:rPr lang="en-GB" dirty="0" smtClean="0"/>
              <a:t>NREN solutions</a:t>
            </a:r>
          </a:p>
          <a:p>
            <a:pPr marL="360000" indent="-180000">
              <a:buClr>
                <a:srgbClr val="004359"/>
              </a:buClr>
              <a:buSzPct val="100000"/>
              <a:defRPr/>
            </a:pPr>
            <a:r>
              <a:rPr lang="en-GB" dirty="0" smtClean="0"/>
              <a:t>Analysis of the existing open source and </a:t>
            </a:r>
            <a:br>
              <a:rPr lang="en-GB" dirty="0" smtClean="0"/>
            </a:br>
            <a:r>
              <a:rPr lang="en-GB" dirty="0" smtClean="0"/>
              <a:t>commercial solutions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620126" y="8229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166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-18288"/>
            <a:ext cx="12206732" cy="13399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77459" y="217335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Achievements: Firewall on Demand</a:t>
            </a: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Continued development of FoD</a:t>
            </a:r>
            <a:endParaRPr lang="en-GB" sz="2400" i="1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39739" y="1493930"/>
            <a:ext cx="6198805" cy="4850723"/>
          </a:xfrm>
        </p:spPr>
        <p:txBody>
          <a:bodyPr>
            <a:noAutofit/>
          </a:bodyPr>
          <a:lstStyle/>
          <a:p>
            <a:pPr marL="0" indent="0">
              <a:buClr>
                <a:srgbClr val="7030A0"/>
              </a:buClr>
              <a:buSzPct val="120000"/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Firewall on Demand: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 smtClean="0"/>
              <a:t>BGP </a:t>
            </a:r>
            <a:r>
              <a:rPr lang="en-GB" sz="2000" dirty="0"/>
              <a:t>FlowSpec-based WebGUI for </a:t>
            </a:r>
            <a:r>
              <a:rPr lang="en-GB" sz="2000" dirty="0" smtClean="0"/>
              <a:t>DDoS mitigation by NOC admins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 smtClean="0"/>
              <a:t>Single- and multi-domain solution</a:t>
            </a:r>
          </a:p>
          <a:p>
            <a:pPr marL="0" indent="0">
              <a:buClr>
                <a:srgbClr val="7030A0"/>
              </a:buClr>
              <a:buSzPct val="120000"/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FoD users: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/>
              <a:t>GÉANT </a:t>
            </a:r>
            <a:r>
              <a:rPr lang="en-GB" sz="2000" dirty="0" smtClean="0"/>
              <a:t>community organisations (with their own AS) and their NOC operators</a:t>
            </a:r>
          </a:p>
          <a:p>
            <a:pPr marL="0" indent="0">
              <a:buClr>
                <a:srgbClr val="7030A0"/>
              </a:buClr>
              <a:buSzPct val="120000"/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FoD benefit: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 smtClean="0"/>
              <a:t>NRENs can monitor and act upon any DDoS attack to protect their network using FoD</a:t>
            </a:r>
          </a:p>
          <a:p>
            <a:pPr marL="0" indent="0">
              <a:buClr>
                <a:srgbClr val="7030A0"/>
              </a:buClr>
              <a:buNone/>
              <a:defRPr/>
            </a:pPr>
            <a:r>
              <a:rPr lang="en-GB" sz="2000" b="1" dirty="0" smtClean="0">
                <a:solidFill>
                  <a:srgbClr val="0070C0"/>
                </a:solidFill>
              </a:rPr>
              <a:t>Current status: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 smtClean="0"/>
              <a:t>FoD version 1.1 in production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 smtClean="0"/>
              <a:t>FoD version 1.5 in pilot (July – September 2017)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 smtClean="0"/>
              <a:t>FoD version 1.6 in planning and development</a:t>
            </a:r>
          </a:p>
          <a:p>
            <a:pPr lvl="1">
              <a:buClr>
                <a:srgbClr val="F83E54"/>
              </a:buClr>
              <a:defRPr/>
            </a:pPr>
            <a:endParaRPr lang="en-GB" sz="2200" dirty="0" smtClean="0"/>
          </a:p>
          <a:p>
            <a:pPr lvl="1">
              <a:buClr>
                <a:srgbClr val="F83E54"/>
              </a:buClr>
              <a:defRPr/>
            </a:pPr>
            <a:endParaRPr lang="en-GB" sz="2200" dirty="0" smtClean="0">
              <a:solidFill>
                <a:srgbClr val="00435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9" name="Picture 20" descr="http://www.geant.org/Projects/GEANT_Project_GN4/PublishingImages/cesnet_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666" y="4829649"/>
            <a:ext cx="10800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666" y="2008768"/>
            <a:ext cx="1080000" cy="5400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9" b="26141"/>
          <a:stretch/>
        </p:blipFill>
        <p:spPr>
          <a:xfrm>
            <a:off x="6780677" y="3468746"/>
            <a:ext cx="1080000" cy="4294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525" y="1411887"/>
            <a:ext cx="3598652" cy="2271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177" y="3795749"/>
            <a:ext cx="3600000" cy="25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8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Clr>
                <a:srgbClr val="F83E54"/>
              </a:buClr>
              <a:buNone/>
              <a:defRPr/>
            </a:pPr>
            <a:r>
              <a:rPr lang="en-US" sz="2000" dirty="0" smtClean="0"/>
              <a:t>FoD </a:t>
            </a:r>
            <a:r>
              <a:rPr lang="en-US" sz="2000" dirty="0"/>
              <a:t>development presented in </a:t>
            </a:r>
            <a:r>
              <a:rPr lang="en-US" sz="2000" dirty="0" smtClean="0"/>
              <a:t>Deliverable: </a:t>
            </a:r>
            <a:br>
              <a:rPr lang="en-US" sz="2000" dirty="0" smtClean="0"/>
            </a:br>
            <a:r>
              <a:rPr lang="en-US" sz="2000" b="1" i="1" dirty="0" smtClean="0">
                <a:solidFill>
                  <a:schemeClr val="accent5"/>
                </a:solidFill>
              </a:rPr>
              <a:t>D8.2 </a:t>
            </a:r>
            <a:r>
              <a:rPr lang="en-US" sz="2000" b="1" i="1" dirty="0">
                <a:solidFill>
                  <a:schemeClr val="accent5"/>
                </a:solidFill>
              </a:rPr>
              <a:t>Firewall on Demand </a:t>
            </a:r>
            <a:r>
              <a:rPr lang="en-US" sz="2000" b="1" i="1" dirty="0" smtClean="0">
                <a:solidFill>
                  <a:schemeClr val="accent5"/>
                </a:solidFill>
              </a:rPr>
              <a:t>Progress report</a:t>
            </a:r>
            <a:endParaRPr lang="en-US" sz="2000" b="1" i="1" dirty="0">
              <a:solidFill>
                <a:schemeClr val="accent5"/>
              </a:solidFill>
            </a:endParaRPr>
          </a:p>
          <a:p>
            <a:pPr>
              <a:buClr>
                <a:srgbClr val="004359"/>
              </a:buClr>
              <a:defRPr/>
            </a:pPr>
            <a:r>
              <a:rPr lang="en-US" sz="2000" b="1" dirty="0" smtClean="0">
                <a:solidFill>
                  <a:srgbClr val="C0425A"/>
                </a:solidFill>
              </a:rPr>
              <a:t>FoD version </a:t>
            </a:r>
            <a:r>
              <a:rPr lang="en-US" sz="2000" b="1" dirty="0">
                <a:solidFill>
                  <a:srgbClr val="C0425A"/>
                </a:solidFill>
              </a:rPr>
              <a:t>1.5</a:t>
            </a:r>
          </a:p>
          <a:p>
            <a:pPr lvl="1">
              <a:buClr>
                <a:srgbClr val="004359"/>
              </a:buClr>
              <a:defRPr/>
            </a:pPr>
            <a:r>
              <a:rPr lang="en-US" sz="2000" dirty="0"/>
              <a:t>Easier rule specification: </a:t>
            </a:r>
            <a:r>
              <a:rPr lang="en-US" sz="2000" dirty="0" smtClean="0"/>
              <a:t>Port </a:t>
            </a:r>
            <a:r>
              <a:rPr lang="en-US" sz="2000" dirty="0"/>
              <a:t>ranges</a:t>
            </a:r>
          </a:p>
          <a:p>
            <a:pPr lvl="1">
              <a:buClr>
                <a:srgbClr val="004359"/>
              </a:buClr>
              <a:defRPr/>
            </a:pPr>
            <a:r>
              <a:rPr lang="en-US" sz="2000" dirty="0"/>
              <a:t>Rule mitigation statistics</a:t>
            </a:r>
          </a:p>
          <a:p>
            <a:pPr lvl="1">
              <a:buClr>
                <a:srgbClr val="004359"/>
              </a:buClr>
              <a:defRPr/>
            </a:pPr>
            <a:r>
              <a:rPr lang="en-US" sz="2000" dirty="0"/>
              <a:t>Multi-tenant rule REST API</a:t>
            </a:r>
          </a:p>
          <a:p>
            <a:pPr lvl="1">
              <a:buClr>
                <a:srgbClr val="004359"/>
              </a:buClr>
              <a:defRPr/>
            </a:pPr>
            <a:r>
              <a:rPr lang="en-US" sz="2000" dirty="0"/>
              <a:t>Pilot preparation in </a:t>
            </a:r>
            <a:r>
              <a:rPr lang="en-US" sz="2000" dirty="0" smtClean="0"/>
              <a:t>progress</a:t>
            </a:r>
          </a:p>
          <a:p>
            <a:pPr>
              <a:buClr>
                <a:srgbClr val="004359"/>
              </a:buClr>
              <a:defRPr/>
            </a:pPr>
            <a:r>
              <a:rPr lang="en-US" sz="2000" b="1" dirty="0" smtClean="0">
                <a:solidFill>
                  <a:srgbClr val="C0425A"/>
                </a:solidFill>
              </a:rPr>
              <a:t>FoD version 1.6</a:t>
            </a:r>
          </a:p>
          <a:p>
            <a:pPr lvl="1">
              <a:buClr>
                <a:srgbClr val="004359"/>
              </a:buClr>
              <a:defRPr/>
            </a:pPr>
            <a:r>
              <a:rPr lang="en-US" sz="2000" dirty="0" smtClean="0"/>
              <a:t>Provides automated </a:t>
            </a:r>
            <a:r>
              <a:rPr lang="en-US" sz="2000" dirty="0"/>
              <a:t>rule </a:t>
            </a:r>
            <a:r>
              <a:rPr lang="en-US" sz="2000" dirty="0" smtClean="0"/>
              <a:t>proposal</a:t>
            </a:r>
          </a:p>
          <a:p>
            <a:pPr lvl="1">
              <a:buClr>
                <a:srgbClr val="004359"/>
              </a:buClr>
              <a:defRPr/>
            </a:pPr>
            <a:r>
              <a:rPr lang="en-US" sz="2000" dirty="0" smtClean="0"/>
              <a:t>A part of DDoS detection and mitigation system</a:t>
            </a:r>
            <a:endParaRPr lang="en-US" sz="2000" dirty="0"/>
          </a:p>
          <a:p>
            <a:pPr lvl="1">
              <a:buClr>
                <a:srgbClr val="004359"/>
              </a:buClr>
              <a:defRPr/>
            </a:pPr>
            <a:r>
              <a:rPr lang="en-US" sz="2000" dirty="0" smtClean="0"/>
              <a:t>Internally </a:t>
            </a:r>
            <a:r>
              <a:rPr lang="en-US" sz="2000" dirty="0"/>
              <a:t>using </a:t>
            </a:r>
            <a:r>
              <a:rPr lang="en-US" sz="2000" dirty="0" smtClean="0"/>
              <a:t>RepShield via Firewall Rule Updater</a:t>
            </a:r>
            <a:endParaRPr lang="en-US" sz="2000" dirty="0"/>
          </a:p>
          <a:p>
            <a:pPr lvl="1">
              <a:buClr>
                <a:srgbClr val="004359"/>
              </a:buClr>
              <a:defRPr/>
            </a:pPr>
            <a:r>
              <a:rPr lang="en-US" sz="2000" dirty="0" smtClean="0"/>
              <a:t>Currently </a:t>
            </a:r>
            <a:r>
              <a:rPr lang="en-US" sz="2000" dirty="0"/>
              <a:t>in planning </a:t>
            </a:r>
            <a:r>
              <a:rPr lang="en-US" sz="2000" dirty="0" smtClean="0"/>
              <a:t>phase</a:t>
            </a:r>
          </a:p>
          <a:p>
            <a:pPr lvl="1">
              <a:buClr>
                <a:srgbClr val="004359"/>
              </a:buClr>
              <a:defRPr/>
            </a:pPr>
            <a:r>
              <a:rPr lang="en-US" sz="2000" dirty="0" smtClean="0"/>
              <a:t>Pilot proposed </a:t>
            </a:r>
            <a:r>
              <a:rPr lang="en-US" sz="2000" dirty="0"/>
              <a:t>in Deliverable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i="1" dirty="0" smtClean="0">
                <a:solidFill>
                  <a:schemeClr val="accent5"/>
                </a:solidFill>
              </a:rPr>
              <a:t>D8.3</a:t>
            </a:r>
            <a:r>
              <a:rPr lang="en-US" sz="2000" b="1" i="1" dirty="0">
                <a:solidFill>
                  <a:schemeClr val="accent5"/>
                </a:solidFill>
              </a:rPr>
              <a:t> </a:t>
            </a:r>
            <a:r>
              <a:rPr lang="en-US" sz="2000" b="1" i="1" dirty="0" smtClean="0">
                <a:solidFill>
                  <a:schemeClr val="accent5"/>
                </a:solidFill>
              </a:rPr>
              <a:t>Distributed </a:t>
            </a:r>
            <a:r>
              <a:rPr lang="en-US" sz="2000" b="1" i="1" dirty="0">
                <a:solidFill>
                  <a:schemeClr val="accent5"/>
                </a:solidFill>
              </a:rPr>
              <a:t>Denial of Service Mitigation v1.0 </a:t>
            </a:r>
            <a:r>
              <a:rPr lang="en-US" sz="2000" b="1" i="1" dirty="0" smtClean="0">
                <a:solidFill>
                  <a:schemeClr val="accent5"/>
                </a:solidFill>
              </a:rPr>
              <a:t>Pilot</a:t>
            </a:r>
            <a:endParaRPr lang="en-US" sz="2000" b="1" i="1" dirty="0">
              <a:solidFill>
                <a:schemeClr val="accent5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FoD versions 1.5 and 1.6</a:t>
            </a:r>
            <a:br>
              <a:rPr lang="en-US" dirty="0" smtClean="0"/>
            </a:br>
            <a:r>
              <a:rPr lang="en-GB" b="0" i="1" dirty="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New features and systems integration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233" y="1755862"/>
            <a:ext cx="5040000" cy="411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444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5462909" cy="4351338"/>
          </a:xfrm>
        </p:spPr>
        <p:txBody>
          <a:bodyPr>
            <a:noAutofit/>
          </a:bodyPr>
          <a:lstStyle/>
          <a:p>
            <a:pPr marL="0" indent="0">
              <a:buClr>
                <a:srgbClr val="F83E54"/>
              </a:buClr>
              <a:buNone/>
              <a:defRPr/>
            </a:pPr>
            <a:r>
              <a:rPr lang="en-GB" sz="2000" b="1" dirty="0" smtClean="0">
                <a:solidFill>
                  <a:srgbClr val="3B87CD"/>
                </a:solidFill>
              </a:rPr>
              <a:t>Reputation Shield - RepShield:</a:t>
            </a:r>
            <a:endParaRPr lang="en-GB" sz="2000" b="1" dirty="0">
              <a:solidFill>
                <a:srgbClr val="3B87CD"/>
              </a:solidFill>
            </a:endParaRP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/>
              <a:t>Access correlated security events from </a:t>
            </a:r>
            <a:br>
              <a:rPr lang="en-GB" sz="2000" dirty="0"/>
            </a:br>
            <a:r>
              <a:rPr lang="en-GB" sz="2000" dirty="0"/>
              <a:t>alert-sharing system WARDEN 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/>
              <a:t>Derived reputation score of network objects</a:t>
            </a:r>
            <a:r>
              <a:rPr lang="en-GB" sz="2000" dirty="0" smtClean="0"/>
              <a:t>: </a:t>
            </a:r>
          </a:p>
          <a:p>
            <a:pPr lvl="2" indent="-381000">
              <a:buClr>
                <a:srgbClr val="7030A0"/>
              </a:buClr>
              <a:buSzPct val="100000"/>
              <a:buFont typeface="Wingdings" charset="2"/>
              <a:buChar char="v"/>
              <a:defRPr/>
            </a:pPr>
            <a:r>
              <a:rPr lang="en-GB" sz="2000" dirty="0"/>
              <a:t>IP addresses/prefixes, AS numbers,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domain name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/>
              <a:t>Provides search function: </a:t>
            </a:r>
          </a:p>
          <a:p>
            <a:pPr lvl="2" indent="-381000">
              <a:buClr>
                <a:srgbClr val="7030A0"/>
              </a:buClr>
              <a:buSzPct val="100000"/>
              <a:buFont typeface="Wingdings" charset="2"/>
              <a:buChar char="v"/>
              <a:defRPr/>
            </a:pPr>
            <a:r>
              <a:rPr lang="en-GB" sz="2000" dirty="0"/>
              <a:t>by object, event type, manually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(WebUI) or </a:t>
            </a:r>
            <a:r>
              <a:rPr lang="en-GB" sz="2000" dirty="0"/>
              <a:t>automated (REST API)</a:t>
            </a:r>
          </a:p>
          <a:p>
            <a:pPr marL="0" indent="0">
              <a:buClr>
                <a:srgbClr val="F83E54"/>
              </a:buClr>
              <a:buNone/>
              <a:defRPr/>
            </a:pPr>
            <a:r>
              <a:rPr lang="en-GB" sz="2000" b="1" dirty="0" smtClean="0">
                <a:solidFill>
                  <a:srgbClr val="3B87CD"/>
                </a:solidFill>
              </a:rPr>
              <a:t>RepShield </a:t>
            </a:r>
            <a:r>
              <a:rPr lang="en-GB" sz="2000" b="1" dirty="0">
                <a:solidFill>
                  <a:srgbClr val="3B87CD"/>
                </a:solidFill>
              </a:rPr>
              <a:t>users:</a:t>
            </a:r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/>
              <a:t>GÉANT, NRENs, research institutions, or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other organisations</a:t>
            </a:r>
            <a:endParaRPr lang="en-GB" sz="2000" dirty="0"/>
          </a:p>
          <a:p>
            <a:pPr marL="534988" lvl="1" indent="-268288">
              <a:buClr>
                <a:srgbClr val="004359"/>
              </a:buClr>
              <a:defRPr/>
            </a:pPr>
            <a:r>
              <a:rPr lang="en-GB" sz="2000" dirty="0"/>
              <a:t>NOC / security engineers, CERTs, system administrators, researchers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Achievements: </a:t>
            </a:r>
            <a:r>
              <a:rPr lang="en-GB" dirty="0" smtClean="0">
                <a:solidFill>
                  <a:schemeClr val="accent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RepShield</a:t>
            </a:r>
            <a:r>
              <a:rPr lang="en-GB" dirty="0">
                <a:solidFill>
                  <a:schemeClr val="accent4"/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dirty="0">
                <a:solidFill>
                  <a:schemeClr val="accent4"/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b="0" i="1" dirty="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 part of DDoS detection and mitigation system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47" y="3305229"/>
            <a:ext cx="6035040" cy="2794000"/>
          </a:xfrm>
          <a:prstGeom prst="rect">
            <a:avLst/>
          </a:prstGeom>
          <a:ln>
            <a:solidFill>
              <a:srgbClr val="88B6E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3298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6199187" cy="4697786"/>
          </a:xfrm>
        </p:spPr>
        <p:txBody>
          <a:bodyPr>
            <a:noAutofit/>
          </a:bodyPr>
          <a:lstStyle/>
          <a:p>
            <a:pPr marL="0" indent="0">
              <a:buClr>
                <a:srgbClr val="F83E54"/>
              </a:buClr>
              <a:buNone/>
              <a:defRPr/>
            </a:pPr>
            <a:r>
              <a:rPr lang="en-GB" b="1" dirty="0" smtClean="0">
                <a:solidFill>
                  <a:srgbClr val="3B87CD"/>
                </a:solidFill>
              </a:rPr>
              <a:t>RepShield benefits:</a:t>
            </a:r>
          </a:p>
          <a:p>
            <a:pPr marL="534988" lvl="1" indent="-268288">
              <a:lnSpc>
                <a:spcPct val="100000"/>
              </a:lnSpc>
              <a:buClr>
                <a:srgbClr val="004359"/>
              </a:buClr>
              <a:defRPr/>
            </a:pPr>
            <a:r>
              <a:rPr lang="en-GB" sz="2000" dirty="0" smtClean="0"/>
              <a:t>For DDoS mitigation and blocking lists: </a:t>
            </a:r>
            <a:br>
              <a:rPr lang="en-GB" sz="2000" dirty="0" smtClean="0"/>
            </a:br>
            <a:r>
              <a:rPr lang="en-GB" sz="2000" i="1" dirty="0" smtClean="0">
                <a:solidFill>
                  <a:srgbClr val="7030A0"/>
                </a:solidFill>
              </a:rPr>
              <a:t>block all IPs with bad reputations</a:t>
            </a:r>
          </a:p>
          <a:p>
            <a:pPr marL="534988" lvl="1" indent="-268288">
              <a:lnSpc>
                <a:spcPct val="100000"/>
              </a:lnSpc>
              <a:buClr>
                <a:srgbClr val="004359"/>
              </a:buClr>
              <a:defRPr/>
            </a:pPr>
            <a:r>
              <a:rPr lang="en-GB" sz="2000" dirty="0" smtClean="0"/>
              <a:t>Helps investigation and incident handling</a:t>
            </a:r>
          </a:p>
          <a:p>
            <a:pPr marL="534988" lvl="1" indent="-268288">
              <a:lnSpc>
                <a:spcPct val="100000"/>
              </a:lnSpc>
              <a:buClr>
                <a:srgbClr val="004359"/>
              </a:buClr>
              <a:defRPr/>
            </a:pPr>
            <a:r>
              <a:rPr lang="en-GB" sz="2000" dirty="0" smtClean="0"/>
              <a:t>Provides events statistics</a:t>
            </a:r>
          </a:p>
          <a:p>
            <a:pPr marL="534988" lvl="1" indent="-268288">
              <a:lnSpc>
                <a:spcPct val="100000"/>
              </a:lnSpc>
              <a:buClr>
                <a:srgbClr val="004359"/>
              </a:buClr>
              <a:defRPr/>
            </a:pPr>
            <a:r>
              <a:rPr lang="en-GB" sz="2000" dirty="0" smtClean="0"/>
              <a:t>Can be used in and for research</a:t>
            </a:r>
          </a:p>
          <a:p>
            <a:pPr marL="0" indent="0">
              <a:spcBef>
                <a:spcPts val="2000"/>
              </a:spcBef>
              <a:buClr>
                <a:srgbClr val="F83E54"/>
              </a:buClr>
              <a:buNone/>
              <a:defRPr/>
            </a:pPr>
            <a:r>
              <a:rPr lang="en-GB" b="1" dirty="0" smtClean="0">
                <a:solidFill>
                  <a:srgbClr val="3B87CD"/>
                </a:solidFill>
              </a:rPr>
              <a:t>Current status: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 smtClean="0"/>
              <a:t>In development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 smtClean="0"/>
              <a:t>Continued work from CESNET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 smtClean="0"/>
              <a:t>Reputation score calculated based on inputs</a:t>
            </a:r>
            <a:br>
              <a:rPr lang="en-GB" sz="2000" dirty="0" smtClean="0"/>
            </a:br>
            <a:r>
              <a:rPr lang="en-GB" sz="2000" dirty="0" smtClean="0"/>
              <a:t>from WARDEN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 smtClean="0"/>
              <a:t>Pilot presented in Deliverable 8.3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RepShield development </a:t>
            </a:r>
            <a:r>
              <a:rPr lang="en-US" dirty="0" smtClean="0">
                <a:latin typeface="Calibri" panose="020F0502020204030204" pitchFamily="34" charset="0"/>
              </a:rPr>
              <a:t>–</a:t>
            </a:r>
            <a:r>
              <a:rPr lang="en-US" dirty="0" smtClean="0"/>
              <a:t> current status</a:t>
            </a:r>
            <a:br>
              <a:rPr lang="en-US" dirty="0" smtClean="0"/>
            </a:br>
            <a:r>
              <a:rPr lang="en-GB" b="0" i="1" dirty="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b="0" i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GB" b="0" i="1" dirty="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art of a DDoS detection and mitigation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412095" y="6523901"/>
            <a:ext cx="569600" cy="321399"/>
          </a:xfr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149780" y="1564849"/>
            <a:ext cx="5567316" cy="462686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167" y="2002766"/>
            <a:ext cx="5584029" cy="3277541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399277" y="1670582"/>
            <a:ext cx="4946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GÉANT </a:t>
            </a:r>
            <a:r>
              <a:rPr lang="en-US" sz="1600" b="1" dirty="0" smtClean="0"/>
              <a:t>DDoS Detection and Mitigation </a:t>
            </a:r>
            <a:r>
              <a:rPr lang="en-US" sz="1600" b="1" dirty="0"/>
              <a:t>A</a:t>
            </a:r>
            <a:r>
              <a:rPr lang="en-US" sz="1600" b="1" dirty="0" smtClean="0"/>
              <a:t>rchitecture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091935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9" y="1493931"/>
            <a:ext cx="7780718" cy="4351338"/>
          </a:xfrm>
        </p:spPr>
        <p:txBody>
          <a:bodyPr>
            <a:normAutofit fontScale="92500"/>
          </a:bodyPr>
          <a:lstStyle/>
          <a:p>
            <a:pPr marL="0" indent="0">
              <a:buClr>
                <a:srgbClr val="F83E54"/>
              </a:buClr>
              <a:buNone/>
              <a:defRPr/>
            </a:pPr>
            <a:r>
              <a:rPr lang="en-GB" sz="2000" b="1" dirty="0" smtClean="0">
                <a:solidFill>
                  <a:srgbClr val="3B87CD"/>
                </a:solidFill>
              </a:rPr>
              <a:t>Certificate Transparency </a:t>
            </a:r>
            <a:r>
              <a:rPr lang="en-GB" sz="2000" b="1" dirty="0">
                <a:solidFill>
                  <a:srgbClr val="3B87CD"/>
                </a:solidFill>
              </a:rPr>
              <a:t>(</a:t>
            </a:r>
            <a:r>
              <a:rPr lang="en-GB" sz="2000" b="1" dirty="0" smtClean="0">
                <a:solidFill>
                  <a:srgbClr val="3B87CD"/>
                </a:solidFill>
              </a:rPr>
              <a:t>CT) is:</a:t>
            </a:r>
            <a:endParaRPr lang="en-GB" sz="2000" b="1" dirty="0">
              <a:solidFill>
                <a:srgbClr val="3B87CD"/>
              </a:solidFill>
            </a:endParaRP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/>
              <a:t>A system for storing X.509 certificates in public, append-only logs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/>
              <a:t>Based on IETF RFC 6962 (CTv1) and DRAFT RFC6962 (CTv2) 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/>
              <a:t>Specifies a means for verifying certificates issued for a domain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/>
              <a:t>Aimed for CAs, domain owners, </a:t>
            </a:r>
            <a:r>
              <a:rPr lang="en-GB" sz="2000" dirty="0" smtClean="0"/>
              <a:t>browser vendors and </a:t>
            </a:r>
            <a:r>
              <a:rPr lang="en-GB" sz="2000" dirty="0"/>
              <a:t>web users 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/>
              <a:t>Used and supported by </a:t>
            </a:r>
            <a:r>
              <a:rPr lang="en-GB" sz="2000" dirty="0" smtClean="0"/>
              <a:t>Google</a:t>
            </a:r>
            <a:endParaRPr lang="en-GB" sz="2000" dirty="0"/>
          </a:p>
          <a:p>
            <a:pPr marL="457200" lvl="1" indent="0">
              <a:buClr>
                <a:srgbClr val="F83E54"/>
              </a:buClr>
              <a:buNone/>
              <a:defRPr/>
            </a:pPr>
            <a:endParaRPr lang="en-GB" sz="2000" dirty="0" smtClean="0"/>
          </a:p>
          <a:p>
            <a:pPr marL="0" indent="0">
              <a:buClr>
                <a:srgbClr val="F83E54"/>
              </a:buClr>
              <a:buNone/>
              <a:defRPr/>
            </a:pPr>
            <a:r>
              <a:rPr lang="en-GB" sz="2000" b="1" dirty="0" smtClean="0">
                <a:solidFill>
                  <a:srgbClr val="3B87CD"/>
                </a:solidFill>
              </a:rPr>
              <a:t>CT </a:t>
            </a:r>
            <a:r>
              <a:rPr lang="en-GB" sz="2000" b="1" dirty="0">
                <a:solidFill>
                  <a:srgbClr val="3B87CD"/>
                </a:solidFill>
              </a:rPr>
              <a:t>benefits:</a:t>
            </a:r>
            <a:endParaRPr lang="en-GB" sz="2000" dirty="0">
              <a:solidFill>
                <a:srgbClr val="3B87CD"/>
              </a:solidFill>
            </a:endParaRP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/>
              <a:t>Allows domain owners to discover certificates </a:t>
            </a:r>
            <a:r>
              <a:rPr lang="en-GB" sz="2000" dirty="0" smtClean="0"/>
              <a:t>issued </a:t>
            </a:r>
            <a:r>
              <a:rPr lang="en-GB" sz="2000" dirty="0"/>
              <a:t>and used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for </a:t>
            </a:r>
            <a:r>
              <a:rPr lang="en-GB" sz="2000" dirty="0"/>
              <a:t>their domains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/>
              <a:t>Helps detect certificates from untrusted CAs without their knowledge, order, approval</a:t>
            </a:r>
          </a:p>
          <a:p>
            <a:pPr marL="534988" lvl="1" indent="-268288">
              <a:lnSpc>
                <a:spcPct val="110000"/>
              </a:lnSpc>
              <a:spcBef>
                <a:spcPts val="0"/>
              </a:spcBef>
              <a:buClr>
                <a:srgbClr val="004359"/>
              </a:buClr>
              <a:defRPr/>
            </a:pPr>
            <a:r>
              <a:rPr lang="en-GB" sz="2000" dirty="0"/>
              <a:t>Helps strengthen the general level of trust and security in the Internet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Task 6 Achievements</a:t>
            </a:r>
            <a:r>
              <a:rPr lang="en-GB" dirty="0">
                <a:solidFill>
                  <a:schemeClr val="accent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GB" dirty="0" smtClean="0">
                <a:solidFill>
                  <a:schemeClr val="accent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Certificate Transparency</a:t>
            </a:r>
            <a:r>
              <a:rPr lang="en-GB" dirty="0">
                <a:solidFill>
                  <a:schemeClr val="accent4"/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dirty="0">
                <a:solidFill>
                  <a:schemeClr val="accent4"/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b="0" i="1" dirty="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Provides stronger control over domain certificates to domain-owners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413638" y="2530017"/>
            <a:ext cx="3240000" cy="942239"/>
            <a:chOff x="8295727" y="1684428"/>
            <a:chExt cx="3713400" cy="10799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127" y="2044700"/>
              <a:ext cx="3258000" cy="71963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5727" y="1684428"/>
              <a:ext cx="910800" cy="360272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638" y="4055928"/>
            <a:ext cx="1800000" cy="90000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058150" y="2085975"/>
            <a:ext cx="3950977" cy="3514725"/>
          </a:xfrm>
          <a:prstGeom prst="rect">
            <a:avLst/>
          </a:prstGeom>
          <a:noFill/>
          <a:ln w="38100" cap="rnd">
            <a:solidFill>
              <a:srgbClr val="F83E54"/>
            </a:solidFill>
            <a:round/>
          </a:ln>
          <a:effectLst>
            <a:glow rad="228600">
              <a:srgbClr val="FF8AD8">
                <a:alpha val="40000"/>
              </a:srgbClr>
            </a:glow>
            <a:outerShdw blurRad="50800" dist="76200" dir="2700000" algn="tl" rotWithShape="0">
              <a:srgbClr val="D5FC79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302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2336" y="1493931"/>
            <a:ext cx="6665977" cy="4351338"/>
          </a:xfrm>
        </p:spPr>
        <p:txBody>
          <a:bodyPr/>
          <a:lstStyle/>
          <a:p>
            <a:pPr marL="0" indent="0">
              <a:buClr>
                <a:srgbClr val="F83E54"/>
              </a:buClr>
              <a:buNone/>
              <a:defRPr/>
            </a:pPr>
            <a:r>
              <a:rPr lang="en-GB" sz="2000" b="1" dirty="0" smtClean="0"/>
              <a:t>Continued work from NORDUnet/SUNET</a:t>
            </a:r>
          </a:p>
          <a:p>
            <a:pPr marL="0" indent="0">
              <a:buClr>
                <a:srgbClr val="F83E54"/>
              </a:buClr>
              <a:buNone/>
              <a:defRPr/>
            </a:pPr>
            <a:r>
              <a:rPr lang="en-GB" sz="2000" b="1" dirty="0" smtClean="0"/>
              <a:t>Focus on: </a:t>
            </a:r>
          </a:p>
          <a:p>
            <a:pPr>
              <a:buClr>
                <a:srgbClr val="3B87CD"/>
              </a:buClr>
              <a:buSzPct val="80000"/>
              <a:buFont typeface="Arial" charset="0"/>
              <a:buChar char="•"/>
              <a:defRPr/>
            </a:pPr>
            <a:r>
              <a:rPr lang="en-GB" sz="2000" dirty="0" smtClean="0"/>
              <a:t>Design</a:t>
            </a:r>
            <a:r>
              <a:rPr lang="en-GB" sz="2000" dirty="0"/>
              <a:t>, </a:t>
            </a:r>
            <a:r>
              <a:rPr lang="en-GB" sz="2000" dirty="0" smtClean="0"/>
              <a:t>development </a:t>
            </a:r>
            <a:r>
              <a:rPr lang="en-GB" sz="2000" dirty="0"/>
              <a:t>and </a:t>
            </a:r>
            <a:r>
              <a:rPr lang="en-GB" sz="2000" dirty="0" smtClean="0"/>
              <a:t>testing </a:t>
            </a:r>
            <a:r>
              <a:rPr lang="en-GB" sz="2000" dirty="0"/>
              <a:t>of </a:t>
            </a:r>
            <a:r>
              <a:rPr lang="en-GB" sz="2000" dirty="0" smtClean="0"/>
              <a:t>catlfish </a:t>
            </a:r>
            <a:r>
              <a:rPr lang="en-GB" sz="2000" dirty="0" smtClean="0">
                <a:latin typeface="Calibri" panose="020F0502020204030204" pitchFamily="34" charset="0"/>
              </a:rPr>
              <a:t>–</a:t>
            </a:r>
            <a:r>
              <a:rPr lang="en-GB" sz="2000" dirty="0" smtClean="0"/>
              <a:t> CT </a:t>
            </a:r>
            <a:r>
              <a:rPr lang="en-GB" sz="2000" dirty="0"/>
              <a:t>server </a:t>
            </a:r>
            <a:r>
              <a:rPr lang="en-GB" sz="2000" dirty="0" smtClean="0"/>
              <a:t>implementation</a:t>
            </a:r>
          </a:p>
          <a:p>
            <a:pPr>
              <a:buClr>
                <a:srgbClr val="3B87CD"/>
              </a:buClr>
              <a:buSzPct val="80000"/>
              <a:buFont typeface="Arial" charset="0"/>
              <a:buChar char="•"/>
              <a:defRPr/>
            </a:pPr>
            <a:r>
              <a:rPr lang="en-GB" sz="2000" dirty="0" smtClean="0"/>
              <a:t>Contributing </a:t>
            </a:r>
            <a:r>
              <a:rPr lang="en-GB" sz="2000" dirty="0"/>
              <a:t>theory and first-hand implementation experience to the </a:t>
            </a:r>
            <a:r>
              <a:rPr lang="en-GB" sz="2000" dirty="0" smtClean="0"/>
              <a:t>IETF </a:t>
            </a:r>
            <a:r>
              <a:rPr lang="en-GB" sz="2000" dirty="0"/>
              <a:t>TRANS working group</a:t>
            </a:r>
          </a:p>
          <a:p>
            <a:pPr lvl="1">
              <a:buClr>
                <a:srgbClr val="3B87CD"/>
              </a:buClr>
              <a:buSzPct val="80000"/>
              <a:buFont typeface="Wingdings" charset="2"/>
              <a:buChar char="Ø"/>
              <a:defRPr/>
            </a:pPr>
            <a:r>
              <a:rPr lang="en-GB" sz="2000" dirty="0" smtClean="0"/>
              <a:t> "Gossiping in CT" </a:t>
            </a:r>
            <a:r>
              <a:rPr lang="en-GB" sz="2000" dirty="0" smtClean="0">
                <a:latin typeface="Calibri" panose="020F0502020204030204" pitchFamily="34" charset="0"/>
              </a:rPr>
              <a:t>–</a:t>
            </a:r>
            <a:r>
              <a:rPr lang="en-GB" sz="2000" dirty="0" smtClean="0"/>
              <a:t> draft-ietf-trans-gossip-04</a:t>
            </a:r>
          </a:p>
          <a:p>
            <a:pPr marL="0" indent="0">
              <a:buClr>
                <a:srgbClr val="F83E54"/>
              </a:buClr>
              <a:buNone/>
              <a:defRPr/>
            </a:pPr>
            <a:r>
              <a:rPr lang="en-GB" sz="2000" b="1" dirty="0" smtClean="0"/>
              <a:t>Current status:</a:t>
            </a:r>
          </a:p>
          <a:p>
            <a:pPr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GB" sz="2000" dirty="0" smtClean="0"/>
              <a:t>Version 0.10.2 released and tested between SUNET and DFN</a:t>
            </a:r>
          </a:p>
          <a:p>
            <a:pPr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GB" sz="2000" dirty="0" smtClean="0"/>
              <a:t>Preparations for production </a:t>
            </a:r>
          </a:p>
          <a:p>
            <a:pPr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GB" sz="2000" dirty="0" smtClean="0"/>
              <a:t>Deliverable</a:t>
            </a:r>
            <a:r>
              <a:rPr lang="en-GB" sz="2000" i="1" dirty="0" smtClean="0">
                <a:solidFill>
                  <a:srgbClr val="0070C0"/>
                </a:solidFill>
              </a:rPr>
              <a:t> D8.4 </a:t>
            </a:r>
            <a:r>
              <a:rPr lang="en-GB" sz="2000" i="1" dirty="0">
                <a:solidFill>
                  <a:srgbClr val="0070C0"/>
                </a:solidFill>
              </a:rPr>
              <a:t>Certificate Transparency Log v2.0 Production Service </a:t>
            </a:r>
            <a:r>
              <a:rPr lang="en-GB" sz="2000" dirty="0" smtClean="0"/>
              <a:t>in progress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 transparency development - current status</a:t>
            </a:r>
            <a:br>
              <a:rPr lang="en-US" dirty="0" smtClean="0"/>
            </a:br>
            <a:r>
              <a:rPr lang="en-GB" b="0" i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A part of DDoS detection and mitigation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9927" y="3013471"/>
            <a:ext cx="4849200" cy="32403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066" y="3594822"/>
            <a:ext cx="3684059" cy="869491"/>
          </a:xfrm>
          <a:prstGeom prst="rect">
            <a:avLst/>
          </a:prstGeom>
        </p:spPr>
      </p:pic>
      <p:pic>
        <p:nvPicPr>
          <p:cNvPr id="7" name="Picture 92" descr="da87e611-78ef-4c9a-8120-d3a60fa2d1fd (680×17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5556" y="1545977"/>
            <a:ext cx="1437941" cy="35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833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N4-2_Period-1_EC-Review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N4-2_Period-1_EC-Review_template.potx" id="{1E797CEA-DD22-435B-B78F-0737C5A600DF}" vid="{1A3F7FFC-45C2-46DC-B199-6D391FBBFB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5" ma:contentTypeDescription="Create a new document." ma:contentTypeScope="" ma:versionID="4d07e586dea006e95782dbc20e5ec62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08366bb0866172c2b35953a168931fc2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CE6AEA11-A012-4DB8-8F7F-A2EFE9EED8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e2e8627e-9120-4592-bf70-1c86d23ddb27"/>
    <ds:schemaRef ds:uri="http://purl.org/dc/terms/"/>
    <ds:schemaRef ds:uri="http://schemas.microsoft.com/sharepoint/v3"/>
    <ds:schemaRef ds:uri="http://www.w3.org/XML/1998/namespace"/>
    <ds:schemaRef ds:uri="http://purl.org/dc/elements/1.1/"/>
    <ds:schemaRef ds:uri="33c70a20-266a-45ad-bf4a-dd457e1766dc"/>
    <ds:schemaRef ds:uri="http://schemas.microsoft.com/office/infopath/2007/PartnerControl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076BD84D-F3EA-480B-A875-8099364E745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GN4-2_Period-1_EC-Review_template.potx</Template>
  <TotalTime>34741</TotalTime>
  <Words>919</Words>
  <Application>Microsoft Macintosh PowerPoint</Application>
  <PresentationFormat>Custom</PresentationFormat>
  <Paragraphs>222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GN4-2_Period-1_EC-Review_template</vt:lpstr>
      <vt:lpstr>Task 6: Network Security Period 1 achievements</vt:lpstr>
      <vt:lpstr>PowerPoint Presentation</vt:lpstr>
      <vt:lpstr>PowerPoint Presentation</vt:lpstr>
      <vt:lpstr>PowerPoint Presentation</vt:lpstr>
      <vt:lpstr>FoD versions 1.5 and 1.6 New features and systems integration</vt:lpstr>
      <vt:lpstr>Achievements: RepShield A part of DDoS detection and mitigation system</vt:lpstr>
      <vt:lpstr>RepShield development – current status  Part of a DDoS detection and mitigation system</vt:lpstr>
      <vt:lpstr>Task 6 Achievements: Certificate Transparency Provides stronger control over domain certificates to domain-owners</vt:lpstr>
      <vt:lpstr>Certificate transparency development - current status  A part of DDoS detection and mitigation system</vt:lpstr>
      <vt:lpstr>PowerPoint Presentation</vt:lpstr>
      <vt:lpstr>PowerPoint Presentation</vt:lpstr>
      <vt:lpstr>In conclusion: Resolution of challenges and observations Mitigation of coordination and staffing issues </vt:lpstr>
      <vt:lpstr>PowerPoint Presentation</vt:lpstr>
      <vt:lpstr>PowerPoint Presentation</vt:lpstr>
      <vt:lpstr>What Does GTS do?... Really..</vt:lpstr>
      <vt:lpstr>What Does SPA do?... Really..</vt:lpstr>
    </vt:vector>
  </TitlesOfParts>
  <Company>DANTE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1 EC Review slides GN4-2 Period 1: 1 May 2016 to 30 August 2017</dc:title>
  <dc:creator>Bridget Hannigan</dc:creator>
  <cp:lastModifiedBy>Jan Hertzberg</cp:lastModifiedBy>
  <cp:revision>519</cp:revision>
  <cp:lastPrinted>2017-09-25T06:52:55Z</cp:lastPrinted>
  <dcterms:created xsi:type="dcterms:W3CDTF">2017-07-21T13:52:13Z</dcterms:created>
  <dcterms:modified xsi:type="dcterms:W3CDTF">2018-11-27T13:28:19Z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