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handoutMasterIdLst>
    <p:handoutMasterId r:id="rId6"/>
  </p:handoutMasterIdLst>
  <p:sldIdLst>
    <p:sldId id="295" r:id="rId2"/>
    <p:sldId id="386" r:id="rId3"/>
    <p:sldId id="382" r:id="rId4"/>
  </p:sldIdLst>
  <p:sldSz cx="12192000" cy="6858000"/>
  <p:notesSz cx="6858000" cy="9153525"/>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3"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29" autoAdjust="0"/>
    <p:restoredTop sz="74586" autoAdjust="0"/>
  </p:normalViewPr>
  <p:slideViewPr>
    <p:cSldViewPr snapToGrid="0" snapToObjects="1">
      <p:cViewPr varScale="1">
        <p:scale>
          <a:sx n="88" d="100"/>
          <a:sy n="88" d="100"/>
        </p:scale>
        <p:origin x="1624" y="176"/>
      </p:cViewPr>
      <p:guideLst>
        <p:guide orient="horz" pos="2160"/>
        <p:guide pos="3840"/>
      </p:guideLst>
    </p:cSldViewPr>
  </p:slideViewPr>
  <p:notesTextViewPr>
    <p:cViewPr>
      <p:scale>
        <a:sx n="1" d="1"/>
        <a:sy n="1" d="1"/>
      </p:scale>
      <p:origin x="0" y="0"/>
    </p:cViewPr>
  </p:notesTextViewPr>
  <p:notesViewPr>
    <p:cSldViewPr snapToGrid="0" snapToObjects="1">
      <p:cViewPr varScale="1">
        <p:scale>
          <a:sx n="85" d="100"/>
          <a:sy n="85" d="100"/>
        </p:scale>
        <p:origin x="-3138" y="-90"/>
      </p:cViewPr>
      <p:guideLst>
        <p:guide orient="horz" pos="288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E5FAF01-109C-4245-83D8-6E59E8FDFDFB}" type="datetimeFigureOut">
              <a:rPr lang="en-US" smtClean="0"/>
              <a:t>6/12/19</a:t>
            </a:fld>
            <a:endParaRPr lang="en-US"/>
          </a:p>
        </p:txBody>
      </p:sp>
      <p:sp>
        <p:nvSpPr>
          <p:cNvPr id="4" name="Footer Placeholder 3"/>
          <p:cNvSpPr>
            <a:spLocks noGrp="1"/>
          </p:cNvSpPr>
          <p:nvPr>
            <p:ph type="ftr" sz="quarter" idx="2"/>
          </p:nvPr>
        </p:nvSpPr>
        <p:spPr>
          <a:xfrm>
            <a:off x="0" y="8694738"/>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94738"/>
            <a:ext cx="2971800" cy="457200"/>
          </a:xfrm>
          <a:prstGeom prst="rect">
            <a:avLst/>
          </a:prstGeom>
        </p:spPr>
        <p:txBody>
          <a:bodyPr vert="horz" lIns="91440" tIns="45720" rIns="91440" bIns="45720" rtlCol="0" anchor="b"/>
          <a:lstStyle>
            <a:lvl1pPr algn="r">
              <a:defRPr sz="1200"/>
            </a:lvl1pPr>
          </a:lstStyle>
          <a:p>
            <a:fld id="{7950091B-9A66-4D98-911B-65C81C2EBFC4}" type="slidenum">
              <a:rPr lang="en-US" smtClean="0"/>
              <a:t>‹#›</a:t>
            </a:fld>
            <a:endParaRPr lang="en-US"/>
          </a:p>
        </p:txBody>
      </p:sp>
    </p:spTree>
    <p:extLst>
      <p:ext uri="{BB962C8B-B14F-4D97-AF65-F5344CB8AC3E}">
        <p14:creationId xmlns:p14="http://schemas.microsoft.com/office/powerpoint/2010/main" val="1066502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926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9266"/>
          </a:xfrm>
          <a:prstGeom prst="rect">
            <a:avLst/>
          </a:prstGeom>
        </p:spPr>
        <p:txBody>
          <a:bodyPr vert="horz" lIns="91440" tIns="45720" rIns="91440" bIns="45720" rtlCol="0"/>
          <a:lstStyle>
            <a:lvl1pPr algn="r">
              <a:defRPr sz="1200"/>
            </a:lvl1pPr>
          </a:lstStyle>
          <a:p>
            <a:fld id="{10E112A7-8DCB-154A-80A4-D30D8E5B3585}" type="datetimeFigureOut">
              <a:rPr lang="pt-BR" smtClean="0"/>
              <a:t>12/06/2019</a:t>
            </a:fld>
            <a:endParaRPr lang="pt-BR"/>
          </a:p>
        </p:txBody>
      </p:sp>
      <p:sp>
        <p:nvSpPr>
          <p:cNvPr id="4" name="Espaço Reservado para Imagem de Slide 3"/>
          <p:cNvSpPr>
            <a:spLocks noGrp="1" noRot="1" noChangeAspect="1"/>
          </p:cNvSpPr>
          <p:nvPr>
            <p:ph type="sldImg" idx="2"/>
          </p:nvPr>
        </p:nvSpPr>
        <p:spPr>
          <a:xfrm>
            <a:off x="682625" y="1144588"/>
            <a:ext cx="5492750" cy="308927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5134"/>
            <a:ext cx="5486400" cy="3604200"/>
          </a:xfrm>
          <a:prstGeom prst="rect">
            <a:avLst/>
          </a:prstGeom>
        </p:spPr>
        <p:txBody>
          <a:bodyPr vert="horz" lIns="91440" tIns="45720" rIns="91440" bIns="45720" rtlCol="0"/>
          <a:lstStyle/>
          <a:p>
            <a:pPr lvl="0"/>
            <a:r>
              <a:rPr lang="pt-PT"/>
              <a:t>Clique para editar os estilos de texto mestres</a:t>
            </a:r>
          </a:p>
          <a:p>
            <a:pPr lvl="1"/>
            <a:r>
              <a:rPr lang="pt-PT"/>
              <a:t>Segundo nível</a:t>
            </a:r>
          </a:p>
          <a:p>
            <a:pPr lvl="2"/>
            <a:r>
              <a:rPr lang="pt-PT"/>
              <a:t>Terceiro nível</a:t>
            </a:r>
          </a:p>
          <a:p>
            <a:pPr lvl="3"/>
            <a:r>
              <a:rPr lang="pt-PT"/>
              <a:t>Quarto nível</a:t>
            </a:r>
          </a:p>
          <a:p>
            <a:pPr lvl="4"/>
            <a:r>
              <a:rPr lang="pt-PT"/>
              <a:t>Quinto nível</a:t>
            </a:r>
            <a:endParaRPr lang="pt-BR"/>
          </a:p>
        </p:txBody>
      </p:sp>
      <p:sp>
        <p:nvSpPr>
          <p:cNvPr id="6" name="Espaço Reservado para Rodapé 5"/>
          <p:cNvSpPr>
            <a:spLocks noGrp="1"/>
          </p:cNvSpPr>
          <p:nvPr>
            <p:ph type="ftr" sz="quarter" idx="4"/>
          </p:nvPr>
        </p:nvSpPr>
        <p:spPr>
          <a:xfrm>
            <a:off x="0" y="8694261"/>
            <a:ext cx="2971800" cy="45926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94261"/>
            <a:ext cx="2971800" cy="459265"/>
          </a:xfrm>
          <a:prstGeom prst="rect">
            <a:avLst/>
          </a:prstGeom>
        </p:spPr>
        <p:txBody>
          <a:bodyPr vert="horz" lIns="91440" tIns="45720" rIns="91440" bIns="45720" rtlCol="0" anchor="b"/>
          <a:lstStyle>
            <a:lvl1pPr algn="r">
              <a:defRPr sz="1200"/>
            </a:lvl1pPr>
          </a:lstStyle>
          <a:p>
            <a:fld id="{BE90B8E5-A43C-A74B-A58B-69A8D5F8EC59}" type="slidenum">
              <a:rPr lang="pt-BR" smtClean="0"/>
              <a:t>‹#›</a:t>
            </a:fld>
            <a:endParaRPr lang="pt-BR"/>
          </a:p>
        </p:txBody>
      </p:sp>
    </p:spTree>
    <p:extLst>
      <p:ext uri="{BB962C8B-B14F-4D97-AF65-F5344CB8AC3E}">
        <p14:creationId xmlns:p14="http://schemas.microsoft.com/office/powerpoint/2010/main" val="218524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1</a:t>
            </a:fld>
            <a:endParaRPr lang="pt-BR"/>
          </a:p>
        </p:txBody>
      </p:sp>
    </p:spTree>
    <p:extLst>
      <p:ext uri="{BB962C8B-B14F-4D97-AF65-F5344CB8AC3E}">
        <p14:creationId xmlns:p14="http://schemas.microsoft.com/office/powerpoint/2010/main" val="2597987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Website improvement efforts:</a:t>
            </a:r>
          </a:p>
          <a:p>
            <a:r>
              <a:rPr lang="en-GB" dirty="0"/>
              <a:t>In order to improve the website we introduced two tools. Please use them: bug report (for internal use) and usability test (external use). Please ask teachers, students, people who are not familiar with the project to conduct this test so we can improve the website based on their feedback.</a:t>
            </a:r>
          </a:p>
          <a:p>
            <a:r>
              <a:rPr lang="en-GB" dirty="0"/>
              <a:t>We will have a dedicated Up2U special session in the following upcoming events: TNC(16-20 June 2019), EDULEARN (01-03 July 2019), ECEL (07-08 November 2019).</a:t>
            </a:r>
            <a:br>
              <a:rPr lang="en-GB" dirty="0"/>
            </a:br>
            <a:endParaRPr lang="en-GB" dirty="0"/>
          </a:p>
          <a:p>
            <a:r>
              <a:rPr lang="en-GB" dirty="0"/>
              <a:t>The motion graphics video was finalized. We managed to purchase professional voice-over so the quality of the video is even more superb. Feel free to share and use the video! </a:t>
            </a:r>
          </a:p>
          <a:p>
            <a:endParaRPr lang="en-GB" dirty="0"/>
          </a:p>
          <a:p>
            <a:r>
              <a:rPr lang="en-GB" dirty="0"/>
              <a:t>The IT security flyers are ready for sharing available on the website. Italian and Greek version are ready, Lithuanian and Hungarian versions are expected to be ready in the upcoming weeks.</a:t>
            </a:r>
          </a:p>
          <a:p>
            <a:endParaRPr lang="en-GB" dirty="0"/>
          </a:p>
          <a:p>
            <a:r>
              <a:rPr lang="en-GB" dirty="0"/>
              <a:t>We launched a new social media activity that is focused on a theme-IT </a:t>
            </a:r>
            <a:r>
              <a:rPr lang="en-GB" dirty="0" err="1"/>
              <a:t>Securtiy</a:t>
            </a:r>
            <a:r>
              <a:rPr lang="en-GB" dirty="0"/>
              <a:t>. Each Tuesday we share content in this topic</a:t>
            </a:r>
            <a:r>
              <a:rPr lang="en-GB"/>
              <a:t>: flyer, video, etc.</a:t>
            </a:r>
            <a:endParaRPr lang="en-GB" dirty="0"/>
          </a:p>
        </p:txBody>
      </p:sp>
      <p:sp>
        <p:nvSpPr>
          <p:cNvPr id="4" name="Slide Number Placeholder 3"/>
          <p:cNvSpPr>
            <a:spLocks noGrp="1"/>
          </p:cNvSpPr>
          <p:nvPr>
            <p:ph type="sldNum" sz="quarter" idx="5"/>
          </p:nvPr>
        </p:nvSpPr>
        <p:spPr/>
        <p:txBody>
          <a:bodyPr/>
          <a:lstStyle/>
          <a:p>
            <a:fld id="{BE90B8E5-A43C-A74B-A58B-69A8D5F8EC59}" type="slidenum">
              <a:rPr lang="pt-BR" smtClean="0"/>
              <a:t>2</a:t>
            </a:fld>
            <a:endParaRPr lang="pt-BR"/>
          </a:p>
        </p:txBody>
      </p:sp>
    </p:spTree>
    <p:extLst>
      <p:ext uri="{BB962C8B-B14F-4D97-AF65-F5344CB8AC3E}">
        <p14:creationId xmlns:p14="http://schemas.microsoft.com/office/powerpoint/2010/main" val="35468069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We are collecting how much stickers, bookmarks, IT security flyers should be produced. You can also handle printing if you prefer, you need to claim the costs of this (with proper invoicing</a:t>
            </a:r>
            <a:r>
              <a:rPr lang="en-GB"/>
              <a:t>) under ODC.</a:t>
            </a:r>
            <a:endParaRPr lang="en-GB" dirty="0"/>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Please let WP2 know if you are planning to submit a proposal to a conference/event. In the above mentioned link you can find sheets dedicated to local and to international events. Please make sure you provide input regarding your local session with teacher, as this table will be used by Michal for his  WP7 reports.</a:t>
            </a:r>
          </a:p>
          <a:p>
            <a:pPr marL="628650" lvl="1" indent="-171450">
              <a:buFont typeface="Arial" panose="020B0604020202020204" pitchFamily="34" charset="0"/>
              <a:buChar char="•"/>
            </a:pPr>
            <a:r>
              <a:rPr lang="en-GB" dirty="0"/>
              <a:t>Based on this we have no progress this year! We have to be more transparent!</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We are trying to improve our social media presence by creating more content. Please provide input so we can make our feed more colourful. React on our feed! That is why we tag the partners! Only a couple of them share our content! This should be a joint effort!</a:t>
            </a:r>
          </a:p>
        </p:txBody>
      </p:sp>
      <p:sp>
        <p:nvSpPr>
          <p:cNvPr id="4" name="Slide Number Placeholder 3"/>
          <p:cNvSpPr>
            <a:spLocks noGrp="1"/>
          </p:cNvSpPr>
          <p:nvPr>
            <p:ph type="sldNum" sz="quarter" idx="5"/>
          </p:nvPr>
        </p:nvSpPr>
        <p:spPr/>
        <p:txBody>
          <a:bodyPr/>
          <a:lstStyle/>
          <a:p>
            <a:fld id="{BE90B8E5-A43C-A74B-A58B-69A8D5F8EC59}" type="slidenum">
              <a:rPr lang="pt-BR" smtClean="0"/>
              <a:t>3</a:t>
            </a:fld>
            <a:endParaRPr lang="pt-BR"/>
          </a:p>
        </p:txBody>
      </p:sp>
    </p:spTree>
    <p:extLst>
      <p:ext uri="{BB962C8B-B14F-4D97-AF65-F5344CB8AC3E}">
        <p14:creationId xmlns:p14="http://schemas.microsoft.com/office/powerpoint/2010/main" val="1337811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b="0" i="0">
                <a:latin typeface="Raleway" charset="0"/>
                <a:ea typeface="Raleway" charset="0"/>
                <a:cs typeface="Raleway" charset="0"/>
              </a:defRPr>
            </a:lvl1pPr>
          </a:lstStyle>
          <a:p>
            <a:r>
              <a:rPr lang="en-US"/>
              <a:t>Click to edit Master title style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Light" charset="0"/>
                <a:ea typeface="Raleway Light" charset="0"/>
                <a:cs typeface="Raleway Light"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56BF32B5-9FDC-084C-959C-E0B28DF4D338}" type="datetime1">
              <a:rPr lang="pt-PT" smtClean="0"/>
              <a:t>12/06/19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a:t>Click to edit Master title style</a:t>
            </a:r>
            <a:endParaRPr lang="pt-BR"/>
          </a:p>
        </p:txBody>
      </p:sp>
      <p:sp>
        <p:nvSpPr>
          <p:cNvPr id="3" name="Espaço Reservado para Conteúdo 2"/>
          <p:cNvSpPr>
            <a:spLocks noGrp="1"/>
          </p:cNvSpPr>
          <p:nvPr>
            <p:ph idx="1"/>
          </p:nvPr>
        </p:nvSpPr>
        <p:spPr/>
        <p:txBody>
          <a:bodyPr/>
          <a:lstStyle>
            <a:lvl1pPr>
              <a:defRPr b="0" i="0">
                <a:latin typeface="Raleway Light" charset="0"/>
                <a:ea typeface="Raleway Light" charset="0"/>
                <a:cs typeface="Raleway Light" charset="0"/>
              </a:defRPr>
            </a:lvl1pPr>
            <a:lvl2pPr>
              <a:defRPr b="0" i="0">
                <a:latin typeface="Raleway Light" charset="0"/>
                <a:ea typeface="Raleway Light" charset="0"/>
                <a:cs typeface="Raleway Light" charset="0"/>
              </a:defRPr>
            </a:lvl2pPr>
            <a:lvl3pPr>
              <a:defRPr b="0" i="0">
                <a:latin typeface="Raleway Light" charset="0"/>
                <a:ea typeface="Raleway Light" charset="0"/>
                <a:cs typeface="Raleway Light" charset="0"/>
              </a:defRPr>
            </a:lvl3pPr>
            <a:lvl4pPr>
              <a:defRPr b="0" i="0">
                <a:latin typeface="Raleway Light" charset="0"/>
                <a:ea typeface="Raleway Light" charset="0"/>
                <a:cs typeface="Raleway Light" charset="0"/>
              </a:defRPr>
            </a:lvl4pPr>
            <a:lvl5pPr>
              <a:defRPr b="0" i="0">
                <a:latin typeface="Raleway Light" charset="0"/>
                <a:ea typeface="Raleway Light" charset="0"/>
                <a:cs typeface="Raleway Light"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90F7860D-9A00-214A-9698-1763DF796D95}" type="datetime1">
              <a:rPr lang="pt-PT" smtClean="0"/>
              <a:t>12/06/19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a:t>Click to edit Master title style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5" name="Espaço Reservado para Data 4"/>
          <p:cNvSpPr>
            <a:spLocks noGrp="1"/>
          </p:cNvSpPr>
          <p:nvPr>
            <p:ph type="dt" sz="half" idx="10"/>
          </p:nvPr>
        </p:nvSpPr>
        <p:spPr/>
        <p:txBody>
          <a:bodyPr/>
          <a:lstStyle/>
          <a:p>
            <a:fld id="{063C212D-0341-E446-9428-5FCFC250F2FA}" type="datetime1">
              <a:rPr lang="pt-PT" smtClean="0"/>
              <a:t>12/06/19</a:t>
            </a:fld>
            <a:endParaRPr lang="pt-BR"/>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12/06/2019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4649523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a:t>Clique para editar estilo do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6098544B-CA22-084E-9035-86205FF8F7B9}" type="datetime1">
              <a:rPr lang="pt-PT" smtClean="0"/>
              <a:t>12/06/19</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hf hdr="0"/>
  <p:txStyles>
    <p:titleStyle>
      <a:lvl1pPr algn="l" defTabSz="914400" rtl="0" eaLnBrk="1" latinLnBrk="0" hangingPunct="1">
        <a:lnSpc>
          <a:spcPct val="90000"/>
        </a:lnSpc>
        <a:spcBef>
          <a:spcPct val="0"/>
        </a:spcBef>
        <a:buNone/>
        <a:defRPr sz="4400" b="0"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Raleway Light" charset="0"/>
          <a:ea typeface="Raleway Light" charset="0"/>
          <a:cs typeface="Raleway Light"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trello.com/c/iVcqKvQ8/89-up2u-website-development-usability-test-and-bug-report"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docs.google.com/spreadsheets/d/1cec5RN42OJFeX5pHMRNLHXfKhfxuBOi3RZLDXfQZxvs/edit?usp=sharin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docs.google.com/spreadsheets/d/1sbdofqggjqn2uyM_1a1ZmchNXCLjW3rAq3UNK3mW0XE/edit?usp=shar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a:t>Up2U</a:t>
            </a:r>
            <a:r>
              <a:rPr lang="en-GB" sz="4400" b="1" baseline="30000" dirty="0"/>
              <a:t> </a:t>
            </a:r>
            <a:r>
              <a:rPr lang="en-GB" sz="4400" b="1" dirty="0"/>
              <a:t> </a:t>
            </a:r>
            <a:br>
              <a:rPr lang="en-GB" sz="4400" b="1" dirty="0"/>
            </a:br>
            <a:r>
              <a:rPr lang="en-US" sz="4400" b="1" dirty="0"/>
              <a:t>monthly webinar</a:t>
            </a:r>
            <a:br>
              <a:rPr lang="en-GB" sz="4400" b="1" dirty="0"/>
            </a:br>
            <a:r>
              <a:rPr lang="en-GB" sz="4400" b="1" dirty="0"/>
              <a:t>WP2</a:t>
            </a:r>
            <a:endParaRPr lang="en-GB" sz="4800" dirty="0"/>
          </a:p>
        </p:txBody>
      </p:sp>
      <p:sp>
        <p:nvSpPr>
          <p:cNvPr id="3" name="Subtítulo 2"/>
          <p:cNvSpPr>
            <a:spLocks noGrp="1"/>
          </p:cNvSpPr>
          <p:nvPr>
            <p:ph type="subTitle" idx="1"/>
          </p:nvPr>
        </p:nvSpPr>
        <p:spPr>
          <a:xfrm>
            <a:off x="1599235" y="4702899"/>
            <a:ext cx="9144000" cy="1655762"/>
          </a:xfrm>
        </p:spPr>
        <p:txBody>
          <a:bodyPr/>
          <a:lstStyle/>
          <a:p>
            <a:endParaRPr lang="en-GB" dirty="0"/>
          </a:p>
          <a:p>
            <a:r>
              <a:rPr lang="en-GB" dirty="0"/>
              <a:t>Barbara Tóth </a:t>
            </a:r>
          </a:p>
          <a:p>
            <a:r>
              <a:rPr lang="en-GB" dirty="0"/>
              <a:t>KIFÜ</a:t>
            </a:r>
          </a:p>
        </p:txBody>
      </p:sp>
      <p:sp>
        <p:nvSpPr>
          <p:cNvPr id="4" name="Espaço Reservado para Data 3"/>
          <p:cNvSpPr>
            <a:spLocks noGrp="1"/>
          </p:cNvSpPr>
          <p:nvPr>
            <p:ph type="dt" sz="half" idx="10"/>
          </p:nvPr>
        </p:nvSpPr>
        <p:spPr/>
        <p:txBody>
          <a:bodyPr/>
          <a:lstStyle/>
          <a:p>
            <a:r>
              <a:rPr lang="en-GB" dirty="0"/>
              <a:t>25/02/2019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1</a:t>
            </a:fld>
            <a:endParaRPr lang="en-GB" dirty="0"/>
          </a:p>
        </p:txBody>
      </p:sp>
    </p:spTree>
    <p:extLst>
      <p:ext uri="{BB962C8B-B14F-4D97-AF65-F5344CB8AC3E}">
        <p14:creationId xmlns:p14="http://schemas.microsoft.com/office/powerpoint/2010/main" val="3284464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12/06/2019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2</a:t>
            </a:fld>
            <a:endParaRPr lang="en-GB" dirty="0"/>
          </a:p>
        </p:txBody>
      </p:sp>
      <p:sp>
        <p:nvSpPr>
          <p:cNvPr id="5" name="TextBox 4"/>
          <p:cNvSpPr txBox="1"/>
          <p:nvPr/>
        </p:nvSpPr>
        <p:spPr>
          <a:xfrm>
            <a:off x="0" y="974679"/>
            <a:ext cx="11654971" cy="6093976"/>
          </a:xfrm>
          <a:prstGeom prst="rect">
            <a:avLst/>
          </a:prstGeom>
          <a:noFill/>
        </p:spPr>
        <p:txBody>
          <a:bodyPr wrap="square" rtlCol="0">
            <a:spAutoFit/>
          </a:bodyPr>
          <a:lstStyle/>
          <a:p>
            <a:pPr marL="914400" lvl="1" indent="-457200">
              <a:buFont typeface="Arial"/>
              <a:buChar char="•"/>
            </a:pPr>
            <a:endParaRPr lang="en-US" dirty="0"/>
          </a:p>
          <a:p>
            <a:pPr marL="914400" lvl="1" indent="-457200">
              <a:buFont typeface="Arial" panose="020B0604020202020204" pitchFamily="34" charset="0"/>
              <a:buChar char="•"/>
            </a:pPr>
            <a:r>
              <a:rPr lang="en-US" sz="2800" dirty="0">
                <a:latin typeface="Raleway" panose="020B0503030101060003" pitchFamily="34" charset="77"/>
              </a:rPr>
              <a:t>Help us get </a:t>
            </a:r>
            <a:r>
              <a:rPr lang="en-US" sz="2800" b="1" dirty="0">
                <a:latin typeface="Raleway" panose="020B0503030101060003" pitchFamily="34" charset="77"/>
              </a:rPr>
              <a:t>feedback about the website! </a:t>
            </a:r>
            <a:r>
              <a:rPr lang="en-US" sz="2800" dirty="0">
                <a:latin typeface="Raleway" panose="020B0503030101060003" pitchFamily="34" charset="77"/>
              </a:rPr>
              <a:t>Usability test and bug report </a:t>
            </a:r>
            <a:r>
              <a:rPr lang="en-US" sz="2800" dirty="0">
                <a:latin typeface="Raleway" panose="020B0503030101060003" pitchFamily="34" charset="77"/>
                <a:hlinkClick r:id="rId3"/>
              </a:rPr>
              <a:t>https://trello.com/c/iVcqKvQ8/89-up2u-website-development-usability-test-and-bug-report</a:t>
            </a:r>
            <a:endParaRPr lang="en-US" sz="2800" dirty="0">
              <a:latin typeface="Raleway" panose="020B0503030101060003" pitchFamily="34" charset="77"/>
            </a:endParaRPr>
          </a:p>
          <a:p>
            <a:pPr marL="914400" lvl="1" indent="-457200">
              <a:buFont typeface="Arial" panose="020B0604020202020204" pitchFamily="34" charset="0"/>
              <a:buChar char="•"/>
            </a:pPr>
            <a:r>
              <a:rPr lang="en-US" sz="2800" dirty="0">
                <a:latin typeface="Raleway" panose="020B0503030101060003" pitchFamily="34" charset="77"/>
              </a:rPr>
              <a:t>Upcoming events with Up2U presence:</a:t>
            </a:r>
            <a:br>
              <a:rPr lang="en-US" sz="2800" dirty="0">
                <a:latin typeface="Raleway" panose="020B0503030101060003" pitchFamily="34" charset="77"/>
              </a:rPr>
            </a:br>
            <a:r>
              <a:rPr lang="en-US" sz="2800" dirty="0">
                <a:latin typeface="Raleway" panose="020B0503030101060003" pitchFamily="34" charset="77"/>
              </a:rPr>
              <a:t>	TNC, EDULEARN, ECEL</a:t>
            </a:r>
          </a:p>
          <a:p>
            <a:pPr marL="914400" lvl="1" indent="-457200">
              <a:buFont typeface="Arial" panose="020B0604020202020204" pitchFamily="34" charset="0"/>
              <a:buChar char="•"/>
            </a:pPr>
            <a:r>
              <a:rPr lang="en-US" sz="2800" b="1" dirty="0">
                <a:latin typeface="Raleway" panose="020B0503030101060003" pitchFamily="34" charset="77"/>
              </a:rPr>
              <a:t>Motion graphics video </a:t>
            </a:r>
            <a:r>
              <a:rPr lang="en-US" sz="2800" dirty="0">
                <a:latin typeface="Raleway" panose="020B0503030101060003" pitchFamily="34" charset="77"/>
              </a:rPr>
              <a:t>will be launched during TNC with professional voiceover. Subtitles are welcome!</a:t>
            </a:r>
          </a:p>
          <a:p>
            <a:pPr marL="914400" lvl="1" indent="-457200">
              <a:buFont typeface="Arial" panose="020B0604020202020204" pitchFamily="34" charset="0"/>
              <a:buChar char="•"/>
            </a:pPr>
            <a:r>
              <a:rPr lang="en-US" sz="2800" b="1" dirty="0">
                <a:latin typeface="Raleway" panose="020B0503030101060003" pitchFamily="34" charset="77"/>
              </a:rPr>
              <a:t>IT security flyers </a:t>
            </a:r>
            <a:r>
              <a:rPr lang="en-US" sz="2800" dirty="0">
                <a:latin typeface="Raleway" panose="020B0503030101060003" pitchFamily="34" charset="77"/>
              </a:rPr>
              <a:t>available on the website-translations are welcome!</a:t>
            </a:r>
          </a:p>
          <a:p>
            <a:pPr marL="914400" lvl="1" indent="-457200">
              <a:buFont typeface="Arial" panose="020B0604020202020204" pitchFamily="34" charset="0"/>
              <a:buChar char="•"/>
            </a:pPr>
            <a:r>
              <a:rPr lang="en-US" sz="2800" dirty="0">
                <a:latin typeface="Raleway" panose="020B0503030101060003" pitchFamily="34" charset="77"/>
              </a:rPr>
              <a:t>#</a:t>
            </a:r>
            <a:r>
              <a:rPr lang="en-US" sz="2800" dirty="0" err="1">
                <a:latin typeface="Raleway" panose="020B0503030101060003" pitchFamily="34" charset="77"/>
              </a:rPr>
              <a:t>SecurityTuesday</a:t>
            </a:r>
            <a:r>
              <a:rPr lang="en-US" sz="2800" dirty="0">
                <a:latin typeface="Raleway" panose="020B0503030101060003" pitchFamily="34" charset="77"/>
              </a:rPr>
              <a:t>-new activity each Tuesday social media content on IT security</a:t>
            </a:r>
          </a:p>
          <a:p>
            <a:pPr marL="914400" lvl="1" indent="-457200">
              <a:buFont typeface="Arial" panose="020B0604020202020204" pitchFamily="34" charset="0"/>
              <a:buChar char="•"/>
            </a:pPr>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latin typeface="Raleway" panose="020B0503030101060003" pitchFamily="34" charset="77"/>
            </a:endParaRPr>
          </a:p>
        </p:txBody>
      </p:sp>
      <p:sp>
        <p:nvSpPr>
          <p:cNvPr id="6" name="TextBox 5"/>
          <p:cNvSpPr txBox="1"/>
          <p:nvPr/>
        </p:nvSpPr>
        <p:spPr>
          <a:xfrm>
            <a:off x="710745" y="323739"/>
            <a:ext cx="7223125" cy="707886"/>
          </a:xfrm>
          <a:prstGeom prst="rect">
            <a:avLst/>
          </a:prstGeom>
          <a:noFill/>
        </p:spPr>
        <p:txBody>
          <a:bodyPr wrap="square" rtlCol="0">
            <a:spAutoFit/>
          </a:bodyPr>
          <a:lstStyle/>
          <a:p>
            <a:r>
              <a:rPr lang="en-US" sz="4000" b="1" dirty="0">
                <a:latin typeface="Raleway" panose="020B0503030101060003" pitchFamily="34" charset="77"/>
              </a:rPr>
              <a:t>Ongoing tasks, updates</a:t>
            </a:r>
          </a:p>
        </p:txBody>
      </p:sp>
    </p:spTree>
    <p:extLst>
      <p:ext uri="{BB962C8B-B14F-4D97-AF65-F5344CB8AC3E}">
        <p14:creationId xmlns:p14="http://schemas.microsoft.com/office/powerpoint/2010/main" val="3331333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12/06/2019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3</a:t>
            </a:fld>
            <a:endParaRPr lang="en-GB"/>
          </a:p>
        </p:txBody>
      </p:sp>
      <p:sp>
        <p:nvSpPr>
          <p:cNvPr id="5" name="TextBox 4"/>
          <p:cNvSpPr txBox="1"/>
          <p:nvPr/>
        </p:nvSpPr>
        <p:spPr>
          <a:xfrm>
            <a:off x="174171" y="1123523"/>
            <a:ext cx="11350171" cy="7417415"/>
          </a:xfrm>
          <a:prstGeom prst="rect">
            <a:avLst/>
          </a:prstGeom>
          <a:noFill/>
        </p:spPr>
        <p:txBody>
          <a:bodyPr wrap="square" rtlCol="0">
            <a:spAutoFit/>
          </a:bodyPr>
          <a:lstStyle/>
          <a:p>
            <a:pPr marL="914400" lvl="1" indent="-457200">
              <a:buFont typeface="Arial"/>
              <a:buChar char="•"/>
            </a:pPr>
            <a:endParaRPr lang="en-US" dirty="0"/>
          </a:p>
          <a:p>
            <a:pPr marL="914400" lvl="1" indent="-457200" algn="just">
              <a:buFont typeface="Arial" panose="020B0604020202020204" pitchFamily="34" charset="0"/>
              <a:buChar char="•"/>
            </a:pPr>
            <a:r>
              <a:rPr lang="en-US" sz="3000" dirty="0">
                <a:latin typeface="Raleway" panose="020B0503030101060003" pitchFamily="34" charset="77"/>
              </a:rPr>
              <a:t>We are collecting how much merch should we order to promote the project. Fill out this </a:t>
            </a:r>
            <a:r>
              <a:rPr lang="en-US" sz="3000" dirty="0">
                <a:latin typeface="Raleway" panose="020B0503030101060003" pitchFamily="34" charset="77"/>
                <a:hlinkClick r:id="rId3"/>
              </a:rPr>
              <a:t>form </a:t>
            </a:r>
            <a:r>
              <a:rPr lang="en-US" sz="3000" dirty="0">
                <a:latin typeface="Raleway" panose="020B0503030101060003" pitchFamily="34" charset="77"/>
              </a:rPr>
              <a:t>please!</a:t>
            </a:r>
          </a:p>
          <a:p>
            <a:pPr marL="914400" lvl="1" indent="-457200" algn="just">
              <a:buFont typeface="Arial" panose="020B0604020202020204" pitchFamily="34" charset="0"/>
              <a:buChar char="•"/>
            </a:pPr>
            <a:r>
              <a:rPr lang="en-US" sz="3000" dirty="0">
                <a:latin typeface="Raleway" panose="020B0503030101060003" pitchFamily="34" charset="77"/>
              </a:rPr>
              <a:t>Don’t forget to share information about your local and international events:</a:t>
            </a:r>
          </a:p>
          <a:p>
            <a:pPr marL="914400" lvl="1" indent="-457200" algn="just">
              <a:buFont typeface="Arial" panose="020B0604020202020204" pitchFamily="34" charset="0"/>
              <a:buChar char="•"/>
            </a:pPr>
            <a:r>
              <a:rPr lang="en-US" sz="3000" dirty="0">
                <a:latin typeface="Raleway" panose="020B0503030101060003" pitchFamily="34" charset="77"/>
                <a:hlinkClick r:id="rId4"/>
              </a:rPr>
              <a:t>https://docs.google.com/spreadsheets/d/1sbdofqggjqn2uyM_1a1ZmchNXCLjW3rAq3UNK3mW0XE/edit?usp=sharing</a:t>
            </a:r>
            <a:r>
              <a:rPr lang="en-US" sz="3000" dirty="0">
                <a:latin typeface="Raleway" panose="020B0503030101060003" pitchFamily="34" charset="77"/>
              </a:rPr>
              <a:t> </a:t>
            </a:r>
          </a:p>
          <a:p>
            <a:pPr marL="914400" lvl="1" indent="-457200" algn="just">
              <a:buFont typeface="Arial" panose="020B0604020202020204" pitchFamily="34" charset="0"/>
              <a:buChar char="•"/>
            </a:pPr>
            <a:r>
              <a:rPr lang="en-US" sz="3000" dirty="0">
                <a:latin typeface="Raleway" panose="020B0503030101060003" pitchFamily="34" charset="77"/>
              </a:rPr>
              <a:t>Let us know if you have social media post or new item ideas! </a:t>
            </a:r>
            <a:r>
              <a:rPr lang="en-US" sz="3000" b="1" dirty="0">
                <a:solidFill>
                  <a:srgbClr val="FF0000"/>
                </a:solidFill>
                <a:latin typeface="Raleway" panose="020B0503030101060003" pitchFamily="34" charset="77"/>
              </a:rPr>
              <a:t>Share and promote our content please!</a:t>
            </a:r>
          </a:p>
          <a:p>
            <a:pPr marL="914400" lvl="1" indent="-457200" algn="just">
              <a:buFont typeface="Arial" panose="020B0604020202020204" pitchFamily="34" charset="0"/>
              <a:buChar char="•"/>
            </a:pPr>
            <a:r>
              <a:rPr lang="en-US" sz="3000" dirty="0">
                <a:latin typeface="Raleway" panose="020B0503030101060003" pitchFamily="34" charset="77"/>
              </a:rPr>
              <a:t>Next WP2 </a:t>
            </a:r>
            <a:r>
              <a:rPr lang="en-US" sz="3000" dirty="0" err="1">
                <a:latin typeface="Raleway" panose="020B0503030101060003" pitchFamily="34" charset="77"/>
              </a:rPr>
              <a:t>mtg</a:t>
            </a:r>
            <a:r>
              <a:rPr lang="en-US" sz="3000" dirty="0">
                <a:latin typeface="Raleway" panose="020B0503030101060003" pitchFamily="34" charset="77"/>
              </a:rPr>
              <a:t>: </a:t>
            </a:r>
            <a:r>
              <a:rPr lang="en-US" sz="3000" b="1" dirty="0">
                <a:latin typeface="Raleway" panose="020B0503030101060003" pitchFamily="34" charset="77"/>
              </a:rPr>
              <a:t>14 June 2019 12:00 CEST</a:t>
            </a:r>
          </a:p>
          <a:p>
            <a:pPr marL="1371600" lvl="2" indent="-457200" algn="just">
              <a:buFont typeface="Arial" panose="020B0604020202020204" pitchFamily="34" charset="0"/>
              <a:buChar char="•"/>
            </a:pPr>
            <a:r>
              <a:rPr lang="en-US" sz="3000" dirty="0">
                <a:latin typeface="Raleway" panose="020B0503030101060003" pitchFamily="34" charset="77"/>
              </a:rPr>
              <a:t>Zoom: </a:t>
            </a:r>
            <a:r>
              <a:rPr lang="hu-HU" sz="3000" dirty="0">
                <a:latin typeface="Raleway" panose="020B0503030101060003" pitchFamily="34" charset="77"/>
              </a:rPr>
              <a:t>https://</a:t>
            </a:r>
            <a:r>
              <a:rPr lang="hu-HU" sz="3000" dirty="0" err="1">
                <a:latin typeface="Raleway" panose="020B0503030101060003" pitchFamily="34" charset="77"/>
              </a:rPr>
              <a:t>videoconf-colibri.zoom.us</a:t>
            </a:r>
            <a:r>
              <a:rPr lang="hu-HU" sz="3000" dirty="0">
                <a:latin typeface="Raleway" panose="020B0503030101060003" pitchFamily="34" charset="77"/>
              </a:rPr>
              <a:t>/j/693659865</a:t>
            </a:r>
            <a:endParaRPr lang="en-US" sz="3000" dirty="0">
              <a:latin typeface="Raleway" panose="020B0503030101060003" pitchFamily="34" charset="77"/>
            </a:endParaRPr>
          </a:p>
          <a:p>
            <a:pPr lvl="1" algn="just"/>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p>
          <a:p>
            <a:pPr marL="914400" lvl="1" indent="-457200">
              <a:buFont typeface="Arial" panose="020B0604020202020204" pitchFamily="34" charset="0"/>
              <a:buChar char="•"/>
            </a:pPr>
            <a:endParaRPr lang="en-US" sz="3200" dirty="0"/>
          </a:p>
        </p:txBody>
      </p:sp>
      <p:sp>
        <p:nvSpPr>
          <p:cNvPr id="6" name="TextBox 5"/>
          <p:cNvSpPr txBox="1"/>
          <p:nvPr/>
        </p:nvSpPr>
        <p:spPr>
          <a:xfrm>
            <a:off x="1567088" y="593725"/>
            <a:ext cx="7223125" cy="707886"/>
          </a:xfrm>
          <a:prstGeom prst="rect">
            <a:avLst/>
          </a:prstGeom>
          <a:noFill/>
        </p:spPr>
        <p:txBody>
          <a:bodyPr wrap="square" rtlCol="0">
            <a:spAutoFit/>
          </a:bodyPr>
          <a:lstStyle/>
          <a:p>
            <a:r>
              <a:rPr lang="en-US" sz="4000" b="1" dirty="0">
                <a:latin typeface="Raleway" panose="020B0503030101060003" pitchFamily="34" charset="77"/>
              </a:rPr>
              <a:t>Reminders, requests</a:t>
            </a:r>
          </a:p>
        </p:txBody>
      </p:sp>
    </p:spTree>
    <p:extLst>
      <p:ext uri="{BB962C8B-B14F-4D97-AF65-F5344CB8AC3E}">
        <p14:creationId xmlns:p14="http://schemas.microsoft.com/office/powerpoint/2010/main" val="2638931535"/>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BDAD039-9054-A14C-B7D6-F56BE8E36D71}" vid="{0318ED6E-CD28-474F-B829-C0A5D44CA0A5}"/>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UP2U_Template</Template>
  <TotalTime>11379</TotalTime>
  <Words>412</Words>
  <Application>Microsoft Macintosh PowerPoint</Application>
  <PresentationFormat>Widescreen</PresentationFormat>
  <Paragraphs>44</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Raleway</vt:lpstr>
      <vt:lpstr>Raleway Light</vt:lpstr>
      <vt:lpstr>Tema do Office</vt:lpstr>
      <vt:lpstr>Up2U   monthly webinar WP2</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Up2U</dc:title>
  <dc:creator>szegedi</dc:creator>
  <cp:lastModifiedBy>Barbara Tóth</cp:lastModifiedBy>
  <cp:revision>138</cp:revision>
  <cp:lastPrinted>2017-11-01T09:06:49Z</cp:lastPrinted>
  <dcterms:created xsi:type="dcterms:W3CDTF">2017-02-14T14:29:43Z</dcterms:created>
  <dcterms:modified xsi:type="dcterms:W3CDTF">2019-06-12T07:10:05Z</dcterms:modified>
</cp:coreProperties>
</file>