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92" r:id="rId3"/>
    <p:sldId id="293" r:id="rId4"/>
    <p:sldId id="296" r:id="rId5"/>
    <p:sldId id="297" r:id="rId6"/>
    <p:sldId id="298" r:id="rId7"/>
    <p:sldId id="294" r:id="rId8"/>
    <p:sldId id="295" r:id="rId9"/>
    <p:sldId id="286" r:id="rId10"/>
    <p:sldId id="289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7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3" autoAdjust="0"/>
    <p:restoredTop sz="81098" autoAdjust="0"/>
  </p:normalViewPr>
  <p:slideViewPr>
    <p:cSldViewPr snapToGrid="0" snapToObjects="1">
      <p:cViewPr varScale="1">
        <p:scale>
          <a:sx n="87" d="100"/>
          <a:sy n="87" d="100"/>
        </p:scale>
        <p:origin x="216" y="2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/>
              <a:t>These</a:t>
            </a:r>
            <a:r>
              <a:rPr lang="pl-PL" baseline="0" dirty="0"/>
              <a:t> </a:t>
            </a:r>
            <a:r>
              <a:rPr lang="pl-PL" baseline="0" dirty="0" err="1"/>
              <a:t>slides</a:t>
            </a:r>
            <a:r>
              <a:rPr lang="pl-PL" baseline="0" dirty="0"/>
              <a:t> </a:t>
            </a:r>
            <a:r>
              <a:rPr lang="pl-PL" baseline="0" dirty="0" err="1"/>
              <a:t>present</a:t>
            </a:r>
            <a:r>
              <a:rPr lang="pl-PL" baseline="0" dirty="0"/>
              <a:t> the status </a:t>
            </a:r>
            <a:r>
              <a:rPr lang="pl-PL" baseline="0" dirty="0" err="1"/>
              <a:t>up</a:t>
            </a:r>
            <a:r>
              <a:rPr lang="pl-PL" baseline="0" dirty="0"/>
              <a:t> to the </a:t>
            </a:r>
            <a:r>
              <a:rPr lang="pl-PL" baseline="0" dirty="0" err="1"/>
              <a:t>second</a:t>
            </a:r>
            <a:r>
              <a:rPr lang="pl-PL" baseline="0" dirty="0"/>
              <a:t> half of May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953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351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16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Poland: 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April, the activities were cancelled and suspended because of the national teacher strike.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418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49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Collected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q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uestionnaires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other ways chosen by national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pilot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coord</a:t>
            </a: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inators</a:t>
            </a:r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3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2019. 06. 13.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2019. 06. 13.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2019. 06. 13.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2019. 06. 13.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UP2U/Issue+track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WCg9gj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en-GB" sz="5400" noProof="0" dirty="0">
                <a:solidFill>
                  <a:schemeClr val="accent2"/>
                </a:solidFill>
              </a:rPr>
              <a:t>WP7. </a:t>
            </a:r>
            <a:r>
              <a:rPr lang="en-GB" sz="5400" dirty="0">
                <a:solidFill>
                  <a:schemeClr val="accent2"/>
                </a:solidFill>
              </a:rPr>
              <a:t>Pilot coordination and continuous risk assessment</a:t>
            </a:r>
            <a:endParaRPr lang="en-GB" sz="5400" noProof="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en-GB" sz="3600" i="1" noProof="0" dirty="0"/>
              <a:t>Michał Zimniewicz</a:t>
            </a:r>
          </a:p>
          <a:p>
            <a:pPr algn="l"/>
            <a:r>
              <a:rPr lang="en-GB" sz="3600" noProof="0" dirty="0"/>
              <a:t>Poznan Supercomputing and Networking </a:t>
            </a:r>
            <a:r>
              <a:rPr lang="en-GB" sz="3600" noProof="0" dirty="0" err="1"/>
              <a:t>Center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l-PL" dirty="0"/>
              <a:t>Up2U Update </a:t>
            </a:r>
            <a:r>
              <a:rPr lang="pl-PL" dirty="0" err="1"/>
              <a:t>Webinar</a:t>
            </a:r>
            <a:br>
              <a:rPr lang="en-US" dirty="0"/>
            </a:br>
            <a:r>
              <a:rPr lang="pl-PL" dirty="0"/>
              <a:t>13th</a:t>
            </a:r>
            <a:r>
              <a:rPr lang="en-US" dirty="0"/>
              <a:t> </a:t>
            </a:r>
            <a:r>
              <a:rPr lang="pl-PL" dirty="0" err="1"/>
              <a:t>June</a:t>
            </a:r>
            <a:r>
              <a:rPr lang="pl-PL" dirty="0"/>
              <a:t> </a:t>
            </a:r>
            <a:r>
              <a:rPr lang="en-US" dirty="0"/>
              <a:t>201</a:t>
            </a:r>
            <a:r>
              <a:rPr lang="pl-PL" dirty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Quality Control and Risk Assessment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Full review of the risk register</a:t>
            </a:r>
          </a:p>
          <a:p>
            <a:endParaRPr lang="en-GB" dirty="0"/>
          </a:p>
          <a:p>
            <a:r>
              <a:rPr lang="en-GB" dirty="0"/>
              <a:t>Functional testing</a:t>
            </a:r>
          </a:p>
          <a:p>
            <a:pPr lvl="1"/>
            <a:r>
              <a:rPr lang="en-GB" dirty="0"/>
              <a:t>New people joining</a:t>
            </a:r>
          </a:p>
          <a:p>
            <a:pPr lvl="1"/>
            <a:r>
              <a:rPr lang="en-GB" dirty="0"/>
              <a:t>Recently very active because of the upgrades of Moodle</a:t>
            </a:r>
          </a:p>
          <a:p>
            <a:pPr lvl="1"/>
            <a:r>
              <a:rPr lang="en-GB" dirty="0"/>
              <a:t>The upgrades of CERNBox and SWAN</a:t>
            </a:r>
          </a:p>
          <a:p>
            <a:pPr lvl="1"/>
            <a:r>
              <a:rPr lang="en-GB" dirty="0"/>
              <a:t>Report issues: </a:t>
            </a:r>
            <a:r>
              <a:rPr lang="en-GB" dirty="0">
                <a:hlinkClick r:id="rId2"/>
              </a:rPr>
              <a:t>https://wiki.geant.org/display/UP2U/Issue+tracking</a:t>
            </a:r>
            <a:r>
              <a:rPr lang="en-GB" dirty="0"/>
              <a:t> </a:t>
            </a:r>
          </a:p>
          <a:p>
            <a:pPr lvl="1"/>
            <a:endParaRPr lang="en-GB" dirty="0"/>
          </a:p>
          <a:p>
            <a:r>
              <a:rPr lang="en-GB" dirty="0"/>
              <a:t>Performance testing initiated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152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706"/>
            <a:ext cx="10238695" cy="646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04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Pilots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Greece</a:t>
            </a:r>
          </a:p>
          <a:p>
            <a:pPr lvl="1"/>
            <a:r>
              <a:rPr lang="en-US" dirty="0"/>
              <a:t>4 schools active</a:t>
            </a:r>
          </a:p>
          <a:p>
            <a:pPr lvl="1"/>
            <a:r>
              <a:rPr lang="en-US" dirty="0"/>
              <a:t>Meetings with CPD and teachers who use the tools in classrooms</a:t>
            </a:r>
          </a:p>
          <a:p>
            <a:pPr lvl="1"/>
            <a:r>
              <a:rPr lang="en-US" dirty="0"/>
              <a:t>Creating additional materials to attract schools</a:t>
            </a:r>
          </a:p>
          <a:p>
            <a:pPr lvl="1"/>
            <a:endParaRPr lang="en-US" dirty="0"/>
          </a:p>
          <a:p>
            <a:r>
              <a:rPr lang="en-US" dirty="0"/>
              <a:t>Hungary</a:t>
            </a:r>
          </a:p>
          <a:p>
            <a:pPr lvl="1"/>
            <a:r>
              <a:rPr lang="en-US" dirty="0"/>
              <a:t>3-4 schools active</a:t>
            </a:r>
          </a:p>
          <a:p>
            <a:pPr lvl="1"/>
            <a:r>
              <a:rPr lang="en-US" dirty="0"/>
              <a:t>Work on new invitations </a:t>
            </a:r>
          </a:p>
          <a:p>
            <a:pPr lvl="1"/>
            <a:r>
              <a:rPr lang="en-US" dirty="0"/>
              <a:t>F2f meetings for students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460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Pilots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Italy</a:t>
            </a:r>
          </a:p>
          <a:p>
            <a:pPr lvl="1"/>
            <a:r>
              <a:rPr lang="en-US" dirty="0"/>
              <a:t>More than 100 teachers in CPD</a:t>
            </a:r>
          </a:p>
          <a:p>
            <a:pPr lvl="1"/>
            <a:r>
              <a:rPr lang="en-US" dirty="0"/>
              <a:t>13 courses, 5 active with students (ca. 70 students in total)</a:t>
            </a:r>
          </a:p>
          <a:p>
            <a:pPr lvl="1"/>
            <a:r>
              <a:rPr lang="en-US" dirty="0"/>
              <a:t>New dissemination activities to reach teachers</a:t>
            </a:r>
          </a:p>
          <a:p>
            <a:pPr lvl="1"/>
            <a:r>
              <a:rPr lang="en-US" dirty="0"/>
              <a:t>Trying to understand why teacher are not joining</a:t>
            </a:r>
          </a:p>
          <a:p>
            <a:pPr lvl="1"/>
            <a:endParaRPr lang="en-US" dirty="0"/>
          </a:p>
          <a:p>
            <a:r>
              <a:rPr lang="en-US" dirty="0"/>
              <a:t>Lithuania</a:t>
            </a:r>
          </a:p>
          <a:p>
            <a:pPr lvl="1"/>
            <a:r>
              <a:rPr lang="en-US" dirty="0"/>
              <a:t>More than 120 schools registered; ca. a half of them is active</a:t>
            </a:r>
          </a:p>
          <a:p>
            <a:pPr lvl="1"/>
            <a:r>
              <a:rPr lang="en-US" dirty="0"/>
              <a:t>219 teachers finished 2nd iteration of CPD M1, and 76 of them have registered to continue in M2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437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Pilots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8799"/>
            <a:ext cx="10515600" cy="4348163"/>
          </a:xfrm>
        </p:spPr>
        <p:txBody>
          <a:bodyPr>
            <a:normAutofit/>
          </a:bodyPr>
          <a:lstStyle/>
          <a:p>
            <a:r>
              <a:rPr lang="en-US" dirty="0"/>
              <a:t>Poland</a:t>
            </a:r>
          </a:p>
          <a:p>
            <a:pPr lvl="1"/>
            <a:r>
              <a:rPr lang="en-US" dirty="0"/>
              <a:t>11 schools started activities between March and May</a:t>
            </a:r>
          </a:p>
          <a:p>
            <a:pPr lvl="1"/>
            <a:r>
              <a:rPr lang="en-US" dirty="0"/>
              <a:t>F2f meetings for all the schools</a:t>
            </a:r>
          </a:p>
          <a:p>
            <a:pPr lvl="1"/>
            <a:r>
              <a:rPr lang="en-US" dirty="0"/>
              <a:t>New f2f training for 10 teachers for two full days</a:t>
            </a:r>
          </a:p>
          <a:p>
            <a:pPr lvl="1"/>
            <a:r>
              <a:rPr lang="en-US" dirty="0"/>
              <a:t>Engagement through collaboration with other projects</a:t>
            </a:r>
          </a:p>
          <a:p>
            <a:pPr lvl="1"/>
            <a:endParaRPr lang="en-US" dirty="0"/>
          </a:p>
          <a:p>
            <a:r>
              <a:rPr lang="en-US" dirty="0"/>
              <a:t>Portugal</a:t>
            </a:r>
          </a:p>
          <a:p>
            <a:pPr lvl="1"/>
            <a:r>
              <a:rPr lang="en-US" dirty="0"/>
              <a:t>8 schools in joint CPD 1&amp;2 since January</a:t>
            </a:r>
          </a:p>
          <a:p>
            <a:pPr lvl="1"/>
            <a:r>
              <a:rPr lang="en-US" dirty="0"/>
              <a:t>First class of students joined in February</a:t>
            </a:r>
          </a:p>
        </p:txBody>
      </p:sp>
    </p:spTree>
    <p:extLst>
      <p:ext uri="{BB962C8B-B14F-4D97-AF65-F5344CB8AC3E}">
        <p14:creationId xmlns:p14="http://schemas.microsoft.com/office/powerpoint/2010/main" val="3167980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Pilots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8799"/>
            <a:ext cx="10515600" cy="4348163"/>
          </a:xfrm>
        </p:spPr>
        <p:txBody>
          <a:bodyPr>
            <a:normAutofit/>
          </a:bodyPr>
          <a:lstStyle/>
          <a:p>
            <a:r>
              <a:rPr lang="en-US" dirty="0"/>
              <a:t>Spain</a:t>
            </a:r>
          </a:p>
          <a:p>
            <a:pPr lvl="1"/>
            <a:r>
              <a:rPr lang="en-US" dirty="0"/>
              <a:t>1 school active (around 40 students) between February and April</a:t>
            </a:r>
          </a:p>
          <a:p>
            <a:pPr lvl="1"/>
            <a:r>
              <a:rPr lang="en-US" dirty="0"/>
              <a:t>New invitation ongoing via social media communities</a:t>
            </a:r>
          </a:p>
          <a:p>
            <a:pPr lvl="1"/>
            <a:endParaRPr lang="en-US" dirty="0"/>
          </a:p>
          <a:p>
            <a:r>
              <a:rPr lang="en-US" dirty="0"/>
              <a:t>Germany</a:t>
            </a:r>
          </a:p>
          <a:p>
            <a:pPr lvl="1"/>
            <a:r>
              <a:rPr lang="en-US" dirty="0"/>
              <a:t>Launching the pilot in September</a:t>
            </a:r>
          </a:p>
        </p:txBody>
      </p:sp>
    </p:spTree>
    <p:extLst>
      <p:ext uri="{BB962C8B-B14F-4D97-AF65-F5344CB8AC3E}">
        <p14:creationId xmlns:p14="http://schemas.microsoft.com/office/powerpoint/2010/main" val="2022501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Greece – Moodle, </a:t>
            </a:r>
            <a:r>
              <a:rPr lang="en-US" sz="2400" dirty="0" err="1"/>
              <a:t>eduOER</a:t>
            </a:r>
            <a:r>
              <a:rPr lang="en-US" sz="2400" dirty="0"/>
              <a:t>, H5P, CERNBox, DSpace, SeLCont, </a:t>
            </a:r>
            <a:r>
              <a:rPr lang="pl-PL" sz="2400" dirty="0"/>
              <a:t>	</a:t>
            </a:r>
            <a:r>
              <a:rPr lang="en-US" sz="2400" dirty="0" err="1"/>
              <a:t>Knockplop</a:t>
            </a:r>
            <a:r>
              <a:rPr lang="en-US" sz="2400" dirty="0"/>
              <a:t>, PODDIUM, SWAN</a:t>
            </a:r>
            <a:endParaRPr lang="pl-PL" sz="2400" dirty="0"/>
          </a:p>
          <a:p>
            <a:r>
              <a:rPr lang="en-US" sz="2400" dirty="0"/>
              <a:t>Hungary – Moodle, </a:t>
            </a:r>
            <a:r>
              <a:rPr lang="en-US" sz="2400" dirty="0" err="1"/>
              <a:t>Knockplop</a:t>
            </a:r>
            <a:r>
              <a:rPr lang="en-US" sz="2400" dirty="0"/>
              <a:t>, </a:t>
            </a:r>
            <a:r>
              <a:rPr lang="en-US" sz="2400" dirty="0" err="1"/>
              <a:t>NextCloud</a:t>
            </a:r>
            <a:r>
              <a:rPr lang="en-US" sz="2400" dirty="0"/>
              <a:t>, </a:t>
            </a:r>
            <a:r>
              <a:rPr lang="en-US" sz="2400" dirty="0" err="1"/>
              <a:t>Mahara</a:t>
            </a:r>
            <a:r>
              <a:rPr lang="en-US" sz="2400" dirty="0"/>
              <a:t>, </a:t>
            </a:r>
            <a:r>
              <a:rPr lang="en-US" sz="2400" dirty="0" err="1"/>
              <a:t>Videotorium</a:t>
            </a:r>
            <a:r>
              <a:rPr lang="en-US" sz="2400" dirty="0"/>
              <a:t> and </a:t>
            </a:r>
            <a:r>
              <a:rPr lang="pl-PL" sz="2400" dirty="0"/>
              <a:t>	</a:t>
            </a:r>
            <a:r>
              <a:rPr lang="en-US" sz="2400" dirty="0" err="1"/>
              <a:t>Etherpad</a:t>
            </a:r>
            <a:endParaRPr lang="pl-PL" sz="2400" dirty="0"/>
          </a:p>
          <a:p>
            <a:r>
              <a:rPr lang="en-US" sz="2400" dirty="0"/>
              <a:t>Italy –  Moodle, H5P, </a:t>
            </a:r>
            <a:r>
              <a:rPr lang="en-US" sz="2400" dirty="0" err="1"/>
              <a:t>eduOER</a:t>
            </a:r>
            <a:r>
              <a:rPr lang="en-US" sz="2400" dirty="0"/>
              <a:t>, </a:t>
            </a:r>
            <a:r>
              <a:rPr lang="en-US" sz="2400" dirty="0" err="1"/>
              <a:t>CERNbox</a:t>
            </a:r>
            <a:endParaRPr lang="pl-PL" sz="2400" dirty="0"/>
          </a:p>
          <a:p>
            <a:r>
              <a:rPr lang="en-US" sz="2400" dirty="0"/>
              <a:t>Lithuania – Moodle, </a:t>
            </a:r>
            <a:r>
              <a:rPr lang="en-US" sz="2400" dirty="0" err="1"/>
              <a:t>eduOER</a:t>
            </a:r>
            <a:r>
              <a:rPr lang="en-US" sz="2400" dirty="0"/>
              <a:t>, H5P, </a:t>
            </a:r>
            <a:r>
              <a:rPr lang="en-US" sz="2400" dirty="0" err="1"/>
              <a:t>Knockplop</a:t>
            </a:r>
            <a:endParaRPr lang="pl-PL" sz="2400" dirty="0"/>
          </a:p>
          <a:p>
            <a:r>
              <a:rPr lang="en-US" sz="2400" dirty="0"/>
              <a:t>Poland – CERNBox, SWAN, </a:t>
            </a:r>
            <a:r>
              <a:rPr lang="en-US" sz="2400" dirty="0" err="1"/>
              <a:t>Knockplop</a:t>
            </a:r>
            <a:r>
              <a:rPr lang="en-US" sz="2400" dirty="0"/>
              <a:t>, </a:t>
            </a:r>
            <a:r>
              <a:rPr lang="en-US" sz="2400" dirty="0" err="1"/>
              <a:t>MultipartyMeeting</a:t>
            </a:r>
            <a:r>
              <a:rPr lang="en-US" sz="2400" dirty="0"/>
              <a:t>, OpenEdX</a:t>
            </a:r>
            <a:endParaRPr lang="pl-PL" sz="2400" dirty="0"/>
          </a:p>
          <a:p>
            <a:r>
              <a:rPr lang="en-US" sz="2400" dirty="0"/>
              <a:t>Portugal – Moodle, </a:t>
            </a:r>
            <a:r>
              <a:rPr lang="en-US" sz="2400" dirty="0" err="1"/>
              <a:t>Knockplop</a:t>
            </a:r>
            <a:r>
              <a:rPr lang="en-US" sz="2400" dirty="0"/>
              <a:t>, Poddium, </a:t>
            </a:r>
            <a:r>
              <a:rPr lang="en-US" sz="2400" dirty="0" err="1"/>
              <a:t>eduOER</a:t>
            </a:r>
            <a:r>
              <a:rPr lang="en-US" sz="2400" dirty="0"/>
              <a:t>, H5P</a:t>
            </a:r>
            <a:endParaRPr lang="pl-PL" sz="2400" dirty="0"/>
          </a:p>
          <a:p>
            <a:r>
              <a:rPr lang="en-US" sz="2400" dirty="0"/>
              <a:t>Spain –</a:t>
            </a:r>
            <a:r>
              <a:rPr lang="pl-PL" sz="2400" dirty="0"/>
              <a:t> </a:t>
            </a:r>
            <a:r>
              <a:rPr lang="en-US" sz="2400" dirty="0"/>
              <a:t>Moodle, H5P, Poddium, </a:t>
            </a:r>
            <a:r>
              <a:rPr lang="en-US" sz="2400" dirty="0" err="1"/>
              <a:t>Knockplop</a:t>
            </a:r>
            <a:r>
              <a:rPr lang="en-US" sz="2400" dirty="0"/>
              <a:t>, </a:t>
            </a:r>
            <a:r>
              <a:rPr lang="en-US" sz="2400" dirty="0" err="1"/>
              <a:t>eduOER</a:t>
            </a:r>
            <a:r>
              <a:rPr lang="en-US" sz="2400" dirty="0"/>
              <a:t>, DSpace, </a:t>
            </a:r>
            <a:r>
              <a:rPr lang="en-US" sz="2400" dirty="0" err="1"/>
              <a:t>Owncloud</a:t>
            </a:r>
            <a:endParaRPr lang="pl-PL" sz="24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Tools in </a:t>
            </a:r>
            <a:r>
              <a:rPr lang="pl-PL" dirty="0" err="1"/>
              <a:t>Use</a:t>
            </a:r>
            <a:r>
              <a:rPr lang="pl-PL" dirty="0"/>
              <a:t> per </a:t>
            </a:r>
            <a:r>
              <a:rPr lang="pl-PL" dirty="0" err="1"/>
              <a:t>Countries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826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KPI in the New </a:t>
            </a:r>
            <a:r>
              <a:rPr lang="en-US" dirty="0" err="1"/>
              <a:t>Workplan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number of pilot schools</a:t>
            </a:r>
          </a:p>
          <a:p>
            <a:pPr lvl="1"/>
            <a:r>
              <a:rPr lang="en-US" dirty="0"/>
              <a:t>Request to the EC for changing 1500 to 1000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University enrolment rate – To be considered as irrelevant</a:t>
            </a:r>
          </a:p>
          <a:p>
            <a:pPr lvl="1"/>
            <a:r>
              <a:rPr lang="en-US" i="1" dirty="0"/>
              <a:t>Success rate of student enrolments to university across the pilot schools in Europe: Year 1: baseline, Year 2: +15%, Year 3: +20%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Weak correlation with the project’s impact</a:t>
            </a:r>
          </a:p>
          <a:p>
            <a:pPr lvl="1"/>
            <a:r>
              <a:rPr lang="en-US" dirty="0"/>
              <a:t>Debatable feasibility to collect meaningful data</a:t>
            </a:r>
          </a:p>
          <a:p>
            <a:pPr lvl="1"/>
            <a:endParaRPr lang="en-US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www.up2university.eu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341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Minimum Viable Product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86160" cy="4351338"/>
          </a:xfrm>
        </p:spPr>
        <p:txBody>
          <a:bodyPr>
            <a:normAutofit/>
          </a:bodyPr>
          <a:lstStyle/>
          <a:p>
            <a:r>
              <a:rPr lang="en-GB" noProof="0" dirty="0"/>
              <a:t>Finalising 2nd phase of MVP</a:t>
            </a:r>
          </a:p>
          <a:p>
            <a:r>
              <a:rPr lang="en-GB" noProof="0" dirty="0"/>
              <a:t>Collecting suggestions in </a:t>
            </a:r>
            <a:r>
              <a:rPr lang="en-GB" dirty="0">
                <a:hlinkClick r:id="rId3"/>
              </a:rPr>
              <a:t>http://bit.ly/2WCg9gj</a:t>
            </a:r>
            <a:r>
              <a:rPr lang="en-GB" dirty="0"/>
              <a:t> </a:t>
            </a:r>
          </a:p>
          <a:p>
            <a:r>
              <a:rPr lang="en-GB" noProof="0" dirty="0"/>
              <a:t>Main suggestions are:</a:t>
            </a:r>
          </a:p>
          <a:p>
            <a:pPr lvl="1"/>
            <a:r>
              <a:rPr lang="en-GB" dirty="0"/>
              <a:t>New tools</a:t>
            </a:r>
          </a:p>
          <a:p>
            <a:pPr lvl="1"/>
            <a:r>
              <a:rPr lang="en-GB" noProof="0" dirty="0"/>
              <a:t>Improving user experience</a:t>
            </a:r>
          </a:p>
          <a:p>
            <a:pPr lvl="1"/>
            <a:r>
              <a:rPr lang="en-GB" dirty="0"/>
              <a:t>Add features available in competitive solutions</a:t>
            </a:r>
          </a:p>
          <a:p>
            <a:r>
              <a:rPr lang="en-GB" noProof="0" dirty="0"/>
              <a:t>Analysing the collected feedback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163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UP2U_Template_2018</Template>
  <TotalTime>1824</TotalTime>
  <Words>481</Words>
  <Application>Microsoft Macintosh PowerPoint</Application>
  <PresentationFormat>Widescreen</PresentationFormat>
  <Paragraphs>104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Raleway</vt:lpstr>
      <vt:lpstr>Raleway Light</vt:lpstr>
      <vt:lpstr>Wingdings</vt:lpstr>
      <vt:lpstr>Tema do Office</vt:lpstr>
      <vt:lpstr>WP7. Pilot coordination and continuous risk assessment</vt:lpstr>
      <vt:lpstr>PowerPoint Presentation</vt:lpstr>
      <vt:lpstr>Pilots</vt:lpstr>
      <vt:lpstr>Pilots</vt:lpstr>
      <vt:lpstr>Pilots</vt:lpstr>
      <vt:lpstr>Pilots</vt:lpstr>
      <vt:lpstr>Tools in Use per Countries</vt:lpstr>
      <vt:lpstr>KPI in the New Workplan</vt:lpstr>
      <vt:lpstr>Minimum Viable Product</vt:lpstr>
      <vt:lpstr>Quality Control and Risk Assessment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Michał Zimniewicz</dc:creator>
  <cp:lastModifiedBy>Casper Dreef</cp:lastModifiedBy>
  <cp:revision>232</cp:revision>
  <dcterms:created xsi:type="dcterms:W3CDTF">2018-07-29T15:45:07Z</dcterms:created>
  <dcterms:modified xsi:type="dcterms:W3CDTF">2019-06-13T11:02:50Z</dcterms:modified>
</cp:coreProperties>
</file>