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sldIdLst>
    <p:sldId id="256" r:id="rId2"/>
    <p:sldId id="273" r:id="rId3"/>
    <p:sldId id="274" r:id="rId4"/>
    <p:sldId id="276" r:id="rId5"/>
    <p:sldId id="275" r:id="rId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01" autoAdjust="0"/>
    <p:restoredTop sz="81098"/>
  </p:normalViewPr>
  <p:slideViewPr>
    <p:cSldViewPr snapToGrid="0" snapToObjects="1">
      <p:cViewPr varScale="1">
        <p:scale>
          <a:sx n="97" d="100"/>
          <a:sy n="97" d="100"/>
        </p:scale>
        <p:origin x="208" y="8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11/06/2019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2019. 06. 11.</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2019. 06. 11.</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2019. 06. 11.</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2019. 06. 11.</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fontScale="90000"/>
          </a:bodyPr>
          <a:lstStyle/>
          <a:p>
            <a:r>
              <a:rPr lang="pt-BR" sz="5400" dirty="0">
                <a:solidFill>
                  <a:schemeClr val="accent2"/>
                </a:solidFill>
              </a:rPr>
              <a:t>UP2U WP8</a:t>
            </a:r>
            <a:br>
              <a:rPr lang="pt-BR" sz="5400" dirty="0">
                <a:solidFill>
                  <a:schemeClr val="accent2"/>
                </a:solidFill>
              </a:rPr>
            </a:br>
            <a:r>
              <a:rPr lang="pt-BR" sz="5400" dirty="0" err="1">
                <a:solidFill>
                  <a:schemeClr val="accent2"/>
                </a:solidFill>
              </a:rPr>
              <a:t>Sustainability</a:t>
            </a:r>
            <a:r>
              <a:rPr lang="pt-BR" sz="5400" dirty="0">
                <a:solidFill>
                  <a:schemeClr val="accent2"/>
                </a:solidFill>
              </a:rPr>
              <a:t> </a:t>
            </a:r>
            <a:r>
              <a:rPr lang="pt-BR" sz="5400" dirty="0" err="1">
                <a:solidFill>
                  <a:schemeClr val="accent2"/>
                </a:solidFill>
              </a:rPr>
              <a:t>and</a:t>
            </a:r>
            <a:r>
              <a:rPr lang="pt-BR" sz="5400" dirty="0">
                <a:solidFill>
                  <a:schemeClr val="accent2"/>
                </a:solidFill>
              </a:rPr>
              <a:t> </a:t>
            </a:r>
            <a:r>
              <a:rPr lang="pt-BR" sz="5400" dirty="0" err="1">
                <a:solidFill>
                  <a:schemeClr val="accent2"/>
                </a:solidFill>
              </a:rPr>
              <a:t>Exploitation</a:t>
            </a:r>
            <a:r>
              <a:rPr lang="pt-BR" sz="5400" dirty="0">
                <a:solidFill>
                  <a:schemeClr val="accent2"/>
                </a:solidFill>
              </a:rPr>
              <a:t> </a:t>
            </a:r>
            <a:r>
              <a:rPr lang="pt-BR" sz="5400" dirty="0" err="1">
                <a:solidFill>
                  <a:schemeClr val="accent2"/>
                </a:solidFill>
              </a:rPr>
              <a:t>of</a:t>
            </a:r>
            <a:r>
              <a:rPr lang="pt-BR" sz="5400" dirty="0">
                <a:solidFill>
                  <a:schemeClr val="accent2"/>
                </a:solidFill>
              </a:rPr>
              <a:t> </a:t>
            </a:r>
            <a:r>
              <a:rPr lang="pt-BR" sz="5400" dirty="0" err="1">
                <a:solidFill>
                  <a:schemeClr val="accent2"/>
                </a:solidFill>
              </a:rPr>
              <a:t>Results</a:t>
            </a:r>
            <a:endParaRPr lang="pt-BR" sz="5400" dirty="0">
              <a:solidFill>
                <a:schemeClr val="accent2"/>
              </a:solidFill>
            </a:endParaRPr>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endParaRPr lang="pt-BR" dirty="0"/>
          </a:p>
        </p:txBody>
      </p:sp>
      <p:sp>
        <p:nvSpPr>
          <p:cNvPr id="6" name="Subtitle 5">
            <a:extLst>
              <a:ext uri="{FF2B5EF4-FFF2-40B4-BE49-F238E27FC236}">
                <a16:creationId xmlns:a16="http://schemas.microsoft.com/office/drawing/2014/main" id="{FF65D93B-B493-E042-810D-F582528F2AF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06401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p:txBody>
          <a:bodyPr/>
          <a:lstStyle/>
          <a:p>
            <a:r>
              <a:rPr lang="en-US" dirty="0"/>
              <a:t>Status of Deliverables </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p:txBody>
          <a:bodyPr/>
          <a:lstStyle/>
          <a:p>
            <a:fld id="{329E5F41-1819-CC4C-A361-86D446D94323}" type="slidenum">
              <a:rPr lang="pt-BR" smtClean="0"/>
              <a:pPr/>
              <a:t>2</a:t>
            </a:fld>
            <a:endParaRPr lang="pt-BR"/>
          </a:p>
        </p:txBody>
      </p:sp>
      <p:graphicFrame>
        <p:nvGraphicFramePr>
          <p:cNvPr id="6" name="Table 5">
            <a:extLst>
              <a:ext uri="{FF2B5EF4-FFF2-40B4-BE49-F238E27FC236}">
                <a16:creationId xmlns:a16="http://schemas.microsoft.com/office/drawing/2014/main" id="{89F82128-50BF-4847-9398-E7D32DBEB7E7}"/>
              </a:ext>
            </a:extLst>
          </p:cNvPr>
          <p:cNvGraphicFramePr>
            <a:graphicFrameLocks noGrp="1"/>
          </p:cNvGraphicFramePr>
          <p:nvPr>
            <p:extLst>
              <p:ext uri="{D42A27DB-BD31-4B8C-83A1-F6EECF244321}">
                <p14:modId xmlns:p14="http://schemas.microsoft.com/office/powerpoint/2010/main" val="1645146657"/>
              </p:ext>
            </p:extLst>
          </p:nvPr>
        </p:nvGraphicFramePr>
        <p:xfrm>
          <a:off x="838200" y="1690688"/>
          <a:ext cx="10515600" cy="4142250"/>
        </p:xfrm>
        <a:graphic>
          <a:graphicData uri="http://schemas.openxmlformats.org/drawingml/2006/table">
            <a:tbl>
              <a:tblPr bandRow="1">
                <a:tableStyleId>{91EBBBCC-DAD2-459C-BE2E-F6DE35CF9A28}</a:tableStyleId>
              </a:tblPr>
              <a:tblGrid>
                <a:gridCol w="1781432">
                  <a:extLst>
                    <a:ext uri="{9D8B030D-6E8A-4147-A177-3AD203B41FA5}">
                      <a16:colId xmlns:a16="http://schemas.microsoft.com/office/drawing/2014/main" val="1286204448"/>
                    </a:ext>
                  </a:extLst>
                </a:gridCol>
                <a:gridCol w="5228968">
                  <a:extLst>
                    <a:ext uri="{9D8B030D-6E8A-4147-A177-3AD203B41FA5}">
                      <a16:colId xmlns:a16="http://schemas.microsoft.com/office/drawing/2014/main" val="1041391837"/>
                    </a:ext>
                  </a:extLst>
                </a:gridCol>
                <a:gridCol w="3505200">
                  <a:extLst>
                    <a:ext uri="{9D8B030D-6E8A-4147-A177-3AD203B41FA5}">
                      <a16:colId xmlns:a16="http://schemas.microsoft.com/office/drawing/2014/main" val="371931540"/>
                    </a:ext>
                  </a:extLst>
                </a:gridCol>
              </a:tblGrid>
              <a:tr h="828450">
                <a:tc>
                  <a:txBody>
                    <a:bodyPr/>
                    <a:lstStyle/>
                    <a:p>
                      <a:r>
                        <a:rPr lang="en-US" sz="2400" dirty="0"/>
                        <a:t>Deliverables </a:t>
                      </a:r>
                    </a:p>
                  </a:txBody>
                  <a:tcPr/>
                </a:tc>
                <a:tc>
                  <a:txBody>
                    <a:bodyPr/>
                    <a:lstStyle/>
                    <a:p>
                      <a:r>
                        <a:rPr lang="en-US" sz="2400" dirty="0"/>
                        <a:t>Topic</a:t>
                      </a:r>
                    </a:p>
                  </a:txBody>
                  <a:tcPr/>
                </a:tc>
                <a:tc>
                  <a:txBody>
                    <a:bodyPr/>
                    <a:lstStyle/>
                    <a:p>
                      <a:r>
                        <a:rPr lang="en-US" sz="2400" dirty="0"/>
                        <a:t>Status</a:t>
                      </a:r>
                    </a:p>
                  </a:txBody>
                  <a:tcPr/>
                </a:tc>
                <a:extLst>
                  <a:ext uri="{0D108BD9-81ED-4DB2-BD59-A6C34878D82A}">
                    <a16:rowId xmlns:a16="http://schemas.microsoft.com/office/drawing/2014/main" val="1974130164"/>
                  </a:ext>
                </a:extLst>
              </a:tr>
              <a:tr h="828450">
                <a:tc>
                  <a:txBody>
                    <a:bodyPr/>
                    <a:lstStyle/>
                    <a:p>
                      <a:r>
                        <a:rPr lang="en-US" sz="2400" dirty="0"/>
                        <a:t>D8.1</a:t>
                      </a:r>
                    </a:p>
                  </a:txBody>
                  <a:tcPr/>
                </a:tc>
                <a:tc>
                  <a:txBody>
                    <a:bodyPr/>
                    <a:lstStyle/>
                    <a:p>
                      <a:r>
                        <a:rPr lang="en-US" sz="2400" dirty="0"/>
                        <a:t>Analysis of Up2U Ecosystem and Existing Business Models</a:t>
                      </a:r>
                    </a:p>
                  </a:txBody>
                  <a:tcPr/>
                </a:tc>
                <a:tc>
                  <a:txBody>
                    <a:bodyPr/>
                    <a:lstStyle/>
                    <a:p>
                      <a:r>
                        <a:rPr lang="en-US" sz="2400" dirty="0">
                          <a:solidFill>
                            <a:srgbClr val="00B050"/>
                          </a:solidFill>
                        </a:rPr>
                        <a:t>Accepted</a:t>
                      </a:r>
                    </a:p>
                  </a:txBody>
                  <a:tcPr/>
                </a:tc>
                <a:extLst>
                  <a:ext uri="{0D108BD9-81ED-4DB2-BD59-A6C34878D82A}">
                    <a16:rowId xmlns:a16="http://schemas.microsoft.com/office/drawing/2014/main" val="455006556"/>
                  </a:ext>
                </a:extLst>
              </a:tr>
              <a:tr h="828450">
                <a:tc>
                  <a:txBody>
                    <a:bodyPr/>
                    <a:lstStyle/>
                    <a:p>
                      <a:r>
                        <a:rPr lang="en-US" sz="2400" dirty="0"/>
                        <a:t>D8.2</a:t>
                      </a:r>
                    </a:p>
                  </a:txBody>
                  <a:tcPr/>
                </a:tc>
                <a:tc>
                  <a:txBody>
                    <a:bodyPr/>
                    <a:lstStyle/>
                    <a:p>
                      <a:r>
                        <a:rPr lang="en-US" sz="2400" dirty="0"/>
                        <a:t>Draft Plan for Sustainability and Exploitation </a:t>
                      </a:r>
                    </a:p>
                  </a:txBody>
                  <a:tcPr/>
                </a:tc>
                <a:tc>
                  <a:txBody>
                    <a:bodyPr/>
                    <a:lstStyle/>
                    <a:p>
                      <a:r>
                        <a:rPr lang="en-US" sz="2400" dirty="0">
                          <a:solidFill>
                            <a:srgbClr val="00B050"/>
                          </a:solidFill>
                        </a:rPr>
                        <a:t>Accepted</a:t>
                      </a:r>
                    </a:p>
                  </a:txBody>
                  <a:tcPr/>
                </a:tc>
                <a:extLst>
                  <a:ext uri="{0D108BD9-81ED-4DB2-BD59-A6C34878D82A}">
                    <a16:rowId xmlns:a16="http://schemas.microsoft.com/office/drawing/2014/main" val="1413320705"/>
                  </a:ext>
                </a:extLst>
              </a:tr>
              <a:tr h="828450">
                <a:tc>
                  <a:txBody>
                    <a:bodyPr/>
                    <a:lstStyle/>
                    <a:p>
                      <a:r>
                        <a:rPr lang="en-US" sz="2400" dirty="0"/>
                        <a:t>D8.3</a:t>
                      </a:r>
                    </a:p>
                  </a:txBody>
                  <a:tcPr/>
                </a:tc>
                <a:tc>
                  <a:txBody>
                    <a:bodyPr/>
                    <a:lstStyle/>
                    <a:p>
                      <a:r>
                        <a:rPr lang="en-US" sz="2400" dirty="0"/>
                        <a:t>Up2U Business Models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rgbClr val="00B050"/>
                          </a:solidFill>
                        </a:rPr>
                        <a:t>Approved</a:t>
                      </a:r>
                    </a:p>
                    <a:p>
                      <a:endParaRPr lang="en-US" sz="2400" dirty="0"/>
                    </a:p>
                  </a:txBody>
                  <a:tcPr/>
                </a:tc>
                <a:extLst>
                  <a:ext uri="{0D108BD9-81ED-4DB2-BD59-A6C34878D82A}">
                    <a16:rowId xmlns:a16="http://schemas.microsoft.com/office/drawing/2014/main" val="1128066982"/>
                  </a:ext>
                </a:extLst>
              </a:tr>
              <a:tr h="828450">
                <a:tc>
                  <a:txBody>
                    <a:bodyPr/>
                    <a:lstStyle/>
                    <a:p>
                      <a:r>
                        <a:rPr lang="en-US" sz="2400" dirty="0"/>
                        <a:t>D8.4</a:t>
                      </a:r>
                    </a:p>
                  </a:txBody>
                  <a:tcPr/>
                </a:tc>
                <a:tc>
                  <a:txBody>
                    <a:bodyPr/>
                    <a:lstStyle/>
                    <a:p>
                      <a:r>
                        <a:rPr lang="en-US" sz="2400" dirty="0"/>
                        <a:t>Final Report on Up2U Sustainability and Exploitation</a:t>
                      </a:r>
                    </a:p>
                  </a:txBody>
                  <a:tcPr/>
                </a:tc>
                <a:tc>
                  <a:txBody>
                    <a:bodyPr/>
                    <a:lstStyle/>
                    <a:p>
                      <a:r>
                        <a:rPr lang="en-US" sz="2400" dirty="0"/>
                        <a:t>M39 (May 2020)</a:t>
                      </a:r>
                    </a:p>
                  </a:txBody>
                  <a:tcPr/>
                </a:tc>
                <a:extLst>
                  <a:ext uri="{0D108BD9-81ED-4DB2-BD59-A6C34878D82A}">
                    <a16:rowId xmlns:a16="http://schemas.microsoft.com/office/drawing/2014/main" val="3566326269"/>
                  </a:ext>
                </a:extLst>
              </a:tr>
            </a:tbl>
          </a:graphicData>
        </a:graphic>
      </p:graphicFrame>
    </p:spTree>
    <p:extLst>
      <p:ext uri="{BB962C8B-B14F-4D97-AF65-F5344CB8AC3E}">
        <p14:creationId xmlns:p14="http://schemas.microsoft.com/office/powerpoint/2010/main" val="69896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Tasks Update</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3</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2585323"/>
          </a:xfrm>
          <a:prstGeom prst="rect">
            <a:avLst/>
          </a:prstGeom>
        </p:spPr>
        <p:txBody>
          <a:bodyPr wrap="square">
            <a:spAutoFit/>
          </a:bodyPr>
          <a:lstStyle/>
          <a:p>
            <a:r>
              <a:rPr lang="en-GB" b="1" dirty="0"/>
              <a:t>Task 8.1 – Sustainability and business models (PSNC)</a:t>
            </a:r>
          </a:p>
          <a:p>
            <a:r>
              <a:rPr lang="en-GB" dirty="0"/>
              <a:t>Efforts will focus on implementing these business models in an effective, efficient and consistent manner, as well as on providing effective competitive analyses for achieving a sustainable strategy after the project’s lifetime. </a:t>
            </a:r>
          </a:p>
          <a:p>
            <a:endParaRPr lang="en-GB" b="1" dirty="0"/>
          </a:p>
          <a:p>
            <a:r>
              <a:rPr lang="en-GB" b="1" dirty="0"/>
              <a:t>Task 8.2 – Ecosystem Analysis (GWDG) </a:t>
            </a:r>
            <a:endParaRPr lang="en-GB" dirty="0"/>
          </a:p>
          <a:p>
            <a:r>
              <a:rPr lang="en-GB" dirty="0"/>
              <a:t>The task will continue to focus on competitive solutions and the advantages of Up2U’s solution by comparison as part of the ecosystem analysis. </a:t>
            </a:r>
          </a:p>
          <a:p>
            <a:endParaRPr lang="en-GB" b="1" dirty="0"/>
          </a:p>
        </p:txBody>
      </p:sp>
    </p:spTree>
    <p:extLst>
      <p:ext uri="{BB962C8B-B14F-4D97-AF65-F5344CB8AC3E}">
        <p14:creationId xmlns:p14="http://schemas.microsoft.com/office/powerpoint/2010/main" val="1422302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Tasks Update</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4</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5355312"/>
          </a:xfrm>
          <a:prstGeom prst="rect">
            <a:avLst/>
          </a:prstGeom>
        </p:spPr>
        <p:txBody>
          <a:bodyPr wrap="square">
            <a:spAutoFit/>
          </a:bodyPr>
          <a:lstStyle/>
          <a:p>
            <a:r>
              <a:rPr lang="en-GB" b="1" dirty="0"/>
              <a:t>Task 8.3 – Industry Engagement (TELTEK) </a:t>
            </a:r>
            <a:endParaRPr lang="en-GB" dirty="0"/>
          </a:p>
          <a:p>
            <a:pPr marL="285750" indent="-285750">
              <a:buFont typeface="Arial" panose="020B0604020202020204" pitchFamily="34" charset="0"/>
              <a:buChar char="•"/>
            </a:pPr>
            <a:r>
              <a:rPr lang="en-GB" dirty="0"/>
              <a:t>Companies that may be willing to provide Infrastructure as a Service (IaaS) and that can also offer cloud services to the project, with a focus especially on extender </a:t>
            </a:r>
            <a:r>
              <a:rPr lang="en-GB" dirty="0" err="1"/>
              <a:t>ownCloud</a:t>
            </a:r>
            <a:r>
              <a:rPr lang="en-GB" dirty="0"/>
              <a:t> compatible storage. </a:t>
            </a:r>
          </a:p>
          <a:p>
            <a:pPr marL="285750" indent="-285750">
              <a:buFont typeface="Arial" panose="020B0604020202020204" pitchFamily="34" charset="0"/>
              <a:buChar char="•"/>
            </a:pPr>
            <a:r>
              <a:rPr lang="en-GB" dirty="0"/>
              <a:t>Contact publishers of digital textbooks that can provide commercial educational content to the platform.</a:t>
            </a:r>
          </a:p>
          <a:p>
            <a:pPr marL="285750" indent="-285750">
              <a:buFont typeface="Arial" panose="020B0604020202020204" pitchFamily="34" charset="0"/>
              <a:buChar char="•"/>
            </a:pPr>
            <a:r>
              <a:rPr lang="en-GB" dirty="0"/>
              <a:t>Contact Microsoft (Spain branch) or a Microsoft partner to engage as an Office 365 provider for the Up2U platform. </a:t>
            </a:r>
          </a:p>
          <a:p>
            <a:endParaRPr lang="en-GB" dirty="0"/>
          </a:p>
          <a:p>
            <a:r>
              <a:rPr lang="en-GB" dirty="0"/>
              <a:t>Furthermore, the task will focus on implementing NREN and Up2U tools for school business models and engage local NRENs or commercial providers (for countries where the local NREN is not interested in engaging with the project). </a:t>
            </a:r>
          </a:p>
          <a:p>
            <a:endParaRPr lang="en-GB" dirty="0"/>
          </a:p>
          <a:p>
            <a:r>
              <a:rPr lang="en-GB" b="1" dirty="0"/>
              <a:t>Task 8.4 – New Schools (GARR) </a:t>
            </a:r>
            <a:endParaRPr lang="en-GB" dirty="0"/>
          </a:p>
          <a:p>
            <a:endParaRPr lang="en-US" i="1" dirty="0">
              <a:solidFill>
                <a:srgbClr val="000000"/>
              </a:solidFill>
              <a:latin typeface="Helvetica" pitchFamily="2" charset="0"/>
            </a:endParaRPr>
          </a:p>
          <a:p>
            <a:r>
              <a:rPr lang="en-GB" dirty="0"/>
              <a:t>Activities addressed to new schools to fully exploit the benefits of the project will be continued in the last year of the project. Schools are the main target for the proposed business models the project will focus on (NREN services for schools, Up2U Tools for Schools and Third-Party Tool Integration). </a:t>
            </a:r>
          </a:p>
          <a:p>
            <a:br>
              <a:rPr lang="en-US" dirty="0"/>
            </a:br>
            <a:endParaRPr lang="en-US" dirty="0"/>
          </a:p>
          <a:p>
            <a:endParaRPr lang="en-GB" b="1" dirty="0"/>
          </a:p>
        </p:txBody>
      </p:sp>
    </p:spTree>
    <p:extLst>
      <p:ext uri="{BB962C8B-B14F-4D97-AF65-F5344CB8AC3E}">
        <p14:creationId xmlns:p14="http://schemas.microsoft.com/office/powerpoint/2010/main" val="2082906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New KPI</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5</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4524315"/>
          </a:xfrm>
          <a:prstGeom prst="rect">
            <a:avLst/>
          </a:prstGeom>
        </p:spPr>
        <p:txBody>
          <a:bodyPr wrap="square">
            <a:spAutoFit/>
          </a:bodyPr>
          <a:lstStyle/>
          <a:p>
            <a:r>
              <a:rPr lang="en-GB" dirty="0"/>
              <a:t>Two KPIs were defined in the </a:t>
            </a:r>
            <a:r>
              <a:rPr lang="en-GB" dirty="0" err="1"/>
              <a:t>DoW</a:t>
            </a:r>
            <a:r>
              <a:rPr lang="en-GB" dirty="0"/>
              <a:t>: </a:t>
            </a:r>
          </a:p>
          <a:p>
            <a:r>
              <a:rPr lang="en-GB" b="1" dirty="0"/>
              <a:t>1. Number of Business Models identified and evaluated – 10 required. </a:t>
            </a:r>
            <a:endParaRPr lang="en-GB" dirty="0"/>
          </a:p>
          <a:p>
            <a:pPr marL="342900" indent="-342900">
              <a:buAutoNum type="alphaLcPeriod"/>
            </a:pPr>
            <a:r>
              <a:rPr lang="en-GB" dirty="0"/>
              <a:t>5 have already been evaluated and 2 others identified, reported in D8.3.</a:t>
            </a:r>
          </a:p>
          <a:p>
            <a:pPr marL="342900" indent="-342900">
              <a:buAutoNum type="alphaLcPeriod"/>
            </a:pPr>
            <a:endParaRPr lang="en-GB" dirty="0"/>
          </a:p>
          <a:p>
            <a:r>
              <a:rPr lang="en-GB" dirty="0"/>
              <a:t> </a:t>
            </a:r>
          </a:p>
          <a:p>
            <a:r>
              <a:rPr lang="en-GB" b="1" dirty="0"/>
              <a:t>2. Business actors willing to engage on commercial basis – 5 required. </a:t>
            </a:r>
            <a:endParaRPr lang="en-GB" dirty="0"/>
          </a:p>
          <a:p>
            <a:pPr marL="342900" indent="-342900">
              <a:buAutoNum type="alphaLcPeriod"/>
            </a:pPr>
            <a:r>
              <a:rPr lang="en-GB" dirty="0"/>
              <a:t>4 business actors are willing to engage, reported in D8.3. </a:t>
            </a:r>
          </a:p>
          <a:p>
            <a:pPr marL="342900" indent="-342900">
              <a:buAutoNum type="alphaLcPeriod"/>
            </a:pPr>
            <a:endParaRPr lang="en-GB" dirty="0"/>
          </a:p>
          <a:p>
            <a:pPr marL="342900" indent="-342900">
              <a:buAutoNum type="alphaLcPeriod"/>
            </a:pPr>
            <a:endParaRPr lang="en-GB" dirty="0"/>
          </a:p>
          <a:p>
            <a:r>
              <a:rPr lang="en-GB" dirty="0"/>
              <a:t>- Sustainability strategy - Task. 8.1 </a:t>
            </a:r>
          </a:p>
          <a:p>
            <a:r>
              <a:rPr lang="en-GB" dirty="0"/>
              <a:t>- Analysis of competitive solutions and our unique selling points - Task 8.2 </a:t>
            </a:r>
          </a:p>
          <a:p>
            <a:r>
              <a:rPr lang="en-GB" dirty="0"/>
              <a:t>- Extending the community of schools interested in the Up2U platform - Task 8.4 </a:t>
            </a:r>
          </a:p>
          <a:p>
            <a:pPr marL="342900" indent="-342900">
              <a:buAutoNum type="alphaLcPeriod"/>
            </a:pPr>
            <a:endParaRPr lang="en-GB" dirty="0"/>
          </a:p>
          <a:p>
            <a:endParaRPr lang="en-US" i="1" dirty="0">
              <a:solidFill>
                <a:srgbClr val="000000"/>
              </a:solidFill>
              <a:latin typeface="Helvetica" pitchFamily="2" charset="0"/>
            </a:endParaRPr>
          </a:p>
          <a:p>
            <a:br>
              <a:rPr lang="en-US" dirty="0"/>
            </a:br>
            <a:endParaRPr lang="en-US" dirty="0"/>
          </a:p>
        </p:txBody>
      </p:sp>
    </p:spTree>
    <p:extLst>
      <p:ext uri="{BB962C8B-B14F-4D97-AF65-F5344CB8AC3E}">
        <p14:creationId xmlns:p14="http://schemas.microsoft.com/office/powerpoint/2010/main" val="764912342"/>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162</TotalTime>
  <Words>428</Words>
  <Application>Microsoft Macintosh PowerPoint</Application>
  <PresentationFormat>Widescreen</PresentationFormat>
  <Paragraphs>59</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Helvetica</vt:lpstr>
      <vt:lpstr>Raleway</vt:lpstr>
      <vt:lpstr>Raleway Light</vt:lpstr>
      <vt:lpstr>Wingdings</vt:lpstr>
      <vt:lpstr>Tema do Office</vt:lpstr>
      <vt:lpstr>UP2U WP8 Sustainability and Exploitation of Results</vt:lpstr>
      <vt:lpstr>Status of Deliverables </vt:lpstr>
      <vt:lpstr>Tasks Update</vt:lpstr>
      <vt:lpstr>Tasks Update</vt:lpstr>
      <vt:lpstr>New KPI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UP2U WP8 Sustainability and Exploitation of Results</dc:title>
  <dc:creator>Microsoft Office User</dc:creator>
  <cp:lastModifiedBy>FARAZ FATEMI MOGHADDAM</cp:lastModifiedBy>
  <cp:revision>18</cp:revision>
  <dcterms:created xsi:type="dcterms:W3CDTF">2018-07-25T10:43:43Z</dcterms:created>
  <dcterms:modified xsi:type="dcterms:W3CDTF">2019-06-11T16:38:22Z</dcterms:modified>
</cp:coreProperties>
</file>