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5"/>
  </p:notesMasterIdLst>
  <p:sldIdLst>
    <p:sldId id="256" r:id="rId2"/>
    <p:sldId id="257" r:id="rId3"/>
    <p:sldId id="260" r:id="rId4"/>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27" autoAdjust="0"/>
    <p:restoredTop sz="81070"/>
  </p:normalViewPr>
  <p:slideViewPr>
    <p:cSldViewPr snapToGrid="0" snapToObjects="1">
      <p:cViewPr varScale="1">
        <p:scale>
          <a:sx n="137" d="100"/>
          <a:sy n="137" d="100"/>
        </p:scale>
        <p:origin x="224" y="2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16375D-49E0-7948-A53E-F2CAAD9F3494}" type="datetimeFigureOut">
              <a:rPr lang="en-GB" smtClean="0"/>
              <a:t>11/06/2019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BD077C-869B-7E49-ADCB-FE4F8445B5E4}" type="slidenum">
              <a:rPr lang="en-GB" smtClean="0"/>
              <a:t>‹#›</a:t>
            </a:fld>
            <a:endParaRPr lang="en-GB"/>
          </a:p>
        </p:txBody>
      </p:sp>
    </p:spTree>
    <p:extLst>
      <p:ext uri="{BB962C8B-B14F-4D97-AF65-F5344CB8AC3E}">
        <p14:creationId xmlns:p14="http://schemas.microsoft.com/office/powerpoint/2010/main" val="2421792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Up2U workplan revision from all WP leaders and the PCT took most the effort which has been made during the last two months as the planning involved agreeing on requesting extension of the project for the purpose of reaching the key KPIs and the key objectives of the project. The extension is planned for 4 months with the 5</a:t>
            </a:r>
            <a:r>
              <a:rPr lang="en-US" baseline="30000" dirty="0"/>
              <a:t>th</a:t>
            </a:r>
            <a:r>
              <a:rPr lang="en-US" dirty="0"/>
              <a:t> month as the reporting time indicated. In the meantime the key focus will be on getting more pilots to the project.</a:t>
            </a:r>
          </a:p>
          <a:p>
            <a:pPr marL="171450" indent="-171450">
              <a:buFontTx/>
              <a:buChar char="-"/>
            </a:pPr>
            <a:r>
              <a:rPr lang="en-US" dirty="0"/>
              <a:t>General Assembly is planned for 10-11 September in Poznan, Poland. Logistics arrangements has started and agenda preparations have been made.</a:t>
            </a:r>
          </a:p>
          <a:p>
            <a:pPr marL="171450" indent="-171450">
              <a:buFontTx/>
              <a:buChar char="-"/>
            </a:pPr>
            <a:r>
              <a:rPr lang="en-US" dirty="0"/>
              <a:t>Financial report – Past period:</a:t>
            </a:r>
          </a:p>
          <a:p>
            <a:pPr marL="628650" lvl="1" indent="-171450">
              <a:buFontTx/>
              <a:buChar char="-"/>
            </a:pPr>
            <a:r>
              <a:rPr lang="en-US" dirty="0"/>
              <a:t>Q8 is finalized</a:t>
            </a:r>
          </a:p>
          <a:p>
            <a:pPr marL="628650" lvl="1" indent="-171450">
              <a:buFontTx/>
              <a:buChar char="-"/>
            </a:pPr>
            <a:r>
              <a:rPr lang="en-US" dirty="0"/>
              <a:t>Q9 reporting:</a:t>
            </a:r>
          </a:p>
          <a:p>
            <a:pPr marL="1085850" lvl="2" indent="-171450">
              <a:buFontTx/>
              <a:buChar char="-"/>
            </a:pPr>
            <a:r>
              <a:rPr lang="en-US" dirty="0"/>
              <a:t>Submitted by:</a:t>
            </a:r>
          </a:p>
          <a:p>
            <a:pPr marL="1085850" lvl="2" indent="-171450">
              <a:buFontTx/>
              <a:buChar char="-"/>
            </a:pPr>
            <a:r>
              <a:rPr lang="en-US" dirty="0"/>
              <a:t>Missing from:</a:t>
            </a:r>
          </a:p>
        </p:txBody>
      </p:sp>
      <p:sp>
        <p:nvSpPr>
          <p:cNvPr id="4" name="Slide Number Placeholder 3"/>
          <p:cNvSpPr>
            <a:spLocks noGrp="1"/>
          </p:cNvSpPr>
          <p:nvPr>
            <p:ph type="sldNum" sz="quarter" idx="5"/>
          </p:nvPr>
        </p:nvSpPr>
        <p:spPr/>
        <p:txBody>
          <a:bodyPr/>
          <a:lstStyle/>
          <a:p>
            <a:fld id="{88BD077C-869B-7E49-ADCB-FE4F8445B5E4}" type="slidenum">
              <a:rPr lang="en-GB" smtClean="0"/>
              <a:t>2</a:t>
            </a:fld>
            <a:endParaRPr lang="en-GB"/>
          </a:p>
        </p:txBody>
      </p:sp>
    </p:spTree>
    <p:extLst>
      <p:ext uri="{BB962C8B-B14F-4D97-AF65-F5344CB8AC3E}">
        <p14:creationId xmlns:p14="http://schemas.microsoft.com/office/powerpoint/2010/main" val="29419677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the Up2U revised workplan is approved by the reviewers we need to submit an official request to the EC for the extension proposed. This also requires all deadlines to be amended and all relevant team members to be informed (GEANT Technical Authors…etc). </a:t>
            </a:r>
          </a:p>
          <a:p>
            <a:endParaRPr lang="en-GB" dirty="0"/>
          </a:p>
          <a:p>
            <a:r>
              <a:rPr lang="en-GB" dirty="0"/>
              <a:t>Once again, once the workplan approved, the finance / person effort needs to be amended based on the proposal. Relevant team members will need to submit change requests, person months needs to be amended from all WPs and also from the finance team.</a:t>
            </a:r>
          </a:p>
          <a:p>
            <a:endParaRPr lang="en-GB" dirty="0"/>
          </a:p>
          <a:p>
            <a:r>
              <a:rPr lang="en-GB" dirty="0"/>
              <a:t>Monthly project reporting should now be back to normal: monthly webinar to be the base for the reports.</a:t>
            </a:r>
            <a:endParaRPr lang="en-US" dirty="0"/>
          </a:p>
        </p:txBody>
      </p:sp>
      <p:sp>
        <p:nvSpPr>
          <p:cNvPr id="4" name="Slide Number Placeholder 3"/>
          <p:cNvSpPr>
            <a:spLocks noGrp="1"/>
          </p:cNvSpPr>
          <p:nvPr>
            <p:ph type="sldNum" sz="quarter" idx="5"/>
          </p:nvPr>
        </p:nvSpPr>
        <p:spPr/>
        <p:txBody>
          <a:bodyPr/>
          <a:lstStyle/>
          <a:p>
            <a:fld id="{88BD077C-869B-7E49-ADCB-FE4F8445B5E4}" type="slidenum">
              <a:rPr lang="en-GB" smtClean="0"/>
              <a:t>3</a:t>
            </a:fld>
            <a:endParaRPr lang="en-GB"/>
          </a:p>
        </p:txBody>
      </p:sp>
    </p:spTree>
    <p:extLst>
      <p:ext uri="{BB962C8B-B14F-4D97-AF65-F5344CB8AC3E}">
        <p14:creationId xmlns:p14="http://schemas.microsoft.com/office/powerpoint/2010/main" val="13447148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hasCustomPrompt="1"/>
          </p:nvPr>
        </p:nvSpPr>
        <p:spPr>
          <a:xfrm>
            <a:off x="1524000" y="1724627"/>
            <a:ext cx="9144000" cy="1785335"/>
          </a:xfrm>
        </p:spPr>
        <p:txBody>
          <a:bodyPr anchor="b">
            <a:normAutofit/>
          </a:bodyPr>
          <a:lstStyle>
            <a:lvl1pPr algn="ctr">
              <a:defRPr sz="4400" b="1" i="0">
                <a:latin typeface="Raleway" charset="0"/>
                <a:ea typeface="Raleway" charset="0"/>
                <a:cs typeface="Raleway" charset="0"/>
              </a:defRPr>
            </a:lvl1pPr>
          </a:lstStyle>
          <a:p>
            <a:r>
              <a:rPr lang="pt-PT" dirty="0"/>
              <a:t>CLIQUE PARA EDITAR ESTILO DO TÍTULO MESTRE</a:t>
            </a:r>
            <a:endParaRPr lang="pt-BR" dirty="0"/>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b="0" i="0">
                <a:latin typeface="Raleway" charset="0"/>
                <a:ea typeface="Raleway" charset="0"/>
                <a:cs typeface="Raleway"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pt-BR" dirty="0"/>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BF80B659-A68B-4F40-98BE-74B9C23091C7}" type="datetime1">
              <a:rPr lang="hu-HU" smtClean="0"/>
              <a:t>2019. 06. 11.</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254370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838200" y="365125"/>
            <a:ext cx="9220200" cy="1325563"/>
          </a:xfrm>
        </p:spPr>
        <p:txBody>
          <a:bodyPr/>
          <a:lstStyle>
            <a:lvl1pPr>
              <a:defRPr b="1" i="0">
                <a:latin typeface="Raleway" charset="0"/>
                <a:ea typeface="Raleway" charset="0"/>
                <a:cs typeface="Raleway" charset="0"/>
              </a:defRPr>
            </a:lvl1pPr>
          </a:lstStyle>
          <a:p>
            <a:r>
              <a:rPr lang="pt-PT" dirty="0"/>
              <a:t>CLIQUE PARA EDITAR ESTILO DO TÍTULO MESTRE</a:t>
            </a:r>
            <a:endParaRPr lang="pt-BR" dirty="0"/>
          </a:p>
        </p:txBody>
      </p:sp>
      <p:sp>
        <p:nvSpPr>
          <p:cNvPr id="3" name="Espaço Reservado para Conteúdo 2"/>
          <p:cNvSpPr>
            <a:spLocks noGrp="1"/>
          </p:cNvSpPr>
          <p:nvPr>
            <p:ph idx="1"/>
          </p:nvPr>
        </p:nvSpPr>
        <p:spPr/>
        <p:txBody>
          <a:bodyPr/>
          <a:lstStyle>
            <a:lvl1pPr marL="228600" indent="-228600">
              <a:buSzPct val="80000"/>
              <a:buFontTx/>
              <a:buBlip>
                <a:blip r:embed="rId2"/>
              </a:buBlip>
              <a:defRPr b="0" i="0">
                <a:latin typeface="Raleway" charset="0"/>
                <a:ea typeface="Raleway" charset="0"/>
                <a:cs typeface="Raleway" charset="0"/>
              </a:defRPr>
            </a:lvl1pPr>
            <a:lvl2pPr marL="685800" indent="-228600">
              <a:buSzPct val="80000"/>
              <a:buFontTx/>
              <a:buBlip>
                <a:blip r:embed="rId2"/>
              </a:buBlip>
              <a:defRPr b="0" i="0">
                <a:latin typeface="Raleway" charset="0"/>
                <a:ea typeface="Raleway" charset="0"/>
                <a:cs typeface="Raleway" charset="0"/>
              </a:defRPr>
            </a:lvl2pPr>
            <a:lvl3pPr marL="1143000" indent="-228600">
              <a:buSzPct val="80000"/>
              <a:buFontTx/>
              <a:buBlip>
                <a:blip r:embed="rId2"/>
              </a:buBlip>
              <a:defRPr b="0" i="0">
                <a:latin typeface="Raleway" charset="0"/>
                <a:ea typeface="Raleway" charset="0"/>
                <a:cs typeface="Raleway" charset="0"/>
              </a:defRPr>
            </a:lvl3pPr>
            <a:lvl4pPr marL="1600200" indent="-228600">
              <a:buSzPct val="80000"/>
              <a:buFontTx/>
              <a:buBlip>
                <a:blip r:embed="rId2"/>
              </a:buBlip>
              <a:defRPr b="0" i="0">
                <a:latin typeface="Raleway" charset="0"/>
                <a:ea typeface="Raleway" charset="0"/>
                <a:cs typeface="Raleway" charset="0"/>
              </a:defRPr>
            </a:lvl4pPr>
            <a:lvl5pPr marL="2057400" indent="-228600">
              <a:buSzPct val="80000"/>
              <a:buFontTx/>
              <a:buBlip>
                <a:blip r:embed="rId2"/>
              </a:buBlip>
              <a:defRPr b="0" i="0">
                <a:latin typeface="Raleway" charset="0"/>
                <a:ea typeface="Raleway" charset="0"/>
                <a:cs typeface="Raleway"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BR" dirty="0"/>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83102DC5-2C8F-4D46-A603-0732072AA083}" type="datetime1">
              <a:rPr lang="hu-HU" smtClean="0"/>
              <a:t>2019. 06. 11.</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1746911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838200" y="365125"/>
            <a:ext cx="9266499" cy="1325563"/>
          </a:xfrm>
        </p:spPr>
        <p:txBody>
          <a:bodyPr/>
          <a:lstStyle>
            <a:lvl1pPr>
              <a:defRPr b="1" i="0">
                <a:latin typeface="Raleway" charset="0"/>
                <a:ea typeface="Raleway" charset="0"/>
                <a:cs typeface="Raleway" charset="0"/>
              </a:defRPr>
            </a:lvl1pPr>
          </a:lstStyle>
          <a:p>
            <a:r>
              <a:rPr lang="pt-PT" dirty="0"/>
              <a:t>CLIQUE PARA EDITAR ESTILO DO TÍTULO MESTRE</a:t>
            </a:r>
            <a:endParaRPr lang="pt-BR" dirty="0"/>
          </a:p>
        </p:txBody>
      </p:sp>
      <p:sp>
        <p:nvSpPr>
          <p:cNvPr id="3" name="Espaço Reservado para Conteúdo 2"/>
          <p:cNvSpPr>
            <a:spLocks noGrp="1"/>
          </p:cNvSpPr>
          <p:nvPr>
            <p:ph sz="half" idx="1"/>
          </p:nvPr>
        </p:nvSpPr>
        <p:spPr>
          <a:xfrm>
            <a:off x="838200" y="1825625"/>
            <a:ext cx="5181600" cy="4351338"/>
          </a:xfrm>
        </p:spPr>
        <p:txBody>
          <a:bodyPr/>
          <a:lstStyle>
            <a:lvl1pPr marL="228600" indent="-228600" algn="just">
              <a:buSzPct val="80000"/>
              <a:buFontTx/>
              <a:buBlip>
                <a:blip r:embed="rId2"/>
              </a:buBlip>
              <a:defRPr b="0" i="0">
                <a:latin typeface="Raleway" charset="0"/>
                <a:ea typeface="Raleway" charset="0"/>
                <a:cs typeface="Raleway" charset="0"/>
              </a:defRPr>
            </a:lvl1pPr>
            <a:lvl2pPr marL="685800" indent="-228600" algn="just">
              <a:buSzPct val="80000"/>
              <a:buFontTx/>
              <a:buBlip>
                <a:blip r:embed="rId2"/>
              </a:buBlip>
              <a:defRPr b="0" i="0">
                <a:latin typeface="Raleway" charset="0"/>
                <a:ea typeface="Raleway" charset="0"/>
                <a:cs typeface="Raleway" charset="0"/>
              </a:defRPr>
            </a:lvl2pPr>
            <a:lvl3pPr marL="1143000" indent="-228600" algn="just">
              <a:buSzPct val="80000"/>
              <a:buFontTx/>
              <a:buBlip>
                <a:blip r:embed="rId2"/>
              </a:buBlip>
              <a:defRPr b="0" i="0">
                <a:latin typeface="Raleway" charset="0"/>
                <a:ea typeface="Raleway" charset="0"/>
                <a:cs typeface="Raleway" charset="0"/>
              </a:defRPr>
            </a:lvl3pPr>
            <a:lvl4pPr marL="1600200" indent="-228600" algn="just">
              <a:buSzPct val="80000"/>
              <a:buFontTx/>
              <a:buBlip>
                <a:blip r:embed="rId2"/>
              </a:buBlip>
              <a:defRPr b="0" i="0">
                <a:latin typeface="Raleway" charset="0"/>
                <a:ea typeface="Raleway" charset="0"/>
                <a:cs typeface="Raleway" charset="0"/>
              </a:defRPr>
            </a:lvl4pPr>
            <a:lvl5pPr marL="2057400" indent="-228600" algn="just">
              <a:buSzPct val="80000"/>
              <a:buFontTx/>
              <a:buBlip>
                <a:blip r:embed="rId2"/>
              </a:buBlip>
              <a:defRPr b="0" i="0">
                <a:latin typeface="Raleway" charset="0"/>
                <a:ea typeface="Raleway" charset="0"/>
                <a:cs typeface="Raleway"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BR" dirty="0"/>
          </a:p>
        </p:txBody>
      </p:sp>
      <p:sp>
        <p:nvSpPr>
          <p:cNvPr id="4" name="Espaço Reservado para Conteúdo 3"/>
          <p:cNvSpPr>
            <a:spLocks noGrp="1"/>
          </p:cNvSpPr>
          <p:nvPr>
            <p:ph sz="half" idx="2"/>
          </p:nvPr>
        </p:nvSpPr>
        <p:spPr>
          <a:xfrm>
            <a:off x="6172200" y="1825625"/>
            <a:ext cx="5181600" cy="4351338"/>
          </a:xfrm>
        </p:spPr>
        <p:txBody>
          <a:bodyPr/>
          <a:lstStyle>
            <a:lvl1pPr marL="228600" indent="-228600" algn="just">
              <a:buSzPct val="80000"/>
              <a:buFontTx/>
              <a:buBlip>
                <a:blip r:embed="rId2"/>
              </a:buBlip>
              <a:defRPr b="0" i="0">
                <a:latin typeface="Raleway" charset="0"/>
                <a:ea typeface="Raleway" charset="0"/>
                <a:cs typeface="Raleway" charset="0"/>
              </a:defRPr>
            </a:lvl1pPr>
            <a:lvl2pPr marL="685800" indent="-228600" algn="just">
              <a:buSzPct val="80000"/>
              <a:buFontTx/>
              <a:buBlip>
                <a:blip r:embed="rId2"/>
              </a:buBlip>
              <a:defRPr b="0" i="0">
                <a:latin typeface="Raleway" charset="0"/>
                <a:ea typeface="Raleway" charset="0"/>
                <a:cs typeface="Raleway" charset="0"/>
              </a:defRPr>
            </a:lvl2pPr>
            <a:lvl3pPr marL="1143000" indent="-228600" algn="just">
              <a:buSzPct val="80000"/>
              <a:buFontTx/>
              <a:buBlip>
                <a:blip r:embed="rId2"/>
              </a:buBlip>
              <a:defRPr b="0" i="0">
                <a:latin typeface="Raleway" charset="0"/>
                <a:ea typeface="Raleway" charset="0"/>
                <a:cs typeface="Raleway" charset="0"/>
              </a:defRPr>
            </a:lvl3pPr>
            <a:lvl4pPr marL="1600200" indent="-228600" algn="just">
              <a:buSzPct val="80000"/>
              <a:buFontTx/>
              <a:buBlip>
                <a:blip r:embed="rId2"/>
              </a:buBlip>
              <a:defRPr b="0" i="0">
                <a:latin typeface="Raleway" charset="0"/>
                <a:ea typeface="Raleway" charset="0"/>
                <a:cs typeface="Raleway" charset="0"/>
              </a:defRPr>
            </a:lvl4pPr>
            <a:lvl5pPr marL="2057400" indent="-228600" algn="just">
              <a:buSzPct val="80000"/>
              <a:buFontTx/>
              <a:buBlip>
                <a:blip r:embed="rId2"/>
              </a:buBlip>
              <a:defRPr b="0" i="0">
                <a:latin typeface="Raleway" charset="0"/>
                <a:ea typeface="Raleway" charset="0"/>
                <a:cs typeface="Raleway"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BR" dirty="0"/>
          </a:p>
        </p:txBody>
      </p:sp>
      <p:sp>
        <p:nvSpPr>
          <p:cNvPr id="5" name="Espaço Reservado para Data 4"/>
          <p:cNvSpPr>
            <a:spLocks noGrp="1"/>
          </p:cNvSpPr>
          <p:nvPr>
            <p:ph type="dt" sz="half" idx="10"/>
          </p:nvPr>
        </p:nvSpPr>
        <p:spPr/>
        <p:txBody>
          <a:bodyPr/>
          <a:lstStyle/>
          <a:p>
            <a:fld id="{6AC4B306-9B4D-7D43-B662-85B626A2A0AA}" type="datetime1">
              <a:rPr lang="hu-HU" smtClean="0"/>
              <a:t>2019. 06. 11.</a:t>
            </a:fld>
            <a:endParaRPr lang="pt-BR"/>
          </a:p>
        </p:txBody>
      </p:sp>
      <p:sp>
        <p:nvSpPr>
          <p:cNvPr id="6" name="Espaço Reservado para Rodapé 5"/>
          <p:cNvSpPr>
            <a:spLocks noGrp="1"/>
          </p:cNvSpPr>
          <p:nvPr>
            <p:ph type="ftr" sz="quarter" idx="11"/>
          </p:nvPr>
        </p:nvSpPr>
        <p:spPr/>
        <p:txBody>
          <a:bodyPr/>
          <a:lstStyle/>
          <a:p>
            <a:r>
              <a:rPr lang="pt-BR"/>
              <a:t>www.up2university.eu</a:t>
            </a:r>
            <a:endParaRPr lang="pt-BR" dirty="0"/>
          </a:p>
        </p:txBody>
      </p:sp>
      <p:sp>
        <p:nvSpPr>
          <p:cNvPr id="7" name="Espaço Reservado para Número de Slide 6"/>
          <p:cNvSpPr>
            <a:spLocks noGrp="1"/>
          </p:cNvSpPr>
          <p:nvPr>
            <p:ph type="sldNum" sz="quarter" idx="12"/>
          </p:nvPr>
        </p:nvSpPr>
        <p:spPr/>
        <p:txBody>
          <a:bodyPr/>
          <a:lstStyle/>
          <a:p>
            <a:fld id="{329E5F41-1819-CC4C-A361-86D446D94323}" type="slidenum">
              <a:rPr lang="pt-BR" smtClean="0"/>
              <a:t>‹#›</a:t>
            </a:fld>
            <a:endParaRPr lang="pt-BR"/>
          </a:p>
        </p:txBody>
      </p:sp>
    </p:spTree>
    <p:extLst>
      <p:ext uri="{BB962C8B-B14F-4D97-AF65-F5344CB8AC3E}">
        <p14:creationId xmlns:p14="http://schemas.microsoft.com/office/powerpoint/2010/main" val="22357567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9254924" cy="1325563"/>
          </a:xfrm>
          <a:prstGeom prst="rect">
            <a:avLst/>
          </a:prstGeom>
        </p:spPr>
        <p:txBody>
          <a:bodyPr vert="horz" lIns="91440" tIns="45720" rIns="91440" bIns="45720" rtlCol="0" anchor="ctr">
            <a:normAutofit/>
          </a:bodyPr>
          <a:lstStyle/>
          <a:p>
            <a:r>
              <a:rPr lang="pt-PT" dirty="0"/>
              <a:t>CLIQUE PARA EDITAR ESTILO DO TÍTULO MESTRE</a:t>
            </a:r>
            <a:endParaRPr lang="pt-BR" dirty="0"/>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PT" dirty="0"/>
              <a:t>Clique para editar os estilos de texto mestres</a:t>
            </a:r>
          </a:p>
          <a:p>
            <a:pPr lvl="1"/>
            <a:r>
              <a:rPr lang="pt-PT" dirty="0"/>
              <a:t>Segundo nível</a:t>
            </a:r>
          </a:p>
          <a:p>
            <a:pPr lvl="2"/>
            <a:r>
              <a:rPr lang="pt-PT" dirty="0"/>
              <a:t>Terceiro nível</a:t>
            </a:r>
          </a:p>
          <a:p>
            <a:pPr lvl="3"/>
            <a:r>
              <a:rPr lang="pt-PT" dirty="0"/>
              <a:t>Quarto nível</a:t>
            </a:r>
          </a:p>
          <a:p>
            <a:pPr lvl="4"/>
            <a:r>
              <a:rPr lang="pt-PT" dirty="0"/>
              <a:t>Quinto nível</a:t>
            </a:r>
            <a:endParaRPr lang="pt-BR" dirty="0"/>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solidFill>
                <a:latin typeface="Raleway Light" charset="0"/>
                <a:ea typeface="Raleway Light" charset="0"/>
                <a:cs typeface="Raleway Light" charset="0"/>
              </a:defRPr>
            </a:lvl1pPr>
          </a:lstStyle>
          <a:p>
            <a:fld id="{5BC2F8F6-4D06-4841-A5D6-18A0A5C29551}" type="datetime1">
              <a:rPr lang="hu-HU" smtClean="0"/>
              <a:t>2019. 06. 11.</a:t>
            </a:fld>
            <a:endParaRPr lang="pt-BR" dirty="0"/>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pic>
        <p:nvPicPr>
          <p:cNvPr id="7" name="Imagem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356954" y="376059"/>
            <a:ext cx="1429735" cy="789375"/>
          </a:xfrm>
          <a:prstGeom prst="rect">
            <a:avLst/>
          </a:prstGeom>
        </p:spPr>
      </p:pic>
      <p:sp>
        <p:nvSpPr>
          <p:cNvPr id="8" name="Retângulo 7"/>
          <p:cNvSpPr/>
          <p:nvPr userDrawn="1"/>
        </p:nvSpPr>
        <p:spPr>
          <a:xfrm>
            <a:off x="0" y="6721475"/>
            <a:ext cx="12192001" cy="1365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1647953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Lst>
  <p:hf hdr="0" dt="0"/>
  <p:txStyles>
    <p:titleStyle>
      <a:lvl1pPr algn="l" defTabSz="914400" rtl="0" eaLnBrk="1" latinLnBrk="0" hangingPunct="1">
        <a:lnSpc>
          <a:spcPct val="90000"/>
        </a:lnSpc>
        <a:spcBef>
          <a:spcPct val="0"/>
        </a:spcBef>
        <a:buNone/>
        <a:defRPr sz="4400" b="1" i="0" kern="1200">
          <a:solidFill>
            <a:schemeClr val="tx1"/>
          </a:solidFill>
          <a:latin typeface="Raleway" charset="0"/>
          <a:ea typeface="Raleway" charset="0"/>
          <a:cs typeface="Raleway" charset="0"/>
        </a:defRPr>
      </a:lvl1pPr>
    </p:titleStyle>
    <p:bodyStyle>
      <a:lvl1pPr marL="228600" indent="-228600" algn="l" defTabSz="914400" rtl="0" eaLnBrk="1" latinLnBrk="0" hangingPunct="1">
        <a:lnSpc>
          <a:spcPct val="90000"/>
        </a:lnSpc>
        <a:spcBef>
          <a:spcPts val="1000"/>
        </a:spcBef>
        <a:buFont typeface="Wingdings" charset="2"/>
        <a:buChar char="§"/>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Font typeface="Wingdings" charset="2"/>
        <a:buChar char="§"/>
        <a:defRPr sz="2400" b="0" i="0" kern="1200">
          <a:solidFill>
            <a:schemeClr val="tx1"/>
          </a:solidFill>
          <a:latin typeface="Raleway Light" charset="0"/>
          <a:ea typeface="Raleway Light" charset="0"/>
          <a:cs typeface="Raleway Light" charset="0"/>
        </a:defRPr>
      </a:lvl2pPr>
      <a:lvl3pPr marL="1143000" indent="-228600" algn="l" defTabSz="914400" rtl="0" eaLnBrk="1" latinLnBrk="0" hangingPunct="1">
        <a:lnSpc>
          <a:spcPct val="90000"/>
        </a:lnSpc>
        <a:spcBef>
          <a:spcPts val="500"/>
        </a:spcBef>
        <a:buFont typeface="Wingdings" charset="2"/>
        <a:buChar char="§"/>
        <a:defRPr sz="2000" b="0" i="0" kern="1200">
          <a:solidFill>
            <a:schemeClr val="tx1"/>
          </a:solidFill>
          <a:latin typeface="Raleway Light" charset="0"/>
          <a:ea typeface="Raleway Light" charset="0"/>
          <a:cs typeface="Raleway Light" charset="0"/>
        </a:defRPr>
      </a:lvl3pPr>
      <a:lvl4pPr marL="1600200" indent="-228600" algn="l" defTabSz="914400" rtl="0" eaLnBrk="1" latinLnBrk="0" hangingPunct="1">
        <a:lnSpc>
          <a:spcPct val="90000"/>
        </a:lnSpc>
        <a:spcBef>
          <a:spcPts val="500"/>
        </a:spcBef>
        <a:buFont typeface="Wingdings" charset="2"/>
        <a:buChar char="§"/>
        <a:defRPr sz="1800" b="0" i="0" kern="1200">
          <a:solidFill>
            <a:schemeClr val="tx1"/>
          </a:solidFill>
          <a:latin typeface="Raleway Light" charset="0"/>
          <a:ea typeface="Raleway Light" charset="0"/>
          <a:cs typeface="Raleway Light" charset="0"/>
        </a:defRPr>
      </a:lvl4pPr>
      <a:lvl5pPr marL="2057400" indent="-228600" algn="l" defTabSz="914400" rtl="0" eaLnBrk="1" latinLnBrk="0" hangingPunct="1">
        <a:lnSpc>
          <a:spcPct val="90000"/>
        </a:lnSpc>
        <a:spcBef>
          <a:spcPts val="500"/>
        </a:spcBef>
        <a:buFont typeface="Wingdings" charset="2"/>
        <a:buChar char="§"/>
        <a:defRPr sz="1800" b="0" i="0" kern="1200">
          <a:solidFill>
            <a:schemeClr val="tx1"/>
          </a:solidFill>
          <a:latin typeface="Raleway Light" charset="0"/>
          <a:ea typeface="Raleway Light" charset="0"/>
          <a:cs typeface="Raleway Ligh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397876" y="1265689"/>
            <a:ext cx="9144000" cy="1785335"/>
          </a:xfrm>
        </p:spPr>
        <p:txBody>
          <a:bodyPr>
            <a:normAutofit/>
          </a:bodyPr>
          <a:lstStyle/>
          <a:p>
            <a:br>
              <a:rPr lang="pt-BR" sz="5400" dirty="0">
                <a:solidFill>
                  <a:schemeClr val="accent2"/>
                </a:solidFill>
              </a:rPr>
            </a:br>
            <a:r>
              <a:rPr lang="pt-BR" sz="5400" dirty="0">
                <a:solidFill>
                  <a:schemeClr val="accent2"/>
                </a:solidFill>
              </a:rPr>
              <a:t>WP1 Update</a:t>
            </a:r>
          </a:p>
        </p:txBody>
      </p:sp>
      <p:sp>
        <p:nvSpPr>
          <p:cNvPr id="3" name="Subtítulo 2"/>
          <p:cNvSpPr>
            <a:spLocks noGrp="1"/>
          </p:cNvSpPr>
          <p:nvPr>
            <p:ph type="subTitle" idx="1"/>
          </p:nvPr>
        </p:nvSpPr>
        <p:spPr>
          <a:xfrm>
            <a:off x="1524000" y="4020208"/>
            <a:ext cx="9144000" cy="1166648"/>
          </a:xfrm>
        </p:spPr>
        <p:txBody>
          <a:bodyPr>
            <a:normAutofit fontScale="92500" lnSpcReduction="10000"/>
          </a:bodyPr>
          <a:lstStyle/>
          <a:p>
            <a:pPr algn="l">
              <a:spcBef>
                <a:spcPts val="4000"/>
              </a:spcBef>
            </a:pPr>
            <a:r>
              <a:rPr lang="pt-BR" sz="3600" i="1" dirty="0" err="1"/>
              <a:t>Gyöngyi</a:t>
            </a:r>
            <a:r>
              <a:rPr lang="pt-BR" sz="3600" i="1" dirty="0"/>
              <a:t> </a:t>
            </a:r>
            <a:r>
              <a:rPr lang="pt-BR" sz="3600" i="1" dirty="0" err="1"/>
              <a:t>Horváth</a:t>
            </a:r>
            <a:endParaRPr lang="pt-BR" sz="3600" i="1" dirty="0"/>
          </a:p>
          <a:p>
            <a:pPr algn="l"/>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1524000" y="5186855"/>
            <a:ext cx="9144000" cy="9691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4000"/>
              </a:spcBef>
            </a:pPr>
            <a:r>
              <a:rPr lang="pt-BR" dirty="0" err="1"/>
              <a:t>Webinar</a:t>
            </a:r>
            <a:r>
              <a:rPr lang="pt-BR" dirty="0"/>
              <a:t> #4 13/06/2019</a:t>
            </a:r>
            <a:br>
              <a:rPr lang="pt-BR" dirty="0"/>
            </a:br>
            <a:endParaRPr lang="pt-BR" dirty="0"/>
          </a:p>
        </p:txBody>
      </p:sp>
    </p:spTree>
    <p:extLst>
      <p:ext uri="{BB962C8B-B14F-4D97-AF65-F5344CB8AC3E}">
        <p14:creationId xmlns:p14="http://schemas.microsoft.com/office/powerpoint/2010/main" val="17064014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Past - Work done</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normAutofit/>
          </a:bodyPr>
          <a:lstStyle/>
          <a:p>
            <a:pPr>
              <a:buBlip>
                <a:blip r:embed="rId3"/>
              </a:buBlip>
            </a:pPr>
            <a:r>
              <a:rPr lang="en-GB" dirty="0"/>
              <a:t>Up2U Workplan revision</a:t>
            </a:r>
          </a:p>
          <a:p>
            <a:pPr marL="0" indent="0">
              <a:buNone/>
            </a:pPr>
            <a:endParaRPr lang="en-GB" dirty="0"/>
          </a:p>
          <a:p>
            <a:r>
              <a:rPr lang="en-GB" dirty="0"/>
              <a:t>General Assembly</a:t>
            </a:r>
          </a:p>
          <a:p>
            <a:pPr marL="0" indent="0">
              <a:buNone/>
            </a:pPr>
            <a:endParaRPr lang="en-GB" dirty="0"/>
          </a:p>
          <a:p>
            <a:r>
              <a:rPr lang="en-GB" dirty="0"/>
              <a:t>Financial report</a:t>
            </a:r>
          </a:p>
          <a:p>
            <a:pPr lvl="1"/>
            <a:r>
              <a:rPr lang="en-GB" dirty="0"/>
              <a:t>Q8 done</a:t>
            </a:r>
          </a:p>
          <a:p>
            <a:pPr lvl="1"/>
            <a:r>
              <a:rPr lang="en-GB" dirty="0"/>
              <a:t>Q9 – urgently needed to be finalised</a:t>
            </a:r>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2</a:t>
            </a:fld>
            <a:endParaRPr lang="pt-BR"/>
          </a:p>
        </p:txBody>
      </p:sp>
    </p:spTree>
    <p:extLst>
      <p:ext uri="{BB962C8B-B14F-4D97-AF65-F5344CB8AC3E}">
        <p14:creationId xmlns:p14="http://schemas.microsoft.com/office/powerpoint/2010/main" val="211543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Future - Ongoing/Planned work</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normAutofit lnSpcReduction="10000"/>
          </a:bodyPr>
          <a:lstStyle/>
          <a:p>
            <a:pPr>
              <a:buBlip>
                <a:blip r:embed="rId3"/>
              </a:buBlip>
            </a:pPr>
            <a:r>
              <a:rPr lang="en-GB" dirty="0"/>
              <a:t>Submit request to the EC for extension</a:t>
            </a:r>
          </a:p>
          <a:p>
            <a:pPr>
              <a:buBlip>
                <a:blip r:embed="rId3"/>
              </a:buBlip>
            </a:pPr>
            <a:r>
              <a:rPr lang="en-GB" dirty="0"/>
              <a:t>Revising deadlines </a:t>
            </a:r>
          </a:p>
          <a:p>
            <a:pPr>
              <a:buBlip>
                <a:blip r:embed="rId3"/>
              </a:buBlip>
            </a:pPr>
            <a:endParaRPr lang="en-GB" dirty="0"/>
          </a:p>
          <a:p>
            <a:pPr>
              <a:buBlip>
                <a:blip r:embed="rId3"/>
              </a:buBlip>
            </a:pPr>
            <a:r>
              <a:rPr lang="en-GB" dirty="0"/>
              <a:t>Finance</a:t>
            </a:r>
          </a:p>
          <a:p>
            <a:pPr>
              <a:buBlip>
                <a:blip r:embed="rId3"/>
              </a:buBlip>
            </a:pPr>
            <a:endParaRPr lang="en-GB" dirty="0"/>
          </a:p>
          <a:p>
            <a:pPr>
              <a:buBlip>
                <a:blip r:embed="rId3"/>
              </a:buBlip>
            </a:pPr>
            <a:r>
              <a:rPr lang="en-GB" dirty="0"/>
              <a:t>Monthly reporting:</a:t>
            </a:r>
          </a:p>
          <a:p>
            <a:pPr lvl="1"/>
            <a:r>
              <a:rPr lang="en-GB" dirty="0"/>
              <a:t>Overall project</a:t>
            </a:r>
          </a:p>
          <a:p>
            <a:pPr lvl="1"/>
            <a:r>
              <a:rPr lang="en-GB" dirty="0"/>
              <a:t>Pilots</a:t>
            </a:r>
          </a:p>
          <a:p>
            <a:pPr lvl="1"/>
            <a:r>
              <a:rPr lang="en-GB" dirty="0"/>
              <a:t>Communication</a:t>
            </a:r>
          </a:p>
          <a:p>
            <a:pPr lvl="1"/>
            <a:r>
              <a:rPr lang="en-GB" dirty="0"/>
              <a:t>Finance</a:t>
            </a:r>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3</a:t>
            </a:fld>
            <a:endParaRPr lang="pt-BR"/>
          </a:p>
        </p:txBody>
      </p:sp>
    </p:spTree>
    <p:extLst>
      <p:ext uri="{BB962C8B-B14F-4D97-AF65-F5344CB8AC3E}">
        <p14:creationId xmlns:p14="http://schemas.microsoft.com/office/powerpoint/2010/main" val="524218982"/>
      </p:ext>
    </p:extLst>
  </p:cSld>
  <p:clrMapOvr>
    <a:masterClrMapping/>
  </p:clrMapOvr>
</p:sld>
</file>

<file path=ppt/theme/theme1.xml><?xml version="1.0" encoding="utf-8"?>
<a:theme xmlns:a="http://schemas.openxmlformats.org/drawingml/2006/main" name="Tema do Office">
  <a:themeElements>
    <a:clrScheme name="Personalizar 1">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p2u_template" id="{0C68E257-0723-4718-A557-3F2EE7F63187}" vid="{E3D0A6D1-21CA-447E-8233-3024701B51A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Tema do Office</Template>
  <TotalTime>59</TotalTime>
  <Words>304</Words>
  <Application>Microsoft Macintosh PowerPoint</Application>
  <PresentationFormat>Widescreen</PresentationFormat>
  <Paragraphs>41</Paragraphs>
  <Slides>3</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Raleway</vt:lpstr>
      <vt:lpstr>Raleway Light</vt:lpstr>
      <vt:lpstr>Wingdings</vt:lpstr>
      <vt:lpstr>Tema do Office</vt:lpstr>
      <vt:lpstr> WP1 Update</vt:lpstr>
      <vt:lpstr>Past - Work done</vt:lpstr>
      <vt:lpstr>Future - Ongoing/Planned work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WP1 Update</dc:title>
  <dc:creator>Casper Dreef</dc:creator>
  <cp:lastModifiedBy>Gyongyi Horvath</cp:lastModifiedBy>
  <cp:revision>7</cp:revision>
  <dcterms:created xsi:type="dcterms:W3CDTF">2019-01-23T15:30:24Z</dcterms:created>
  <dcterms:modified xsi:type="dcterms:W3CDTF">2019-06-11T09:18:10Z</dcterms:modified>
</cp:coreProperties>
</file>