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1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Raleway" panose="020B0003030101060003" pitchFamily="34" charset="0"/>
      <p:regular r:id="rId13"/>
      <p:bold r:id="rId14"/>
      <p:italic r:id="rId15"/>
      <p:boldItalic r:id="rId16"/>
    </p:embeddedFont>
    <p:embeddedFont>
      <p:font typeface="Raleway Light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" name="Google Shape;4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46" name="Google Shape;4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5983959dd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" name="Google Shape;54;g5983959dd5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55" name="Google Shape;55;g5983959dd5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5983959dd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g5983959dd5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g5983959dd5_0_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524000" y="1724627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sz="4400" b="1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 i="0"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084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5051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2003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2003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26649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084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50519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302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20039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20039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084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50519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302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20039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20039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sz="4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56954" y="376059"/>
            <a:ext cx="1429735" cy="78937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wp4@lists.up2university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Raleway"/>
              <a:buNone/>
            </a:pPr>
            <a:r>
              <a:rPr lang="en-GB" sz="5400">
                <a:solidFill>
                  <a:schemeClr val="accent2"/>
                </a:solidFill>
              </a:rPr>
              <a:t>WP5 Webinar Update</a:t>
            </a:r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br>
              <a:rPr lang="en-GB"/>
            </a:br>
            <a:endParaRPr/>
          </a:p>
        </p:txBody>
      </p:sp>
      <p:sp>
        <p:nvSpPr>
          <p:cNvPr id="42" name="Google Shape;42;p5"/>
          <p:cNvSpPr txBox="1"/>
          <p:nvPr/>
        </p:nvSpPr>
        <p:spPr>
          <a:xfrm>
            <a:off x="1524000" y="5186855"/>
            <a:ext cx="9144000" cy="969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Up2U Update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Learning Communities &amp; WP5 activity</a:t>
            </a:r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</a:pPr>
            <a:r>
              <a:rPr lang="en-GB"/>
              <a:t>Collaborative writing of revised Deliverable 5.4 on Pedagogical Foundations for Assessment and Methodology -  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Char char="•"/>
            </a:pPr>
            <a:r>
              <a:rPr lang="en-GB"/>
              <a:t>Methodology plan under the coordination of TAU- with supervision of an IEA expert </a:t>
            </a:r>
            <a:endParaRPr/>
          </a:p>
          <a:p>
            <a:pPr marL="11430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/>
              <a:t>Course and groups Naming Prescriptions</a:t>
            </a:r>
            <a:endParaRPr/>
          </a:p>
          <a:p>
            <a:pPr marL="11430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/>
              <a:t>Learning Locker Aggregation API to produce easy to read graph based on Learning Analytics</a:t>
            </a:r>
            <a:endParaRPr/>
          </a:p>
          <a:p>
            <a:pPr marL="11430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GB"/>
              <a:t>Monitoring in progress Pilots</a:t>
            </a:r>
            <a:endParaRPr/>
          </a:p>
          <a:p>
            <a:pPr marL="11430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Production of Templates for Pilot Self-Assessment Interactive Documents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</a:pPr>
            <a:r>
              <a:rPr lang="en-GB"/>
              <a:t>User Community organization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Groups &amp; projects creation on CommonSpaces for Teachers, students, self-directed learners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228600" lvl="0" indent="-8636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Learning Communities &amp; WP5 activity</a:t>
            </a:r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</a:pPr>
            <a:r>
              <a:rPr lang="en-GB"/>
              <a:t>User Community organization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Groups &amp; projects creation on CommonSpaces for Teachers, students, self-directed learners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ISEP production of VPL interactive activities for the next year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Learning Analytics in Up2U - Why and How to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Jupyter Notebooks integration of Learning Locker queries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Documentation and Learning Path for teachers 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</a:pPr>
            <a:r>
              <a:rPr lang="en-GB"/>
              <a:t>Documentation/specification for the teachers / for the independent learners to be embedded into final D5.5 </a:t>
            </a:r>
            <a:endParaRPr/>
          </a:p>
          <a:p>
            <a:pPr marL="228600" lvl="0" indent="-8636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Next steps</a:t>
            </a:r>
            <a:endParaRPr/>
          </a:p>
        </p:txBody>
      </p:sp>
      <p:sp>
        <p:nvSpPr>
          <p:cNvPr id="67" name="Google Shape;67;p8"/>
          <p:cNvSpPr txBox="1">
            <a:spLocks noGrp="1"/>
          </p:cNvSpPr>
          <p:nvPr>
            <p:ph type="body" idx="1"/>
          </p:nvPr>
        </p:nvSpPr>
        <p:spPr>
          <a:xfrm>
            <a:off x="838200" y="1559675"/>
            <a:ext cx="10515600" cy="4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Competence functionality implementation in the Moodle platform (TAU, IUCC)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Translation of 3 Learning Units from italian to english 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Sharing the process of translation into other national languages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Supporting spanish translation ...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Production of 3 more Learning Units in english 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Collection of national content production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Selection of the best Learning Units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Production of Documentation on How to use LA in 2019/2020 Pilots - Operating instructions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Template production to support collection of Pilots’ final assessment </a:t>
            </a:r>
            <a:endParaRPr/>
          </a:p>
          <a:p>
            <a:pPr marL="228600" lvl="0" indent="-8636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endParaRPr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endParaRPr/>
          </a:p>
        </p:txBody>
      </p:sp>
      <p:sp>
        <p:nvSpPr>
          <p:cNvPr id="68" name="Google Shape;6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69" name="Google Shape;6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Next steps (2)</a:t>
            </a:r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body" idx="1"/>
          </p:nvPr>
        </p:nvSpPr>
        <p:spPr>
          <a:xfrm>
            <a:off x="838200" y="1559675"/>
            <a:ext cx="10515600" cy="4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University as a Hub - planning the University outreach programs 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Project of H-Hub at Sapienza</a:t>
            </a:r>
            <a:endParaRPr/>
          </a:p>
          <a:p>
            <a:pPr marL="114300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Experimental usage of Up2U regional schools to enhance awareness of secondary students in choosing their University Degree</a:t>
            </a:r>
            <a:endParaRPr/>
          </a:p>
          <a:p>
            <a:pPr marL="114300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Monitoring activity coordinated by Sapienza in some regional secondary schools</a:t>
            </a:r>
            <a:endParaRPr/>
          </a:p>
          <a:p>
            <a:pPr marL="114300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Harmonization of Outreach activities with other partner countries (TAU, IUCC, ISEP)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Experimental usage of NLP libraries to support semi-automatic essays evaluation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NLP team at Sapienza will experiment with some NLP OS libraries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Connection between TAU and other Universities to collect homogeneous, comparable results</a:t>
            </a:r>
            <a:endParaRPr/>
          </a:p>
          <a:p>
            <a:pPr marL="228600" lvl="0" indent="-8636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endParaRPr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0857" y="0"/>
            <a:ext cx="7950285" cy="6750099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0"/>
          <p:cNvSpPr txBox="1">
            <a:spLocks noGrp="1"/>
          </p:cNvSpPr>
          <p:nvPr>
            <p:ph type="ctrTitle"/>
          </p:nvPr>
        </p:nvSpPr>
        <p:spPr>
          <a:xfrm>
            <a:off x="1524000" y="1724627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Raleway"/>
              <a:buNone/>
            </a:pPr>
            <a:r>
              <a:rPr lang="en-GB" sz="1800">
                <a:solidFill>
                  <a:schemeClr val="accent2"/>
                </a:solidFill>
              </a:rPr>
              <a:t>THANK YOU FOR YOUR ATTENTION!</a:t>
            </a:r>
            <a:endParaRPr sz="1800"/>
          </a:p>
        </p:txBody>
      </p:sp>
      <p:sp>
        <p:nvSpPr>
          <p:cNvPr id="85" name="Google Shape;85;p10"/>
          <p:cNvSpPr txBox="1"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None/>
            </a:pPr>
            <a:r>
              <a:rPr lang="en-GB" b="1" u="sng">
                <a:solidFill>
                  <a:schemeClr val="hlink"/>
                </a:solidFill>
                <a:hlinkClick r:id="rId4"/>
              </a:rPr>
              <a:t>wp5@lists.up2university.eu</a:t>
            </a:r>
            <a:endParaRPr b="1" u="sng">
              <a:solidFill>
                <a:srgbClr val="1E4E79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b="1" u="sng">
              <a:solidFill>
                <a:srgbClr val="1E4E79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C000"/>
              </a:buClr>
              <a:buSzPts val="2400"/>
              <a:buNone/>
            </a:pPr>
            <a:r>
              <a:rPr lang="en-GB" b="1" u="sng">
                <a:solidFill>
                  <a:srgbClr val="FFC000"/>
                </a:solidFill>
              </a:rPr>
              <a:t>#up2universe</a:t>
            </a:r>
            <a:endParaRPr b="1" u="sng">
              <a:solidFill>
                <a:srgbClr val="FFC000"/>
              </a:solidFill>
            </a:endParaRPr>
          </a:p>
        </p:txBody>
      </p:sp>
      <p:sp>
        <p:nvSpPr>
          <p:cNvPr id="86" name="Google Shape;8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87" name="Google Shape;8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385</Words>
  <Application>Microsoft Office PowerPoint</Application>
  <PresentationFormat>Widescreen</PresentationFormat>
  <Paragraphs>59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2" baseType="lpstr">
      <vt:lpstr>Noto Sans Symbols</vt:lpstr>
      <vt:lpstr>Calibri</vt:lpstr>
      <vt:lpstr>Raleway Light</vt:lpstr>
      <vt:lpstr>Raleway</vt:lpstr>
      <vt:lpstr>Arial</vt:lpstr>
      <vt:lpstr>Tema do Office</vt:lpstr>
      <vt:lpstr>WP5 Webinar Update</vt:lpstr>
      <vt:lpstr>Learning Communities &amp; WP5 activity</vt:lpstr>
      <vt:lpstr>Learning Communities &amp; WP5 activity</vt:lpstr>
      <vt:lpstr>Next steps</vt:lpstr>
      <vt:lpstr>Next steps (2)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WP5 Webinar Update</dc:title>
  <dc:creator>Stefano Lariccia</dc:creator>
  <cp:lastModifiedBy>Stefano Lariccia</cp:lastModifiedBy>
  <cp:revision>1</cp:revision>
  <dcterms:modified xsi:type="dcterms:W3CDTF">2019-06-12T13:52:39Z</dcterms:modified>
</cp:coreProperties>
</file>