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7"/>
  </p:notesMasterIdLst>
  <p:handoutMasterIdLst>
    <p:handoutMasterId r:id="rId8"/>
  </p:handoutMasterIdLst>
  <p:sldIdLst>
    <p:sldId id="295" r:id="rId2"/>
    <p:sldId id="386" r:id="rId3"/>
    <p:sldId id="382" r:id="rId4"/>
    <p:sldId id="388" r:id="rId5"/>
    <p:sldId id="389" r:id="rId6"/>
  </p:sldIdLst>
  <p:sldSz cx="12192000" cy="6858000"/>
  <p:notesSz cx="6858000" cy="9153525"/>
  <p:defaultText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15:guide id="1" orient="horz" pos="2883"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453" autoAdjust="0"/>
    <p:restoredTop sz="74645" autoAdjust="0"/>
  </p:normalViewPr>
  <p:slideViewPr>
    <p:cSldViewPr snapToGrid="0" snapToObjects="1">
      <p:cViewPr varScale="1">
        <p:scale>
          <a:sx n="86" d="100"/>
          <a:sy n="86" d="100"/>
        </p:scale>
        <p:origin x="1758" y="84"/>
      </p:cViewPr>
      <p:guideLst>
        <p:guide orient="horz" pos="2160"/>
        <p:guide pos="3840"/>
      </p:guideLst>
    </p:cSldViewPr>
  </p:slideViewPr>
  <p:notesTextViewPr>
    <p:cViewPr>
      <p:scale>
        <a:sx n="1" d="1"/>
        <a:sy n="1" d="1"/>
      </p:scale>
      <p:origin x="0" y="0"/>
    </p:cViewPr>
  </p:notesTextViewPr>
  <p:notesViewPr>
    <p:cSldViewPr snapToGrid="0" snapToObjects="1">
      <p:cViewPr varScale="1">
        <p:scale>
          <a:sx n="85" d="100"/>
          <a:sy n="85" d="100"/>
        </p:scale>
        <p:origin x="-3138" y="-90"/>
      </p:cViewPr>
      <p:guideLst>
        <p:guide orient="horz" pos="2883"/>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E5FAF01-109C-4245-83D8-6E59E8FDFDFB}" type="datetimeFigureOut">
              <a:rPr lang="en-US" smtClean="0"/>
              <a:t>6/13/2019</a:t>
            </a:fld>
            <a:endParaRPr lang="en-US"/>
          </a:p>
        </p:txBody>
      </p:sp>
      <p:sp>
        <p:nvSpPr>
          <p:cNvPr id="4" name="Footer Placeholder 3"/>
          <p:cNvSpPr>
            <a:spLocks noGrp="1"/>
          </p:cNvSpPr>
          <p:nvPr>
            <p:ph type="ftr" sz="quarter" idx="2"/>
          </p:nvPr>
        </p:nvSpPr>
        <p:spPr>
          <a:xfrm>
            <a:off x="0" y="8694738"/>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94738"/>
            <a:ext cx="2971800" cy="457200"/>
          </a:xfrm>
          <a:prstGeom prst="rect">
            <a:avLst/>
          </a:prstGeom>
        </p:spPr>
        <p:txBody>
          <a:bodyPr vert="horz" lIns="91440" tIns="45720" rIns="91440" bIns="45720" rtlCol="0" anchor="b"/>
          <a:lstStyle>
            <a:lvl1pPr algn="r">
              <a:defRPr sz="1200"/>
            </a:lvl1pPr>
          </a:lstStyle>
          <a:p>
            <a:fld id="{7950091B-9A66-4D98-911B-65C81C2EBFC4}" type="slidenum">
              <a:rPr lang="en-US" smtClean="0"/>
              <a:t>‹#›</a:t>
            </a:fld>
            <a:endParaRPr lang="en-US"/>
          </a:p>
        </p:txBody>
      </p:sp>
    </p:spTree>
    <p:extLst>
      <p:ext uri="{BB962C8B-B14F-4D97-AF65-F5344CB8AC3E}">
        <p14:creationId xmlns:p14="http://schemas.microsoft.com/office/powerpoint/2010/main" val="10665027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Cabeçalho 1"/>
          <p:cNvSpPr>
            <a:spLocks noGrp="1"/>
          </p:cNvSpPr>
          <p:nvPr>
            <p:ph type="hdr" sz="quarter"/>
          </p:nvPr>
        </p:nvSpPr>
        <p:spPr>
          <a:xfrm>
            <a:off x="0" y="0"/>
            <a:ext cx="2971800" cy="459266"/>
          </a:xfrm>
          <a:prstGeom prst="rect">
            <a:avLst/>
          </a:prstGeom>
        </p:spPr>
        <p:txBody>
          <a:bodyPr vert="horz" lIns="91440" tIns="45720" rIns="91440" bIns="45720" rtlCol="0"/>
          <a:lstStyle>
            <a:lvl1pPr algn="l">
              <a:defRPr sz="1200"/>
            </a:lvl1pPr>
          </a:lstStyle>
          <a:p>
            <a:endParaRPr lang="pt-BR"/>
          </a:p>
        </p:txBody>
      </p:sp>
      <p:sp>
        <p:nvSpPr>
          <p:cNvPr id="3" name="Espaço Reservado para Data 2"/>
          <p:cNvSpPr>
            <a:spLocks noGrp="1"/>
          </p:cNvSpPr>
          <p:nvPr>
            <p:ph type="dt" idx="1"/>
          </p:nvPr>
        </p:nvSpPr>
        <p:spPr>
          <a:xfrm>
            <a:off x="3884613" y="0"/>
            <a:ext cx="2971800" cy="459266"/>
          </a:xfrm>
          <a:prstGeom prst="rect">
            <a:avLst/>
          </a:prstGeom>
        </p:spPr>
        <p:txBody>
          <a:bodyPr vert="horz" lIns="91440" tIns="45720" rIns="91440" bIns="45720" rtlCol="0"/>
          <a:lstStyle>
            <a:lvl1pPr algn="r">
              <a:defRPr sz="1200"/>
            </a:lvl1pPr>
          </a:lstStyle>
          <a:p>
            <a:fld id="{10E112A7-8DCB-154A-80A4-D30D8E5B3585}" type="datetimeFigureOut">
              <a:rPr lang="pt-BR" smtClean="0"/>
              <a:t>13/06/2019</a:t>
            </a:fld>
            <a:endParaRPr lang="pt-BR"/>
          </a:p>
        </p:txBody>
      </p:sp>
      <p:sp>
        <p:nvSpPr>
          <p:cNvPr id="4" name="Espaço Reservado para Imagem de Slide 3"/>
          <p:cNvSpPr>
            <a:spLocks noGrp="1" noRot="1" noChangeAspect="1"/>
          </p:cNvSpPr>
          <p:nvPr>
            <p:ph type="sldImg" idx="2"/>
          </p:nvPr>
        </p:nvSpPr>
        <p:spPr>
          <a:xfrm>
            <a:off x="682625" y="1144588"/>
            <a:ext cx="5492750" cy="3089275"/>
          </a:xfrm>
          <a:prstGeom prst="rect">
            <a:avLst/>
          </a:prstGeom>
          <a:noFill/>
          <a:ln w="12700">
            <a:solidFill>
              <a:prstClr val="black"/>
            </a:solidFill>
          </a:ln>
        </p:spPr>
        <p:txBody>
          <a:bodyPr vert="horz" lIns="91440" tIns="45720" rIns="91440" bIns="45720" rtlCol="0" anchor="ctr"/>
          <a:lstStyle/>
          <a:p>
            <a:endParaRPr lang="pt-BR"/>
          </a:p>
        </p:txBody>
      </p:sp>
      <p:sp>
        <p:nvSpPr>
          <p:cNvPr id="5" name="Espaço Reservado para Anotações 4"/>
          <p:cNvSpPr>
            <a:spLocks noGrp="1"/>
          </p:cNvSpPr>
          <p:nvPr>
            <p:ph type="body" sz="quarter" idx="3"/>
          </p:nvPr>
        </p:nvSpPr>
        <p:spPr>
          <a:xfrm>
            <a:off x="685800" y="4405134"/>
            <a:ext cx="5486400" cy="3604200"/>
          </a:xfrm>
          <a:prstGeom prst="rect">
            <a:avLst/>
          </a:prstGeom>
        </p:spPr>
        <p:txBody>
          <a:bodyPr vert="horz" lIns="91440" tIns="45720" rIns="91440" bIns="45720" rtlCol="0"/>
          <a:lstStyle/>
          <a:p>
            <a:pPr lvl="0"/>
            <a:r>
              <a:rPr lang="pt-PT" smtClean="0"/>
              <a:t>Clique para editar os estilos de texto mestres</a:t>
            </a:r>
          </a:p>
          <a:p>
            <a:pPr lvl="1"/>
            <a:r>
              <a:rPr lang="pt-PT" smtClean="0"/>
              <a:t>Segundo nível</a:t>
            </a:r>
          </a:p>
          <a:p>
            <a:pPr lvl="2"/>
            <a:r>
              <a:rPr lang="pt-PT" smtClean="0"/>
              <a:t>Terceiro nível</a:t>
            </a:r>
          </a:p>
          <a:p>
            <a:pPr lvl="3"/>
            <a:r>
              <a:rPr lang="pt-PT" smtClean="0"/>
              <a:t>Quarto nível</a:t>
            </a:r>
          </a:p>
          <a:p>
            <a:pPr lvl="4"/>
            <a:r>
              <a:rPr lang="pt-PT" smtClean="0"/>
              <a:t>Quinto nível</a:t>
            </a:r>
            <a:endParaRPr lang="pt-BR"/>
          </a:p>
        </p:txBody>
      </p:sp>
      <p:sp>
        <p:nvSpPr>
          <p:cNvPr id="6" name="Espaço Reservado para Rodapé 5"/>
          <p:cNvSpPr>
            <a:spLocks noGrp="1"/>
          </p:cNvSpPr>
          <p:nvPr>
            <p:ph type="ftr" sz="quarter" idx="4"/>
          </p:nvPr>
        </p:nvSpPr>
        <p:spPr>
          <a:xfrm>
            <a:off x="0" y="8694261"/>
            <a:ext cx="2971800" cy="459265"/>
          </a:xfrm>
          <a:prstGeom prst="rect">
            <a:avLst/>
          </a:prstGeom>
        </p:spPr>
        <p:txBody>
          <a:bodyPr vert="horz" lIns="91440" tIns="45720" rIns="91440" bIns="45720" rtlCol="0" anchor="b"/>
          <a:lstStyle>
            <a:lvl1pPr algn="l">
              <a:defRPr sz="1200"/>
            </a:lvl1pPr>
          </a:lstStyle>
          <a:p>
            <a:endParaRPr lang="pt-BR"/>
          </a:p>
        </p:txBody>
      </p:sp>
      <p:sp>
        <p:nvSpPr>
          <p:cNvPr id="7" name="Espaço Reservado para Número de Slide 6"/>
          <p:cNvSpPr>
            <a:spLocks noGrp="1"/>
          </p:cNvSpPr>
          <p:nvPr>
            <p:ph type="sldNum" sz="quarter" idx="5"/>
          </p:nvPr>
        </p:nvSpPr>
        <p:spPr>
          <a:xfrm>
            <a:off x="3884613" y="8694261"/>
            <a:ext cx="2971800" cy="459265"/>
          </a:xfrm>
          <a:prstGeom prst="rect">
            <a:avLst/>
          </a:prstGeom>
        </p:spPr>
        <p:txBody>
          <a:bodyPr vert="horz" lIns="91440" tIns="45720" rIns="91440" bIns="45720" rtlCol="0" anchor="b"/>
          <a:lstStyle>
            <a:lvl1pPr algn="r">
              <a:defRPr sz="1200"/>
            </a:lvl1pPr>
          </a:lstStyle>
          <a:p>
            <a:fld id="{BE90B8E5-A43C-A74B-A58B-69A8D5F8EC59}" type="slidenum">
              <a:rPr lang="pt-BR" smtClean="0"/>
              <a:t>‹#›</a:t>
            </a:fld>
            <a:endParaRPr lang="pt-BR"/>
          </a:p>
        </p:txBody>
      </p:sp>
    </p:spTree>
    <p:extLst>
      <p:ext uri="{BB962C8B-B14F-4D97-AF65-F5344CB8AC3E}">
        <p14:creationId xmlns:p14="http://schemas.microsoft.com/office/powerpoint/2010/main" val="21852405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E90B8E5-A43C-A74B-A58B-69A8D5F8EC59}" type="slidenum">
              <a:rPr lang="pt-BR" smtClean="0"/>
              <a:t>1</a:t>
            </a:fld>
            <a:endParaRPr lang="pt-BR"/>
          </a:p>
        </p:txBody>
      </p:sp>
    </p:spTree>
    <p:extLst>
      <p:ext uri="{BB962C8B-B14F-4D97-AF65-F5344CB8AC3E}">
        <p14:creationId xmlns:p14="http://schemas.microsoft.com/office/powerpoint/2010/main" val="25979873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457200" lvl="1" indent="0">
              <a:buFont typeface="Arial"/>
              <a:buNone/>
            </a:pPr>
            <a:r>
              <a:rPr lang="en-US" sz="2000" dirty="0" smtClean="0"/>
              <a:t>A continuous</a:t>
            </a:r>
            <a:r>
              <a:rPr lang="en-US" sz="2000" baseline="0" dirty="0" smtClean="0"/>
              <a:t> work is in constantly in progress with the investigation, selection and finally harvesting and integration of new repositories. Specifically the results of this task during the last months were the integration of 4 additional educational repositories, namely: </a:t>
            </a:r>
            <a:r>
              <a:rPr lang="en-US" sz="2000" dirty="0" smtClean="0"/>
              <a:t> </a:t>
            </a:r>
          </a:p>
          <a:p>
            <a:pPr marL="1371600" lvl="2" indent="-457200">
              <a:buFont typeface="Arial"/>
              <a:buChar char="•"/>
            </a:pPr>
            <a:r>
              <a:rPr lang="en-US" sz="2000" dirty="0" smtClean="0"/>
              <a:t>The Oxford University repository with</a:t>
            </a:r>
            <a:r>
              <a:rPr lang="en-US" sz="2000" baseline="0" dirty="0" smtClean="0"/>
              <a:t> </a:t>
            </a:r>
            <a:r>
              <a:rPr lang="en-US" sz="2000" dirty="0" smtClean="0"/>
              <a:t>534 lectures, mainly on science, math, chemistry, astronomy, biology, coding etc.</a:t>
            </a:r>
          </a:p>
          <a:p>
            <a:pPr marL="1371600" lvl="2" indent="-457200">
              <a:buFont typeface="Arial"/>
              <a:buChar char="•"/>
            </a:pPr>
            <a:r>
              <a:rPr lang="en-US" sz="2000" dirty="0" smtClean="0"/>
              <a:t>The</a:t>
            </a:r>
            <a:r>
              <a:rPr lang="en-US" sz="2000" baseline="0" dirty="0" smtClean="0"/>
              <a:t> </a:t>
            </a:r>
            <a:r>
              <a:rPr lang="en-US" sz="2000" dirty="0" smtClean="0"/>
              <a:t>Sheffield University</a:t>
            </a:r>
            <a:r>
              <a:rPr lang="el-GR" sz="2000" smtClean="0"/>
              <a:t> </a:t>
            </a:r>
            <a:r>
              <a:rPr lang="en-US" sz="2000" smtClean="0"/>
              <a:t>repository with </a:t>
            </a:r>
            <a:r>
              <a:rPr lang="el-GR" sz="2000" smtClean="0"/>
              <a:t>1</a:t>
            </a:r>
            <a:r>
              <a:rPr lang="en-US" sz="2000" dirty="0" smtClean="0"/>
              <a:t>89</a:t>
            </a:r>
            <a:r>
              <a:rPr lang="el-GR" sz="2000" dirty="0" smtClean="0"/>
              <a:t> </a:t>
            </a:r>
            <a:r>
              <a:rPr lang="en-US" sz="2000" dirty="0" smtClean="0"/>
              <a:t>lectures </a:t>
            </a:r>
            <a:r>
              <a:rPr lang="en-US" sz="2000" smtClean="0"/>
              <a:t>on all kinds </a:t>
            </a:r>
            <a:r>
              <a:rPr lang="en-US" sz="2000" dirty="0" smtClean="0"/>
              <a:t>of disciplines including math, IT, literature </a:t>
            </a:r>
            <a:r>
              <a:rPr lang="en-US" sz="2000" smtClean="0"/>
              <a:t>etc. </a:t>
            </a:r>
            <a:endParaRPr lang="en-US" sz="2000" dirty="0" smtClean="0"/>
          </a:p>
          <a:p>
            <a:pPr marL="1371600" lvl="2" indent="-457200">
              <a:buFont typeface="Arial"/>
              <a:buChar char="•"/>
            </a:pPr>
            <a:r>
              <a:rPr lang="en-US" sz="2000" dirty="0" smtClean="0"/>
              <a:t>The Asian Art Museum repository</a:t>
            </a:r>
            <a:r>
              <a:rPr lang="en-US" sz="2000" baseline="0" dirty="0" smtClean="0"/>
              <a:t> with </a:t>
            </a:r>
            <a:r>
              <a:rPr lang="en-US" sz="2000" dirty="0" smtClean="0"/>
              <a:t>498 lectures on Asian art and architecture </a:t>
            </a:r>
          </a:p>
          <a:p>
            <a:pPr marL="1371600" lvl="2" indent="-457200">
              <a:buFont typeface="Arial"/>
              <a:buChar char="•"/>
            </a:pPr>
            <a:r>
              <a:rPr lang="en-US" sz="2000" dirty="0" smtClean="0"/>
              <a:t>The BBC Radio repository with 48 animations mainly on Philosophy</a:t>
            </a:r>
          </a:p>
          <a:p>
            <a:pPr marL="457200" lvl="1" indent="0">
              <a:buFont typeface="Arial"/>
              <a:buNone/>
            </a:pPr>
            <a:endParaRPr lang="en-US" sz="2000" dirty="0" smtClean="0"/>
          </a:p>
          <a:p>
            <a:pPr marL="457200" lvl="1" indent="0">
              <a:buFont typeface="Arial"/>
              <a:buNone/>
            </a:pPr>
            <a:r>
              <a:rPr lang="en-US" sz="2000" dirty="0" smtClean="0"/>
              <a:t>With these new</a:t>
            </a:r>
            <a:r>
              <a:rPr lang="en-US" sz="2000" baseline="0" dirty="0" smtClean="0"/>
              <a:t> entries, w</a:t>
            </a:r>
            <a:r>
              <a:rPr lang="en-US" sz="2000" dirty="0" smtClean="0"/>
              <a:t>e now have on board 46 repositories, 16 addressed</a:t>
            </a:r>
            <a:r>
              <a:rPr lang="en-US" sz="2000" baseline="0" dirty="0" smtClean="0"/>
              <a:t> to Higher </a:t>
            </a:r>
            <a:r>
              <a:rPr lang="en-US" sz="2000" dirty="0" smtClean="0"/>
              <a:t>Education and 30 addressed to the secondary education. </a:t>
            </a:r>
          </a:p>
          <a:p>
            <a:endParaRPr lang="en-US" dirty="0"/>
          </a:p>
        </p:txBody>
      </p:sp>
      <p:sp>
        <p:nvSpPr>
          <p:cNvPr id="4" name="Slide Number Placeholder 3"/>
          <p:cNvSpPr>
            <a:spLocks noGrp="1"/>
          </p:cNvSpPr>
          <p:nvPr>
            <p:ph type="sldNum" sz="quarter" idx="10"/>
          </p:nvPr>
        </p:nvSpPr>
        <p:spPr/>
        <p:txBody>
          <a:bodyPr/>
          <a:lstStyle/>
          <a:p>
            <a:fld id="{BE90B8E5-A43C-A74B-A58B-69A8D5F8EC59}" type="slidenum">
              <a:rPr lang="pt-BR" smtClean="0"/>
              <a:t>2</a:t>
            </a:fld>
            <a:endParaRPr lang="pt-BR"/>
          </a:p>
        </p:txBody>
      </p:sp>
    </p:spTree>
    <p:extLst>
      <p:ext uri="{BB962C8B-B14F-4D97-AF65-F5344CB8AC3E}">
        <p14:creationId xmlns:p14="http://schemas.microsoft.com/office/powerpoint/2010/main" val="41939889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1"/>
            <a:endParaRPr lang="en-US" dirty="0" smtClean="0"/>
          </a:p>
          <a:p>
            <a:pPr marL="457200" lvl="1" indent="0">
              <a:buFont typeface="Arial"/>
              <a:buNone/>
            </a:pPr>
            <a:r>
              <a:rPr lang="en-US" dirty="0" smtClean="0"/>
              <a:t>OCM tests have been performed between OC and NC. There are still bugs that prevent a fully cross platform OCM interoperability. CERN is trying to fix them in the following weeks</a:t>
            </a:r>
          </a:p>
          <a:p>
            <a:pPr marL="457200" lvl="1" indent="0">
              <a:buFont typeface="Arial"/>
              <a:buNone/>
            </a:pPr>
            <a:endParaRPr lang="en-US" dirty="0" smtClean="0"/>
          </a:p>
          <a:p>
            <a:pPr marL="457200" lvl="1" indent="0">
              <a:buFont typeface="Arial"/>
              <a:buNone/>
            </a:pPr>
            <a:r>
              <a:rPr lang="en-US" dirty="0" smtClean="0"/>
              <a:t>At</a:t>
            </a:r>
            <a:r>
              <a:rPr lang="en-US" baseline="0" dirty="0" smtClean="0"/>
              <a:t> the same time, c</a:t>
            </a:r>
            <a:r>
              <a:rPr lang="en-US" dirty="0" smtClean="0"/>
              <a:t>ontinuous </a:t>
            </a:r>
            <a:r>
              <a:rPr lang="en-US" dirty="0" smtClean="0"/>
              <a:t>improvement of CERNBOX and SWAN based on the feedback from pilots </a:t>
            </a:r>
            <a:r>
              <a:rPr lang="en-US" dirty="0" smtClean="0"/>
              <a:t>is</a:t>
            </a:r>
            <a:r>
              <a:rPr lang="en-US" baseline="0" dirty="0" smtClean="0"/>
              <a:t> taking place</a:t>
            </a:r>
            <a:endParaRPr lang="en-US" dirty="0" smtClean="0"/>
          </a:p>
          <a:p>
            <a:endParaRPr lang="en-US" dirty="0"/>
          </a:p>
        </p:txBody>
      </p:sp>
      <p:sp>
        <p:nvSpPr>
          <p:cNvPr id="4" name="Slide Number Placeholder 3"/>
          <p:cNvSpPr>
            <a:spLocks noGrp="1"/>
          </p:cNvSpPr>
          <p:nvPr>
            <p:ph type="sldNum" sz="quarter" idx="10"/>
          </p:nvPr>
        </p:nvSpPr>
        <p:spPr/>
        <p:txBody>
          <a:bodyPr/>
          <a:lstStyle/>
          <a:p>
            <a:fld id="{BE90B8E5-A43C-A74B-A58B-69A8D5F8EC59}" type="slidenum">
              <a:rPr lang="pt-BR" smtClean="0"/>
              <a:t>3</a:t>
            </a:fld>
            <a:endParaRPr lang="pt-BR"/>
          </a:p>
        </p:txBody>
      </p:sp>
    </p:spTree>
    <p:extLst>
      <p:ext uri="{BB962C8B-B14F-4D97-AF65-F5344CB8AC3E}">
        <p14:creationId xmlns:p14="http://schemas.microsoft.com/office/powerpoint/2010/main" val="34499422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the framework</a:t>
            </a:r>
            <a:r>
              <a:rPr lang="en-US" baseline="0" dirty="0" smtClean="0"/>
              <a:t> of Task 3.1, the work is in continuous progress with improvements of the </a:t>
            </a:r>
            <a:r>
              <a:rPr lang="en-US" baseline="0" dirty="0" err="1" smtClean="0"/>
              <a:t>WebSSO</a:t>
            </a:r>
            <a:r>
              <a:rPr lang="en-US" baseline="0" dirty="0" smtClean="0"/>
              <a:t> and general bug fixing, according to remarks generated during the pilots </a:t>
            </a:r>
            <a:endParaRPr lang="en-US" dirty="0"/>
          </a:p>
        </p:txBody>
      </p:sp>
      <p:sp>
        <p:nvSpPr>
          <p:cNvPr id="4" name="Slide Number Placeholder 3"/>
          <p:cNvSpPr>
            <a:spLocks noGrp="1"/>
          </p:cNvSpPr>
          <p:nvPr>
            <p:ph type="sldNum" sz="quarter" idx="10"/>
          </p:nvPr>
        </p:nvSpPr>
        <p:spPr/>
        <p:txBody>
          <a:bodyPr/>
          <a:lstStyle/>
          <a:p>
            <a:fld id="{BE90B8E5-A43C-A74B-A58B-69A8D5F8EC59}" type="slidenum">
              <a:rPr lang="pt-BR" smtClean="0"/>
              <a:t>4</a:t>
            </a:fld>
            <a:endParaRPr lang="pt-BR"/>
          </a:p>
        </p:txBody>
      </p:sp>
    </p:spTree>
    <p:extLst>
      <p:ext uri="{BB962C8B-B14F-4D97-AF65-F5344CB8AC3E}">
        <p14:creationId xmlns:p14="http://schemas.microsoft.com/office/powerpoint/2010/main" val="52432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The Deliverable 3.5 Final-Cloud-Platform-Overview-Including-Access-To-Network-Storage-And-Content is in progress.</a:t>
            </a:r>
            <a:r>
              <a:rPr lang="en-US" sz="1200" baseline="0" dirty="0" smtClean="0"/>
              <a:t> The chapter linked to task 3.3 is already completed and now the Deliverable is in the hands </a:t>
            </a:r>
            <a:r>
              <a:rPr lang="en-US" sz="1200" baseline="0" smtClean="0"/>
              <a:t>of CERN </a:t>
            </a:r>
            <a:endParaRPr lang="en-US" sz="1200" dirty="0" smtClean="0"/>
          </a:p>
          <a:p>
            <a:endParaRPr lang="en-US" dirty="0"/>
          </a:p>
        </p:txBody>
      </p:sp>
      <p:sp>
        <p:nvSpPr>
          <p:cNvPr id="4" name="Slide Number Placeholder 3"/>
          <p:cNvSpPr>
            <a:spLocks noGrp="1"/>
          </p:cNvSpPr>
          <p:nvPr>
            <p:ph type="sldNum" sz="quarter" idx="10"/>
          </p:nvPr>
        </p:nvSpPr>
        <p:spPr/>
        <p:txBody>
          <a:bodyPr/>
          <a:lstStyle/>
          <a:p>
            <a:fld id="{BE90B8E5-A43C-A74B-A58B-69A8D5F8EC59}" type="slidenum">
              <a:rPr lang="pt-BR" smtClean="0"/>
              <a:t>5</a:t>
            </a:fld>
            <a:endParaRPr lang="pt-BR"/>
          </a:p>
        </p:txBody>
      </p:sp>
    </p:spTree>
    <p:extLst>
      <p:ext uri="{BB962C8B-B14F-4D97-AF65-F5344CB8AC3E}">
        <p14:creationId xmlns:p14="http://schemas.microsoft.com/office/powerpoint/2010/main" val="321295452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ide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b="0" i="0">
                <a:latin typeface="Raleway" charset="0"/>
                <a:ea typeface="Raleway" charset="0"/>
                <a:cs typeface="Raleway" charset="0"/>
              </a:defRPr>
            </a:lvl1pPr>
          </a:lstStyle>
          <a:p>
            <a:r>
              <a:rPr lang="en-US" smtClean="0"/>
              <a:t>Click to edit Master title style</a:t>
            </a:r>
            <a:endParaRPr lang="pt-BR" dirty="0"/>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b="0" i="0">
                <a:latin typeface="Raleway Light" charset="0"/>
                <a:ea typeface="Raleway Light" charset="0"/>
                <a:cs typeface="Raleway Light"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pt-BR" dirty="0"/>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56BF32B5-9FDC-084C-959C-E0B28DF4D338}" type="datetime1">
              <a:rPr lang="pt-PT" smtClean="0"/>
              <a:t>13/06/2019</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254370135"/>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0" i="0">
                <a:latin typeface="Raleway" charset="0"/>
                <a:ea typeface="Raleway" charset="0"/>
                <a:cs typeface="Raleway" charset="0"/>
              </a:defRPr>
            </a:lvl1pPr>
          </a:lstStyle>
          <a:p>
            <a:r>
              <a:rPr lang="en-US" smtClean="0"/>
              <a:t>Click to edit Master title style</a:t>
            </a:r>
            <a:endParaRPr lang="pt-BR"/>
          </a:p>
        </p:txBody>
      </p:sp>
      <p:sp>
        <p:nvSpPr>
          <p:cNvPr id="3" name="Espaço Reservado para Conteúdo 2"/>
          <p:cNvSpPr>
            <a:spLocks noGrp="1"/>
          </p:cNvSpPr>
          <p:nvPr>
            <p:ph idx="1"/>
          </p:nvPr>
        </p:nvSpPr>
        <p:spPr/>
        <p:txBody>
          <a:bodyPr/>
          <a:lstStyle>
            <a:lvl1pPr>
              <a:defRPr b="0" i="0">
                <a:latin typeface="Raleway Light" charset="0"/>
                <a:ea typeface="Raleway Light" charset="0"/>
                <a:cs typeface="Raleway Light" charset="0"/>
              </a:defRPr>
            </a:lvl1pPr>
            <a:lvl2pPr>
              <a:defRPr b="0" i="0">
                <a:latin typeface="Raleway Light" charset="0"/>
                <a:ea typeface="Raleway Light" charset="0"/>
                <a:cs typeface="Raleway Light" charset="0"/>
              </a:defRPr>
            </a:lvl2pPr>
            <a:lvl3pPr>
              <a:defRPr b="0" i="0">
                <a:latin typeface="Raleway Light" charset="0"/>
                <a:ea typeface="Raleway Light" charset="0"/>
                <a:cs typeface="Raleway Light" charset="0"/>
              </a:defRPr>
            </a:lvl3pPr>
            <a:lvl4pPr>
              <a:defRPr b="0" i="0">
                <a:latin typeface="Raleway Light" charset="0"/>
                <a:ea typeface="Raleway Light" charset="0"/>
                <a:cs typeface="Raleway Light" charset="0"/>
              </a:defRPr>
            </a:lvl4pPr>
            <a:lvl5pPr>
              <a:defRPr b="0" i="0">
                <a:latin typeface="Raleway Light" charset="0"/>
                <a:ea typeface="Raleway Light" charset="0"/>
                <a:cs typeface="Raleway Light" charset="0"/>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4" name="Espaço Reservado para Data 3"/>
          <p:cNvSpPr>
            <a:spLocks noGrp="1"/>
          </p:cNvSpPr>
          <p:nvPr>
            <p:ph type="dt" sz="half" idx="10"/>
          </p:nvPr>
        </p:nvSpPr>
        <p:spPr/>
        <p:txBody>
          <a:bodyPr/>
          <a:lstStyle>
            <a:lvl1pPr>
              <a:defRPr b="0" i="0">
                <a:solidFill>
                  <a:schemeClr val="tx1"/>
                </a:solidFill>
                <a:latin typeface="Raleway Light" charset="0"/>
                <a:ea typeface="Raleway Light" charset="0"/>
                <a:cs typeface="Raleway Light" charset="0"/>
              </a:defRPr>
            </a:lvl1pPr>
          </a:lstStyle>
          <a:p>
            <a:fld id="{90F7860D-9A00-214A-9698-1763DF796D95}" type="datetime1">
              <a:rPr lang="pt-PT" smtClean="0"/>
              <a:t>13/06/2019</a:t>
            </a:fld>
            <a:endParaRPr lang="pt-BR"/>
          </a:p>
        </p:txBody>
      </p:sp>
      <p:sp>
        <p:nvSpPr>
          <p:cNvPr id="5" name="Espaço Reservado para Rodapé 4"/>
          <p:cNvSpPr>
            <a:spLocks noGrp="1"/>
          </p:cNvSpPr>
          <p:nvPr>
            <p:ph type="ftr" sz="quarter" idx="11"/>
          </p:nvPr>
        </p:nvSpPr>
        <p:spPr/>
        <p:txBody>
          <a:bodyPr/>
          <a:lstStyle>
            <a:lvl1pPr>
              <a:defRPr b="0" i="0">
                <a:solidFill>
                  <a:schemeClr val="tx1"/>
                </a:solidFill>
                <a:latin typeface="Raleway Light" charset="0"/>
                <a:ea typeface="Raleway Light" charset="0"/>
                <a:cs typeface="Raleway Light" charset="0"/>
              </a:defRPr>
            </a:lvl1pPr>
          </a:lstStyle>
          <a:p>
            <a:endParaRPr lang="pt-BR" dirty="0"/>
          </a:p>
        </p:txBody>
      </p:sp>
      <p:sp>
        <p:nvSpPr>
          <p:cNvPr id="6" name="Espaço Reservado para Número de Slide 5"/>
          <p:cNvSpPr>
            <a:spLocks noGrp="1"/>
          </p:cNvSpPr>
          <p:nvPr>
            <p:ph type="sldNum" sz="quarter" idx="12"/>
          </p:nvPr>
        </p:nvSpPr>
        <p:spPr/>
        <p:txBody>
          <a:bodyPr/>
          <a:lstStyle>
            <a:lvl1pPr>
              <a:defRPr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spTree>
    <p:extLst>
      <p:ext uri="{BB962C8B-B14F-4D97-AF65-F5344CB8AC3E}">
        <p14:creationId xmlns:p14="http://schemas.microsoft.com/office/powerpoint/2010/main" val="174691158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uas Partes de Conteúd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lvl1pPr>
              <a:defRPr b="0" i="0">
                <a:latin typeface="Raleway" charset="0"/>
                <a:ea typeface="Raleway" charset="0"/>
                <a:cs typeface="Raleway" charset="0"/>
              </a:defRPr>
            </a:lvl1pPr>
          </a:lstStyle>
          <a:p>
            <a:r>
              <a:rPr lang="en-US" smtClean="0"/>
              <a:t>Click to edit Master title style</a:t>
            </a:r>
            <a:endParaRPr lang="pt-BR" dirty="0"/>
          </a:p>
        </p:txBody>
      </p:sp>
      <p:sp>
        <p:nvSpPr>
          <p:cNvPr id="3" name="Espaço Reservado para Conteúdo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4" name="Espaço Reservado para Conteúdo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pt-BR"/>
          </a:p>
        </p:txBody>
      </p:sp>
      <p:sp>
        <p:nvSpPr>
          <p:cNvPr id="5" name="Espaço Reservado para Data 4"/>
          <p:cNvSpPr>
            <a:spLocks noGrp="1"/>
          </p:cNvSpPr>
          <p:nvPr>
            <p:ph type="dt" sz="half" idx="10"/>
          </p:nvPr>
        </p:nvSpPr>
        <p:spPr/>
        <p:txBody>
          <a:bodyPr/>
          <a:lstStyle/>
          <a:p>
            <a:fld id="{063C212D-0341-E446-9428-5FCFC250F2FA}" type="datetime1">
              <a:rPr lang="pt-PT" smtClean="0"/>
              <a:t>13/06/2019</a:t>
            </a:fld>
            <a:endParaRPr lang="pt-BR"/>
          </a:p>
        </p:txBody>
      </p:sp>
      <p:sp>
        <p:nvSpPr>
          <p:cNvPr id="6" name="Espaço Reservado para Rodapé 5"/>
          <p:cNvSpPr>
            <a:spLocks noGrp="1"/>
          </p:cNvSpPr>
          <p:nvPr>
            <p:ph type="ftr" sz="quarter" idx="11"/>
          </p:nvPr>
        </p:nvSpPr>
        <p:spPr/>
        <p:txBody>
          <a:bodyPr/>
          <a:lstStyle/>
          <a:p>
            <a:endParaRPr lang="pt-BR" dirty="0"/>
          </a:p>
        </p:txBody>
      </p:sp>
      <p:sp>
        <p:nvSpPr>
          <p:cNvPr id="7" name="Espaço Reservado para Número de Slide 6"/>
          <p:cNvSpPr>
            <a:spLocks noGrp="1"/>
          </p:cNvSpPr>
          <p:nvPr>
            <p:ph type="sldNum" sz="quarter" idx="12"/>
          </p:nvPr>
        </p:nvSpPr>
        <p:spPr/>
        <p:txBody>
          <a:bodyPr/>
          <a:lstStyle/>
          <a:p>
            <a:fld id="{329E5F41-1819-CC4C-A361-86D446D94323}" type="slidenum">
              <a:rPr lang="pt-BR" smtClean="0"/>
              <a:t>‹#›</a:t>
            </a:fld>
            <a:endParaRPr lang="pt-BR"/>
          </a:p>
        </p:txBody>
      </p:sp>
    </p:spTree>
    <p:extLst>
      <p:ext uri="{BB962C8B-B14F-4D97-AF65-F5344CB8AC3E}">
        <p14:creationId xmlns:p14="http://schemas.microsoft.com/office/powerpoint/2010/main" val="22357567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13/06/2019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a:t>
            </a:fld>
            <a:endParaRPr lang="en-GB"/>
          </a:p>
        </p:txBody>
      </p:sp>
    </p:spTree>
    <p:extLst>
      <p:ext uri="{BB962C8B-B14F-4D97-AF65-F5344CB8AC3E}">
        <p14:creationId xmlns:p14="http://schemas.microsoft.com/office/powerpoint/2010/main" val="4649523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ço Reservado para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t-PT" smtClean="0"/>
              <a:t>Clique para editar estilo do título mestre</a:t>
            </a:r>
            <a:endParaRPr lang="pt-BR"/>
          </a:p>
        </p:txBody>
      </p:sp>
      <p:sp>
        <p:nvSpPr>
          <p:cNvPr id="3" name="Espaço Reservado para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t-PT" dirty="0" smtClean="0"/>
              <a:t>Clique para editar os estilos de texto mestres</a:t>
            </a:r>
          </a:p>
          <a:p>
            <a:pPr lvl="1"/>
            <a:r>
              <a:rPr lang="pt-PT" dirty="0" smtClean="0"/>
              <a:t>Segundo nível</a:t>
            </a:r>
          </a:p>
          <a:p>
            <a:pPr lvl="2"/>
            <a:r>
              <a:rPr lang="pt-PT" dirty="0" smtClean="0"/>
              <a:t>Terceiro nível</a:t>
            </a:r>
          </a:p>
          <a:p>
            <a:pPr lvl="3"/>
            <a:r>
              <a:rPr lang="pt-PT" dirty="0" smtClean="0"/>
              <a:t>Quarto nível</a:t>
            </a:r>
          </a:p>
          <a:p>
            <a:pPr lvl="4"/>
            <a:r>
              <a:rPr lang="pt-PT" dirty="0" smtClean="0"/>
              <a:t>Quinto nível</a:t>
            </a:r>
            <a:endParaRPr lang="pt-BR" dirty="0"/>
          </a:p>
        </p:txBody>
      </p:sp>
      <p:sp>
        <p:nvSpPr>
          <p:cNvPr id="4" name="Espaço Reservado para Dat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0" i="0">
                <a:solidFill>
                  <a:schemeClr val="tx1"/>
                </a:solidFill>
                <a:latin typeface="Raleway Light" charset="0"/>
                <a:ea typeface="Raleway Light" charset="0"/>
                <a:cs typeface="Raleway Light" charset="0"/>
              </a:defRPr>
            </a:lvl1pPr>
          </a:lstStyle>
          <a:p>
            <a:fld id="{6098544B-CA22-084E-9035-86205FF8F7B9}" type="datetime1">
              <a:rPr lang="pt-PT" smtClean="0"/>
              <a:t>13/06/2019</a:t>
            </a:fld>
            <a:endParaRPr lang="pt-BR" dirty="0"/>
          </a:p>
        </p:txBody>
      </p:sp>
      <p:sp>
        <p:nvSpPr>
          <p:cNvPr id="5" name="Espaço Reservado para Rodapé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0" i="0">
                <a:solidFill>
                  <a:schemeClr val="tx1"/>
                </a:solidFill>
                <a:latin typeface="Raleway Light" charset="0"/>
                <a:ea typeface="Raleway Light" charset="0"/>
                <a:cs typeface="Raleway Light" charset="0"/>
              </a:defRPr>
            </a:lvl1pPr>
          </a:lstStyle>
          <a:p>
            <a:endParaRPr lang="pt-BR"/>
          </a:p>
        </p:txBody>
      </p:sp>
      <p:sp>
        <p:nvSpPr>
          <p:cNvPr id="6" name="Espaço Reservado para Número de Slid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0" i="0">
                <a:solidFill>
                  <a:schemeClr val="tx1"/>
                </a:solidFill>
                <a:latin typeface="Raleway Light" charset="0"/>
                <a:ea typeface="Raleway Light" charset="0"/>
                <a:cs typeface="Raleway Light" charset="0"/>
              </a:defRPr>
            </a:lvl1pPr>
          </a:lstStyle>
          <a:p>
            <a:fld id="{329E5F41-1819-CC4C-A361-86D446D94323}" type="slidenum">
              <a:rPr lang="pt-BR" smtClean="0"/>
              <a:pPr/>
              <a:t>‹#›</a:t>
            </a:fld>
            <a:endParaRPr lang="pt-BR"/>
          </a:p>
        </p:txBody>
      </p:sp>
      <p:pic>
        <p:nvPicPr>
          <p:cNvPr id="7" name="Imagem 6"/>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0356954" y="376059"/>
            <a:ext cx="1429735" cy="789375"/>
          </a:xfrm>
          <a:prstGeom prst="rect">
            <a:avLst/>
          </a:prstGeom>
        </p:spPr>
      </p:pic>
      <p:sp>
        <p:nvSpPr>
          <p:cNvPr id="8" name="Retângulo 7"/>
          <p:cNvSpPr/>
          <p:nvPr userDrawn="1"/>
        </p:nvSpPr>
        <p:spPr>
          <a:xfrm>
            <a:off x="0" y="6721475"/>
            <a:ext cx="12192001" cy="136525"/>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BR"/>
          </a:p>
        </p:txBody>
      </p:sp>
    </p:spTree>
    <p:extLst>
      <p:ext uri="{BB962C8B-B14F-4D97-AF65-F5344CB8AC3E}">
        <p14:creationId xmlns:p14="http://schemas.microsoft.com/office/powerpoint/2010/main" val="11647953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3" r:id="rId4"/>
  </p:sldLayoutIdLst>
  <p:timing>
    <p:tnLst>
      <p:par>
        <p:cTn id="1" dur="indefinite" restart="never" nodeType="tmRoot"/>
      </p:par>
    </p:tnLst>
  </p:timing>
  <p:hf hdr="0"/>
  <p:txStyles>
    <p:titleStyle>
      <a:lvl1pPr algn="l" defTabSz="914400" rtl="0" eaLnBrk="1" latinLnBrk="0" hangingPunct="1">
        <a:lnSpc>
          <a:spcPct val="90000"/>
        </a:lnSpc>
        <a:spcBef>
          <a:spcPct val="0"/>
        </a:spcBef>
        <a:buNone/>
        <a:defRPr sz="4400" b="0" i="0" kern="1200">
          <a:solidFill>
            <a:schemeClr val="tx1"/>
          </a:solidFill>
          <a:latin typeface="Raleway" charset="0"/>
          <a:ea typeface="Raleway" charset="0"/>
          <a:cs typeface="Raleway" charset="0"/>
        </a:defRPr>
      </a:lvl1pPr>
    </p:titleStyle>
    <p:bodyStyle>
      <a:lvl1pPr marL="228600" indent="-228600" algn="l" defTabSz="914400" rtl="0" eaLnBrk="1" latinLnBrk="0" hangingPunct="1">
        <a:lnSpc>
          <a:spcPct val="90000"/>
        </a:lnSpc>
        <a:spcBef>
          <a:spcPts val="1000"/>
        </a:spcBef>
        <a:buFont typeface="Arial"/>
        <a:buChar char="•"/>
        <a:defRPr sz="2800" b="0" i="0" kern="1200">
          <a:solidFill>
            <a:schemeClr val="tx1"/>
          </a:solidFill>
          <a:latin typeface="Raleway Light" charset="0"/>
          <a:ea typeface="Raleway Light" charset="0"/>
          <a:cs typeface="Raleway Light" charset="0"/>
        </a:defRPr>
      </a:lvl1pPr>
      <a:lvl2pPr marL="685800" indent="-228600" algn="l" defTabSz="914400" rtl="0" eaLnBrk="1" latinLnBrk="0" hangingPunct="1">
        <a:lnSpc>
          <a:spcPct val="90000"/>
        </a:lnSpc>
        <a:spcBef>
          <a:spcPts val="500"/>
        </a:spcBef>
        <a:buFont typeface="Arial"/>
        <a:buChar char="•"/>
        <a:defRPr sz="2400" b="0" i="0" kern="1200">
          <a:solidFill>
            <a:schemeClr val="tx1"/>
          </a:solidFill>
          <a:latin typeface="Raleway Light" charset="0"/>
          <a:ea typeface="Raleway Light" charset="0"/>
          <a:cs typeface="Raleway Light" charset="0"/>
        </a:defRPr>
      </a:lvl2pPr>
      <a:lvl3pPr marL="1143000" indent="-228600" algn="l" defTabSz="914400" rtl="0" eaLnBrk="1" latinLnBrk="0" hangingPunct="1">
        <a:lnSpc>
          <a:spcPct val="90000"/>
        </a:lnSpc>
        <a:spcBef>
          <a:spcPts val="500"/>
        </a:spcBef>
        <a:buFont typeface="Arial"/>
        <a:buChar char="•"/>
        <a:defRPr sz="2000" b="0" i="0" kern="1200">
          <a:solidFill>
            <a:schemeClr val="tx1"/>
          </a:solidFill>
          <a:latin typeface="Raleway Light" charset="0"/>
          <a:ea typeface="Raleway Light" charset="0"/>
          <a:cs typeface="Raleway Light" charset="0"/>
        </a:defRPr>
      </a:lvl3pPr>
      <a:lvl4pPr marL="1600200" indent="-228600" algn="l" defTabSz="914400" rtl="0" eaLnBrk="1" latinLnBrk="0" hangingPunct="1">
        <a:lnSpc>
          <a:spcPct val="90000"/>
        </a:lnSpc>
        <a:spcBef>
          <a:spcPts val="500"/>
        </a:spcBef>
        <a:buFont typeface="Arial"/>
        <a:buChar char="•"/>
        <a:defRPr sz="1800" b="0" i="0" kern="1200">
          <a:solidFill>
            <a:schemeClr val="tx1"/>
          </a:solidFill>
          <a:latin typeface="Raleway Light" charset="0"/>
          <a:ea typeface="Raleway Light" charset="0"/>
          <a:cs typeface="Raleway Light" charset="0"/>
        </a:defRPr>
      </a:lvl4pPr>
      <a:lvl5pPr marL="2057400" indent="-228600" algn="l" defTabSz="914400" rtl="0" eaLnBrk="1" latinLnBrk="0" hangingPunct="1">
        <a:lnSpc>
          <a:spcPct val="90000"/>
        </a:lnSpc>
        <a:spcBef>
          <a:spcPts val="500"/>
        </a:spcBef>
        <a:buFont typeface="Arial"/>
        <a:buChar char="•"/>
        <a:defRPr sz="1800" b="0" i="0" kern="1200">
          <a:solidFill>
            <a:schemeClr val="tx1"/>
          </a:solidFill>
          <a:latin typeface="Raleway Light" charset="0"/>
          <a:ea typeface="Raleway Light" charset="0"/>
          <a:cs typeface="Raleway Light"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pt-B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970993"/>
            <a:ext cx="9144000" cy="2387600"/>
          </a:xfrm>
        </p:spPr>
        <p:txBody>
          <a:bodyPr>
            <a:normAutofit/>
          </a:bodyPr>
          <a:lstStyle/>
          <a:p>
            <a:r>
              <a:rPr lang="en-GB" sz="4400" b="1" dirty="0" smtClean="0"/>
              <a:t>Up2U</a:t>
            </a:r>
            <a:r>
              <a:rPr lang="en-GB" sz="4400" b="1" baseline="30000" dirty="0" smtClean="0"/>
              <a:t> </a:t>
            </a:r>
            <a:r>
              <a:rPr lang="en-GB" sz="4400" b="1" dirty="0" smtClean="0"/>
              <a:t> </a:t>
            </a:r>
            <a:br>
              <a:rPr lang="en-GB" sz="4400" b="1" dirty="0" smtClean="0"/>
            </a:br>
            <a:r>
              <a:rPr lang="en-US" sz="4400" b="1" dirty="0" smtClean="0"/>
              <a:t>monthly webinar</a:t>
            </a:r>
            <a:r>
              <a:rPr lang="en-GB" sz="4400" b="1" dirty="0" smtClean="0"/>
              <a:t/>
            </a:r>
            <a:br>
              <a:rPr lang="en-GB" sz="4400" b="1" dirty="0" smtClean="0"/>
            </a:br>
            <a:r>
              <a:rPr lang="en-GB" sz="4400" b="1" dirty="0" smtClean="0"/>
              <a:t>WP3</a:t>
            </a:r>
            <a:endParaRPr lang="en-GB" sz="4800" dirty="0"/>
          </a:p>
        </p:txBody>
      </p:sp>
      <p:sp>
        <p:nvSpPr>
          <p:cNvPr id="3" name="Subtítulo 2"/>
          <p:cNvSpPr>
            <a:spLocks noGrp="1"/>
          </p:cNvSpPr>
          <p:nvPr>
            <p:ph type="subTitle" idx="1"/>
          </p:nvPr>
        </p:nvSpPr>
        <p:spPr>
          <a:xfrm>
            <a:off x="1599235" y="4702899"/>
            <a:ext cx="9144000" cy="1655762"/>
          </a:xfrm>
        </p:spPr>
        <p:txBody>
          <a:bodyPr/>
          <a:lstStyle/>
          <a:p>
            <a:r>
              <a:rPr lang="en-GB" dirty="0" smtClean="0"/>
              <a:t>Ilias Hatzakis</a:t>
            </a:r>
          </a:p>
          <a:p>
            <a:r>
              <a:rPr lang="en-GB" dirty="0" smtClean="0"/>
              <a:t>GRNET</a:t>
            </a:r>
            <a:endParaRPr lang="en-GB" dirty="0"/>
          </a:p>
        </p:txBody>
      </p:sp>
      <p:sp>
        <p:nvSpPr>
          <p:cNvPr id="4" name="Espaço Reservado para Data 3"/>
          <p:cNvSpPr>
            <a:spLocks noGrp="1"/>
          </p:cNvSpPr>
          <p:nvPr>
            <p:ph type="dt" sz="half" idx="10"/>
          </p:nvPr>
        </p:nvSpPr>
        <p:spPr/>
        <p:txBody>
          <a:bodyPr/>
          <a:lstStyle/>
          <a:p>
            <a:r>
              <a:rPr lang="en-GB" dirty="0" smtClean="0"/>
              <a:t>11/06/2019</a:t>
            </a:r>
            <a:endParaRPr lang="en-GB" dirty="0"/>
          </a:p>
        </p:txBody>
      </p:sp>
      <p:sp>
        <p:nvSpPr>
          <p:cNvPr id="5" name="Espaço Reservado para Rodapé 4"/>
          <p:cNvSpPr>
            <a:spLocks noGrp="1"/>
          </p:cNvSpPr>
          <p:nvPr>
            <p:ph type="ftr" sz="quarter" idx="11"/>
          </p:nvPr>
        </p:nvSpPr>
        <p:spPr/>
        <p:txBody>
          <a:bodyPr/>
          <a:lstStyle/>
          <a:p>
            <a:endParaRPr lang="en-GB" dirty="0"/>
          </a:p>
        </p:txBody>
      </p:sp>
      <p:sp>
        <p:nvSpPr>
          <p:cNvPr id="6" name="Espaço Reservado para Número de Slide 5"/>
          <p:cNvSpPr>
            <a:spLocks noGrp="1"/>
          </p:cNvSpPr>
          <p:nvPr>
            <p:ph type="sldNum" sz="quarter" idx="12"/>
          </p:nvPr>
        </p:nvSpPr>
        <p:spPr/>
        <p:txBody>
          <a:bodyPr/>
          <a:lstStyle/>
          <a:p>
            <a:fld id="{329E5F41-1819-CC4C-A361-86D446D94323}" type="slidenum">
              <a:rPr lang="en-GB" smtClean="0"/>
              <a:pPr/>
              <a:t>1</a:t>
            </a:fld>
            <a:endParaRPr lang="en-GB" dirty="0"/>
          </a:p>
        </p:txBody>
      </p:sp>
    </p:spTree>
    <p:extLst>
      <p:ext uri="{BB962C8B-B14F-4D97-AF65-F5344CB8AC3E}">
        <p14:creationId xmlns:p14="http://schemas.microsoft.com/office/powerpoint/2010/main" val="328446450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13/06/2019</a:t>
            </a:fld>
            <a:endParaRPr lang="en-GB" dirty="0"/>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2</a:t>
            </a:fld>
            <a:endParaRPr lang="en-GB"/>
          </a:p>
        </p:txBody>
      </p:sp>
      <p:sp>
        <p:nvSpPr>
          <p:cNvPr id="5" name="TextBox 4"/>
          <p:cNvSpPr txBox="1"/>
          <p:nvPr/>
        </p:nvSpPr>
        <p:spPr>
          <a:xfrm>
            <a:off x="1373186" y="1534390"/>
            <a:ext cx="9207499" cy="3170099"/>
          </a:xfrm>
          <a:prstGeom prst="rect">
            <a:avLst/>
          </a:prstGeom>
          <a:noFill/>
        </p:spPr>
        <p:txBody>
          <a:bodyPr wrap="square" rtlCol="0">
            <a:spAutoFit/>
          </a:bodyPr>
          <a:lstStyle/>
          <a:p>
            <a:pPr marL="914400" lvl="1" indent="-457200">
              <a:buFont typeface="Arial"/>
              <a:buChar char="•"/>
            </a:pPr>
            <a:endParaRPr lang="en-US" sz="2000" dirty="0" smtClean="0"/>
          </a:p>
          <a:p>
            <a:pPr marL="914400" lvl="1" indent="-457200">
              <a:buFont typeface="Arial"/>
              <a:buChar char="•"/>
            </a:pPr>
            <a:r>
              <a:rPr lang="en-US" sz="2000" dirty="0" smtClean="0"/>
              <a:t>NEW REPOS: </a:t>
            </a:r>
          </a:p>
          <a:p>
            <a:pPr marL="1371600" lvl="2" indent="-457200">
              <a:buFont typeface="Arial"/>
              <a:buChar char="•"/>
            </a:pPr>
            <a:r>
              <a:rPr lang="en-US" sz="2000" dirty="0" smtClean="0"/>
              <a:t>Oxford University (534 lectures on science, math, chemistry, astronomy, biology, coding etc.)</a:t>
            </a:r>
          </a:p>
          <a:p>
            <a:pPr marL="1371600" lvl="2" indent="-457200">
              <a:buFont typeface="Arial"/>
              <a:buChar char="•"/>
            </a:pPr>
            <a:r>
              <a:rPr lang="en-US" sz="2000" dirty="0" smtClean="0"/>
              <a:t>Sheffield University</a:t>
            </a:r>
            <a:r>
              <a:rPr lang="el-GR" sz="2000" dirty="0" smtClean="0"/>
              <a:t> (1</a:t>
            </a:r>
            <a:r>
              <a:rPr lang="en-US" sz="2000" dirty="0" smtClean="0"/>
              <a:t>89</a:t>
            </a:r>
            <a:r>
              <a:rPr lang="el-GR" sz="2000" dirty="0" smtClean="0"/>
              <a:t> </a:t>
            </a:r>
            <a:r>
              <a:rPr lang="en-US" sz="2000" dirty="0" smtClean="0"/>
              <a:t>lectures on all kinds of disciplines including math, IT, literature etc.) </a:t>
            </a:r>
          </a:p>
          <a:p>
            <a:pPr marL="1371600" lvl="2" indent="-457200">
              <a:buFont typeface="Arial"/>
              <a:buChar char="•"/>
            </a:pPr>
            <a:r>
              <a:rPr lang="en-US" sz="2000" dirty="0" smtClean="0"/>
              <a:t>Asian Art Museum (498 lectures on Asian art and architecture) </a:t>
            </a:r>
          </a:p>
          <a:p>
            <a:pPr marL="1371600" lvl="2" indent="-457200">
              <a:buFont typeface="Arial"/>
              <a:buChar char="•"/>
            </a:pPr>
            <a:r>
              <a:rPr lang="en-US" sz="2000" dirty="0" smtClean="0"/>
              <a:t>BBC Radio (48 animations mainly on Philosophy).</a:t>
            </a:r>
          </a:p>
          <a:p>
            <a:pPr marL="914400" lvl="1" indent="-457200">
              <a:buFont typeface="Arial"/>
              <a:buChar char="•"/>
            </a:pPr>
            <a:r>
              <a:rPr lang="en-US" sz="2000" dirty="0" smtClean="0"/>
              <a:t>We now have 46 repositories (16 </a:t>
            </a:r>
            <a:r>
              <a:rPr lang="en-US" sz="2000" dirty="0"/>
              <a:t>HE and </a:t>
            </a:r>
            <a:r>
              <a:rPr lang="en-US" sz="2000" dirty="0" smtClean="0"/>
              <a:t>30 </a:t>
            </a:r>
            <a:r>
              <a:rPr lang="en-US" sz="2000" dirty="0"/>
              <a:t>K12 </a:t>
            </a:r>
            <a:r>
              <a:rPr lang="en-US" sz="2000" dirty="0" smtClean="0"/>
              <a:t>).</a:t>
            </a:r>
          </a:p>
          <a:p>
            <a:pPr lvl="1"/>
            <a:endParaRPr lang="en-US" sz="2000" dirty="0" smtClean="0"/>
          </a:p>
        </p:txBody>
      </p:sp>
      <p:sp>
        <p:nvSpPr>
          <p:cNvPr id="6" name="TextBox 5"/>
          <p:cNvSpPr txBox="1"/>
          <p:nvPr/>
        </p:nvSpPr>
        <p:spPr>
          <a:xfrm>
            <a:off x="2365374" y="1000125"/>
            <a:ext cx="7223125" cy="707886"/>
          </a:xfrm>
          <a:prstGeom prst="rect">
            <a:avLst/>
          </a:prstGeom>
          <a:noFill/>
        </p:spPr>
        <p:txBody>
          <a:bodyPr wrap="square" rtlCol="0">
            <a:spAutoFit/>
          </a:bodyPr>
          <a:lstStyle/>
          <a:p>
            <a:r>
              <a:rPr lang="en-US" sz="4000" b="1" dirty="0" smtClean="0"/>
              <a:t>TASK 3.3: OER</a:t>
            </a:r>
            <a:endParaRPr lang="en-US" sz="4000" b="1" dirty="0"/>
          </a:p>
        </p:txBody>
      </p:sp>
    </p:spTree>
    <p:extLst>
      <p:ext uri="{BB962C8B-B14F-4D97-AF65-F5344CB8AC3E}">
        <p14:creationId xmlns:p14="http://schemas.microsoft.com/office/powerpoint/2010/main" val="333133397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13/06/2019</a:t>
            </a:fld>
            <a:endParaRPr lang="en-GB" dirty="0"/>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3</a:t>
            </a:fld>
            <a:endParaRPr lang="en-GB"/>
          </a:p>
        </p:txBody>
      </p:sp>
      <p:sp>
        <p:nvSpPr>
          <p:cNvPr id="5" name="TextBox 4"/>
          <p:cNvSpPr txBox="1"/>
          <p:nvPr/>
        </p:nvSpPr>
        <p:spPr>
          <a:xfrm>
            <a:off x="1968500" y="2270124"/>
            <a:ext cx="9207499" cy="1477328"/>
          </a:xfrm>
          <a:prstGeom prst="rect">
            <a:avLst/>
          </a:prstGeom>
          <a:noFill/>
        </p:spPr>
        <p:txBody>
          <a:bodyPr wrap="square" rtlCol="0">
            <a:spAutoFit/>
          </a:bodyPr>
          <a:lstStyle/>
          <a:p>
            <a:pPr lvl="1"/>
            <a:endParaRPr lang="en-US" dirty="0" smtClean="0"/>
          </a:p>
          <a:p>
            <a:pPr marL="914400" lvl="1" indent="-457200">
              <a:buFont typeface="Arial"/>
              <a:buChar char="•"/>
            </a:pPr>
            <a:r>
              <a:rPr lang="en-US" dirty="0" smtClean="0"/>
              <a:t>OCM </a:t>
            </a:r>
            <a:r>
              <a:rPr lang="en-US" dirty="0"/>
              <a:t>tests have been performed between OC and </a:t>
            </a:r>
            <a:r>
              <a:rPr lang="en-US" dirty="0" smtClean="0"/>
              <a:t>NC. </a:t>
            </a:r>
            <a:r>
              <a:rPr lang="en-US" dirty="0"/>
              <a:t>There are still bugs that prevent a fully cross platform OCM interoperability. </a:t>
            </a:r>
            <a:r>
              <a:rPr lang="en-US" dirty="0" smtClean="0"/>
              <a:t>CERN is trying to </a:t>
            </a:r>
            <a:r>
              <a:rPr lang="en-US" dirty="0"/>
              <a:t>fix them in the following </a:t>
            </a:r>
            <a:r>
              <a:rPr lang="en-US" dirty="0" smtClean="0"/>
              <a:t>weeks</a:t>
            </a:r>
          </a:p>
          <a:p>
            <a:pPr marL="914400" lvl="1" indent="-457200">
              <a:buFont typeface="Arial"/>
              <a:buChar char="•"/>
            </a:pPr>
            <a:r>
              <a:rPr lang="en-US" dirty="0" smtClean="0"/>
              <a:t>Continuous improvement of CERNBOX and SWAN based on the feedback from pilots </a:t>
            </a:r>
          </a:p>
        </p:txBody>
      </p:sp>
      <p:sp>
        <p:nvSpPr>
          <p:cNvPr id="6" name="TextBox 5"/>
          <p:cNvSpPr txBox="1"/>
          <p:nvPr/>
        </p:nvSpPr>
        <p:spPr>
          <a:xfrm>
            <a:off x="2365374" y="1000125"/>
            <a:ext cx="7223125" cy="707886"/>
          </a:xfrm>
          <a:prstGeom prst="rect">
            <a:avLst/>
          </a:prstGeom>
          <a:noFill/>
        </p:spPr>
        <p:txBody>
          <a:bodyPr wrap="square" rtlCol="0">
            <a:spAutoFit/>
          </a:bodyPr>
          <a:lstStyle/>
          <a:p>
            <a:r>
              <a:rPr lang="en-US" sz="4000" b="1" dirty="0" smtClean="0"/>
              <a:t>TASK 3.2</a:t>
            </a:r>
            <a:endParaRPr lang="en-US" sz="4000" b="1" dirty="0"/>
          </a:p>
        </p:txBody>
      </p:sp>
    </p:spTree>
    <p:extLst>
      <p:ext uri="{BB962C8B-B14F-4D97-AF65-F5344CB8AC3E}">
        <p14:creationId xmlns:p14="http://schemas.microsoft.com/office/powerpoint/2010/main" val="26389315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5D0563-B14B-45BF-B027-5C0A63D8F0D8}" type="datetimeFigureOut">
              <a:rPr lang="en-GB" smtClean="0"/>
              <a:t>13/06/2019</a:t>
            </a:fld>
            <a:endParaRPr lang="en-GB" dirty="0"/>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4</a:t>
            </a:fld>
            <a:endParaRPr lang="en-GB"/>
          </a:p>
        </p:txBody>
      </p:sp>
      <p:sp>
        <p:nvSpPr>
          <p:cNvPr id="5" name="TextBox 4"/>
          <p:cNvSpPr txBox="1"/>
          <p:nvPr/>
        </p:nvSpPr>
        <p:spPr>
          <a:xfrm>
            <a:off x="1373186" y="1534390"/>
            <a:ext cx="9207499" cy="1631216"/>
          </a:xfrm>
          <a:prstGeom prst="rect">
            <a:avLst/>
          </a:prstGeom>
          <a:noFill/>
        </p:spPr>
        <p:txBody>
          <a:bodyPr wrap="square" rtlCol="0">
            <a:spAutoFit/>
          </a:bodyPr>
          <a:lstStyle/>
          <a:p>
            <a:pPr marL="914400" lvl="1" indent="-457200">
              <a:buFont typeface="Arial"/>
              <a:buChar char="•"/>
            </a:pPr>
            <a:endParaRPr lang="en-US" sz="2000" dirty="0" smtClean="0"/>
          </a:p>
          <a:p>
            <a:pPr marL="914400" lvl="1" indent="-457200">
              <a:buFont typeface="Arial"/>
              <a:buChar char="•"/>
            </a:pPr>
            <a:r>
              <a:rPr lang="en-US" sz="2000" dirty="0" smtClean="0"/>
              <a:t>Continuous improvement of the </a:t>
            </a:r>
            <a:r>
              <a:rPr lang="en-US" sz="2000" dirty="0" err="1" smtClean="0"/>
              <a:t>WebSSO</a:t>
            </a:r>
            <a:r>
              <a:rPr lang="en-US" sz="2000" dirty="0" smtClean="0"/>
              <a:t>.</a:t>
            </a:r>
          </a:p>
          <a:p>
            <a:pPr marL="914400" lvl="1" indent="-457200">
              <a:buFont typeface="Arial"/>
              <a:buChar char="•"/>
            </a:pPr>
            <a:r>
              <a:rPr lang="en-US" sz="2000" dirty="0" smtClean="0"/>
              <a:t>Continuous bug fixing</a:t>
            </a:r>
          </a:p>
          <a:p>
            <a:pPr marL="914400" lvl="1" indent="-457200">
              <a:buFont typeface="Arial"/>
              <a:buChar char="•"/>
            </a:pPr>
            <a:endParaRPr lang="en-US" sz="2000" dirty="0" smtClean="0"/>
          </a:p>
          <a:p>
            <a:pPr lvl="1"/>
            <a:endParaRPr lang="en-US" sz="2000" dirty="0" smtClean="0"/>
          </a:p>
        </p:txBody>
      </p:sp>
      <p:sp>
        <p:nvSpPr>
          <p:cNvPr id="6" name="TextBox 5"/>
          <p:cNvSpPr txBox="1"/>
          <p:nvPr/>
        </p:nvSpPr>
        <p:spPr>
          <a:xfrm>
            <a:off x="2365374" y="1000125"/>
            <a:ext cx="7223125" cy="707886"/>
          </a:xfrm>
          <a:prstGeom prst="rect">
            <a:avLst/>
          </a:prstGeom>
          <a:noFill/>
        </p:spPr>
        <p:txBody>
          <a:bodyPr wrap="square" rtlCol="0">
            <a:spAutoFit/>
          </a:bodyPr>
          <a:lstStyle/>
          <a:p>
            <a:r>
              <a:rPr lang="en-US" sz="4000" b="1" dirty="0" smtClean="0"/>
              <a:t>TASK 3.</a:t>
            </a:r>
            <a:r>
              <a:rPr lang="el-GR" sz="4000" b="1" dirty="0" smtClean="0"/>
              <a:t>1</a:t>
            </a:r>
            <a:endParaRPr lang="en-US" sz="4000" b="1" dirty="0"/>
          </a:p>
        </p:txBody>
      </p:sp>
    </p:spTree>
    <p:extLst>
      <p:ext uri="{BB962C8B-B14F-4D97-AF65-F5344CB8AC3E}">
        <p14:creationId xmlns:p14="http://schemas.microsoft.com/office/powerpoint/2010/main" val="38054218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1B5B97-C2BB-4785-9EBE-48C8F539F57A}" type="datetime1">
              <a:rPr lang="en-GB" smtClean="0"/>
              <a:t>13/06/2019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F9D7AAD-EC1D-40A5-A321-4E8896854C70}" type="slidenum">
              <a:rPr lang="en-GB" smtClean="0"/>
              <a:t>5</a:t>
            </a:fld>
            <a:endParaRPr lang="en-GB"/>
          </a:p>
        </p:txBody>
      </p:sp>
      <p:sp>
        <p:nvSpPr>
          <p:cNvPr id="5" name="Rectangle 4"/>
          <p:cNvSpPr/>
          <p:nvPr/>
        </p:nvSpPr>
        <p:spPr>
          <a:xfrm>
            <a:off x="1683834" y="2459504"/>
            <a:ext cx="8776010" cy="707886"/>
          </a:xfrm>
          <a:prstGeom prst="rect">
            <a:avLst/>
          </a:prstGeom>
        </p:spPr>
        <p:txBody>
          <a:bodyPr wrap="square">
            <a:spAutoFit/>
          </a:bodyPr>
          <a:lstStyle/>
          <a:p>
            <a:pPr lvl="1"/>
            <a:r>
              <a:rPr lang="en-US" sz="2000" dirty="0"/>
              <a:t>Deliverable 3.5 Final-Cloud-Platform-Overview-Including-Access-To-Network-Storage-And-Content. Delivery deadline extended to October 2019. </a:t>
            </a:r>
          </a:p>
        </p:txBody>
      </p:sp>
    </p:spTree>
    <p:extLst>
      <p:ext uri="{BB962C8B-B14F-4D97-AF65-F5344CB8AC3E}">
        <p14:creationId xmlns:p14="http://schemas.microsoft.com/office/powerpoint/2010/main" val="671925656"/>
      </p:ext>
    </p:extLst>
  </p:cSld>
  <p:clrMapOvr>
    <a:masterClrMapping/>
  </p:clrMapOvr>
</p:sld>
</file>

<file path=ppt/theme/theme1.xml><?xml version="1.0" encoding="utf-8"?>
<a:theme xmlns:a="http://schemas.openxmlformats.org/drawingml/2006/main" name="Tema do Office">
  <a:themeElements>
    <a:clrScheme name="Personalizar 1">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P2U_Template" id="{0BDAD039-9054-A14C-B7D6-F56BE8E36D71}" vid="{0318ED6E-CD28-474F-B829-C0A5D44CA0A5}"/>
    </a:ext>
  </a:extLst>
</a:theme>
</file>

<file path=ppt/theme/theme2.xml><?xml version="1.0" encoding="utf-8"?>
<a:theme xmlns:a="http://schemas.openxmlformats.org/drawingml/2006/main" name="Tema do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UP2U_Template</Template>
  <TotalTime>11414</TotalTime>
  <Words>413</Words>
  <Application>Microsoft Office PowerPoint</Application>
  <PresentationFormat>Widescreen</PresentationFormat>
  <Paragraphs>48</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Raleway</vt:lpstr>
      <vt:lpstr>Raleway Light</vt:lpstr>
      <vt:lpstr>Tema do Office</vt:lpstr>
      <vt:lpstr>Up2U   monthly webinar WP3</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Up2U</dc:title>
  <dc:creator>szegedi</dc:creator>
  <cp:lastModifiedBy>Ilias Hatzakis</cp:lastModifiedBy>
  <cp:revision>148</cp:revision>
  <cp:lastPrinted>2017-11-01T09:06:49Z</cp:lastPrinted>
  <dcterms:created xsi:type="dcterms:W3CDTF">2017-02-14T14:29:43Z</dcterms:created>
  <dcterms:modified xsi:type="dcterms:W3CDTF">2019-06-13T09:09:07Z</dcterms:modified>
</cp:coreProperties>
</file>