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9"/>
  </p:notesMasterIdLst>
  <p:sldIdLst>
    <p:sldId id="256" r:id="rId2"/>
    <p:sldId id="257" r:id="rId3"/>
    <p:sldId id="260" r:id="rId4"/>
    <p:sldId id="295" r:id="rId5"/>
    <p:sldId id="386" r:id="rId6"/>
    <p:sldId id="382" r:id="rId7"/>
    <p:sldId id="390" r:id="rId8"/>
    <p:sldId id="391" r:id="rId9"/>
    <p:sldId id="392" r:id="rId10"/>
    <p:sldId id="401" r:id="rId11"/>
    <p:sldId id="393" r:id="rId12"/>
    <p:sldId id="394" r:id="rId13"/>
    <p:sldId id="395" r:id="rId14"/>
    <p:sldId id="396" r:id="rId15"/>
    <p:sldId id="397" r:id="rId16"/>
    <p:sldId id="398" r:id="rId17"/>
    <p:sldId id="258" r:id="rId18"/>
    <p:sldId id="399" r:id="rId19"/>
    <p:sldId id="400" r:id="rId20"/>
    <p:sldId id="261" r:id="rId21"/>
    <p:sldId id="387" r:id="rId22"/>
    <p:sldId id="272" r:id="rId23"/>
    <p:sldId id="313" r:id="rId24"/>
    <p:sldId id="273" r:id="rId25"/>
    <p:sldId id="268" r:id="rId26"/>
    <p:sldId id="259" r:id="rId27"/>
    <p:sldId id="404" r:id="rId28"/>
    <p:sldId id="262" r:id="rId29"/>
    <p:sldId id="263" r:id="rId30"/>
    <p:sldId id="264" r:id="rId31"/>
    <p:sldId id="265" r:id="rId32"/>
    <p:sldId id="266" r:id="rId33"/>
    <p:sldId id="402" r:id="rId34"/>
    <p:sldId id="292" r:id="rId35"/>
    <p:sldId id="293" r:id="rId36"/>
    <p:sldId id="296" r:id="rId37"/>
    <p:sldId id="297" r:id="rId38"/>
    <p:sldId id="298" r:id="rId39"/>
    <p:sldId id="294" r:id="rId40"/>
    <p:sldId id="403" r:id="rId41"/>
    <p:sldId id="286" r:id="rId42"/>
    <p:sldId id="289" r:id="rId43"/>
    <p:sldId id="388" r:id="rId44"/>
    <p:sldId id="389" r:id="rId45"/>
    <p:sldId id="274" r:id="rId46"/>
    <p:sldId id="276" r:id="rId47"/>
    <p:sldId id="275" r:id="rId48"/>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54" autoAdjust="0"/>
    <p:restoredTop sz="81098"/>
  </p:normalViewPr>
  <p:slideViewPr>
    <p:cSldViewPr snapToGrid="0" snapToObjects="1">
      <p:cViewPr varScale="1">
        <p:scale>
          <a:sx n="90" d="100"/>
          <a:sy n="90" d="100"/>
        </p:scale>
        <p:origin x="240"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6375D-49E0-7948-A53E-F2CAAD9F3494}" type="datetimeFigureOut">
              <a:rPr lang="en-GB" smtClean="0"/>
              <a:t>13/06/2019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D077C-869B-7E49-ADCB-FE4F8445B5E4}" type="slidenum">
              <a:rPr lang="en-GB" smtClean="0"/>
              <a:t>‹#›</a:t>
            </a:fld>
            <a:endParaRPr lang="en-GB"/>
          </a:p>
        </p:txBody>
      </p:sp>
    </p:spTree>
    <p:extLst>
      <p:ext uri="{BB962C8B-B14F-4D97-AF65-F5344CB8AC3E}">
        <p14:creationId xmlns:p14="http://schemas.microsoft.com/office/powerpoint/2010/main" val="242179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Up2U workplan revision from all WP leaders and the PCT took most the effort which has been made during the last two months as the planning involved agreeing on requesting extension of the project for the purpose of reaching the key KPIs and the key objectives of the project. The extension is planned for 4 months with the 5</a:t>
            </a:r>
            <a:r>
              <a:rPr lang="en-US" baseline="30000" dirty="0"/>
              <a:t>th</a:t>
            </a:r>
            <a:r>
              <a:rPr lang="en-US" dirty="0"/>
              <a:t> month as the reporting time indicated. In the meantime the key focus will be on getting more pilots to the project.</a:t>
            </a:r>
          </a:p>
          <a:p>
            <a:pPr marL="171450" indent="-171450">
              <a:buFontTx/>
              <a:buChar char="-"/>
            </a:pPr>
            <a:r>
              <a:rPr lang="en-US" dirty="0"/>
              <a:t>General Assembly is planned for 10-11 September in Poznan, Poland. Logistics arrangements has started and agenda preparations have been made.</a:t>
            </a:r>
          </a:p>
          <a:p>
            <a:pPr marL="171450" indent="-171450">
              <a:buFontTx/>
              <a:buChar char="-"/>
            </a:pPr>
            <a:r>
              <a:rPr lang="en-US" dirty="0"/>
              <a:t>Financial report – Past period:</a:t>
            </a:r>
          </a:p>
          <a:p>
            <a:pPr marL="628650" lvl="1" indent="-171450">
              <a:buFontTx/>
              <a:buChar char="-"/>
            </a:pPr>
            <a:r>
              <a:rPr lang="en-US" dirty="0"/>
              <a:t>Q8 is finalized</a:t>
            </a:r>
          </a:p>
          <a:p>
            <a:pPr marL="628650" lvl="1" indent="-171450">
              <a:buFontTx/>
              <a:buChar char="-"/>
            </a:pPr>
            <a:r>
              <a:rPr lang="en-US" dirty="0"/>
              <a:t>Q9 reporting:</a:t>
            </a:r>
          </a:p>
          <a:p>
            <a:pPr marL="1085850" lvl="2" indent="-171450">
              <a:buFontTx/>
              <a:buChar char="-"/>
            </a:pPr>
            <a:r>
              <a:rPr lang="en-US" dirty="0"/>
              <a:t>Submitted by:</a:t>
            </a:r>
          </a:p>
          <a:p>
            <a:pPr marL="1085850" lvl="2" indent="-171450">
              <a:buFontTx/>
              <a:buChar char="-"/>
            </a:pPr>
            <a:r>
              <a:rPr lang="en-US" dirty="0"/>
              <a:t>Missing from: </a:t>
            </a:r>
            <a:r>
              <a:rPr lang="en-US" sz="1200" b="0" i="0" u="none" strike="noStrike" kern="1200" dirty="0">
                <a:solidFill>
                  <a:schemeClr val="tx1"/>
                </a:solidFill>
                <a:effectLst/>
                <a:latin typeface="+mn-lt"/>
                <a:ea typeface="+mn-ea"/>
                <a:cs typeface="+mn-cs"/>
              </a:rPr>
              <a:t>GRNET</a:t>
            </a:r>
          </a:p>
          <a:p>
            <a:pPr lvl="3"/>
            <a:r>
              <a:rPr lang="en-US" sz="1200" b="0" i="0" u="none" strike="noStrike" kern="1200" dirty="0">
                <a:solidFill>
                  <a:schemeClr val="tx1"/>
                </a:solidFill>
                <a:effectLst/>
                <a:latin typeface="+mn-lt"/>
                <a:ea typeface="+mn-ea"/>
                <a:cs typeface="+mn-cs"/>
              </a:rPr>
              <a:t>ISEP</a:t>
            </a:r>
          </a:p>
          <a:p>
            <a:pPr lvl="3"/>
            <a:r>
              <a:rPr lang="en-US" sz="1200" b="0" i="0" u="none" strike="noStrike" kern="1200" dirty="0">
                <a:solidFill>
                  <a:schemeClr val="tx1"/>
                </a:solidFill>
                <a:effectLst/>
                <a:latin typeface="+mn-lt"/>
                <a:ea typeface="+mn-ea"/>
                <a:cs typeface="+mn-cs"/>
              </a:rPr>
              <a:t>IUCC</a:t>
            </a:r>
          </a:p>
          <a:p>
            <a:pPr lvl="3"/>
            <a:r>
              <a:rPr lang="en-US" sz="1200" b="0" i="0" u="none" strike="noStrike" kern="1200" dirty="0" err="1">
                <a:solidFill>
                  <a:schemeClr val="tx1"/>
                </a:solidFill>
                <a:effectLst/>
                <a:latin typeface="+mn-lt"/>
                <a:ea typeface="+mn-ea"/>
                <a:cs typeface="+mn-cs"/>
              </a:rPr>
              <a:t>OwnCloud</a:t>
            </a:r>
            <a:endParaRPr lang="en-US" sz="1200" b="0" i="0" u="none" strike="noStrike" kern="1200" dirty="0">
              <a:solidFill>
                <a:schemeClr val="tx1"/>
              </a:solidFill>
              <a:effectLst/>
              <a:latin typeface="+mn-lt"/>
              <a:ea typeface="+mn-ea"/>
              <a:cs typeface="+mn-cs"/>
            </a:endParaRPr>
          </a:p>
          <a:p>
            <a:pPr lvl="3"/>
            <a:r>
              <a:rPr lang="en-US" sz="1200" b="0" i="0" u="none" strike="noStrike" kern="1200" dirty="0">
                <a:solidFill>
                  <a:schemeClr val="tx1"/>
                </a:solidFill>
                <a:effectLst/>
                <a:latin typeface="+mn-lt"/>
                <a:ea typeface="+mn-ea"/>
                <a:cs typeface="+mn-cs"/>
              </a:rPr>
              <a:t>GWDG</a:t>
            </a:r>
          </a:p>
          <a:p>
            <a:pPr marL="1085850" lvl="2" indent="-171450">
              <a:buFontTx/>
              <a:buChar char="-"/>
            </a:pPr>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2</a:t>
            </a:fld>
            <a:endParaRPr lang="en-GB"/>
          </a:p>
        </p:txBody>
      </p:sp>
    </p:spTree>
    <p:extLst>
      <p:ext uri="{BB962C8B-B14F-4D97-AF65-F5344CB8AC3E}">
        <p14:creationId xmlns:p14="http://schemas.microsoft.com/office/powerpoint/2010/main" val="29419677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Current version of Moodle is 3.3. Moodle 3.6.2 contains fixes for multiple issues affecting or reported for the platform (e.g., compatibility with certain uploaded H5P activity types), and GDPR-related privacy support. The official Moodle GDPR measures do not fully address the stricter GDPR approach of Up2U; we have also added the ability automatically to configure Moodle “role capabilities”, which increases our flexibility in managing what different types of user are able to do. This enables us to limit the visibility of user data further than the defaults. </a:t>
            </a:r>
          </a:p>
          <a:p>
            <a:endParaRPr lang="en-GB" dirty="0"/>
          </a:p>
          <a:p>
            <a:r>
              <a:rPr lang="en-GB" dirty="0"/>
              <a:t>As a major update, moving the production platform to Moodle 3.6.2 requires further testing, which is ongoing.</a:t>
            </a:r>
          </a:p>
          <a:p>
            <a:endParaRPr lang="en-GB" dirty="0"/>
          </a:p>
          <a:p>
            <a:r>
              <a:rPr lang="en-GB" dirty="0"/>
              <a:t>The M3.4 milestone due in M30 requires the platform specification to be released to app designers and developers – we have been working on an aggregated document describing the integration processes for various types of infrastructure and tool with the Up2U platform. </a:t>
            </a:r>
          </a:p>
        </p:txBody>
      </p:sp>
      <p:sp>
        <p:nvSpPr>
          <p:cNvPr id="4" name="Slide Number Placeholder 3"/>
          <p:cNvSpPr>
            <a:spLocks noGrp="1"/>
          </p:cNvSpPr>
          <p:nvPr>
            <p:ph type="sldNum" sz="quarter" idx="5"/>
          </p:nvPr>
        </p:nvSpPr>
        <p:spPr/>
        <p:txBody>
          <a:bodyPr/>
          <a:lstStyle/>
          <a:p>
            <a:fld id="{88BD077C-869B-7E49-ADCB-FE4F8445B5E4}" type="slidenum">
              <a:rPr lang="en-GB" smtClean="0"/>
              <a:t>12</a:t>
            </a:fld>
            <a:endParaRPr lang="en-GB"/>
          </a:p>
        </p:txBody>
      </p:sp>
    </p:spTree>
    <p:extLst>
      <p:ext uri="{BB962C8B-B14F-4D97-AF65-F5344CB8AC3E}">
        <p14:creationId xmlns:p14="http://schemas.microsoft.com/office/powerpoint/2010/main" val="2577265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specification documentation will be completed and published for M30.</a:t>
            </a:r>
          </a:p>
          <a:p>
            <a:endParaRPr lang="en-GB" dirty="0"/>
          </a:p>
          <a:p>
            <a:r>
              <a:rPr lang="en-GB" dirty="0"/>
              <a:t>A regular call will be set up between WP4 and everyone involved in the pedagogy to ensure new learning scenarios developed by pilot teachers can be documented and related to their realisation on the Up2U platform, with any required tools or functionalities integrated.</a:t>
            </a:r>
          </a:p>
          <a:p>
            <a:endParaRPr lang="en-GB" dirty="0"/>
          </a:p>
          <a:p>
            <a:r>
              <a:rPr lang="en-GB" dirty="0"/>
              <a:t>A date and time will be scheduled to update the production platform to the latest version of Moodle</a:t>
            </a:r>
          </a:p>
          <a:p>
            <a:endParaRPr lang="en-GB" dirty="0"/>
          </a:p>
        </p:txBody>
      </p:sp>
      <p:sp>
        <p:nvSpPr>
          <p:cNvPr id="4" name="Slide Number Placeholder 3"/>
          <p:cNvSpPr>
            <a:spLocks noGrp="1"/>
          </p:cNvSpPr>
          <p:nvPr>
            <p:ph type="sldNum" sz="quarter" idx="5"/>
          </p:nvPr>
        </p:nvSpPr>
        <p:spPr/>
        <p:txBody>
          <a:bodyPr/>
          <a:lstStyle/>
          <a:p>
            <a:fld id="{88BD077C-869B-7E49-ADCB-FE4F8445B5E4}" type="slidenum">
              <a:rPr lang="en-GB" smtClean="0"/>
              <a:t>13</a:t>
            </a:fld>
            <a:endParaRPr lang="en-GB"/>
          </a:p>
        </p:txBody>
      </p:sp>
    </p:spTree>
    <p:extLst>
      <p:ext uri="{BB962C8B-B14F-4D97-AF65-F5344CB8AC3E}">
        <p14:creationId xmlns:p14="http://schemas.microsoft.com/office/powerpoint/2010/main" val="2898837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 name="Google Shape;3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50435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 name="Google Shape;4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From </a:t>
            </a:r>
            <a:r>
              <a:rPr lang="en-GB" dirty="0" err="1"/>
              <a:t>Github</a:t>
            </a:r>
            <a:r>
              <a:rPr lang="en-GB" dirty="0"/>
              <a:t> issue tracker</a:t>
            </a:r>
            <a:endParaRPr dirty="0"/>
          </a:p>
        </p:txBody>
      </p:sp>
      <p:sp>
        <p:nvSpPr>
          <p:cNvPr id="46" name="Google Shape;4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16</a:t>
            </a:fld>
            <a:endParaRPr/>
          </a:p>
        </p:txBody>
      </p:sp>
    </p:spTree>
    <p:extLst>
      <p:ext uri="{BB962C8B-B14F-4D97-AF65-F5344CB8AC3E}">
        <p14:creationId xmlns:p14="http://schemas.microsoft.com/office/powerpoint/2010/main" val="8573274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g5983959dd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 name="Google Shape;54;g5983959dd5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From Github issue tracker</a:t>
            </a:r>
            <a:endParaRPr/>
          </a:p>
        </p:txBody>
      </p:sp>
      <p:sp>
        <p:nvSpPr>
          <p:cNvPr id="55" name="Google Shape;55;g5983959dd5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17</a:t>
            </a:fld>
            <a:endParaRPr/>
          </a:p>
        </p:txBody>
      </p:sp>
    </p:spTree>
    <p:extLst>
      <p:ext uri="{BB962C8B-B14F-4D97-AF65-F5344CB8AC3E}">
        <p14:creationId xmlns:p14="http://schemas.microsoft.com/office/powerpoint/2010/main" val="3431836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 name="Google Shape;6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64" name="Google Shape;6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18</a:t>
            </a:fld>
            <a:endParaRPr/>
          </a:p>
        </p:txBody>
      </p:sp>
    </p:spTree>
    <p:extLst>
      <p:ext uri="{BB962C8B-B14F-4D97-AF65-F5344CB8AC3E}">
        <p14:creationId xmlns:p14="http://schemas.microsoft.com/office/powerpoint/2010/main" val="202850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5983959dd5_0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g5983959dd5_0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73" name="Google Shape;73;g5983959dd5_0_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19</a:t>
            </a:fld>
            <a:endParaRPr/>
          </a:p>
        </p:txBody>
      </p:sp>
    </p:spTree>
    <p:extLst>
      <p:ext uri="{BB962C8B-B14F-4D97-AF65-F5344CB8AC3E}">
        <p14:creationId xmlns:p14="http://schemas.microsoft.com/office/powerpoint/2010/main" val="3716727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3526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21</a:t>
            </a:fld>
            <a:endParaRPr lang="en-GB"/>
          </a:p>
        </p:txBody>
      </p:sp>
    </p:spTree>
    <p:extLst>
      <p:ext uri="{BB962C8B-B14F-4D97-AF65-F5344CB8AC3E}">
        <p14:creationId xmlns:p14="http://schemas.microsoft.com/office/powerpoint/2010/main" val="4391608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5ABE8BB-6049-465C-A4B3-708A5DD22474}" type="slidenum">
              <a:rPr lang="en-US" smtClean="0"/>
              <a:t>22</a:t>
            </a:fld>
            <a:endParaRPr lang="en-US"/>
          </a:p>
        </p:txBody>
      </p:sp>
    </p:spTree>
    <p:extLst>
      <p:ext uri="{BB962C8B-B14F-4D97-AF65-F5344CB8AC3E}">
        <p14:creationId xmlns:p14="http://schemas.microsoft.com/office/powerpoint/2010/main" val="918568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Up2U revised workplan is approved by the reviewers we need to submit an official request to the EC for the extension proposed. This also requires all deadlines to be amended and all relevant team members to be informed (GEANT Technical Authors…etc). </a:t>
            </a:r>
          </a:p>
          <a:p>
            <a:endParaRPr lang="en-GB" dirty="0"/>
          </a:p>
          <a:p>
            <a:r>
              <a:rPr lang="en-GB" dirty="0"/>
              <a:t>Once again, once the workplan approved, the finance / person effort needs to be amended based on the proposal. Relevant team members will need to submit change requests, person months needs to be amended from all WPs and also from the finance team.</a:t>
            </a:r>
          </a:p>
          <a:p>
            <a:endParaRPr lang="en-GB" dirty="0"/>
          </a:p>
          <a:p>
            <a:r>
              <a:rPr lang="en-GB" dirty="0"/>
              <a:t>Monthly project reporting should now be back to normal: monthly webinar to be the base for the reports.</a:t>
            </a:r>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3</a:t>
            </a:fld>
            <a:endParaRPr lang="en-GB"/>
          </a:p>
        </p:txBody>
      </p:sp>
    </p:spTree>
    <p:extLst>
      <p:ext uri="{BB962C8B-B14F-4D97-AF65-F5344CB8AC3E}">
        <p14:creationId xmlns:p14="http://schemas.microsoft.com/office/powerpoint/2010/main" val="13447148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discussed in the two last meetings </a:t>
            </a:r>
          </a:p>
        </p:txBody>
      </p:sp>
      <p:sp>
        <p:nvSpPr>
          <p:cNvPr id="4" name="Slide Number Placeholder 3"/>
          <p:cNvSpPr>
            <a:spLocks noGrp="1"/>
          </p:cNvSpPr>
          <p:nvPr>
            <p:ph type="sldNum" sz="quarter" idx="5"/>
          </p:nvPr>
        </p:nvSpPr>
        <p:spPr/>
        <p:txBody>
          <a:bodyPr/>
          <a:lstStyle/>
          <a:p>
            <a:fld id="{65ABE8BB-6049-465C-A4B3-708A5DD22474}" type="slidenum">
              <a:rPr lang="en-US" smtClean="0"/>
              <a:t>24</a:t>
            </a:fld>
            <a:endParaRPr lang="en-US"/>
          </a:p>
        </p:txBody>
      </p:sp>
    </p:spTree>
    <p:extLst>
      <p:ext uri="{BB962C8B-B14F-4D97-AF65-F5344CB8AC3E}">
        <p14:creationId xmlns:p14="http://schemas.microsoft.com/office/powerpoint/2010/main" val="24724227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5ABE8BB-6049-465C-A4B3-708A5DD22474}" type="slidenum">
              <a:rPr lang="en-US" smtClean="0"/>
              <a:t>25</a:t>
            </a:fld>
            <a:endParaRPr lang="en-US"/>
          </a:p>
        </p:txBody>
      </p:sp>
    </p:spTree>
    <p:extLst>
      <p:ext uri="{BB962C8B-B14F-4D97-AF65-F5344CB8AC3E}">
        <p14:creationId xmlns:p14="http://schemas.microsoft.com/office/powerpoint/2010/main" val="29201372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a:t>These</a:t>
            </a:r>
            <a:r>
              <a:rPr lang="pl-PL" baseline="0" dirty="0"/>
              <a:t> </a:t>
            </a:r>
            <a:r>
              <a:rPr lang="pl-PL" baseline="0" dirty="0" err="1"/>
              <a:t>slides</a:t>
            </a:r>
            <a:r>
              <a:rPr lang="pl-PL" baseline="0" dirty="0"/>
              <a:t> </a:t>
            </a:r>
            <a:r>
              <a:rPr lang="pl-PL" baseline="0" dirty="0" err="1"/>
              <a:t>present</a:t>
            </a:r>
            <a:r>
              <a:rPr lang="pl-PL" baseline="0" dirty="0"/>
              <a:t> the status </a:t>
            </a:r>
            <a:r>
              <a:rPr lang="pl-PL" baseline="0" dirty="0" err="1"/>
              <a:t>up</a:t>
            </a:r>
            <a:r>
              <a:rPr lang="pl-PL" baseline="0" dirty="0"/>
              <a:t> to the </a:t>
            </a:r>
            <a:r>
              <a:rPr lang="pl-PL" baseline="0" dirty="0" err="1"/>
              <a:t>second</a:t>
            </a:r>
            <a:r>
              <a:rPr lang="pl-PL" baseline="0" dirty="0"/>
              <a:t> half of May</a:t>
            </a:r>
            <a:endParaRPr lang="en-GB"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33</a:t>
            </a:fld>
            <a:endParaRPr lang="en-GB"/>
          </a:p>
        </p:txBody>
      </p:sp>
    </p:spTree>
    <p:extLst>
      <p:ext uri="{BB962C8B-B14F-4D97-AF65-F5344CB8AC3E}">
        <p14:creationId xmlns:p14="http://schemas.microsoft.com/office/powerpoint/2010/main" val="19533121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35</a:t>
            </a:fld>
            <a:endParaRPr lang="en-GB"/>
          </a:p>
        </p:txBody>
      </p:sp>
    </p:spTree>
    <p:extLst>
      <p:ext uri="{BB962C8B-B14F-4D97-AF65-F5344CB8AC3E}">
        <p14:creationId xmlns:p14="http://schemas.microsoft.com/office/powerpoint/2010/main" val="27066909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36</a:t>
            </a:fld>
            <a:endParaRPr lang="en-GB"/>
          </a:p>
        </p:txBody>
      </p:sp>
    </p:spTree>
    <p:extLst>
      <p:ext uri="{BB962C8B-B14F-4D97-AF65-F5344CB8AC3E}">
        <p14:creationId xmlns:p14="http://schemas.microsoft.com/office/powerpoint/2010/main" val="33086621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Poland: I</a:t>
            </a:r>
            <a:r>
              <a:rPr lang="en-US" sz="1200" b="0" i="0" u="none" strike="noStrike" kern="1200" dirty="0">
                <a:solidFill>
                  <a:schemeClr val="tx1"/>
                </a:solidFill>
                <a:effectLst/>
                <a:latin typeface="+mn-lt"/>
                <a:ea typeface="+mn-ea"/>
                <a:cs typeface="+mn-cs"/>
              </a:rPr>
              <a:t>n April, the activities were cancelled and suspended because of the national teacher strike.</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37</a:t>
            </a:fld>
            <a:endParaRPr lang="en-GB"/>
          </a:p>
        </p:txBody>
      </p:sp>
    </p:spTree>
    <p:extLst>
      <p:ext uri="{BB962C8B-B14F-4D97-AF65-F5344CB8AC3E}">
        <p14:creationId xmlns:p14="http://schemas.microsoft.com/office/powerpoint/2010/main" val="12701522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38</a:t>
            </a:fld>
            <a:endParaRPr lang="en-GB"/>
          </a:p>
        </p:txBody>
      </p:sp>
    </p:spTree>
    <p:extLst>
      <p:ext uri="{BB962C8B-B14F-4D97-AF65-F5344CB8AC3E}">
        <p14:creationId xmlns:p14="http://schemas.microsoft.com/office/powerpoint/2010/main" val="30737808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kern="1200" dirty="0" err="1">
                <a:solidFill>
                  <a:schemeClr val="tx1"/>
                </a:solidFill>
                <a:effectLst/>
                <a:latin typeface="+mn-lt"/>
                <a:ea typeface="+mn-ea"/>
                <a:cs typeface="+mn-cs"/>
              </a:rPr>
              <a:t>Collected</a:t>
            </a:r>
            <a:r>
              <a:rPr lang="pl-PL" sz="1200" kern="1200" dirty="0">
                <a:solidFill>
                  <a:schemeClr val="tx1"/>
                </a:solidFill>
                <a:effectLst/>
                <a:latin typeface="+mn-lt"/>
                <a:ea typeface="+mn-ea"/>
                <a:cs typeface="+mn-cs"/>
              </a:rPr>
              <a:t> via q</a:t>
            </a:r>
            <a:r>
              <a:rPr lang="en-US" sz="1200" kern="1200" dirty="0" err="1">
                <a:solidFill>
                  <a:schemeClr val="tx1"/>
                </a:solidFill>
                <a:effectLst/>
                <a:latin typeface="+mn-lt"/>
                <a:ea typeface="+mn-ea"/>
                <a:cs typeface="+mn-cs"/>
              </a:rPr>
              <a:t>uestionnaires</a:t>
            </a:r>
            <a:r>
              <a:rPr lang="en-US" sz="1200" kern="1200" dirty="0">
                <a:solidFill>
                  <a:schemeClr val="tx1"/>
                </a:solidFill>
                <a:effectLst/>
                <a:latin typeface="+mn-lt"/>
                <a:ea typeface="+mn-ea"/>
                <a:cs typeface="+mn-cs"/>
              </a:rPr>
              <a:t> and other ways chosen by national </a:t>
            </a:r>
            <a:r>
              <a:rPr lang="pl-PL" sz="1200" kern="1200" dirty="0">
                <a:solidFill>
                  <a:schemeClr val="tx1"/>
                </a:solidFill>
                <a:effectLst/>
                <a:latin typeface="+mn-lt"/>
                <a:ea typeface="+mn-ea"/>
                <a:cs typeface="+mn-cs"/>
              </a:rPr>
              <a:t>pilot </a:t>
            </a:r>
            <a:r>
              <a:rPr lang="en-US" sz="1200" kern="1200" dirty="0" err="1">
                <a:solidFill>
                  <a:schemeClr val="tx1"/>
                </a:solidFill>
                <a:effectLst/>
                <a:latin typeface="+mn-lt"/>
                <a:ea typeface="+mn-ea"/>
                <a:cs typeface="+mn-cs"/>
              </a:rPr>
              <a:t>coord</a:t>
            </a:r>
            <a:r>
              <a:rPr lang="pl-PL" sz="1200" kern="1200" dirty="0" err="1">
                <a:solidFill>
                  <a:schemeClr val="tx1"/>
                </a:solidFill>
                <a:effectLst/>
                <a:latin typeface="+mn-lt"/>
                <a:ea typeface="+mn-ea"/>
                <a:cs typeface="+mn-cs"/>
              </a:rPr>
              <a:t>inators</a:t>
            </a:r>
            <a:endParaRPr lang="pl-PL" sz="1200" kern="1200" dirty="0">
              <a:solidFill>
                <a:schemeClr val="tx1"/>
              </a:solidFill>
              <a:effectLst/>
              <a:latin typeface="+mn-lt"/>
              <a:ea typeface="+mn-ea"/>
              <a:cs typeface="+mn-cs"/>
            </a:endParaRPr>
          </a:p>
          <a:p>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41</a:t>
            </a:fld>
            <a:endParaRPr lang="en-GB"/>
          </a:p>
        </p:txBody>
      </p:sp>
    </p:spTree>
    <p:extLst>
      <p:ext uri="{BB962C8B-B14F-4D97-AF65-F5344CB8AC3E}">
        <p14:creationId xmlns:p14="http://schemas.microsoft.com/office/powerpoint/2010/main" val="38742263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42</a:t>
            </a:fld>
            <a:endParaRPr lang="en-GB"/>
          </a:p>
        </p:txBody>
      </p:sp>
    </p:spTree>
    <p:extLst>
      <p:ext uri="{BB962C8B-B14F-4D97-AF65-F5344CB8AC3E}">
        <p14:creationId xmlns:p14="http://schemas.microsoft.com/office/powerpoint/2010/main" val="5712174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46</a:t>
            </a:fld>
            <a:endParaRPr lang="en-GB"/>
          </a:p>
        </p:txBody>
      </p:sp>
    </p:spTree>
    <p:extLst>
      <p:ext uri="{BB962C8B-B14F-4D97-AF65-F5344CB8AC3E}">
        <p14:creationId xmlns:p14="http://schemas.microsoft.com/office/powerpoint/2010/main" val="3840023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90B8E5-A43C-A74B-A58B-69A8D5F8EC59}" type="slidenum">
              <a:rPr lang="pt-BR" smtClean="0"/>
              <a:t>4</a:t>
            </a:fld>
            <a:endParaRPr lang="pt-BR"/>
          </a:p>
        </p:txBody>
      </p:sp>
    </p:spTree>
    <p:extLst>
      <p:ext uri="{BB962C8B-B14F-4D97-AF65-F5344CB8AC3E}">
        <p14:creationId xmlns:p14="http://schemas.microsoft.com/office/powerpoint/2010/main" val="123225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Website improvement efforts:</a:t>
            </a:r>
          </a:p>
          <a:p>
            <a:r>
              <a:rPr lang="en-GB" dirty="0"/>
              <a:t>In order to improve the website we introduced two tools. Please use them: bug report (for internal use) and usability test (external use). Please ask teachers, students, people who are not familiar with the project to conduct this test so we can improve the website based on their feedback.</a:t>
            </a:r>
          </a:p>
          <a:p>
            <a:r>
              <a:rPr lang="en-GB" dirty="0"/>
              <a:t>We will have a dedicated Up2U special session in the following upcoming events: TNC(16-20 June 2019), EDULEARN (01-03 July 2019), ECEL (07-08 November 2019).</a:t>
            </a:r>
            <a:br>
              <a:rPr lang="en-GB" dirty="0"/>
            </a:br>
            <a:endParaRPr lang="en-GB" dirty="0"/>
          </a:p>
          <a:p>
            <a:r>
              <a:rPr lang="en-GB" dirty="0"/>
              <a:t>The motion graphics video was finalized. We managed to purchase professional voice-over so the quality of the video is even more superb. Feel free to share and use the video! </a:t>
            </a:r>
          </a:p>
          <a:p>
            <a:endParaRPr lang="en-GB" dirty="0"/>
          </a:p>
          <a:p>
            <a:r>
              <a:rPr lang="en-GB" dirty="0"/>
              <a:t>The IT security flyers are ready for sharing available on the website. Italian and Greek version are ready, Lithuanian and Hungarian versions are expected to be ready in the upcoming weeks.</a:t>
            </a:r>
          </a:p>
          <a:p>
            <a:endParaRPr lang="en-GB" dirty="0"/>
          </a:p>
          <a:p>
            <a:r>
              <a:rPr lang="en-GB" dirty="0"/>
              <a:t>We launched a new social media activity that is focused on a theme-IT </a:t>
            </a:r>
            <a:r>
              <a:rPr lang="en-GB" dirty="0" err="1"/>
              <a:t>Securtiy</a:t>
            </a:r>
            <a:r>
              <a:rPr lang="en-GB" dirty="0"/>
              <a:t>. Each Tuesday we share content in this topic: flyer, video, etc.</a:t>
            </a:r>
          </a:p>
        </p:txBody>
      </p:sp>
      <p:sp>
        <p:nvSpPr>
          <p:cNvPr id="4" name="Slide Number Placeholder 3"/>
          <p:cNvSpPr>
            <a:spLocks noGrp="1"/>
          </p:cNvSpPr>
          <p:nvPr>
            <p:ph type="sldNum" sz="quarter" idx="5"/>
          </p:nvPr>
        </p:nvSpPr>
        <p:spPr/>
        <p:txBody>
          <a:bodyPr/>
          <a:lstStyle/>
          <a:p>
            <a:fld id="{BE90B8E5-A43C-A74B-A58B-69A8D5F8EC59}" type="slidenum">
              <a:rPr lang="pt-BR" smtClean="0"/>
              <a:t>5</a:t>
            </a:fld>
            <a:endParaRPr lang="pt-BR"/>
          </a:p>
        </p:txBody>
      </p:sp>
    </p:spTree>
    <p:extLst>
      <p:ext uri="{BB962C8B-B14F-4D97-AF65-F5344CB8AC3E}">
        <p14:creationId xmlns:p14="http://schemas.microsoft.com/office/powerpoint/2010/main" val="2020524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We are collecting how much stickers, bookmarks, IT security flyers should be produced. You can also handle printing if you prefer, you need to claim the costs of this (with proper invoicing) under ODC.</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Please let WP2 know if you are planning to submit a proposal to a conference/event. In the above mentioned link you can find sheets dedicated to local and to international events. Please make sure you provide input regarding your local session with teacher, as this table will be used by Michal for his  WP7 reports.</a:t>
            </a:r>
          </a:p>
          <a:p>
            <a:pPr marL="628650" lvl="1" indent="-171450">
              <a:buFont typeface="Arial" panose="020B0604020202020204" pitchFamily="34" charset="0"/>
              <a:buChar char="•"/>
            </a:pPr>
            <a:r>
              <a:rPr lang="en-GB" dirty="0"/>
              <a:t>Based on this we have no progress this year! We have to be more transparent!</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We are trying to improve our social media presence by creating more content. Please provide input so we can make our feed more colourful. React on our feed! That is why we tag the partners! Only a couple of them share our content! This should be a joint effort!</a:t>
            </a:r>
          </a:p>
        </p:txBody>
      </p:sp>
      <p:sp>
        <p:nvSpPr>
          <p:cNvPr id="4" name="Slide Number Placeholder 3"/>
          <p:cNvSpPr>
            <a:spLocks noGrp="1"/>
          </p:cNvSpPr>
          <p:nvPr>
            <p:ph type="sldNum" sz="quarter" idx="5"/>
          </p:nvPr>
        </p:nvSpPr>
        <p:spPr/>
        <p:txBody>
          <a:bodyPr/>
          <a:lstStyle/>
          <a:p>
            <a:fld id="{BE90B8E5-A43C-A74B-A58B-69A8D5F8EC59}" type="slidenum">
              <a:rPr lang="pt-BR" smtClean="0"/>
              <a:t>6</a:t>
            </a:fld>
            <a:endParaRPr lang="pt-BR"/>
          </a:p>
        </p:txBody>
      </p:sp>
    </p:spTree>
    <p:extLst>
      <p:ext uri="{BB962C8B-B14F-4D97-AF65-F5344CB8AC3E}">
        <p14:creationId xmlns:p14="http://schemas.microsoft.com/office/powerpoint/2010/main" val="1375484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90B8E5-A43C-A74B-A58B-69A8D5F8EC59}" type="slidenum">
              <a:rPr lang="pt-BR" smtClean="0"/>
              <a:t>7</a:t>
            </a:fld>
            <a:endParaRPr lang="pt-BR"/>
          </a:p>
        </p:txBody>
      </p:sp>
    </p:spTree>
    <p:extLst>
      <p:ext uri="{BB962C8B-B14F-4D97-AF65-F5344CB8AC3E}">
        <p14:creationId xmlns:p14="http://schemas.microsoft.com/office/powerpoint/2010/main" val="3493524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a:buNone/>
            </a:pPr>
            <a:r>
              <a:rPr lang="en-US" sz="2000" dirty="0"/>
              <a:t>A continuous</a:t>
            </a:r>
            <a:r>
              <a:rPr lang="en-US" sz="2000" baseline="0" dirty="0"/>
              <a:t> work is in constantly in progress with the investigation, selection and finally harvesting and integration of new repositories. Specifically the results of this task during the last months were the integration of 4 additional educational repositories, namely: </a:t>
            </a:r>
            <a:r>
              <a:rPr lang="en-US" sz="2000" dirty="0"/>
              <a:t> </a:t>
            </a:r>
          </a:p>
          <a:p>
            <a:pPr marL="1371600" lvl="2" indent="-457200">
              <a:buFont typeface="Arial"/>
              <a:buChar char="•"/>
            </a:pPr>
            <a:r>
              <a:rPr lang="en-US" sz="2000" dirty="0"/>
              <a:t>The Oxford University repository with</a:t>
            </a:r>
            <a:r>
              <a:rPr lang="en-US" sz="2000" baseline="0" dirty="0"/>
              <a:t> </a:t>
            </a:r>
            <a:r>
              <a:rPr lang="en-US" sz="2000" dirty="0"/>
              <a:t>534 lectures, mainly on science, math, chemistry, astronomy, biology, coding etc.</a:t>
            </a:r>
          </a:p>
          <a:p>
            <a:pPr marL="1371600" lvl="2" indent="-457200">
              <a:buFont typeface="Arial"/>
              <a:buChar char="•"/>
            </a:pPr>
            <a:r>
              <a:rPr lang="en-US" sz="2000" dirty="0"/>
              <a:t>The</a:t>
            </a:r>
            <a:r>
              <a:rPr lang="en-US" sz="2000" baseline="0" dirty="0"/>
              <a:t> </a:t>
            </a:r>
            <a:r>
              <a:rPr lang="en-US" sz="2000" dirty="0"/>
              <a:t>Sheffield University</a:t>
            </a:r>
            <a:r>
              <a:rPr lang="el-GR" sz="2000" dirty="0"/>
              <a:t> </a:t>
            </a:r>
            <a:r>
              <a:rPr lang="en-US" sz="2000" dirty="0"/>
              <a:t>repository with </a:t>
            </a:r>
            <a:r>
              <a:rPr lang="el-GR" sz="2000" dirty="0"/>
              <a:t>1</a:t>
            </a:r>
            <a:r>
              <a:rPr lang="en-US" sz="2000" dirty="0"/>
              <a:t>89</a:t>
            </a:r>
            <a:r>
              <a:rPr lang="el-GR" sz="2000" dirty="0"/>
              <a:t> </a:t>
            </a:r>
            <a:r>
              <a:rPr lang="en-US" sz="2000" dirty="0"/>
              <a:t>lectures on all kinds of disciplines including math, IT, literature etc. </a:t>
            </a:r>
          </a:p>
          <a:p>
            <a:pPr marL="1371600" lvl="2" indent="-457200">
              <a:buFont typeface="Arial"/>
              <a:buChar char="•"/>
            </a:pPr>
            <a:r>
              <a:rPr lang="en-US" sz="2000" dirty="0"/>
              <a:t>The Asian Art Museum repository</a:t>
            </a:r>
            <a:r>
              <a:rPr lang="en-US" sz="2000" baseline="0" dirty="0"/>
              <a:t> with </a:t>
            </a:r>
            <a:r>
              <a:rPr lang="en-US" sz="2000" dirty="0"/>
              <a:t>498 lectures on Asian art and architecture </a:t>
            </a:r>
          </a:p>
          <a:p>
            <a:pPr marL="1371600" lvl="2" indent="-457200">
              <a:buFont typeface="Arial"/>
              <a:buChar char="•"/>
            </a:pPr>
            <a:r>
              <a:rPr lang="en-US" sz="2000" dirty="0"/>
              <a:t>The BBC Radio repository with 48 animations mainly on Philosophy</a:t>
            </a:r>
          </a:p>
          <a:p>
            <a:pPr marL="457200" lvl="1" indent="0">
              <a:buFont typeface="Arial"/>
              <a:buNone/>
            </a:pPr>
            <a:endParaRPr lang="en-US" sz="2000" dirty="0"/>
          </a:p>
          <a:p>
            <a:pPr marL="457200" lvl="1" indent="0">
              <a:buFont typeface="Arial"/>
              <a:buNone/>
            </a:pPr>
            <a:r>
              <a:rPr lang="en-US" sz="2000" dirty="0"/>
              <a:t>With these new</a:t>
            </a:r>
            <a:r>
              <a:rPr lang="en-US" sz="2000" baseline="0" dirty="0"/>
              <a:t> entries, w</a:t>
            </a:r>
            <a:r>
              <a:rPr lang="en-US" sz="2000" dirty="0"/>
              <a:t>e now have on board 46 repositories, 16 addressed</a:t>
            </a:r>
            <a:r>
              <a:rPr lang="en-US" sz="2000" baseline="0" dirty="0"/>
              <a:t> to Higher </a:t>
            </a:r>
            <a:r>
              <a:rPr lang="en-US" sz="2000" dirty="0"/>
              <a:t>Education and 30 addressed to the secondary education. </a:t>
            </a:r>
          </a:p>
          <a:p>
            <a:endParaRPr lang="en-US" dirty="0"/>
          </a:p>
          <a:p>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8</a:t>
            </a:fld>
            <a:endParaRPr lang="en-GB"/>
          </a:p>
        </p:txBody>
      </p:sp>
    </p:spTree>
    <p:extLst>
      <p:ext uri="{BB962C8B-B14F-4D97-AF65-F5344CB8AC3E}">
        <p14:creationId xmlns:p14="http://schemas.microsoft.com/office/powerpoint/2010/main" val="3654428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dirty="0"/>
          </a:p>
          <a:p>
            <a:pPr marL="457200" lvl="1" indent="0">
              <a:buFont typeface="Arial"/>
              <a:buNone/>
            </a:pPr>
            <a:r>
              <a:rPr lang="en-US" dirty="0"/>
              <a:t>OCM tests have been performed between OC and NC. There are still bugs that prevent a fully cross platform OCM interoperability. CERN is trying to fix them in the following weeks</a:t>
            </a:r>
          </a:p>
          <a:p>
            <a:pPr marL="457200" lvl="1" indent="0">
              <a:buFont typeface="Arial"/>
              <a:buNone/>
            </a:pPr>
            <a:endParaRPr lang="en-US" dirty="0"/>
          </a:p>
          <a:p>
            <a:pPr marL="457200" lvl="1" indent="0">
              <a:buFont typeface="Arial"/>
              <a:buNone/>
            </a:pPr>
            <a:r>
              <a:rPr lang="en-US" dirty="0"/>
              <a:t>At</a:t>
            </a:r>
            <a:r>
              <a:rPr lang="en-US" baseline="0" dirty="0"/>
              <a:t> the same time, c</a:t>
            </a:r>
            <a:r>
              <a:rPr lang="en-US" dirty="0"/>
              <a:t>ontinuous improvement of CERNBOX and SWAN based on the feedback from pilots is</a:t>
            </a:r>
            <a:r>
              <a:rPr lang="en-US" baseline="0" dirty="0"/>
              <a:t> taking place</a:t>
            </a:r>
            <a:endParaRPr lang="en-US" dirty="0"/>
          </a:p>
          <a:p>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9</a:t>
            </a:fld>
            <a:endParaRPr lang="en-GB"/>
          </a:p>
        </p:txBody>
      </p:sp>
    </p:spTree>
    <p:extLst>
      <p:ext uri="{BB962C8B-B14F-4D97-AF65-F5344CB8AC3E}">
        <p14:creationId xmlns:p14="http://schemas.microsoft.com/office/powerpoint/2010/main" val="4168692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framework</a:t>
            </a:r>
            <a:r>
              <a:rPr lang="en-US" baseline="0" dirty="0"/>
              <a:t> of Task 3.1, the work is in continuous progress with improvements of the </a:t>
            </a:r>
            <a:r>
              <a:rPr lang="en-US" baseline="0" dirty="0" err="1"/>
              <a:t>WebSSO</a:t>
            </a:r>
            <a:r>
              <a:rPr lang="en-US" baseline="0" dirty="0"/>
              <a:t> and general bug fixing, according to remarks generated during the pilots </a:t>
            </a:r>
            <a:endParaRPr lang="en-US" dirty="0"/>
          </a:p>
        </p:txBody>
      </p:sp>
      <p:sp>
        <p:nvSpPr>
          <p:cNvPr id="4" name="Slide Number Placeholder 3"/>
          <p:cNvSpPr>
            <a:spLocks noGrp="1"/>
          </p:cNvSpPr>
          <p:nvPr>
            <p:ph type="sldNum" sz="quarter" idx="10"/>
          </p:nvPr>
        </p:nvSpPr>
        <p:spPr/>
        <p:txBody>
          <a:bodyPr/>
          <a:lstStyle/>
          <a:p>
            <a:fld id="{BE90B8E5-A43C-A74B-A58B-69A8D5F8EC59}" type="slidenum">
              <a:rPr lang="pt-BR" smtClean="0"/>
              <a:t>10</a:t>
            </a:fld>
            <a:endParaRPr lang="pt-BR"/>
          </a:p>
        </p:txBody>
      </p:sp>
    </p:spTree>
    <p:extLst>
      <p:ext uri="{BB962C8B-B14F-4D97-AF65-F5344CB8AC3E}">
        <p14:creationId xmlns:p14="http://schemas.microsoft.com/office/powerpoint/2010/main" val="3197880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524000" y="1724627"/>
            <a:ext cx="9144000" cy="1785335"/>
          </a:xfrm>
        </p:spPr>
        <p:txBody>
          <a:bodyPr anchor="b">
            <a:normAutofit/>
          </a:bodyPr>
          <a:lstStyle>
            <a:lvl1pPr algn="ctr">
              <a:defRPr sz="4400" b="1" i="0">
                <a:latin typeface="Raleway" charset="0"/>
                <a:ea typeface="Raleway" charset="0"/>
                <a:cs typeface="Raleway" charset="0"/>
              </a:defRPr>
            </a:lvl1pPr>
          </a:lstStyle>
          <a:p>
            <a:r>
              <a:rPr lang="pt-PT" dirty="0"/>
              <a:t>CLIQUE PARA EDITAR ESTILO DO TÍTULO MESTRE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charset="0"/>
                <a:ea typeface="Raleway" charset="0"/>
                <a:cs typeface="Raleway"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BF80B659-A68B-4F40-98BE-74B9C23091C7}" type="datetime1">
              <a:rPr lang="hu-HU" smtClean="0"/>
              <a:t>2019. 06. 13.</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20200"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228600" indent="-228600">
              <a:buSzPct val="80000"/>
              <a:buFontTx/>
              <a:buBlip>
                <a:blip r:embed="rId2"/>
              </a:buBlip>
              <a:defRPr b="0" i="0">
                <a:latin typeface="Raleway" charset="0"/>
                <a:ea typeface="Raleway" charset="0"/>
                <a:cs typeface="Raleway" charset="0"/>
              </a:defRPr>
            </a:lvl1pPr>
            <a:lvl2pPr marL="685800" indent="-228600">
              <a:buSzPct val="80000"/>
              <a:buFontTx/>
              <a:buBlip>
                <a:blip r:embed="rId2"/>
              </a:buBlip>
              <a:defRPr b="0" i="0">
                <a:latin typeface="Raleway" charset="0"/>
                <a:ea typeface="Raleway" charset="0"/>
                <a:cs typeface="Raleway" charset="0"/>
              </a:defRPr>
            </a:lvl2pPr>
            <a:lvl3pPr marL="1143000" indent="-228600">
              <a:buSzPct val="80000"/>
              <a:buFontTx/>
              <a:buBlip>
                <a:blip r:embed="rId2"/>
              </a:buBlip>
              <a:defRPr b="0" i="0">
                <a:latin typeface="Raleway" charset="0"/>
                <a:ea typeface="Raleway" charset="0"/>
                <a:cs typeface="Raleway" charset="0"/>
              </a:defRPr>
            </a:lvl3pPr>
            <a:lvl4pPr marL="1600200" indent="-228600">
              <a:buSzPct val="80000"/>
              <a:buFontTx/>
              <a:buBlip>
                <a:blip r:embed="rId2"/>
              </a:buBlip>
              <a:defRPr b="0" i="0">
                <a:latin typeface="Raleway" charset="0"/>
                <a:ea typeface="Raleway" charset="0"/>
                <a:cs typeface="Raleway" charset="0"/>
              </a:defRPr>
            </a:lvl4pPr>
            <a:lvl5pPr marL="2057400" indent="-228600">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2019. 06. 13.</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66499"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Conteúdo 3"/>
          <p:cNvSpPr>
            <a:spLocks noGrp="1"/>
          </p:cNvSpPr>
          <p:nvPr>
            <p:ph sz="half" idx="2"/>
          </p:nvPr>
        </p:nvSpPr>
        <p:spPr>
          <a:xfrm>
            <a:off x="6172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5" name="Espaço Reservado para Data 4"/>
          <p:cNvSpPr>
            <a:spLocks noGrp="1"/>
          </p:cNvSpPr>
          <p:nvPr>
            <p:ph type="dt" sz="half" idx="10"/>
          </p:nvPr>
        </p:nvSpPr>
        <p:spPr/>
        <p:txBody>
          <a:bodyPr/>
          <a:lstStyle/>
          <a:p>
            <a:fld id="{6AC4B306-9B4D-7D43-B662-85B626A2A0AA}" type="datetime1">
              <a:rPr lang="hu-HU" smtClean="0"/>
              <a:t>2019. 06. 13.</a:t>
            </a:fld>
            <a:endParaRPr lang="pt-BR"/>
          </a:p>
        </p:txBody>
      </p:sp>
      <p:sp>
        <p:nvSpPr>
          <p:cNvPr id="6" name="Espaço Reservado para Rodapé 5"/>
          <p:cNvSpPr>
            <a:spLocks noGrp="1"/>
          </p:cNvSpPr>
          <p:nvPr>
            <p:ph type="ftr" sz="quarter" idx="11"/>
          </p:nvPr>
        </p:nvSpPr>
        <p:spPr/>
        <p:txBody>
          <a:bodyPr/>
          <a:lstStyle/>
          <a:p>
            <a:r>
              <a:rPr lang="pt-BR"/>
              <a:t>www.up2university.eu</a:t>
            </a:r>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13/06/2019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a:t>
            </a:fld>
            <a:endParaRPr lang="en-GB"/>
          </a:p>
        </p:txBody>
      </p:sp>
    </p:spTree>
    <p:extLst>
      <p:ext uri="{BB962C8B-B14F-4D97-AF65-F5344CB8AC3E}">
        <p14:creationId xmlns:p14="http://schemas.microsoft.com/office/powerpoint/2010/main" val="2279474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9254924" cy="1325563"/>
          </a:xfrm>
          <a:prstGeom prst="rect">
            <a:avLst/>
          </a:prstGeom>
        </p:spPr>
        <p:txBody>
          <a:bodyPr vert="horz" lIns="91440" tIns="45720" rIns="91440" bIns="45720" rtlCol="0" anchor="ctr">
            <a:normAutofit/>
          </a:bodyPr>
          <a:lstStyle/>
          <a:p>
            <a:r>
              <a:rPr lang="pt-PT" dirty="0"/>
              <a:t>CLIQUE PARA EDITAR ESTILO DO TÍTULO MESTRE</a:t>
            </a:r>
            <a:endParaRPr lang="pt-BR" dirty="0"/>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5BC2F8F6-4D06-4841-A5D6-18A0A5C29551}" type="datetime1">
              <a:rPr lang="hu-HU" smtClean="0"/>
              <a:t>2019. 06. 13.</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hf hdr="0" dt="0"/>
  <p:txStyles>
    <p:titleStyle>
      <a:lvl1pPr algn="l" defTabSz="914400" rtl="0" eaLnBrk="1" latinLnBrk="0" hangingPunct="1">
        <a:lnSpc>
          <a:spcPct val="90000"/>
        </a:lnSpc>
        <a:spcBef>
          <a:spcPct val="0"/>
        </a:spcBef>
        <a:buNone/>
        <a:defRPr sz="4400" b="1"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Wingdings" charset="2"/>
        <a:buChar char="§"/>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Font typeface="Wingdings" charset="2"/>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Wingdings" charset="2"/>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wp4@lists.up2university.eu"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mailto:wp4@lists.up2university.eu"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bit.ly/2WCg9gj"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iki.geant.org/display/UP2U/Issue+tracking"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trello.com/c/iVcqKvQ8/89-up2u-website-development-usability-test-and-bug-report"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docs.google.com/spreadsheets/d/1cec5RN42OJFeX5pHMRNLHXfKhfxuBOi3RZLDXfQZxvs/edit?usp=sharing"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s://docs.google.com/spreadsheets/d/1sbdofqggjqn2uyM_1a1ZmchNXCLjW3rAq3UNK3mW0XE/edit?usp=sharing"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a:bodyPr>
          <a:lstStyle/>
          <a:p>
            <a:br>
              <a:rPr lang="pt-BR" sz="5400" dirty="0">
                <a:solidFill>
                  <a:schemeClr val="accent2"/>
                </a:solidFill>
              </a:rPr>
            </a:br>
            <a:r>
              <a:rPr lang="pt-BR" sz="5400" dirty="0">
                <a:solidFill>
                  <a:schemeClr val="accent2"/>
                </a:solidFill>
              </a:rPr>
              <a:t>WP1 Update</a:t>
            </a:r>
          </a:p>
        </p:txBody>
      </p:sp>
      <p:sp>
        <p:nvSpPr>
          <p:cNvPr id="3" name="Subtítulo 2"/>
          <p:cNvSpPr>
            <a:spLocks noGrp="1"/>
          </p:cNvSpPr>
          <p:nvPr>
            <p:ph type="subTitle" idx="1"/>
          </p:nvPr>
        </p:nvSpPr>
        <p:spPr>
          <a:xfrm>
            <a:off x="1524000" y="4020208"/>
            <a:ext cx="9144000" cy="1166648"/>
          </a:xfrm>
        </p:spPr>
        <p:txBody>
          <a:bodyPr>
            <a:normAutofit fontScale="92500" lnSpcReduction="10000"/>
          </a:bodyPr>
          <a:lstStyle/>
          <a:p>
            <a:pPr algn="l">
              <a:spcBef>
                <a:spcPts val="4000"/>
              </a:spcBef>
            </a:pPr>
            <a:r>
              <a:rPr lang="pt-BR" sz="3600" i="1" dirty="0" err="1"/>
              <a:t>Gyöngyi</a:t>
            </a:r>
            <a:r>
              <a:rPr lang="pt-BR" sz="3600" i="1" dirty="0"/>
              <a:t> </a:t>
            </a:r>
            <a:r>
              <a:rPr lang="pt-BR" sz="3600" i="1" dirty="0" err="1"/>
              <a:t>Horváth</a:t>
            </a:r>
            <a:endParaRPr lang="pt-BR" sz="3600" i="1" dirty="0"/>
          </a:p>
          <a:p>
            <a:pPr algn="l"/>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t-BR" dirty="0" err="1"/>
              <a:t>Webinar</a:t>
            </a:r>
            <a:r>
              <a:rPr lang="pt-BR" dirty="0"/>
              <a:t> #4 13/06/2019</a:t>
            </a:r>
            <a:br>
              <a:rPr lang="pt-BR" dirty="0"/>
            </a:br>
            <a:endParaRPr lang="pt-BR" dirty="0"/>
          </a:p>
        </p:txBody>
      </p:sp>
    </p:spTree>
    <p:extLst>
      <p:ext uri="{BB962C8B-B14F-4D97-AF65-F5344CB8AC3E}">
        <p14:creationId xmlns:p14="http://schemas.microsoft.com/office/powerpoint/2010/main" val="1706401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13/06/2019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10</a:t>
            </a:fld>
            <a:endParaRPr lang="en-GB"/>
          </a:p>
        </p:txBody>
      </p:sp>
      <p:sp>
        <p:nvSpPr>
          <p:cNvPr id="5" name="TextBox 4"/>
          <p:cNvSpPr txBox="1"/>
          <p:nvPr/>
        </p:nvSpPr>
        <p:spPr>
          <a:xfrm>
            <a:off x="1373186" y="1534390"/>
            <a:ext cx="9207499" cy="1631216"/>
          </a:xfrm>
          <a:prstGeom prst="rect">
            <a:avLst/>
          </a:prstGeom>
          <a:noFill/>
        </p:spPr>
        <p:txBody>
          <a:bodyPr wrap="square" rtlCol="0">
            <a:spAutoFit/>
          </a:bodyPr>
          <a:lstStyle/>
          <a:p>
            <a:pPr marL="914400" lvl="1" indent="-457200">
              <a:buFont typeface="Arial"/>
              <a:buChar char="•"/>
            </a:pPr>
            <a:endParaRPr lang="en-US" sz="2000" dirty="0"/>
          </a:p>
          <a:p>
            <a:pPr marL="914400" lvl="1" indent="-457200">
              <a:buFont typeface="Arial"/>
              <a:buChar char="•"/>
            </a:pPr>
            <a:r>
              <a:rPr lang="en-US" sz="2000" dirty="0"/>
              <a:t>Continuous improvement of the </a:t>
            </a:r>
            <a:r>
              <a:rPr lang="en-US" sz="2000" dirty="0" err="1"/>
              <a:t>WebSSO</a:t>
            </a:r>
            <a:r>
              <a:rPr lang="en-US" sz="2000" dirty="0"/>
              <a:t>.</a:t>
            </a:r>
          </a:p>
          <a:p>
            <a:pPr marL="914400" lvl="1" indent="-457200">
              <a:buFont typeface="Arial"/>
              <a:buChar char="•"/>
            </a:pPr>
            <a:r>
              <a:rPr lang="en-US" sz="2000" dirty="0"/>
              <a:t>Continuous bug fixing</a:t>
            </a:r>
          </a:p>
          <a:p>
            <a:pPr marL="914400" lvl="1" indent="-457200">
              <a:buFont typeface="Arial"/>
              <a:buChar char="•"/>
            </a:pPr>
            <a:endParaRPr lang="en-US" sz="2000" dirty="0"/>
          </a:p>
          <a:p>
            <a:pPr lvl="1"/>
            <a:endParaRPr lang="en-US" sz="2000" dirty="0"/>
          </a:p>
        </p:txBody>
      </p:sp>
      <p:sp>
        <p:nvSpPr>
          <p:cNvPr id="6" name="TextBox 5"/>
          <p:cNvSpPr txBox="1"/>
          <p:nvPr/>
        </p:nvSpPr>
        <p:spPr>
          <a:xfrm>
            <a:off x="2365374" y="1000125"/>
            <a:ext cx="7223125" cy="707886"/>
          </a:xfrm>
          <a:prstGeom prst="rect">
            <a:avLst/>
          </a:prstGeom>
          <a:noFill/>
        </p:spPr>
        <p:txBody>
          <a:bodyPr wrap="square" rtlCol="0">
            <a:spAutoFit/>
          </a:bodyPr>
          <a:lstStyle/>
          <a:p>
            <a:r>
              <a:rPr lang="en-US" sz="4000" b="1" dirty="0"/>
              <a:t>TASK 3.</a:t>
            </a:r>
            <a:r>
              <a:rPr lang="el-GR" sz="4000" b="1" dirty="0"/>
              <a:t>1</a:t>
            </a:r>
            <a:endParaRPr lang="en-US" sz="4000" b="1" dirty="0"/>
          </a:p>
        </p:txBody>
      </p:sp>
    </p:spTree>
    <p:extLst>
      <p:ext uri="{BB962C8B-B14F-4D97-AF65-F5344CB8AC3E}">
        <p14:creationId xmlns:p14="http://schemas.microsoft.com/office/powerpoint/2010/main" val="1038091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a:bodyPr>
          <a:lstStyle/>
          <a:p>
            <a:r>
              <a:rPr lang="pt-BR" sz="5400" dirty="0">
                <a:solidFill>
                  <a:schemeClr val="accent2"/>
                </a:solidFill>
              </a:rPr>
              <a:t>WP4 </a:t>
            </a:r>
            <a:r>
              <a:rPr lang="pt-BR" sz="5400" dirty="0" err="1">
                <a:solidFill>
                  <a:schemeClr val="accent2"/>
                </a:solidFill>
              </a:rPr>
              <a:t>Webinar</a:t>
            </a:r>
            <a:r>
              <a:rPr lang="pt-BR" sz="5400" dirty="0">
                <a:solidFill>
                  <a:schemeClr val="accent2"/>
                </a:solidFill>
              </a:rPr>
              <a:t> Update</a:t>
            </a:r>
          </a:p>
        </p:txBody>
      </p:sp>
      <p:sp>
        <p:nvSpPr>
          <p:cNvPr id="3" name="Subtítulo 2"/>
          <p:cNvSpPr>
            <a:spLocks noGrp="1"/>
          </p:cNvSpPr>
          <p:nvPr>
            <p:ph type="subTitle" idx="1"/>
          </p:nvPr>
        </p:nvSpPr>
        <p:spPr>
          <a:xfrm>
            <a:off x="1524000" y="4020208"/>
            <a:ext cx="9144000" cy="1166648"/>
          </a:xfrm>
        </p:spPr>
        <p:txBody>
          <a:bodyPr>
            <a:normAutofit/>
          </a:bodyPr>
          <a:lstStyle/>
          <a:p>
            <a:pPr algn="l">
              <a:spcBef>
                <a:spcPts val="4000"/>
              </a:spcBef>
            </a:pP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t-BR" dirty="0"/>
              <a:t>Up2U Update</a:t>
            </a:r>
          </a:p>
        </p:txBody>
      </p:sp>
    </p:spTree>
    <p:extLst>
      <p:ext uri="{BB962C8B-B14F-4D97-AF65-F5344CB8AC3E}">
        <p14:creationId xmlns:p14="http://schemas.microsoft.com/office/powerpoint/2010/main" val="3746886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94165-D703-904F-87F0-0B87355201FE}"/>
              </a:ext>
            </a:extLst>
          </p:cNvPr>
          <p:cNvSpPr>
            <a:spLocks noGrp="1"/>
          </p:cNvSpPr>
          <p:nvPr>
            <p:ph type="title"/>
          </p:nvPr>
        </p:nvSpPr>
        <p:spPr/>
        <p:txBody>
          <a:bodyPr/>
          <a:lstStyle/>
          <a:p>
            <a:r>
              <a:rPr lang="en-US" dirty="0"/>
              <a:t>Platform status &amp; WP4 activity</a:t>
            </a:r>
          </a:p>
        </p:txBody>
      </p:sp>
      <p:sp>
        <p:nvSpPr>
          <p:cNvPr id="3" name="Content Placeholder 2">
            <a:extLst>
              <a:ext uri="{FF2B5EF4-FFF2-40B4-BE49-F238E27FC236}">
                <a16:creationId xmlns:a16="http://schemas.microsoft.com/office/drawing/2014/main" id="{C91B2110-4FF0-5749-A652-96B2D697FBDC}"/>
              </a:ext>
            </a:extLst>
          </p:cNvPr>
          <p:cNvSpPr>
            <a:spLocks noGrp="1"/>
          </p:cNvSpPr>
          <p:nvPr>
            <p:ph idx="1"/>
          </p:nvPr>
        </p:nvSpPr>
        <p:spPr/>
        <p:txBody>
          <a:bodyPr/>
          <a:lstStyle/>
          <a:p>
            <a:r>
              <a:rPr lang="en-US" dirty="0"/>
              <a:t>Pedagogy and development testing platforms</a:t>
            </a:r>
          </a:p>
          <a:p>
            <a:pPr lvl="1"/>
            <a:r>
              <a:rPr lang="en-US" dirty="0"/>
              <a:t>Updated to Moodle 3.6.2</a:t>
            </a:r>
          </a:p>
          <a:p>
            <a:pPr lvl="2"/>
            <a:r>
              <a:rPr lang="en-US" dirty="0"/>
              <a:t>Fixes multiple issues</a:t>
            </a:r>
          </a:p>
          <a:p>
            <a:pPr lvl="2"/>
            <a:r>
              <a:rPr lang="en-US" dirty="0"/>
              <a:t>Capability configuration</a:t>
            </a:r>
          </a:p>
          <a:p>
            <a:pPr lvl="2"/>
            <a:r>
              <a:rPr lang="en-US" dirty="0"/>
              <a:t>GDPR improvements</a:t>
            </a:r>
          </a:p>
          <a:p>
            <a:r>
              <a:rPr lang="en-US" dirty="0"/>
              <a:t>Testing for update to production platform</a:t>
            </a:r>
          </a:p>
          <a:p>
            <a:r>
              <a:rPr lang="en-US" dirty="0"/>
              <a:t>Developer documentation/specification for M30 milestone</a:t>
            </a:r>
          </a:p>
          <a:p>
            <a:endParaRPr lang="en-US" dirty="0"/>
          </a:p>
        </p:txBody>
      </p:sp>
      <p:sp>
        <p:nvSpPr>
          <p:cNvPr id="4" name="Footer Placeholder 3">
            <a:extLst>
              <a:ext uri="{FF2B5EF4-FFF2-40B4-BE49-F238E27FC236}">
                <a16:creationId xmlns:a16="http://schemas.microsoft.com/office/drawing/2014/main" id="{69FE9D3C-5026-CC46-86D4-06A7D6BE731E}"/>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5A07CC1B-4CAC-5443-8BA0-0EE7B072DCBB}"/>
              </a:ext>
            </a:extLst>
          </p:cNvPr>
          <p:cNvSpPr>
            <a:spLocks noGrp="1"/>
          </p:cNvSpPr>
          <p:nvPr>
            <p:ph type="sldNum" sz="quarter" idx="12"/>
          </p:nvPr>
        </p:nvSpPr>
        <p:spPr/>
        <p:txBody>
          <a:bodyPr/>
          <a:lstStyle/>
          <a:p>
            <a:fld id="{329E5F41-1819-CC4C-A361-86D446D94323}" type="slidenum">
              <a:rPr lang="pt-BR" smtClean="0"/>
              <a:pPr/>
              <a:t>12</a:t>
            </a:fld>
            <a:endParaRPr lang="pt-BR"/>
          </a:p>
        </p:txBody>
      </p:sp>
    </p:spTree>
    <p:extLst>
      <p:ext uri="{BB962C8B-B14F-4D97-AF65-F5344CB8AC3E}">
        <p14:creationId xmlns:p14="http://schemas.microsoft.com/office/powerpoint/2010/main" val="4030918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Next steps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825625"/>
            <a:ext cx="10515600" cy="4351338"/>
          </a:xfrm>
        </p:spPr>
        <p:txBody>
          <a:bodyPr>
            <a:normAutofit/>
          </a:bodyPr>
          <a:lstStyle/>
          <a:p>
            <a:pPr>
              <a:buBlip>
                <a:blip r:embed="rId3"/>
              </a:buBlip>
            </a:pPr>
            <a:r>
              <a:rPr lang="en-GB" dirty="0"/>
              <a:t>Finalise documentation</a:t>
            </a:r>
          </a:p>
          <a:p>
            <a:pPr>
              <a:buBlip>
                <a:blip r:embed="rId3"/>
              </a:buBlip>
            </a:pPr>
            <a:r>
              <a:rPr lang="en-GB" dirty="0"/>
              <a:t>Initiate fortnightly WP4/WP5/pilot calls</a:t>
            </a:r>
          </a:p>
          <a:p>
            <a:pPr lvl="1"/>
            <a:r>
              <a:rPr lang="en-GB" dirty="0"/>
              <a:t>Learning scenario elicitation</a:t>
            </a:r>
          </a:p>
          <a:p>
            <a:pPr>
              <a:buBlip>
                <a:blip r:embed="rId3"/>
              </a:buBlip>
            </a:pPr>
            <a:r>
              <a:rPr lang="en-GB" dirty="0"/>
              <a:t>Schedule </a:t>
            </a:r>
            <a:r>
              <a:rPr lang="en-GB"/>
              <a:t>production update</a:t>
            </a:r>
            <a:endParaRPr lang="en-GB" dirty="0"/>
          </a:p>
          <a:p>
            <a:pPr>
              <a:buBlip>
                <a:blip r:embed="rId3"/>
              </a:buBlip>
            </a:pPr>
            <a:endParaRPr lang="en-GB" dirty="0">
              <a:solidFill>
                <a:srgbClr val="FF0000"/>
              </a:solidFill>
            </a:endParaRPr>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13</a:t>
            </a:fld>
            <a:endParaRPr lang="pt-BR"/>
          </a:p>
        </p:txBody>
      </p:sp>
    </p:spTree>
    <p:extLst>
      <p:ext uri="{BB962C8B-B14F-4D97-AF65-F5344CB8AC3E}">
        <p14:creationId xmlns:p14="http://schemas.microsoft.com/office/powerpoint/2010/main" val="1989340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0857" y="0"/>
            <a:ext cx="7950285" cy="6750099"/>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524000" y="4700588"/>
            <a:ext cx="9144000" cy="1655762"/>
          </a:xfrm>
        </p:spPr>
        <p:txBody>
          <a:bodyPr/>
          <a:lstStyle/>
          <a:p>
            <a:r>
              <a:rPr lang="en-GB" b="1" u="sng" dirty="0">
                <a:solidFill>
                  <a:schemeClr val="accent1">
                    <a:lumMod val="50000"/>
                  </a:schemeClr>
                </a:solidFill>
                <a:hlinkClick r:id="rId3"/>
              </a:rPr>
              <a:t>wp4@lists.up2university.eu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14</a:t>
            </a:fld>
            <a:endParaRPr lang="pt-BR"/>
          </a:p>
        </p:txBody>
      </p:sp>
    </p:spTree>
    <p:extLst>
      <p:ext uri="{BB962C8B-B14F-4D97-AF65-F5344CB8AC3E}">
        <p14:creationId xmlns:p14="http://schemas.microsoft.com/office/powerpoint/2010/main" val="119106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5"/>
          <p:cNvSpPr txBox="1">
            <a:spLocks noGrp="1"/>
          </p:cNvSpPr>
          <p:nvPr>
            <p:ph type="ctrTitle"/>
          </p:nvPr>
        </p:nvSpPr>
        <p:spPr>
          <a:xfrm>
            <a:off x="1397876" y="1265689"/>
            <a:ext cx="9144000" cy="1785335"/>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accent2"/>
              </a:buClr>
              <a:buSzPts val="5400"/>
              <a:buFont typeface="Raleway"/>
              <a:buNone/>
            </a:pPr>
            <a:r>
              <a:rPr lang="en-GB" sz="5400">
                <a:solidFill>
                  <a:schemeClr val="accent2"/>
                </a:solidFill>
              </a:rPr>
              <a:t>WP5 Webinar Update</a:t>
            </a:r>
            <a:endParaRPr/>
          </a:p>
        </p:txBody>
      </p:sp>
      <p:sp>
        <p:nvSpPr>
          <p:cNvPr id="41" name="Google Shape;41;p5"/>
          <p:cNvSpPr txBox="1">
            <a:spLocks noGrp="1"/>
          </p:cNvSpPr>
          <p:nvPr>
            <p:ph type="subTitle" idx="1"/>
          </p:nvPr>
        </p:nvSpPr>
        <p:spPr>
          <a:xfrm>
            <a:off x="1524000" y="4020208"/>
            <a:ext cx="9144000" cy="116664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400"/>
              <a:buNone/>
            </a:pPr>
            <a:br>
              <a:rPr lang="en-GB"/>
            </a:br>
            <a:endParaRPr/>
          </a:p>
        </p:txBody>
      </p:sp>
      <p:sp>
        <p:nvSpPr>
          <p:cNvPr id="42" name="Google Shape;42;p5"/>
          <p:cNvSpPr txBox="1"/>
          <p:nvPr/>
        </p:nvSpPr>
        <p:spPr>
          <a:xfrm>
            <a:off x="1524000" y="5186855"/>
            <a:ext cx="9144000" cy="969185"/>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2400"/>
              <a:buFont typeface="Noto Sans Symbols"/>
              <a:buNone/>
            </a:pPr>
            <a:r>
              <a:rPr lang="en-GB" sz="2400" b="0" i="0" u="none" strike="noStrike" cap="none">
                <a:solidFill>
                  <a:schemeClr val="dk1"/>
                </a:solidFill>
                <a:latin typeface="Raleway"/>
                <a:ea typeface="Raleway"/>
                <a:cs typeface="Raleway"/>
                <a:sym typeface="Raleway"/>
              </a:rPr>
              <a:t>Up2U Update</a:t>
            </a:r>
            <a:endParaRPr/>
          </a:p>
        </p:txBody>
      </p:sp>
    </p:spTree>
    <p:extLst>
      <p:ext uri="{BB962C8B-B14F-4D97-AF65-F5344CB8AC3E}">
        <p14:creationId xmlns:p14="http://schemas.microsoft.com/office/powerpoint/2010/main" val="2055108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838200" y="365125"/>
            <a:ext cx="92202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dirty="0"/>
              <a:t>Learning Communities &amp; WP5 activity</a:t>
            </a:r>
            <a:endParaRPr dirty="0"/>
          </a:p>
        </p:txBody>
      </p:sp>
      <p:sp>
        <p:nvSpPr>
          <p:cNvPr id="49" name="Google Shape;49;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240"/>
              <a:buFont typeface="Raleway"/>
              <a:buChar char="•"/>
            </a:pPr>
            <a:r>
              <a:rPr lang="en-GB" dirty="0"/>
              <a:t>Collaborative writing of revised Deliverable 5.4 on Pedagogical Foundations for Assessment and Methodology -  </a:t>
            </a:r>
            <a:endParaRPr dirty="0"/>
          </a:p>
          <a:p>
            <a:pPr marL="685800" lvl="1" indent="-228600" algn="l" rtl="0">
              <a:lnSpc>
                <a:spcPct val="90000"/>
              </a:lnSpc>
              <a:spcBef>
                <a:spcPts val="500"/>
              </a:spcBef>
              <a:spcAft>
                <a:spcPts val="0"/>
              </a:spcAft>
              <a:buClr>
                <a:schemeClr val="dk1"/>
              </a:buClr>
              <a:buSzPts val="1920"/>
              <a:buChar char="•"/>
            </a:pPr>
            <a:r>
              <a:rPr lang="en-GB" dirty="0"/>
              <a:t>Methodology plan under the coordination of TAU- with supervision of an IEA expert </a:t>
            </a:r>
            <a:endParaRPr dirty="0"/>
          </a:p>
          <a:p>
            <a:pPr marL="1143000" lvl="2" indent="-228600" algn="l" rtl="0">
              <a:lnSpc>
                <a:spcPct val="90000"/>
              </a:lnSpc>
              <a:spcBef>
                <a:spcPts val="500"/>
              </a:spcBef>
              <a:spcAft>
                <a:spcPts val="0"/>
              </a:spcAft>
              <a:buClr>
                <a:schemeClr val="dk1"/>
              </a:buClr>
              <a:buSzPts val="1600"/>
              <a:buChar char="•"/>
            </a:pPr>
            <a:r>
              <a:rPr lang="en-GB" dirty="0"/>
              <a:t>Course and groups Naming Prescriptions</a:t>
            </a:r>
            <a:endParaRPr dirty="0"/>
          </a:p>
          <a:p>
            <a:pPr marL="1143000" lvl="2" indent="-228600" algn="l" rtl="0">
              <a:lnSpc>
                <a:spcPct val="90000"/>
              </a:lnSpc>
              <a:spcBef>
                <a:spcPts val="500"/>
              </a:spcBef>
              <a:spcAft>
                <a:spcPts val="0"/>
              </a:spcAft>
              <a:buClr>
                <a:schemeClr val="dk1"/>
              </a:buClr>
              <a:buSzPts val="1600"/>
              <a:buChar char="•"/>
            </a:pPr>
            <a:r>
              <a:rPr lang="en-GB" dirty="0"/>
              <a:t>Learning Locker Aggregation API to produce easy to read graph based on Learning Analytics</a:t>
            </a:r>
            <a:endParaRPr dirty="0"/>
          </a:p>
          <a:p>
            <a:pPr marL="1143000" lvl="2" indent="-228600" algn="l" rtl="0">
              <a:lnSpc>
                <a:spcPct val="90000"/>
              </a:lnSpc>
              <a:spcBef>
                <a:spcPts val="500"/>
              </a:spcBef>
              <a:spcAft>
                <a:spcPts val="0"/>
              </a:spcAft>
              <a:buClr>
                <a:schemeClr val="dk1"/>
              </a:buClr>
              <a:buSzPts val="1600"/>
              <a:buChar char="•"/>
            </a:pPr>
            <a:r>
              <a:rPr lang="en-GB" dirty="0"/>
              <a:t>Monitoring in progress Pilots</a:t>
            </a:r>
            <a:endParaRPr dirty="0"/>
          </a:p>
          <a:p>
            <a:pPr marL="1143000" lvl="2" indent="-228600" algn="l" rtl="0">
              <a:lnSpc>
                <a:spcPct val="90000"/>
              </a:lnSpc>
              <a:spcBef>
                <a:spcPts val="500"/>
              </a:spcBef>
              <a:spcAft>
                <a:spcPts val="0"/>
              </a:spcAft>
              <a:buSzPts val="1600"/>
              <a:buChar char="•"/>
            </a:pPr>
            <a:r>
              <a:rPr lang="en-GB" dirty="0"/>
              <a:t>Production of Templates for Pilot Self-Assessment Interactive Documents</a:t>
            </a:r>
            <a:endParaRPr dirty="0"/>
          </a:p>
          <a:p>
            <a:pPr marL="228600" lvl="0" indent="-228600" algn="l" rtl="0">
              <a:lnSpc>
                <a:spcPct val="90000"/>
              </a:lnSpc>
              <a:spcBef>
                <a:spcPts val="1000"/>
              </a:spcBef>
              <a:spcAft>
                <a:spcPts val="0"/>
              </a:spcAft>
              <a:buClr>
                <a:schemeClr val="dk1"/>
              </a:buClr>
              <a:buSzPts val="2240"/>
              <a:buFont typeface="Raleway"/>
              <a:buChar char="•"/>
            </a:pPr>
            <a:r>
              <a:rPr lang="en-GB" dirty="0"/>
              <a:t>User Community organization</a:t>
            </a:r>
            <a:endParaRPr dirty="0"/>
          </a:p>
          <a:p>
            <a:pPr marL="685800" lvl="1" indent="-228600" algn="l" rtl="0">
              <a:lnSpc>
                <a:spcPct val="90000"/>
              </a:lnSpc>
              <a:spcBef>
                <a:spcPts val="1000"/>
              </a:spcBef>
              <a:spcAft>
                <a:spcPts val="0"/>
              </a:spcAft>
              <a:buSzPts val="1920"/>
              <a:buChar char="•"/>
            </a:pPr>
            <a:r>
              <a:rPr lang="en-GB" dirty="0"/>
              <a:t>Groups &amp; projects creation on </a:t>
            </a:r>
            <a:r>
              <a:rPr lang="en-GB" dirty="0" err="1"/>
              <a:t>CommonSpaces</a:t>
            </a:r>
            <a:r>
              <a:rPr lang="en-GB" dirty="0"/>
              <a:t> for Teachers, students, self-directed learners</a:t>
            </a:r>
            <a:endParaRPr dirty="0"/>
          </a:p>
          <a:p>
            <a:pPr marL="0" lvl="0" indent="0" algn="l" rtl="0">
              <a:lnSpc>
                <a:spcPct val="90000"/>
              </a:lnSpc>
              <a:spcBef>
                <a:spcPts val="1000"/>
              </a:spcBef>
              <a:spcAft>
                <a:spcPts val="0"/>
              </a:spcAft>
              <a:buNone/>
            </a:pPr>
            <a:endParaRPr dirty="0"/>
          </a:p>
          <a:p>
            <a:pPr marL="228600" lvl="0" indent="-86360" algn="l" rtl="0">
              <a:lnSpc>
                <a:spcPct val="90000"/>
              </a:lnSpc>
              <a:spcBef>
                <a:spcPts val="1000"/>
              </a:spcBef>
              <a:spcAft>
                <a:spcPts val="0"/>
              </a:spcAft>
              <a:buClr>
                <a:schemeClr val="dk1"/>
              </a:buClr>
              <a:buSzPts val="2240"/>
              <a:buFont typeface="Raleway"/>
              <a:buNone/>
            </a:pPr>
            <a:endParaRPr dirty="0"/>
          </a:p>
        </p:txBody>
      </p:sp>
      <p:sp>
        <p:nvSpPr>
          <p:cNvPr id="50" name="Google Shape;50;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51" name="Google Shape;51;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16</a:t>
            </a:fld>
            <a:endParaRPr/>
          </a:p>
        </p:txBody>
      </p:sp>
    </p:spTree>
    <p:extLst>
      <p:ext uri="{BB962C8B-B14F-4D97-AF65-F5344CB8AC3E}">
        <p14:creationId xmlns:p14="http://schemas.microsoft.com/office/powerpoint/2010/main" val="360501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Google Shape;57;p7"/>
          <p:cNvSpPr txBox="1">
            <a:spLocks noGrp="1"/>
          </p:cNvSpPr>
          <p:nvPr>
            <p:ph type="title"/>
          </p:nvPr>
        </p:nvSpPr>
        <p:spPr>
          <a:xfrm>
            <a:off x="838200" y="365125"/>
            <a:ext cx="92202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a:t>Learning Communities &amp; WP5 activity</a:t>
            </a:r>
            <a:endParaRPr/>
          </a:p>
        </p:txBody>
      </p:sp>
      <p:sp>
        <p:nvSpPr>
          <p:cNvPr id="58" name="Google Shape;58;p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1000"/>
              </a:spcBef>
              <a:spcAft>
                <a:spcPts val="0"/>
              </a:spcAft>
              <a:buClr>
                <a:schemeClr val="dk1"/>
              </a:buClr>
              <a:buSzPts val="2240"/>
              <a:buFont typeface="Raleway"/>
              <a:buChar char="•"/>
            </a:pPr>
            <a:r>
              <a:rPr lang="en-GB" dirty="0"/>
              <a:t>User Community organization</a:t>
            </a:r>
            <a:endParaRPr dirty="0"/>
          </a:p>
          <a:p>
            <a:pPr marL="685800" lvl="1" indent="-228600" algn="l" rtl="0">
              <a:lnSpc>
                <a:spcPct val="90000"/>
              </a:lnSpc>
              <a:spcBef>
                <a:spcPts val="1000"/>
              </a:spcBef>
              <a:spcAft>
                <a:spcPts val="0"/>
              </a:spcAft>
              <a:buSzPts val="1920"/>
              <a:buChar char="•"/>
            </a:pPr>
            <a:r>
              <a:rPr lang="en-GB" dirty="0"/>
              <a:t>Groups &amp; projects creation on </a:t>
            </a:r>
            <a:r>
              <a:rPr lang="en-GB" dirty="0" err="1"/>
              <a:t>CommonSpaces</a:t>
            </a:r>
            <a:r>
              <a:rPr lang="en-GB" dirty="0"/>
              <a:t> for Teachers, students, self-directed learners</a:t>
            </a:r>
            <a:endParaRPr dirty="0"/>
          </a:p>
          <a:p>
            <a:pPr marL="228600" lvl="0" indent="-228600" algn="l" rtl="0">
              <a:lnSpc>
                <a:spcPct val="90000"/>
              </a:lnSpc>
              <a:spcBef>
                <a:spcPts val="1000"/>
              </a:spcBef>
              <a:spcAft>
                <a:spcPts val="0"/>
              </a:spcAft>
              <a:buSzPts val="2240"/>
              <a:buChar char="•"/>
            </a:pPr>
            <a:r>
              <a:rPr lang="en-GB" dirty="0"/>
              <a:t>ISEP production of VPL interactive activities for the next year</a:t>
            </a:r>
            <a:endParaRPr dirty="0"/>
          </a:p>
          <a:p>
            <a:pPr marL="228600" lvl="0" indent="-228600" algn="l" rtl="0">
              <a:lnSpc>
                <a:spcPct val="90000"/>
              </a:lnSpc>
              <a:spcBef>
                <a:spcPts val="1000"/>
              </a:spcBef>
              <a:spcAft>
                <a:spcPts val="0"/>
              </a:spcAft>
              <a:buSzPts val="2240"/>
              <a:buChar char="•"/>
            </a:pPr>
            <a:r>
              <a:rPr lang="en-GB" dirty="0"/>
              <a:t>Learning Analytics in Up2U - Why and How to</a:t>
            </a:r>
            <a:endParaRPr dirty="0"/>
          </a:p>
          <a:p>
            <a:pPr marL="685800" lvl="1" indent="-228600" algn="l" rtl="0">
              <a:lnSpc>
                <a:spcPct val="90000"/>
              </a:lnSpc>
              <a:spcBef>
                <a:spcPts val="1000"/>
              </a:spcBef>
              <a:spcAft>
                <a:spcPts val="0"/>
              </a:spcAft>
              <a:buSzPts val="1920"/>
              <a:buChar char="•"/>
            </a:pPr>
            <a:r>
              <a:rPr lang="en-GB" dirty="0" err="1"/>
              <a:t>Jupyter</a:t>
            </a:r>
            <a:r>
              <a:rPr lang="en-GB" dirty="0"/>
              <a:t> Notebooks integration of Learning Locker queries</a:t>
            </a:r>
            <a:endParaRPr dirty="0"/>
          </a:p>
          <a:p>
            <a:pPr marL="685800" lvl="1" indent="-228600" algn="l" rtl="0">
              <a:lnSpc>
                <a:spcPct val="90000"/>
              </a:lnSpc>
              <a:spcBef>
                <a:spcPts val="1000"/>
              </a:spcBef>
              <a:spcAft>
                <a:spcPts val="0"/>
              </a:spcAft>
              <a:buSzPts val="1920"/>
              <a:buChar char="•"/>
            </a:pPr>
            <a:r>
              <a:rPr lang="en-GB" dirty="0"/>
              <a:t>Documentation and Learning Path for teachers  </a:t>
            </a:r>
            <a:endParaRPr dirty="0"/>
          </a:p>
          <a:p>
            <a:pPr marL="228600" lvl="0" indent="-228600" algn="l" rtl="0">
              <a:lnSpc>
                <a:spcPct val="90000"/>
              </a:lnSpc>
              <a:spcBef>
                <a:spcPts val="1000"/>
              </a:spcBef>
              <a:spcAft>
                <a:spcPts val="0"/>
              </a:spcAft>
              <a:buClr>
                <a:schemeClr val="dk1"/>
              </a:buClr>
              <a:buSzPts val="2240"/>
              <a:buFont typeface="Raleway"/>
              <a:buChar char="•"/>
            </a:pPr>
            <a:r>
              <a:rPr lang="en-GB" dirty="0"/>
              <a:t>Documentation/specification for the teachers / for the independent learners to be embedded into final D5.5 </a:t>
            </a:r>
            <a:endParaRPr dirty="0"/>
          </a:p>
          <a:p>
            <a:pPr marL="228600" lvl="0" indent="-86360" algn="l" rtl="0">
              <a:lnSpc>
                <a:spcPct val="90000"/>
              </a:lnSpc>
              <a:spcBef>
                <a:spcPts val="1000"/>
              </a:spcBef>
              <a:spcAft>
                <a:spcPts val="0"/>
              </a:spcAft>
              <a:buClr>
                <a:schemeClr val="dk1"/>
              </a:buClr>
              <a:buSzPts val="2240"/>
              <a:buFont typeface="Raleway"/>
              <a:buNone/>
            </a:pPr>
            <a:endParaRPr dirty="0"/>
          </a:p>
        </p:txBody>
      </p:sp>
      <p:sp>
        <p:nvSpPr>
          <p:cNvPr id="59" name="Google Shape;59;p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60" name="Google Shape;60;p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17</a:t>
            </a:fld>
            <a:endParaRPr/>
          </a:p>
        </p:txBody>
      </p:sp>
    </p:spTree>
    <p:extLst>
      <p:ext uri="{BB962C8B-B14F-4D97-AF65-F5344CB8AC3E}">
        <p14:creationId xmlns:p14="http://schemas.microsoft.com/office/powerpoint/2010/main" val="314015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8"/>
          <p:cNvSpPr txBox="1">
            <a:spLocks noGrp="1"/>
          </p:cNvSpPr>
          <p:nvPr>
            <p:ph type="title"/>
          </p:nvPr>
        </p:nvSpPr>
        <p:spPr>
          <a:xfrm>
            <a:off x="838200" y="365125"/>
            <a:ext cx="92202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dirty="0"/>
              <a:t>Next steps</a:t>
            </a:r>
            <a:endParaRPr dirty="0"/>
          </a:p>
        </p:txBody>
      </p:sp>
      <p:sp>
        <p:nvSpPr>
          <p:cNvPr id="67" name="Google Shape;67;p8"/>
          <p:cNvSpPr txBox="1">
            <a:spLocks noGrp="1"/>
          </p:cNvSpPr>
          <p:nvPr>
            <p:ph type="body" idx="1"/>
          </p:nvPr>
        </p:nvSpPr>
        <p:spPr>
          <a:xfrm>
            <a:off x="838200" y="1559675"/>
            <a:ext cx="10515600" cy="48906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240"/>
              <a:buChar char="•"/>
            </a:pPr>
            <a:r>
              <a:rPr lang="en-GB" dirty="0"/>
              <a:t>Competence functionality implementation in the Moodle platform (TAU, IUCC) </a:t>
            </a:r>
            <a:endParaRPr dirty="0"/>
          </a:p>
          <a:p>
            <a:pPr marL="228600" lvl="0" indent="-228600" algn="l" rtl="0">
              <a:lnSpc>
                <a:spcPct val="90000"/>
              </a:lnSpc>
              <a:spcBef>
                <a:spcPts val="0"/>
              </a:spcBef>
              <a:spcAft>
                <a:spcPts val="0"/>
              </a:spcAft>
              <a:buClr>
                <a:schemeClr val="dk1"/>
              </a:buClr>
              <a:buSzPts val="2240"/>
              <a:buChar char="•"/>
            </a:pPr>
            <a:r>
              <a:rPr lang="en-GB" dirty="0"/>
              <a:t>Translation of 3 Learning Units from </a:t>
            </a:r>
            <a:r>
              <a:rPr lang="en-GB" dirty="0" err="1"/>
              <a:t>italian</a:t>
            </a:r>
            <a:r>
              <a:rPr lang="en-GB" dirty="0"/>
              <a:t> to </a:t>
            </a:r>
            <a:r>
              <a:rPr lang="en-GB" dirty="0" err="1"/>
              <a:t>english</a:t>
            </a:r>
            <a:r>
              <a:rPr lang="en-GB" dirty="0"/>
              <a:t> </a:t>
            </a:r>
            <a:endParaRPr dirty="0"/>
          </a:p>
          <a:p>
            <a:pPr marL="685800" lvl="1" indent="-228600" algn="l" rtl="0">
              <a:lnSpc>
                <a:spcPct val="90000"/>
              </a:lnSpc>
              <a:spcBef>
                <a:spcPts val="0"/>
              </a:spcBef>
              <a:spcAft>
                <a:spcPts val="0"/>
              </a:spcAft>
              <a:buSzPts val="1920"/>
              <a:buChar char="•"/>
            </a:pPr>
            <a:r>
              <a:rPr lang="en-GB" dirty="0"/>
              <a:t>Sharing the process of translation into other national languages</a:t>
            </a:r>
            <a:endParaRPr dirty="0"/>
          </a:p>
          <a:p>
            <a:pPr marL="685800" lvl="1" indent="-228600" algn="l" rtl="0">
              <a:lnSpc>
                <a:spcPct val="90000"/>
              </a:lnSpc>
              <a:spcBef>
                <a:spcPts val="0"/>
              </a:spcBef>
              <a:spcAft>
                <a:spcPts val="0"/>
              </a:spcAft>
              <a:buSzPts val="1920"/>
              <a:buChar char="•"/>
            </a:pPr>
            <a:r>
              <a:rPr lang="en-GB" dirty="0"/>
              <a:t>Supporting </a:t>
            </a:r>
            <a:r>
              <a:rPr lang="en-GB" dirty="0" err="1"/>
              <a:t>spanish</a:t>
            </a:r>
            <a:r>
              <a:rPr lang="en-GB" dirty="0"/>
              <a:t> translation ...</a:t>
            </a:r>
            <a:endParaRPr dirty="0"/>
          </a:p>
          <a:p>
            <a:pPr marL="228600" lvl="0" indent="-228600" algn="l" rtl="0">
              <a:lnSpc>
                <a:spcPct val="90000"/>
              </a:lnSpc>
              <a:spcBef>
                <a:spcPts val="0"/>
              </a:spcBef>
              <a:spcAft>
                <a:spcPts val="0"/>
              </a:spcAft>
              <a:buSzPts val="2240"/>
              <a:buChar char="•"/>
            </a:pPr>
            <a:r>
              <a:rPr lang="en-GB" dirty="0"/>
              <a:t>Production of 3 more Learning Units in </a:t>
            </a:r>
            <a:r>
              <a:rPr lang="en-GB" dirty="0" err="1"/>
              <a:t>english</a:t>
            </a:r>
            <a:r>
              <a:rPr lang="en-GB" dirty="0"/>
              <a:t> </a:t>
            </a:r>
            <a:endParaRPr dirty="0"/>
          </a:p>
          <a:p>
            <a:pPr marL="685800" lvl="1" indent="-228600" algn="l" rtl="0">
              <a:lnSpc>
                <a:spcPct val="90000"/>
              </a:lnSpc>
              <a:spcBef>
                <a:spcPts val="0"/>
              </a:spcBef>
              <a:spcAft>
                <a:spcPts val="0"/>
              </a:spcAft>
              <a:buSzPts val="1920"/>
              <a:buChar char="•"/>
            </a:pPr>
            <a:r>
              <a:rPr lang="en-GB" dirty="0"/>
              <a:t>Collection of national content production</a:t>
            </a:r>
            <a:endParaRPr dirty="0"/>
          </a:p>
          <a:p>
            <a:pPr marL="685800" lvl="1" indent="-228600" algn="l" rtl="0">
              <a:lnSpc>
                <a:spcPct val="90000"/>
              </a:lnSpc>
              <a:spcBef>
                <a:spcPts val="0"/>
              </a:spcBef>
              <a:spcAft>
                <a:spcPts val="0"/>
              </a:spcAft>
              <a:buSzPts val="1920"/>
              <a:buChar char="•"/>
            </a:pPr>
            <a:r>
              <a:rPr lang="en-GB" dirty="0"/>
              <a:t>Selection of the best Learning Units</a:t>
            </a:r>
            <a:endParaRPr dirty="0"/>
          </a:p>
          <a:p>
            <a:pPr marL="228600" lvl="0" indent="-228600" algn="l" rtl="0">
              <a:lnSpc>
                <a:spcPct val="90000"/>
              </a:lnSpc>
              <a:spcBef>
                <a:spcPts val="0"/>
              </a:spcBef>
              <a:spcAft>
                <a:spcPts val="0"/>
              </a:spcAft>
              <a:buSzPts val="2240"/>
              <a:buChar char="•"/>
            </a:pPr>
            <a:r>
              <a:rPr lang="en-GB" dirty="0"/>
              <a:t>Production of Documentation on How to use LA in 2019/2020 Pilots - Operating instructions</a:t>
            </a:r>
            <a:endParaRPr dirty="0"/>
          </a:p>
          <a:p>
            <a:pPr marL="228600" lvl="0" indent="-228600" algn="l" rtl="0">
              <a:lnSpc>
                <a:spcPct val="90000"/>
              </a:lnSpc>
              <a:spcBef>
                <a:spcPts val="0"/>
              </a:spcBef>
              <a:spcAft>
                <a:spcPts val="0"/>
              </a:spcAft>
              <a:buSzPts val="2240"/>
              <a:buChar char="•"/>
            </a:pPr>
            <a:r>
              <a:rPr lang="en-GB" dirty="0"/>
              <a:t>Template production to support collection of Pilots’ final assessment </a:t>
            </a:r>
            <a:endParaRPr dirty="0"/>
          </a:p>
          <a:p>
            <a:pPr marL="228600" lvl="0" indent="-86360" algn="l" rtl="0">
              <a:lnSpc>
                <a:spcPct val="90000"/>
              </a:lnSpc>
              <a:spcBef>
                <a:spcPts val="1000"/>
              </a:spcBef>
              <a:spcAft>
                <a:spcPts val="0"/>
              </a:spcAft>
              <a:buClr>
                <a:schemeClr val="dk1"/>
              </a:buClr>
              <a:buSzPts val="2240"/>
              <a:buNone/>
            </a:pPr>
            <a:endParaRPr dirty="0">
              <a:solidFill>
                <a:srgbClr val="FF0000"/>
              </a:solidFill>
            </a:endParaRPr>
          </a:p>
          <a:p>
            <a:pPr marL="0" lvl="0" indent="0" algn="l" rtl="0">
              <a:lnSpc>
                <a:spcPct val="90000"/>
              </a:lnSpc>
              <a:spcBef>
                <a:spcPts val="1000"/>
              </a:spcBef>
              <a:spcAft>
                <a:spcPts val="0"/>
              </a:spcAft>
              <a:buClr>
                <a:schemeClr val="dk1"/>
              </a:buClr>
              <a:buSzPts val="2240"/>
              <a:buNone/>
            </a:pPr>
            <a:endParaRPr dirty="0"/>
          </a:p>
        </p:txBody>
      </p:sp>
      <p:sp>
        <p:nvSpPr>
          <p:cNvPr id="68" name="Google Shape;68;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69" name="Google Shape;69;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18</a:t>
            </a:fld>
            <a:endParaRPr/>
          </a:p>
        </p:txBody>
      </p:sp>
    </p:spTree>
    <p:extLst>
      <p:ext uri="{BB962C8B-B14F-4D97-AF65-F5344CB8AC3E}">
        <p14:creationId xmlns:p14="http://schemas.microsoft.com/office/powerpoint/2010/main" val="31964999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9"/>
          <p:cNvSpPr txBox="1">
            <a:spLocks noGrp="1"/>
          </p:cNvSpPr>
          <p:nvPr>
            <p:ph type="title"/>
          </p:nvPr>
        </p:nvSpPr>
        <p:spPr>
          <a:xfrm>
            <a:off x="838200" y="365125"/>
            <a:ext cx="92202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Raleway"/>
              <a:buNone/>
            </a:pPr>
            <a:r>
              <a:rPr lang="en-GB"/>
              <a:t>Next steps (2)</a:t>
            </a:r>
            <a:endParaRPr/>
          </a:p>
        </p:txBody>
      </p:sp>
      <p:sp>
        <p:nvSpPr>
          <p:cNvPr id="76" name="Google Shape;76;p9"/>
          <p:cNvSpPr txBox="1">
            <a:spLocks noGrp="1"/>
          </p:cNvSpPr>
          <p:nvPr>
            <p:ph type="body" idx="1"/>
          </p:nvPr>
        </p:nvSpPr>
        <p:spPr>
          <a:xfrm>
            <a:off x="838200" y="1559675"/>
            <a:ext cx="10515600" cy="48906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SzPts val="2240"/>
              <a:buChar char="•"/>
            </a:pPr>
            <a:r>
              <a:rPr lang="en-GB" dirty="0"/>
              <a:t>University as a Hub - planning the University outreach programs </a:t>
            </a:r>
            <a:endParaRPr dirty="0"/>
          </a:p>
          <a:p>
            <a:pPr marL="685800" lvl="1" indent="-228600" algn="l" rtl="0">
              <a:lnSpc>
                <a:spcPct val="90000"/>
              </a:lnSpc>
              <a:spcBef>
                <a:spcPts val="0"/>
              </a:spcBef>
              <a:spcAft>
                <a:spcPts val="0"/>
              </a:spcAft>
              <a:buSzPts val="1920"/>
              <a:buChar char="•"/>
            </a:pPr>
            <a:r>
              <a:rPr lang="en-GB" dirty="0"/>
              <a:t>Project of H-Hub at Sapienza</a:t>
            </a:r>
            <a:endParaRPr dirty="0"/>
          </a:p>
          <a:p>
            <a:pPr marL="1143000" lvl="2" indent="-228600" algn="l" rtl="0">
              <a:lnSpc>
                <a:spcPct val="90000"/>
              </a:lnSpc>
              <a:spcBef>
                <a:spcPts val="0"/>
              </a:spcBef>
              <a:spcAft>
                <a:spcPts val="0"/>
              </a:spcAft>
              <a:buSzPts val="1600"/>
              <a:buChar char="•"/>
            </a:pPr>
            <a:r>
              <a:rPr lang="en-GB" dirty="0"/>
              <a:t>Experimental usage of Up2U regional schools to enhance awareness of secondary students in choosing their University Degree</a:t>
            </a:r>
            <a:endParaRPr dirty="0"/>
          </a:p>
          <a:p>
            <a:pPr marL="1143000" lvl="2" indent="-228600" algn="l" rtl="0">
              <a:lnSpc>
                <a:spcPct val="90000"/>
              </a:lnSpc>
              <a:spcBef>
                <a:spcPts val="0"/>
              </a:spcBef>
              <a:spcAft>
                <a:spcPts val="0"/>
              </a:spcAft>
              <a:buSzPts val="1600"/>
              <a:buChar char="•"/>
            </a:pPr>
            <a:r>
              <a:rPr lang="en-GB" dirty="0"/>
              <a:t>Monitoring activity coordinated by Sapienza in some regional secondary schools</a:t>
            </a:r>
            <a:endParaRPr dirty="0"/>
          </a:p>
          <a:p>
            <a:pPr marL="1143000" lvl="2" indent="-228600" algn="l" rtl="0">
              <a:lnSpc>
                <a:spcPct val="90000"/>
              </a:lnSpc>
              <a:spcBef>
                <a:spcPts val="0"/>
              </a:spcBef>
              <a:spcAft>
                <a:spcPts val="0"/>
              </a:spcAft>
              <a:buSzPts val="1600"/>
              <a:buChar char="•"/>
            </a:pPr>
            <a:r>
              <a:rPr lang="en-GB" dirty="0"/>
              <a:t>Harmonization of Outreach activities with other partner countries (TAU, IUCC, ISEP)</a:t>
            </a:r>
            <a:endParaRPr dirty="0"/>
          </a:p>
          <a:p>
            <a:pPr marL="228600" lvl="0" indent="-228600" algn="l" rtl="0">
              <a:lnSpc>
                <a:spcPct val="90000"/>
              </a:lnSpc>
              <a:spcBef>
                <a:spcPts val="0"/>
              </a:spcBef>
              <a:spcAft>
                <a:spcPts val="0"/>
              </a:spcAft>
              <a:buSzPts val="2240"/>
              <a:buChar char="•"/>
            </a:pPr>
            <a:r>
              <a:rPr lang="en-GB" dirty="0"/>
              <a:t>Experimental usage of NLP libraries to support semi-automatic essays evaluation</a:t>
            </a:r>
            <a:endParaRPr dirty="0"/>
          </a:p>
          <a:p>
            <a:pPr marL="685800" lvl="1" indent="-228600" algn="l" rtl="0">
              <a:lnSpc>
                <a:spcPct val="90000"/>
              </a:lnSpc>
              <a:spcBef>
                <a:spcPts val="0"/>
              </a:spcBef>
              <a:spcAft>
                <a:spcPts val="0"/>
              </a:spcAft>
              <a:buSzPts val="1920"/>
              <a:buChar char="•"/>
            </a:pPr>
            <a:r>
              <a:rPr lang="en-GB" dirty="0"/>
              <a:t>NLP team at Sapienza will experiment with some NLP OS libraries</a:t>
            </a:r>
            <a:endParaRPr dirty="0"/>
          </a:p>
          <a:p>
            <a:pPr marL="685800" lvl="1" indent="-228600" algn="l" rtl="0">
              <a:lnSpc>
                <a:spcPct val="90000"/>
              </a:lnSpc>
              <a:spcBef>
                <a:spcPts val="0"/>
              </a:spcBef>
              <a:spcAft>
                <a:spcPts val="0"/>
              </a:spcAft>
              <a:buSzPts val="1920"/>
              <a:buChar char="•"/>
            </a:pPr>
            <a:r>
              <a:rPr lang="en-GB" dirty="0"/>
              <a:t>Connection between TAU and other Universities to collect homogeneous, comparable results</a:t>
            </a:r>
            <a:endParaRPr dirty="0"/>
          </a:p>
          <a:p>
            <a:pPr marL="228600" lvl="0" indent="-86360" algn="l" rtl="0">
              <a:lnSpc>
                <a:spcPct val="90000"/>
              </a:lnSpc>
              <a:spcBef>
                <a:spcPts val="1000"/>
              </a:spcBef>
              <a:spcAft>
                <a:spcPts val="0"/>
              </a:spcAft>
              <a:buClr>
                <a:schemeClr val="dk1"/>
              </a:buClr>
              <a:buSzPts val="2240"/>
              <a:buNone/>
            </a:pPr>
            <a:endParaRPr dirty="0">
              <a:solidFill>
                <a:srgbClr val="FF0000"/>
              </a:solidFill>
            </a:endParaRPr>
          </a:p>
          <a:p>
            <a:pPr marL="0" lvl="0" indent="0" algn="l" rtl="0">
              <a:lnSpc>
                <a:spcPct val="90000"/>
              </a:lnSpc>
              <a:spcBef>
                <a:spcPts val="1000"/>
              </a:spcBef>
              <a:spcAft>
                <a:spcPts val="0"/>
              </a:spcAft>
              <a:buClr>
                <a:schemeClr val="dk1"/>
              </a:buClr>
              <a:buSzPts val="2240"/>
              <a:buNone/>
            </a:pPr>
            <a:endParaRPr dirty="0"/>
          </a:p>
        </p:txBody>
      </p:sp>
      <p:sp>
        <p:nvSpPr>
          <p:cNvPr id="77" name="Google Shape;77;p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78" name="Google Shape;78;p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19</a:t>
            </a:fld>
            <a:endParaRPr/>
          </a:p>
        </p:txBody>
      </p:sp>
    </p:spTree>
    <p:extLst>
      <p:ext uri="{BB962C8B-B14F-4D97-AF65-F5344CB8AC3E}">
        <p14:creationId xmlns:p14="http://schemas.microsoft.com/office/powerpoint/2010/main" val="1539370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Past - Work done</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a:bodyPr>
          <a:lstStyle/>
          <a:p>
            <a:pPr>
              <a:buBlip>
                <a:blip r:embed="rId3"/>
              </a:buBlip>
            </a:pPr>
            <a:r>
              <a:rPr lang="en-GB" dirty="0"/>
              <a:t>Up2U Workplan revision</a:t>
            </a:r>
          </a:p>
          <a:p>
            <a:pPr marL="0" indent="0">
              <a:buNone/>
            </a:pPr>
            <a:endParaRPr lang="en-GB" dirty="0"/>
          </a:p>
          <a:p>
            <a:r>
              <a:rPr lang="en-GB" dirty="0"/>
              <a:t>General Assembly</a:t>
            </a:r>
          </a:p>
          <a:p>
            <a:pPr marL="0" indent="0">
              <a:buNone/>
            </a:pPr>
            <a:endParaRPr lang="en-GB" dirty="0"/>
          </a:p>
          <a:p>
            <a:r>
              <a:rPr lang="en-GB" dirty="0"/>
              <a:t>Financial report</a:t>
            </a:r>
          </a:p>
          <a:p>
            <a:pPr lvl="1"/>
            <a:r>
              <a:rPr lang="en-GB" dirty="0"/>
              <a:t>Q8 done</a:t>
            </a:r>
          </a:p>
          <a:p>
            <a:pPr lvl="1"/>
            <a:r>
              <a:rPr lang="en-GB" dirty="0"/>
              <a:t>Q9 – urgently needed to be finalised</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2</a:t>
            </a:fld>
            <a:endParaRPr lang="pt-BR"/>
          </a:p>
        </p:txBody>
      </p:sp>
    </p:spTree>
    <p:extLst>
      <p:ext uri="{BB962C8B-B14F-4D97-AF65-F5344CB8AC3E}">
        <p14:creationId xmlns:p14="http://schemas.microsoft.com/office/powerpoint/2010/main" val="211543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pic>
        <p:nvPicPr>
          <p:cNvPr id="83" name="Google Shape;83;p10"/>
          <p:cNvPicPr preferRelativeResize="0"/>
          <p:nvPr/>
        </p:nvPicPr>
        <p:blipFill rotWithShape="1">
          <a:blip r:embed="rId3">
            <a:alphaModFix/>
          </a:blip>
          <a:srcRect/>
          <a:stretch/>
        </p:blipFill>
        <p:spPr>
          <a:xfrm>
            <a:off x="2120857" y="0"/>
            <a:ext cx="7950285" cy="6750099"/>
          </a:xfrm>
          <a:prstGeom prst="rect">
            <a:avLst/>
          </a:prstGeom>
          <a:noFill/>
          <a:ln>
            <a:noFill/>
          </a:ln>
        </p:spPr>
      </p:pic>
      <p:sp>
        <p:nvSpPr>
          <p:cNvPr id="84" name="Google Shape;84;p10"/>
          <p:cNvSpPr txBox="1">
            <a:spLocks noGrp="1"/>
          </p:cNvSpPr>
          <p:nvPr>
            <p:ph type="ctrTitle"/>
          </p:nvPr>
        </p:nvSpPr>
        <p:spPr>
          <a:xfrm>
            <a:off x="1524000" y="1724627"/>
            <a:ext cx="9144000" cy="1785335"/>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accent2"/>
              </a:buClr>
              <a:buSzPts val="4400"/>
              <a:buFont typeface="Raleway"/>
              <a:buNone/>
            </a:pPr>
            <a:r>
              <a:rPr lang="en-GB" sz="1800">
                <a:solidFill>
                  <a:schemeClr val="accent2"/>
                </a:solidFill>
              </a:rPr>
              <a:t>THANK YOU FOR YOUR ATTENTION!</a:t>
            </a:r>
            <a:endParaRPr sz="1800"/>
          </a:p>
        </p:txBody>
      </p:sp>
      <p:sp>
        <p:nvSpPr>
          <p:cNvPr id="85" name="Google Shape;85;p10"/>
          <p:cNvSpPr txBox="1">
            <a:spLocks noGrp="1"/>
          </p:cNvSpPr>
          <p:nvPr>
            <p:ph type="subTitle" idx="1"/>
          </p:nvPr>
        </p:nvSpPr>
        <p:spPr>
          <a:xfrm>
            <a:off x="1524000" y="4700588"/>
            <a:ext cx="9144000" cy="165576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1E4E79"/>
              </a:buClr>
              <a:buSzPts val="2400"/>
              <a:buNone/>
            </a:pPr>
            <a:r>
              <a:rPr lang="en-GB" b="1" u="sng">
                <a:solidFill>
                  <a:schemeClr val="hlink"/>
                </a:solidFill>
                <a:hlinkClick r:id="rId4"/>
              </a:rPr>
              <a:t>wp5@lists.up2university.eu</a:t>
            </a:r>
            <a:endParaRPr b="1" u="sng">
              <a:solidFill>
                <a:srgbClr val="1E4E79"/>
              </a:solidFill>
            </a:endParaRPr>
          </a:p>
          <a:p>
            <a:pPr marL="0" lvl="0" indent="0" algn="ctr" rtl="0">
              <a:lnSpc>
                <a:spcPct val="90000"/>
              </a:lnSpc>
              <a:spcBef>
                <a:spcPts val="1000"/>
              </a:spcBef>
              <a:spcAft>
                <a:spcPts val="0"/>
              </a:spcAft>
              <a:buClr>
                <a:schemeClr val="dk1"/>
              </a:buClr>
              <a:buSzPts val="2400"/>
              <a:buNone/>
            </a:pPr>
            <a:endParaRPr b="1" u="sng">
              <a:solidFill>
                <a:srgbClr val="1E4E79"/>
              </a:solidFill>
            </a:endParaRPr>
          </a:p>
          <a:p>
            <a:pPr marL="0" lvl="0" indent="0" algn="ctr" rtl="0">
              <a:lnSpc>
                <a:spcPct val="90000"/>
              </a:lnSpc>
              <a:spcBef>
                <a:spcPts val="1000"/>
              </a:spcBef>
              <a:spcAft>
                <a:spcPts val="0"/>
              </a:spcAft>
              <a:buClr>
                <a:srgbClr val="FFC000"/>
              </a:buClr>
              <a:buSzPts val="2400"/>
              <a:buNone/>
            </a:pPr>
            <a:r>
              <a:rPr lang="en-GB" b="1" u="sng">
                <a:solidFill>
                  <a:srgbClr val="FFC000"/>
                </a:solidFill>
              </a:rPr>
              <a:t>#up2universe</a:t>
            </a:r>
            <a:endParaRPr b="1" u="sng">
              <a:solidFill>
                <a:srgbClr val="FFC000"/>
              </a:solidFill>
            </a:endParaRPr>
          </a:p>
        </p:txBody>
      </p:sp>
      <p:sp>
        <p:nvSpPr>
          <p:cNvPr id="86" name="Google Shape;8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GB"/>
              <a:t>www.up2university.eu</a:t>
            </a:r>
            <a:endParaRPr/>
          </a:p>
        </p:txBody>
      </p:sp>
      <p:sp>
        <p:nvSpPr>
          <p:cNvPr id="87" name="Google Shape;8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a:t>20</a:t>
            </a:fld>
            <a:endParaRPr/>
          </a:p>
        </p:txBody>
      </p:sp>
    </p:spTree>
    <p:extLst>
      <p:ext uri="{BB962C8B-B14F-4D97-AF65-F5344CB8AC3E}">
        <p14:creationId xmlns:p14="http://schemas.microsoft.com/office/powerpoint/2010/main" val="42682126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1923" y="1572818"/>
            <a:ext cx="12025563" cy="1785335"/>
          </a:xfrm>
        </p:spPr>
        <p:txBody>
          <a:bodyPr>
            <a:normAutofit/>
          </a:bodyPr>
          <a:lstStyle/>
          <a:p>
            <a:r>
              <a:rPr lang="en-US" sz="5400" dirty="0">
                <a:solidFill>
                  <a:schemeClr val="accent2"/>
                </a:solidFill>
              </a:rPr>
              <a:t>Subject Matter Committee</a:t>
            </a:r>
            <a:endParaRPr lang="pt-BR" sz="5400" dirty="0">
              <a:solidFill>
                <a:schemeClr val="accent2"/>
              </a:solidFill>
            </a:endParaRPr>
          </a:p>
        </p:txBody>
      </p:sp>
      <p:sp>
        <p:nvSpPr>
          <p:cNvPr id="3" name="Subtítulo 2"/>
          <p:cNvSpPr>
            <a:spLocks noGrp="1"/>
          </p:cNvSpPr>
          <p:nvPr>
            <p:ph type="subTitle" idx="1"/>
          </p:nvPr>
        </p:nvSpPr>
        <p:spPr>
          <a:xfrm>
            <a:off x="1524000" y="4020208"/>
            <a:ext cx="9144000" cy="1166648"/>
          </a:xfrm>
        </p:spPr>
        <p:txBody>
          <a:bodyPr>
            <a:normAutofit fontScale="85000" lnSpcReduction="20000"/>
          </a:bodyPr>
          <a:lstStyle/>
          <a:p>
            <a:pPr algn="l">
              <a:spcBef>
                <a:spcPts val="4000"/>
              </a:spcBef>
            </a:pPr>
            <a:r>
              <a:rPr lang="pt-BR" sz="3600" i="1" dirty="0"/>
              <a:t>Mary Grammatikou</a:t>
            </a:r>
          </a:p>
          <a:p>
            <a:pPr algn="l"/>
            <a:r>
              <a:rPr lang="pt-BR" sz="3600" dirty="0"/>
              <a:t>National Technical University of Athens</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t-BR" dirty="0"/>
              <a:t>Up2U </a:t>
            </a:r>
            <a:r>
              <a:rPr lang="pt-BR"/>
              <a:t>webinar, June 2019</a:t>
            </a:r>
            <a:endParaRPr lang="pt-BR" dirty="0"/>
          </a:p>
        </p:txBody>
      </p:sp>
    </p:spTree>
    <p:extLst>
      <p:ext uri="{BB962C8B-B14F-4D97-AF65-F5344CB8AC3E}">
        <p14:creationId xmlns:p14="http://schemas.microsoft.com/office/powerpoint/2010/main" val="3283529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646C5-45B4-4953-A8AB-5CC2FE098023}"/>
              </a:ext>
            </a:extLst>
          </p:cNvPr>
          <p:cNvSpPr>
            <a:spLocks noGrp="1"/>
          </p:cNvSpPr>
          <p:nvPr>
            <p:ph type="title"/>
          </p:nvPr>
        </p:nvSpPr>
        <p:spPr>
          <a:xfrm>
            <a:off x="1546707" y="404664"/>
            <a:ext cx="8229600" cy="1143000"/>
          </a:xfrm>
        </p:spPr>
        <p:txBody>
          <a:bodyPr>
            <a:normAutofit fontScale="90000"/>
          </a:bodyPr>
          <a:lstStyle/>
          <a:p>
            <a:r>
              <a:rPr lang="en-US" b="1" dirty="0"/>
              <a:t>SMC Meetings</a:t>
            </a:r>
            <a:br>
              <a:rPr lang="en-US" dirty="0"/>
            </a:br>
            <a:endParaRPr lang="en-US" dirty="0"/>
          </a:p>
        </p:txBody>
      </p:sp>
      <p:sp>
        <p:nvSpPr>
          <p:cNvPr id="3" name="Content Placeholder 2">
            <a:extLst>
              <a:ext uri="{FF2B5EF4-FFF2-40B4-BE49-F238E27FC236}">
                <a16:creationId xmlns:a16="http://schemas.microsoft.com/office/drawing/2014/main" id="{C8341752-A369-4409-B137-D1BB9BCFC202}"/>
              </a:ext>
            </a:extLst>
          </p:cNvPr>
          <p:cNvSpPr>
            <a:spLocks noGrp="1"/>
          </p:cNvSpPr>
          <p:nvPr>
            <p:ph idx="1"/>
          </p:nvPr>
        </p:nvSpPr>
        <p:spPr>
          <a:xfrm>
            <a:off x="1775520" y="1547664"/>
            <a:ext cx="8640960" cy="4329608"/>
          </a:xfrm>
        </p:spPr>
        <p:txBody>
          <a:bodyPr>
            <a:normAutofit/>
          </a:bodyPr>
          <a:lstStyle/>
          <a:p>
            <a:r>
              <a:rPr lang="en-US" dirty="0"/>
              <a:t>Six meetings in the last period</a:t>
            </a:r>
          </a:p>
          <a:p>
            <a:endParaRPr lang="en-US" dirty="0"/>
          </a:p>
          <a:p>
            <a:pPr lvl="1"/>
            <a:r>
              <a:rPr lang="en-US" dirty="0"/>
              <a:t>The first one on 31</a:t>
            </a:r>
            <a:r>
              <a:rPr lang="en-US" baseline="30000" dirty="0"/>
              <a:t>st</a:t>
            </a:r>
            <a:r>
              <a:rPr lang="en-US" dirty="0"/>
              <a:t> of January 2019</a:t>
            </a:r>
          </a:p>
          <a:p>
            <a:pPr lvl="1"/>
            <a:r>
              <a:rPr lang="en-US" dirty="0"/>
              <a:t>The second one on 4</a:t>
            </a:r>
            <a:r>
              <a:rPr lang="en-US" baseline="30000" dirty="0"/>
              <a:t>th</a:t>
            </a:r>
            <a:r>
              <a:rPr lang="en-US" dirty="0"/>
              <a:t> of March 2019</a:t>
            </a:r>
          </a:p>
          <a:p>
            <a:pPr lvl="1"/>
            <a:r>
              <a:rPr lang="en-US" dirty="0"/>
              <a:t>The third on 15</a:t>
            </a:r>
            <a:r>
              <a:rPr lang="en-US" baseline="30000" dirty="0"/>
              <a:t>th</a:t>
            </a:r>
            <a:r>
              <a:rPr lang="en-US" dirty="0"/>
              <a:t> of March 2019</a:t>
            </a:r>
          </a:p>
          <a:p>
            <a:pPr lvl="1"/>
            <a:r>
              <a:rPr lang="en-US" dirty="0"/>
              <a:t>The fourth on 5</a:t>
            </a:r>
            <a:r>
              <a:rPr lang="en-US" baseline="30000" dirty="0"/>
              <a:t>th</a:t>
            </a:r>
            <a:r>
              <a:rPr lang="en-US" dirty="0"/>
              <a:t> of April 2019</a:t>
            </a:r>
          </a:p>
          <a:p>
            <a:pPr lvl="1"/>
            <a:r>
              <a:rPr lang="en-US" dirty="0"/>
              <a:t>The fifth on 23</a:t>
            </a:r>
            <a:r>
              <a:rPr lang="en-US" baseline="30000" dirty="0"/>
              <a:t>rd</a:t>
            </a:r>
            <a:r>
              <a:rPr lang="en-US" dirty="0"/>
              <a:t> of April 2019</a:t>
            </a:r>
          </a:p>
          <a:p>
            <a:pPr lvl="1"/>
            <a:r>
              <a:rPr lang="en-US" dirty="0"/>
              <a:t>The sixth on 24</a:t>
            </a:r>
            <a:r>
              <a:rPr lang="en-US" baseline="30000" dirty="0"/>
              <a:t>th</a:t>
            </a:r>
            <a:r>
              <a:rPr lang="en-US" dirty="0"/>
              <a:t> of May 2019</a:t>
            </a:r>
          </a:p>
          <a:p>
            <a:pPr marL="0" indent="0">
              <a:buNone/>
            </a:pPr>
            <a:br>
              <a:rPr lang="en-US" dirty="0"/>
            </a:br>
            <a:endParaRPr lang="en-US" dirty="0"/>
          </a:p>
        </p:txBody>
      </p:sp>
    </p:spTree>
    <p:extLst>
      <p:ext uri="{BB962C8B-B14F-4D97-AF65-F5344CB8AC3E}">
        <p14:creationId xmlns:p14="http://schemas.microsoft.com/office/powerpoint/2010/main" val="29957742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08DE8-2B98-4CA0-9EBD-91EB01815E33}"/>
              </a:ext>
            </a:extLst>
          </p:cNvPr>
          <p:cNvSpPr>
            <a:spLocks noGrp="1"/>
          </p:cNvSpPr>
          <p:nvPr>
            <p:ph type="title"/>
          </p:nvPr>
        </p:nvSpPr>
        <p:spPr/>
        <p:txBody>
          <a:bodyPr/>
          <a:lstStyle/>
          <a:p>
            <a:r>
              <a:rPr lang="en-US" b="1" dirty="0"/>
              <a:t>SMC new members</a:t>
            </a:r>
          </a:p>
        </p:txBody>
      </p:sp>
      <p:sp>
        <p:nvSpPr>
          <p:cNvPr id="3" name="Content Placeholder 2">
            <a:extLst>
              <a:ext uri="{FF2B5EF4-FFF2-40B4-BE49-F238E27FC236}">
                <a16:creationId xmlns:a16="http://schemas.microsoft.com/office/drawing/2014/main" id="{EDF3FD1B-DD8D-4869-8572-8462CE1B5544}"/>
              </a:ext>
            </a:extLst>
          </p:cNvPr>
          <p:cNvSpPr>
            <a:spLocks noGrp="1"/>
          </p:cNvSpPr>
          <p:nvPr>
            <p:ph idx="1"/>
          </p:nvPr>
        </p:nvSpPr>
        <p:spPr/>
        <p:txBody>
          <a:bodyPr>
            <a:normAutofit/>
          </a:bodyPr>
          <a:lstStyle/>
          <a:p>
            <a:pPr marL="0" indent="0">
              <a:buNone/>
            </a:pPr>
            <a:r>
              <a:rPr lang="en-US" dirty="0"/>
              <a:t>Four new experts are added to the SMC:</a:t>
            </a:r>
          </a:p>
          <a:p>
            <a:r>
              <a:rPr lang="en-US" dirty="0"/>
              <a:t>Prof. Bruno </a:t>
            </a:r>
            <a:r>
              <a:rPr lang="en-US" dirty="0" err="1"/>
              <a:t>Losito</a:t>
            </a:r>
            <a:r>
              <a:rPr lang="en-US" dirty="0"/>
              <a:t> (UROMA- Italy) </a:t>
            </a:r>
          </a:p>
          <a:p>
            <a:r>
              <a:rPr lang="en-US" dirty="0"/>
              <a:t>Dr. </a:t>
            </a:r>
            <a:r>
              <a:rPr lang="en-US" dirty="0" err="1"/>
              <a:t>Berita</a:t>
            </a:r>
            <a:r>
              <a:rPr lang="en-US" dirty="0"/>
              <a:t> </a:t>
            </a:r>
            <a:r>
              <a:rPr lang="en-US" dirty="0" err="1"/>
              <a:t>Simonaitiene</a:t>
            </a:r>
            <a:r>
              <a:rPr lang="en-US" dirty="0"/>
              <a:t> (KTU – Lithuania) </a:t>
            </a:r>
          </a:p>
          <a:p>
            <a:r>
              <a:rPr lang="sv-SE" dirty="0"/>
              <a:t>Dr. Lisa Amdur (TAU – Israel) </a:t>
            </a:r>
          </a:p>
          <a:p>
            <a:r>
              <a:rPr lang="en-US" dirty="0"/>
              <a:t>Dr. </a:t>
            </a:r>
            <a:r>
              <a:rPr lang="en-US" dirty="0" err="1"/>
              <a:t>Despo</a:t>
            </a:r>
            <a:r>
              <a:rPr lang="en-US" dirty="0"/>
              <a:t> </a:t>
            </a:r>
            <a:r>
              <a:rPr lang="en-US" dirty="0" err="1"/>
              <a:t>Ktoridou</a:t>
            </a:r>
            <a:r>
              <a:rPr lang="en-US" dirty="0"/>
              <a:t> (University of Nicosia - Cyprus) </a:t>
            </a:r>
          </a:p>
          <a:p>
            <a:endParaRPr lang="en-US" dirty="0"/>
          </a:p>
          <a:p>
            <a:endParaRPr lang="en-US" dirty="0"/>
          </a:p>
        </p:txBody>
      </p:sp>
      <p:sp>
        <p:nvSpPr>
          <p:cNvPr id="4" name="Footer Placeholder 3">
            <a:extLst>
              <a:ext uri="{FF2B5EF4-FFF2-40B4-BE49-F238E27FC236}">
                <a16:creationId xmlns:a16="http://schemas.microsoft.com/office/drawing/2014/main" id="{5651A25D-9BCA-42C8-B3CD-93E199821B6C}"/>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07245C0E-57B3-4E74-A9B2-0872A055D01F}"/>
              </a:ext>
            </a:extLst>
          </p:cNvPr>
          <p:cNvSpPr>
            <a:spLocks noGrp="1"/>
          </p:cNvSpPr>
          <p:nvPr>
            <p:ph type="sldNum" sz="quarter" idx="12"/>
          </p:nvPr>
        </p:nvSpPr>
        <p:spPr/>
        <p:txBody>
          <a:bodyPr/>
          <a:lstStyle/>
          <a:p>
            <a:fld id="{329E5F41-1819-CC4C-A361-86D446D94323}" type="slidenum">
              <a:rPr lang="pt-BR" smtClean="0"/>
              <a:pPr/>
              <a:t>23</a:t>
            </a:fld>
            <a:endParaRPr lang="pt-BR"/>
          </a:p>
        </p:txBody>
      </p:sp>
    </p:spTree>
    <p:extLst>
      <p:ext uri="{BB962C8B-B14F-4D97-AF65-F5344CB8AC3E}">
        <p14:creationId xmlns:p14="http://schemas.microsoft.com/office/powerpoint/2010/main" val="1795717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4A88A-3B82-4B50-A270-6F0477E37A52}"/>
              </a:ext>
            </a:extLst>
          </p:cNvPr>
          <p:cNvSpPr>
            <a:spLocks noGrp="1"/>
          </p:cNvSpPr>
          <p:nvPr>
            <p:ph type="title"/>
          </p:nvPr>
        </p:nvSpPr>
        <p:spPr>
          <a:xfrm>
            <a:off x="1775520" y="260648"/>
            <a:ext cx="8229600" cy="1143000"/>
          </a:xfrm>
        </p:spPr>
        <p:txBody>
          <a:bodyPr>
            <a:normAutofit fontScale="90000"/>
          </a:bodyPr>
          <a:lstStyle/>
          <a:p>
            <a:r>
              <a:rPr lang="en-US" b="1" dirty="0"/>
              <a:t>Discussions in the last SMC meetings</a:t>
            </a:r>
            <a:endParaRPr lang="en-US" dirty="0"/>
          </a:p>
        </p:txBody>
      </p:sp>
      <p:sp>
        <p:nvSpPr>
          <p:cNvPr id="3" name="Content Placeholder 2">
            <a:extLst>
              <a:ext uri="{FF2B5EF4-FFF2-40B4-BE49-F238E27FC236}">
                <a16:creationId xmlns:a16="http://schemas.microsoft.com/office/drawing/2014/main" id="{CDB58FAA-82ED-4513-9DBC-D1082DDCAACF}"/>
              </a:ext>
            </a:extLst>
          </p:cNvPr>
          <p:cNvSpPr>
            <a:spLocks noGrp="1"/>
          </p:cNvSpPr>
          <p:nvPr>
            <p:ph idx="1"/>
          </p:nvPr>
        </p:nvSpPr>
        <p:spPr/>
        <p:txBody>
          <a:bodyPr>
            <a:normAutofit/>
          </a:bodyPr>
          <a:lstStyle/>
          <a:p>
            <a:pPr fontAlgn="base"/>
            <a:r>
              <a:rPr lang="en-US" dirty="0"/>
              <a:t>Introducing the new members in the SMC</a:t>
            </a:r>
          </a:p>
          <a:p>
            <a:pPr fontAlgn="base"/>
            <a:r>
              <a:rPr lang="en-US" dirty="0"/>
              <a:t>Discussion on the Module 2 </a:t>
            </a:r>
          </a:p>
          <a:p>
            <a:pPr lvl="1" fontAlgn="base"/>
            <a:r>
              <a:rPr lang="en-US" dirty="0"/>
              <a:t>Discussion on the existing  evaluation methodologies </a:t>
            </a:r>
          </a:p>
          <a:p>
            <a:pPr lvl="1" fontAlgn="base"/>
            <a:r>
              <a:rPr lang="en-US" dirty="0"/>
              <a:t>Discussion on the methodology that fits to Up2U needs</a:t>
            </a:r>
          </a:p>
          <a:p>
            <a:pPr lvl="1" fontAlgn="base"/>
            <a:r>
              <a:rPr lang="en-US" dirty="0"/>
              <a:t>Comment on the questionnaires and new proposals </a:t>
            </a:r>
          </a:p>
          <a:p>
            <a:pPr fontAlgn="base"/>
            <a:r>
              <a:rPr lang="en-US" dirty="0"/>
              <a:t>Discussion in depth on the methodology  that Up2U will adopt</a:t>
            </a:r>
          </a:p>
          <a:p>
            <a:pPr fontAlgn="base"/>
            <a:r>
              <a:rPr lang="en-US" dirty="0"/>
              <a:t>Questionnaires (teachers and students)</a:t>
            </a:r>
          </a:p>
          <a:p>
            <a:pPr fontAlgn="base"/>
            <a:r>
              <a:rPr lang="en-US" dirty="0"/>
              <a:t>Focus groups</a:t>
            </a:r>
          </a:p>
          <a:p>
            <a:endParaRPr lang="en-US" dirty="0"/>
          </a:p>
        </p:txBody>
      </p:sp>
    </p:spTree>
    <p:extLst>
      <p:ext uri="{BB962C8B-B14F-4D97-AF65-F5344CB8AC3E}">
        <p14:creationId xmlns:p14="http://schemas.microsoft.com/office/powerpoint/2010/main" val="18081757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7488" y="260648"/>
            <a:ext cx="8229600" cy="1143000"/>
          </a:xfrm>
        </p:spPr>
        <p:txBody>
          <a:bodyPr>
            <a:normAutofit/>
          </a:bodyPr>
          <a:lstStyle/>
          <a:p>
            <a:r>
              <a:rPr lang="en-US" b="1" dirty="0">
                <a:latin typeface="+mn-lt"/>
              </a:rPr>
              <a:t>SMC </a:t>
            </a:r>
            <a:r>
              <a:rPr lang="en-US" b="1" dirty="0"/>
              <a:t>Next Steps </a:t>
            </a:r>
            <a:endParaRPr lang="en-US" b="1" dirty="0">
              <a:latin typeface="+mn-lt"/>
            </a:endParaRPr>
          </a:p>
        </p:txBody>
      </p:sp>
      <p:sp>
        <p:nvSpPr>
          <p:cNvPr id="3" name="Content Placeholder 2"/>
          <p:cNvSpPr>
            <a:spLocks noGrp="1"/>
          </p:cNvSpPr>
          <p:nvPr>
            <p:ph idx="1"/>
          </p:nvPr>
        </p:nvSpPr>
        <p:spPr>
          <a:xfrm>
            <a:off x="1919536" y="1844825"/>
            <a:ext cx="8229600" cy="3888431"/>
          </a:xfrm>
        </p:spPr>
        <p:txBody>
          <a:bodyPr>
            <a:normAutofit lnSpcReduction="10000"/>
          </a:bodyPr>
          <a:lstStyle/>
          <a:p>
            <a:pPr marL="0" indent="0">
              <a:buNone/>
            </a:pPr>
            <a:r>
              <a:rPr lang="en-US" sz="2400" dirty="0"/>
              <a:t>SMC will:</a:t>
            </a:r>
          </a:p>
          <a:p>
            <a:r>
              <a:rPr lang="en-US" sz="2400" dirty="0"/>
              <a:t>Support the new </a:t>
            </a:r>
            <a:r>
              <a:rPr lang="en-US" sz="2400" b="1" dirty="0"/>
              <a:t>methodology of evaluation the pilots’ results</a:t>
            </a:r>
          </a:p>
          <a:p>
            <a:r>
              <a:rPr lang="en-US" sz="2400" dirty="0"/>
              <a:t>support </a:t>
            </a:r>
            <a:r>
              <a:rPr lang="en-US" sz="2400" b="1" dirty="0"/>
              <a:t>the online education </a:t>
            </a:r>
            <a:r>
              <a:rPr lang="en-US" sz="2400" dirty="0"/>
              <a:t>for the learning community</a:t>
            </a:r>
          </a:p>
          <a:p>
            <a:r>
              <a:rPr lang="en-US" sz="2400" dirty="0"/>
              <a:t>support the method of </a:t>
            </a:r>
            <a:r>
              <a:rPr lang="en-US" sz="2400" b="1" dirty="0"/>
              <a:t>learning the learners </a:t>
            </a:r>
          </a:p>
          <a:p>
            <a:r>
              <a:rPr lang="en-US" sz="2400" b="1" dirty="0"/>
              <a:t>investigate the final results of pilots regarding both students and teachers  </a:t>
            </a:r>
          </a:p>
          <a:p>
            <a:r>
              <a:rPr lang="en-US" sz="2400" b="1" dirty="0"/>
              <a:t>Advice on the review and evaluation of the pilots’ feedback </a:t>
            </a:r>
          </a:p>
          <a:p>
            <a:endParaRPr lang="en-US" sz="2400" dirty="0"/>
          </a:p>
        </p:txBody>
      </p:sp>
    </p:spTree>
    <p:extLst>
      <p:ext uri="{BB962C8B-B14F-4D97-AF65-F5344CB8AC3E}">
        <p14:creationId xmlns:p14="http://schemas.microsoft.com/office/powerpoint/2010/main" val="37696775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0857" y="-36095"/>
            <a:ext cx="7950285" cy="6750099"/>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524000" y="4700588"/>
            <a:ext cx="9144000" cy="1655762"/>
          </a:xfrm>
        </p:spPr>
        <p:txBody>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26</a:t>
            </a:fld>
            <a:endParaRPr lang="pt-BR"/>
          </a:p>
        </p:txBody>
      </p:sp>
    </p:spTree>
    <p:extLst>
      <p:ext uri="{BB962C8B-B14F-4D97-AF65-F5344CB8AC3E}">
        <p14:creationId xmlns:p14="http://schemas.microsoft.com/office/powerpoint/2010/main" val="1529186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anim calcmode="lin" valueType="num">
                                      <p:cBhvr additive="base">
                                        <p:cTn id="1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ctrTitle"/>
          </p:nvPr>
        </p:nvSpPr>
        <p:spPr bwMode="auto"/>
        <p:txBody>
          <a:bodyPr/>
          <a:lstStyle/>
          <a:p>
            <a:pPr>
              <a:defRPr/>
            </a:pPr>
            <a:r>
              <a:rPr lang="pt-BR" dirty="0"/>
              <a:t>WP6</a:t>
            </a:r>
            <a:br>
              <a:rPr lang="pt-BR" dirty="0"/>
            </a:br>
            <a:r>
              <a:rPr lang="pt-BR" sz="6000" b="0" i="0" u="none" strike="noStrike" cap="none" spc="0" baseline="-25000" dirty="0">
                <a:solidFill>
                  <a:schemeClr val="tx1"/>
                </a:solidFill>
                <a:latin typeface="Raleway"/>
                <a:ea typeface="Raleway"/>
                <a:cs typeface="Raleway"/>
              </a:rPr>
              <a:t>UPDATE - </a:t>
            </a:r>
            <a:r>
              <a:rPr lang="en-GB" sz="6000" b="0" i="0" u="none" strike="noStrike" cap="none" spc="0" baseline="-25000" dirty="0">
                <a:solidFill>
                  <a:schemeClr val="tx1"/>
                </a:solidFill>
                <a:latin typeface="Raleway"/>
                <a:ea typeface="Raleway"/>
                <a:cs typeface="Raleway"/>
              </a:rPr>
              <a:t>June</a:t>
            </a:r>
            <a:r>
              <a:rPr lang="pt-BR" sz="6000" b="0" i="0" u="none" strike="noStrike" cap="none" spc="0" baseline="-25000" dirty="0">
                <a:solidFill>
                  <a:schemeClr val="tx1"/>
                </a:solidFill>
                <a:latin typeface="Raleway"/>
                <a:ea typeface="Raleway"/>
                <a:cs typeface="Raleway"/>
              </a:rPr>
              <a:t> </a:t>
            </a:r>
            <a:endParaRPr baseline="-25000" dirty="0"/>
          </a:p>
        </p:txBody>
      </p:sp>
      <p:sp>
        <p:nvSpPr>
          <p:cNvPr id="5" name="Subtítulo 2"/>
          <p:cNvSpPr>
            <a:spLocks noGrp="1"/>
          </p:cNvSpPr>
          <p:nvPr>
            <p:ph type="subTitle" idx="1"/>
          </p:nvPr>
        </p:nvSpPr>
        <p:spPr bwMode="auto">
          <a:xfrm>
            <a:off x="1524000" y="3799507"/>
            <a:ext cx="9144000" cy="1655762"/>
          </a:xfrm>
        </p:spPr>
        <p:txBody>
          <a:bodyPr/>
          <a:lstStyle/>
          <a:p>
            <a:pPr>
              <a:defRPr/>
            </a:pPr>
            <a:r>
              <a:rPr lang="pt-BR" dirty="0"/>
              <a:t>Gabriella Paolini </a:t>
            </a:r>
          </a:p>
          <a:p>
            <a:pPr>
              <a:defRPr/>
            </a:pPr>
            <a:r>
              <a:rPr lang="pt-BR" dirty="0"/>
              <a:t>GARR</a:t>
            </a:r>
          </a:p>
        </p:txBody>
      </p:sp>
      <p:sp>
        <p:nvSpPr>
          <p:cNvPr id="6" name="Espaço Reservado para Data 3"/>
          <p:cNvSpPr>
            <a:spLocks noGrp="1"/>
          </p:cNvSpPr>
          <p:nvPr>
            <p:ph type="dt" sz="half" idx="10"/>
          </p:nvPr>
        </p:nvSpPr>
        <p:spPr bwMode="auto"/>
        <p:txBody>
          <a:bodyPr/>
          <a:lstStyle/>
          <a:p>
            <a:pPr>
              <a:defRPr/>
            </a:pPr>
            <a:r>
              <a:rPr lang="pt-PT"/>
              <a:t>13.02.2019</a:t>
            </a:r>
          </a:p>
        </p:txBody>
      </p:sp>
      <p:sp>
        <p:nvSpPr>
          <p:cNvPr id="7" name="Espaço Reservado para Rodapé 4"/>
          <p:cNvSpPr>
            <a:spLocks noGrp="1"/>
          </p:cNvSpPr>
          <p:nvPr>
            <p:ph type="ftr" sz="quarter" idx="11"/>
          </p:nvPr>
        </p:nvSpPr>
        <p:spPr bwMode="auto"/>
        <p:txBody>
          <a:bodyPr/>
          <a:lstStyle/>
          <a:p>
            <a:pPr>
              <a:defRPr/>
            </a:pPr>
            <a:endParaRPr lang="pt-BR"/>
          </a:p>
        </p:txBody>
      </p:sp>
      <p:sp>
        <p:nvSpPr>
          <p:cNvPr id="8" name="Espaço Reservado para Número de Slide 5"/>
          <p:cNvSpPr>
            <a:spLocks noGrp="1"/>
          </p:cNvSpPr>
          <p:nvPr>
            <p:ph type="sldNum" sz="quarter" idx="12"/>
          </p:nvPr>
        </p:nvSpPr>
        <p:spPr bwMode="auto"/>
        <p:txBody>
          <a:bodyPr/>
          <a:lstStyle/>
          <a:p>
            <a:pPr>
              <a:defRPr/>
            </a:pPr>
            <a:r>
              <a:rPr lang="pt-BR"/>
              <a:t>1</a:t>
            </a:r>
          </a:p>
        </p:txBody>
      </p:sp>
    </p:spTree>
    <p:extLst>
      <p:ext uri="{BB962C8B-B14F-4D97-AF65-F5344CB8AC3E}">
        <p14:creationId xmlns:p14="http://schemas.microsoft.com/office/powerpoint/2010/main" val="14215170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title"/>
          </p:nvPr>
        </p:nvSpPr>
        <p:spPr bwMode="auto"/>
        <p:txBody>
          <a:bodyPr/>
          <a:lstStyle>
            <a:lvl1pPr>
              <a:defRPr b="0" i="0">
                <a:latin typeface="Raleway"/>
                <a:ea typeface="Raleway"/>
                <a:cs typeface="Raleway"/>
              </a:defRPr>
            </a:lvl1pPr>
          </a:lstStyle>
          <a:p>
            <a:pPr>
              <a:defRPr/>
            </a:pPr>
            <a:r>
              <a:rPr lang="en-GB" dirty="0"/>
              <a:t>Security Guidelines translation</a:t>
            </a:r>
          </a:p>
        </p:txBody>
      </p:sp>
      <p:sp>
        <p:nvSpPr>
          <p:cNvPr id="5" name="Espaço Reservado para Conteúdo 2"/>
          <p:cNvSpPr>
            <a:spLocks noGrp="1"/>
          </p:cNvSpPr>
          <p:nvPr>
            <p:ph idx="1"/>
          </p:nvPr>
        </p:nvSpPr>
        <p:spPr bwMode="auto"/>
        <p:txBody>
          <a:bodyPr/>
          <a:lstStyle>
            <a:lvl1pPr>
              <a:defRPr b="0" i="0">
                <a:latin typeface="Raleway Light"/>
                <a:ea typeface="Raleway Light"/>
                <a:cs typeface="Raleway Light"/>
              </a:defRPr>
            </a:lvl1pPr>
            <a:lvl2pPr>
              <a:defRPr b="0" i="0">
                <a:latin typeface="Raleway Light"/>
                <a:ea typeface="Raleway Light"/>
                <a:cs typeface="Raleway Light"/>
              </a:defRPr>
            </a:lvl2pPr>
            <a:lvl3pPr>
              <a:defRPr b="0" i="0">
                <a:latin typeface="Raleway Light"/>
                <a:ea typeface="Raleway Light"/>
                <a:cs typeface="Raleway Light"/>
              </a:defRPr>
            </a:lvl3pPr>
            <a:lvl4pPr>
              <a:defRPr b="0" i="0">
                <a:latin typeface="Raleway Light"/>
                <a:ea typeface="Raleway Light"/>
                <a:cs typeface="Raleway Light"/>
              </a:defRPr>
            </a:lvl4pPr>
            <a:lvl5pPr>
              <a:defRPr b="0" i="0">
                <a:latin typeface="Raleway Light"/>
                <a:ea typeface="Raleway Light"/>
                <a:cs typeface="Raleway Light"/>
              </a:defRPr>
            </a:lvl5pPr>
          </a:lstStyle>
          <a:p>
            <a:pPr>
              <a:defRPr/>
            </a:pPr>
            <a:r>
              <a:rPr lang="en-GB" dirty="0"/>
              <a:t>Done: Italian</a:t>
            </a:r>
          </a:p>
          <a:p>
            <a:pPr>
              <a:defRPr/>
            </a:pPr>
            <a:r>
              <a:rPr lang="en-GB" dirty="0"/>
              <a:t>On going: Greek, Hungarian</a:t>
            </a:r>
          </a:p>
          <a:p>
            <a:pPr>
              <a:defRPr/>
            </a:pPr>
            <a:r>
              <a:rPr lang="en-GB" dirty="0"/>
              <a:t>GARR website page for the project with Guidelines</a:t>
            </a:r>
          </a:p>
          <a:p>
            <a:pPr lvl="2">
              <a:defRPr/>
            </a:pPr>
            <a:r>
              <a:rPr lang="en-GB" dirty="0"/>
              <a:t>https://</a:t>
            </a:r>
            <a:r>
              <a:rPr lang="en-GB" dirty="0" err="1"/>
              <a:t>www.garr.it</a:t>
            </a:r>
            <a:r>
              <a:rPr lang="en-GB" dirty="0"/>
              <a:t>/it/</a:t>
            </a:r>
            <a:r>
              <a:rPr lang="en-GB" dirty="0" err="1"/>
              <a:t>comunita</a:t>
            </a:r>
            <a:r>
              <a:rPr lang="en-GB" dirty="0"/>
              <a:t>/</a:t>
            </a:r>
            <a:r>
              <a:rPr lang="en-GB" dirty="0" err="1"/>
              <a:t>scuola</a:t>
            </a:r>
            <a:r>
              <a:rPr lang="en-GB" dirty="0"/>
              <a:t>/</a:t>
            </a:r>
            <a:r>
              <a:rPr lang="en-GB" dirty="0" err="1"/>
              <a:t>progetti</a:t>
            </a:r>
            <a:r>
              <a:rPr lang="en-GB" dirty="0"/>
              <a:t>/up2u</a:t>
            </a:r>
          </a:p>
        </p:txBody>
      </p:sp>
      <p:pic>
        <p:nvPicPr>
          <p:cNvPr id="2" name="Immagine 1">
            <a:extLst>
              <a:ext uri="{FF2B5EF4-FFF2-40B4-BE49-F238E27FC236}">
                <a16:creationId xmlns:a16="http://schemas.microsoft.com/office/drawing/2014/main" id="{7993AEDC-E9D2-8343-99B6-58E1F96497B4}"/>
              </a:ext>
            </a:extLst>
          </p:cNvPr>
          <p:cNvPicPr>
            <a:picLocks noChangeAspect="1"/>
          </p:cNvPicPr>
          <p:nvPr/>
        </p:nvPicPr>
        <p:blipFill>
          <a:blip r:embed="rId2"/>
          <a:stretch>
            <a:fillRect/>
          </a:stretch>
        </p:blipFill>
        <p:spPr>
          <a:xfrm>
            <a:off x="3503712" y="3717032"/>
            <a:ext cx="8334447" cy="2955632"/>
          </a:xfrm>
          <a:prstGeom prst="rect">
            <a:avLst/>
          </a:prstGeom>
        </p:spPr>
      </p:pic>
    </p:spTree>
    <p:extLst>
      <p:ext uri="{BB962C8B-B14F-4D97-AF65-F5344CB8AC3E}">
        <p14:creationId xmlns:p14="http://schemas.microsoft.com/office/powerpoint/2010/main" val="39041377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title"/>
          </p:nvPr>
        </p:nvSpPr>
        <p:spPr bwMode="auto"/>
        <p:txBody>
          <a:bodyPr/>
          <a:lstStyle>
            <a:lvl1pPr>
              <a:defRPr b="0" i="0">
                <a:latin typeface="Raleway"/>
                <a:ea typeface="Raleway"/>
                <a:cs typeface="Raleway"/>
              </a:defRPr>
            </a:lvl1pPr>
          </a:lstStyle>
          <a:p>
            <a:pPr>
              <a:defRPr/>
            </a:pPr>
            <a:r>
              <a:rPr lang="it-IT" strike="sngStrike" dirty="0"/>
              <a:t>#</a:t>
            </a:r>
            <a:r>
              <a:rPr lang="it-IT" b="1" dirty="0"/>
              <a:t>SecurityTuesday</a:t>
            </a:r>
            <a:r>
              <a:rPr lang="it-IT" dirty="0"/>
              <a:t>,</a:t>
            </a:r>
            <a:endParaRPr dirty="0"/>
          </a:p>
        </p:txBody>
      </p:sp>
      <p:sp>
        <p:nvSpPr>
          <p:cNvPr id="5" name="Espaço Reservado para Conteúdo 2"/>
          <p:cNvSpPr>
            <a:spLocks noGrp="1"/>
          </p:cNvSpPr>
          <p:nvPr>
            <p:ph idx="1"/>
          </p:nvPr>
        </p:nvSpPr>
        <p:spPr bwMode="auto"/>
        <p:txBody>
          <a:bodyPr/>
          <a:lstStyle>
            <a:lvl1pPr>
              <a:defRPr b="0" i="0">
                <a:latin typeface="Raleway Light"/>
                <a:ea typeface="Raleway Light"/>
                <a:cs typeface="Raleway Light"/>
              </a:defRPr>
            </a:lvl1pPr>
            <a:lvl2pPr>
              <a:defRPr b="0" i="0">
                <a:latin typeface="Raleway Light"/>
                <a:ea typeface="Raleway Light"/>
                <a:cs typeface="Raleway Light"/>
              </a:defRPr>
            </a:lvl2pPr>
            <a:lvl3pPr>
              <a:defRPr b="0" i="0">
                <a:latin typeface="Raleway Light"/>
                <a:ea typeface="Raleway Light"/>
                <a:cs typeface="Raleway Light"/>
              </a:defRPr>
            </a:lvl3pPr>
            <a:lvl4pPr>
              <a:defRPr b="0" i="0">
                <a:latin typeface="Raleway Light"/>
                <a:ea typeface="Raleway Light"/>
                <a:cs typeface="Raleway Light"/>
              </a:defRPr>
            </a:lvl4pPr>
            <a:lvl5pPr>
              <a:defRPr b="0" i="0">
                <a:latin typeface="Raleway Light"/>
                <a:ea typeface="Raleway Light"/>
                <a:cs typeface="Raleway Light"/>
              </a:defRPr>
            </a:lvl5pPr>
          </a:lstStyle>
          <a:p>
            <a:pPr>
              <a:defRPr/>
            </a:pPr>
            <a:endParaRPr dirty="0"/>
          </a:p>
        </p:txBody>
      </p:sp>
      <p:graphicFrame>
        <p:nvGraphicFramePr>
          <p:cNvPr id="6" name="Tabella 5"/>
          <p:cNvGraphicFramePr>
            <a:graphicFrameLocks/>
          </p:cNvGraphicFramePr>
          <p:nvPr/>
        </p:nvGraphicFramePr>
        <p:xfrm>
          <a:off x="0" y="0"/>
          <a:ext cx="5941197" cy="350519"/>
        </p:xfrm>
        <a:graphic>
          <a:graphicData uri="http://schemas.openxmlformats.org/drawingml/2006/table">
            <a:tbl>
              <a:tblPr firstRow="1" firstCol="1" bandRow="1"/>
              <a:tblGrid>
                <a:gridCol w="101598">
                  <a:extLst>
                    <a:ext uri="{9D8B030D-6E8A-4147-A177-3AD203B41FA5}">
                      <a16:colId xmlns:a16="http://schemas.microsoft.com/office/drawing/2014/main" val="20000"/>
                    </a:ext>
                  </a:extLst>
                </a:gridCol>
                <a:gridCol w="5839599">
                  <a:extLst>
                    <a:ext uri="{9D8B030D-6E8A-4147-A177-3AD203B41FA5}">
                      <a16:colId xmlns:a16="http://schemas.microsoft.com/office/drawing/2014/main" val="20001"/>
                    </a:ext>
                  </a:extLst>
                </a:gridCol>
              </a:tblGrid>
              <a:tr h="350519">
                <a:tc>
                  <a:txBody>
                    <a:bodyPr/>
                    <a:lstStyle/>
                    <a:p>
                      <a:pPr>
                        <a:defRPr/>
                      </a:pPr>
                      <a:endParaRPr/>
                    </a:p>
                  </a:txBody>
                  <a:tcPr marL="38099" marR="38099" marT="38099" marB="38099">
                    <a:lnL w="12700" algn="ctr">
                      <a:noFill/>
                    </a:lnL>
                    <a:lnR w="12700" algn="ctr">
                      <a:noFill/>
                    </a:lnR>
                    <a:lnT w="12700" algn="ctr">
                      <a:noFill/>
                    </a:lnT>
                    <a:lnB w="12700" algn="ctr">
                      <a:noFill/>
                    </a:lnB>
                  </a:tcPr>
                </a:tc>
                <a:tc>
                  <a:txBody>
                    <a:bodyPr/>
                    <a:lstStyle/>
                    <a:p>
                      <a:pPr>
                        <a:defRPr/>
                      </a:pPr>
                      <a:endParaRPr/>
                    </a:p>
                  </a:txBody>
                  <a:tcPr marL="38099" marR="38099" marT="38099" marB="38099">
                    <a:lnL w="12700" algn="ctr">
                      <a:noFill/>
                    </a:lnL>
                    <a:lnR w="12700" algn="ctr">
                      <a:noFill/>
                    </a:lnR>
                    <a:lnT w="12700" algn="ctr">
                      <a:noFill/>
                    </a:lnT>
                    <a:lnB w="12700" algn="ctr">
                      <a:noFill/>
                    </a:lnB>
                  </a:tcPr>
                </a:tc>
                <a:extLst>
                  <a:ext uri="{0D108BD9-81ED-4DB2-BD59-A6C34878D82A}">
                    <a16:rowId xmlns:a16="http://schemas.microsoft.com/office/drawing/2014/main" val="10000"/>
                  </a:ext>
                </a:extLst>
              </a:tr>
            </a:tbl>
          </a:graphicData>
        </a:graphic>
      </p:graphicFrame>
      <p:pic>
        <p:nvPicPr>
          <p:cNvPr id="2" name="Immagine 1">
            <a:extLst>
              <a:ext uri="{FF2B5EF4-FFF2-40B4-BE49-F238E27FC236}">
                <a16:creationId xmlns:a16="http://schemas.microsoft.com/office/drawing/2014/main" id="{E3ED0984-3AC5-A244-8222-6ADBEE89CFD1}"/>
              </a:ext>
            </a:extLst>
          </p:cNvPr>
          <p:cNvPicPr>
            <a:picLocks noChangeAspect="1"/>
          </p:cNvPicPr>
          <p:nvPr/>
        </p:nvPicPr>
        <p:blipFill>
          <a:blip r:embed="rId2"/>
          <a:stretch>
            <a:fillRect/>
          </a:stretch>
        </p:blipFill>
        <p:spPr>
          <a:xfrm>
            <a:off x="604799" y="1408982"/>
            <a:ext cx="5103614" cy="5184624"/>
          </a:xfrm>
          <a:prstGeom prst="rect">
            <a:avLst/>
          </a:prstGeom>
        </p:spPr>
      </p:pic>
      <p:pic>
        <p:nvPicPr>
          <p:cNvPr id="3" name="Immagine 2">
            <a:extLst>
              <a:ext uri="{FF2B5EF4-FFF2-40B4-BE49-F238E27FC236}">
                <a16:creationId xmlns:a16="http://schemas.microsoft.com/office/drawing/2014/main" id="{08F1DA43-6C9D-5540-9811-077143EBB7DB}"/>
              </a:ext>
            </a:extLst>
          </p:cNvPr>
          <p:cNvPicPr>
            <a:picLocks noChangeAspect="1"/>
          </p:cNvPicPr>
          <p:nvPr/>
        </p:nvPicPr>
        <p:blipFill>
          <a:blip r:embed="rId3"/>
          <a:stretch>
            <a:fillRect/>
          </a:stretch>
        </p:blipFill>
        <p:spPr>
          <a:xfrm>
            <a:off x="5962857" y="1647137"/>
            <a:ext cx="5624344" cy="4348983"/>
          </a:xfrm>
          <a:prstGeom prst="rect">
            <a:avLst/>
          </a:prstGeom>
        </p:spPr>
      </p:pic>
    </p:spTree>
    <p:extLst>
      <p:ext uri="{BB962C8B-B14F-4D97-AF65-F5344CB8AC3E}">
        <p14:creationId xmlns:p14="http://schemas.microsoft.com/office/powerpoint/2010/main" val="3891930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Future - Ongoing/Planned work</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lnSpcReduction="10000"/>
          </a:bodyPr>
          <a:lstStyle/>
          <a:p>
            <a:pPr>
              <a:buBlip>
                <a:blip r:embed="rId3"/>
              </a:buBlip>
            </a:pPr>
            <a:r>
              <a:rPr lang="en-GB" dirty="0"/>
              <a:t>Submit request to the EC for extension</a:t>
            </a:r>
          </a:p>
          <a:p>
            <a:pPr>
              <a:buBlip>
                <a:blip r:embed="rId3"/>
              </a:buBlip>
            </a:pPr>
            <a:r>
              <a:rPr lang="en-GB" dirty="0"/>
              <a:t>Revising deadlines </a:t>
            </a:r>
          </a:p>
          <a:p>
            <a:pPr>
              <a:buBlip>
                <a:blip r:embed="rId3"/>
              </a:buBlip>
            </a:pPr>
            <a:endParaRPr lang="en-GB" dirty="0"/>
          </a:p>
          <a:p>
            <a:pPr>
              <a:buBlip>
                <a:blip r:embed="rId3"/>
              </a:buBlip>
            </a:pPr>
            <a:r>
              <a:rPr lang="en-GB" dirty="0"/>
              <a:t>Finance</a:t>
            </a:r>
          </a:p>
          <a:p>
            <a:pPr>
              <a:buBlip>
                <a:blip r:embed="rId3"/>
              </a:buBlip>
            </a:pPr>
            <a:endParaRPr lang="en-GB" dirty="0"/>
          </a:p>
          <a:p>
            <a:pPr>
              <a:buBlip>
                <a:blip r:embed="rId3"/>
              </a:buBlip>
            </a:pPr>
            <a:r>
              <a:rPr lang="en-GB" dirty="0"/>
              <a:t>Monthly reporting:</a:t>
            </a:r>
          </a:p>
          <a:p>
            <a:pPr lvl="1"/>
            <a:r>
              <a:rPr lang="en-GB" dirty="0"/>
              <a:t>Overall project</a:t>
            </a:r>
          </a:p>
          <a:p>
            <a:pPr lvl="1"/>
            <a:r>
              <a:rPr lang="en-GB" dirty="0"/>
              <a:t>Pilots</a:t>
            </a:r>
          </a:p>
          <a:p>
            <a:pPr lvl="1"/>
            <a:r>
              <a:rPr lang="en-GB" dirty="0"/>
              <a:t>Communication</a:t>
            </a:r>
          </a:p>
          <a:p>
            <a:pPr lvl="1"/>
            <a:r>
              <a:rPr lang="en-GB" dirty="0"/>
              <a:t>Finance</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a:t>
            </a:fld>
            <a:endParaRPr lang="pt-BR"/>
          </a:p>
        </p:txBody>
      </p:sp>
    </p:spTree>
    <p:extLst>
      <p:ext uri="{BB962C8B-B14F-4D97-AF65-F5344CB8AC3E}">
        <p14:creationId xmlns:p14="http://schemas.microsoft.com/office/powerpoint/2010/main" val="5242189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title"/>
          </p:nvPr>
        </p:nvSpPr>
        <p:spPr bwMode="auto"/>
        <p:txBody>
          <a:bodyPr/>
          <a:lstStyle>
            <a:lvl1pPr>
              <a:defRPr b="0" i="0">
                <a:latin typeface="Raleway"/>
                <a:ea typeface="Raleway"/>
                <a:cs typeface="Raleway"/>
              </a:defRPr>
            </a:lvl1pPr>
          </a:lstStyle>
          <a:p>
            <a:pPr>
              <a:defRPr/>
            </a:pPr>
            <a:r>
              <a:rPr lang="it-IT" dirty="0"/>
              <a:t>GDPR on </a:t>
            </a:r>
            <a:r>
              <a:rPr lang="it-IT" dirty="0" err="1"/>
              <a:t>Moodle</a:t>
            </a:r>
            <a:r>
              <a:rPr lang="it-IT" dirty="0"/>
              <a:t> 3.6.2</a:t>
            </a:r>
            <a:endParaRPr dirty="0"/>
          </a:p>
        </p:txBody>
      </p:sp>
      <p:sp>
        <p:nvSpPr>
          <p:cNvPr id="5" name="Espaço Reservado para Conteúdo 2"/>
          <p:cNvSpPr>
            <a:spLocks noGrp="1"/>
          </p:cNvSpPr>
          <p:nvPr>
            <p:ph idx="1"/>
          </p:nvPr>
        </p:nvSpPr>
        <p:spPr bwMode="auto"/>
        <p:txBody>
          <a:bodyPr/>
          <a:lstStyle>
            <a:lvl1pPr>
              <a:defRPr b="0" i="0">
                <a:latin typeface="Raleway Light"/>
                <a:ea typeface="Raleway Light"/>
                <a:cs typeface="Raleway Light"/>
              </a:defRPr>
            </a:lvl1pPr>
            <a:lvl2pPr>
              <a:defRPr b="0" i="0">
                <a:latin typeface="Raleway Light"/>
                <a:ea typeface="Raleway Light"/>
                <a:cs typeface="Raleway Light"/>
              </a:defRPr>
            </a:lvl2pPr>
            <a:lvl3pPr>
              <a:defRPr b="0" i="0">
                <a:latin typeface="Raleway Light"/>
                <a:ea typeface="Raleway Light"/>
                <a:cs typeface="Raleway Light"/>
              </a:defRPr>
            </a:lvl3pPr>
            <a:lvl4pPr>
              <a:defRPr b="0" i="0">
                <a:latin typeface="Raleway Light"/>
                <a:ea typeface="Raleway Light"/>
                <a:cs typeface="Raleway Light"/>
              </a:defRPr>
            </a:lvl4pPr>
            <a:lvl5pPr>
              <a:defRPr b="0" i="0">
                <a:latin typeface="Raleway Light"/>
                <a:ea typeface="Raleway Light"/>
                <a:cs typeface="Raleway Light"/>
              </a:defRPr>
            </a:lvl5pPr>
          </a:lstStyle>
          <a:p>
            <a:pPr>
              <a:defRPr/>
            </a:pPr>
            <a:r>
              <a:rPr lang="en-GB" sz="3600" dirty="0"/>
              <a:t>New version installed in testing mode</a:t>
            </a:r>
          </a:p>
          <a:p>
            <a:pPr lvl="1">
              <a:defRPr/>
            </a:pPr>
            <a:r>
              <a:rPr lang="en-GB" sz="3200" b="1" dirty="0"/>
              <a:t>No issues reported!</a:t>
            </a:r>
          </a:p>
          <a:p>
            <a:pPr>
              <a:defRPr/>
            </a:pPr>
            <a:r>
              <a:rPr lang="en-GB" sz="3600" dirty="0"/>
              <a:t>To do:</a:t>
            </a:r>
          </a:p>
          <a:p>
            <a:pPr lvl="1">
              <a:defRPr/>
            </a:pPr>
            <a:r>
              <a:rPr lang="en-GB" sz="3200" dirty="0"/>
              <a:t>upload the Policy notice </a:t>
            </a:r>
          </a:p>
          <a:p>
            <a:pPr lvl="1">
              <a:defRPr/>
            </a:pPr>
            <a:r>
              <a:rPr lang="en-GB" sz="3200" dirty="0"/>
              <a:t>configure privacy and policy settings, </a:t>
            </a:r>
          </a:p>
          <a:p>
            <a:pPr lvl="1">
              <a:defRPr/>
            </a:pPr>
            <a:r>
              <a:rPr lang="en-GB" sz="3200" dirty="0"/>
              <a:t>test collecting of consents </a:t>
            </a:r>
          </a:p>
          <a:p>
            <a:pPr lvl="1">
              <a:defRPr/>
            </a:pPr>
            <a:r>
              <a:rPr lang="en-GB" sz="3200" dirty="0"/>
              <a:t>-&gt; </a:t>
            </a:r>
            <a:r>
              <a:rPr lang="en-GB" sz="3200" b="1" dirty="0"/>
              <a:t>upgrade the production instance.</a:t>
            </a:r>
          </a:p>
          <a:p>
            <a:pPr>
              <a:defRPr/>
            </a:pPr>
            <a:endParaRPr lang="it-IT" dirty="0"/>
          </a:p>
          <a:p>
            <a:pPr lvl="1">
              <a:defRPr/>
            </a:pPr>
            <a:endParaRPr lang="en-GB" dirty="0"/>
          </a:p>
        </p:txBody>
      </p:sp>
    </p:spTree>
    <p:extLst>
      <p:ext uri="{BB962C8B-B14F-4D97-AF65-F5344CB8AC3E}">
        <p14:creationId xmlns:p14="http://schemas.microsoft.com/office/powerpoint/2010/main" val="41709548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695FAED-B4F4-B444-A0E6-C73DA47E0ACC}"/>
              </a:ext>
            </a:extLst>
          </p:cNvPr>
          <p:cNvSpPr>
            <a:spLocks noGrp="1"/>
          </p:cNvSpPr>
          <p:nvPr>
            <p:ph type="title"/>
          </p:nvPr>
        </p:nvSpPr>
        <p:spPr/>
        <p:txBody>
          <a:bodyPr/>
          <a:lstStyle/>
          <a:p>
            <a:r>
              <a:rPr lang="en-US" dirty="0"/>
              <a:t>New workplan </a:t>
            </a:r>
          </a:p>
        </p:txBody>
      </p:sp>
      <p:sp>
        <p:nvSpPr>
          <p:cNvPr id="3" name="Segnaposto contenuto 2">
            <a:extLst>
              <a:ext uri="{FF2B5EF4-FFF2-40B4-BE49-F238E27FC236}">
                <a16:creationId xmlns:a16="http://schemas.microsoft.com/office/drawing/2014/main" id="{B0F363B2-2E3D-6744-B4A2-7A787723196C}"/>
              </a:ext>
            </a:extLst>
          </p:cNvPr>
          <p:cNvSpPr>
            <a:spLocks noGrp="1"/>
          </p:cNvSpPr>
          <p:nvPr>
            <p:ph idx="1"/>
          </p:nvPr>
        </p:nvSpPr>
        <p:spPr/>
        <p:txBody>
          <a:bodyPr>
            <a:normAutofit/>
          </a:bodyPr>
          <a:lstStyle/>
          <a:p>
            <a:r>
              <a:rPr lang="en-US" sz="3600" dirty="0"/>
              <a:t>New deadline for Deliverable 6.3</a:t>
            </a:r>
          </a:p>
          <a:p>
            <a:pPr lvl="1"/>
            <a:r>
              <a:rPr lang="en-US" sz="3200" dirty="0"/>
              <a:t>M39 – March 2020</a:t>
            </a:r>
          </a:p>
        </p:txBody>
      </p:sp>
      <p:sp>
        <p:nvSpPr>
          <p:cNvPr id="4" name="Segnaposto data 3">
            <a:extLst>
              <a:ext uri="{FF2B5EF4-FFF2-40B4-BE49-F238E27FC236}">
                <a16:creationId xmlns:a16="http://schemas.microsoft.com/office/drawing/2014/main" id="{C173516C-4775-764B-9F11-BC1096A0D06F}"/>
              </a:ext>
            </a:extLst>
          </p:cNvPr>
          <p:cNvSpPr>
            <a:spLocks noGrp="1"/>
          </p:cNvSpPr>
          <p:nvPr>
            <p:ph type="dt" sz="half" idx="10"/>
          </p:nvPr>
        </p:nvSpPr>
        <p:spPr/>
        <p:txBody>
          <a:bodyPr/>
          <a:lstStyle/>
          <a:p>
            <a:pPr>
              <a:defRPr/>
            </a:pPr>
            <a:fld id="{90F7860D-9A00-214A-9698-1763DF796D95}" type="datetime1">
              <a:rPr lang="it-IT" smtClean="0"/>
              <a:t>13/06/19</a:t>
            </a:fld>
            <a:endParaRPr lang="pt-BR"/>
          </a:p>
        </p:txBody>
      </p:sp>
      <p:sp>
        <p:nvSpPr>
          <p:cNvPr id="5" name="Segnaposto piè di pagina 4">
            <a:extLst>
              <a:ext uri="{FF2B5EF4-FFF2-40B4-BE49-F238E27FC236}">
                <a16:creationId xmlns:a16="http://schemas.microsoft.com/office/drawing/2014/main" id="{AFFB86D0-BC18-3742-880A-79748BD6E305}"/>
              </a:ext>
            </a:extLst>
          </p:cNvPr>
          <p:cNvSpPr>
            <a:spLocks noGrp="1"/>
          </p:cNvSpPr>
          <p:nvPr>
            <p:ph type="ftr" sz="quarter" idx="11"/>
          </p:nvPr>
        </p:nvSpPr>
        <p:spPr/>
        <p:txBody>
          <a:bodyPr/>
          <a:lstStyle/>
          <a:p>
            <a:pPr>
              <a:defRPr/>
            </a:pPr>
            <a:endParaRPr lang="pt-BR"/>
          </a:p>
        </p:txBody>
      </p:sp>
      <p:sp>
        <p:nvSpPr>
          <p:cNvPr id="6" name="Segnaposto numero diapositiva 5">
            <a:extLst>
              <a:ext uri="{FF2B5EF4-FFF2-40B4-BE49-F238E27FC236}">
                <a16:creationId xmlns:a16="http://schemas.microsoft.com/office/drawing/2014/main" id="{EF13161F-C008-784B-B108-4CBADC297FFC}"/>
              </a:ext>
            </a:extLst>
          </p:cNvPr>
          <p:cNvSpPr>
            <a:spLocks noGrp="1"/>
          </p:cNvSpPr>
          <p:nvPr>
            <p:ph type="sldNum" sz="quarter" idx="12"/>
          </p:nvPr>
        </p:nvSpPr>
        <p:spPr/>
        <p:txBody>
          <a:bodyPr/>
          <a:lstStyle/>
          <a:p>
            <a:pPr>
              <a:defRPr/>
            </a:pPr>
            <a:fld id="{329E5F41-1819-CC4C-A361-86D446D94323}" type="slidenum">
              <a:rPr lang="it-IT" smtClean="0"/>
              <a:t>31</a:t>
            </a:fld>
            <a:endParaRPr lang="it-IT"/>
          </a:p>
        </p:txBody>
      </p:sp>
    </p:spTree>
    <p:extLst>
      <p:ext uri="{BB962C8B-B14F-4D97-AF65-F5344CB8AC3E}">
        <p14:creationId xmlns:p14="http://schemas.microsoft.com/office/powerpoint/2010/main" val="7611211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344F3D-5A82-564E-842D-1026A9DA1804}"/>
              </a:ext>
            </a:extLst>
          </p:cNvPr>
          <p:cNvSpPr>
            <a:spLocks noGrp="1"/>
          </p:cNvSpPr>
          <p:nvPr>
            <p:ph type="title"/>
          </p:nvPr>
        </p:nvSpPr>
        <p:spPr/>
        <p:txBody>
          <a:bodyPr/>
          <a:lstStyle/>
          <a:p>
            <a:r>
              <a:rPr lang="en-US" dirty="0"/>
              <a:t>UP2U Security training </a:t>
            </a:r>
          </a:p>
        </p:txBody>
      </p:sp>
      <p:sp>
        <p:nvSpPr>
          <p:cNvPr id="3" name="Segnaposto contenuto 2">
            <a:extLst>
              <a:ext uri="{FF2B5EF4-FFF2-40B4-BE49-F238E27FC236}">
                <a16:creationId xmlns:a16="http://schemas.microsoft.com/office/drawing/2014/main" id="{6573959B-902B-1541-93D3-F252241EFBE7}"/>
              </a:ext>
            </a:extLst>
          </p:cNvPr>
          <p:cNvSpPr>
            <a:spLocks noGrp="1"/>
          </p:cNvSpPr>
          <p:nvPr>
            <p:ph idx="1"/>
          </p:nvPr>
        </p:nvSpPr>
        <p:spPr/>
        <p:txBody>
          <a:bodyPr/>
          <a:lstStyle/>
          <a:p>
            <a:r>
              <a:rPr lang="en-US" dirty="0"/>
              <a:t>Meeting </a:t>
            </a:r>
            <a:r>
              <a:rPr lang="en-US" dirty="0" err="1"/>
              <a:t>Insegnanti</a:t>
            </a:r>
            <a:r>
              <a:rPr lang="en-US" dirty="0"/>
              <a:t> 2.0 - Bologna</a:t>
            </a:r>
          </a:p>
          <a:p>
            <a:r>
              <a:rPr lang="en-US" dirty="0" err="1"/>
              <a:t>Conferenza</a:t>
            </a:r>
            <a:r>
              <a:rPr lang="en-US" dirty="0"/>
              <a:t> GARR - Torino</a:t>
            </a:r>
          </a:p>
        </p:txBody>
      </p:sp>
      <p:sp>
        <p:nvSpPr>
          <p:cNvPr id="4" name="Segnaposto data 3">
            <a:extLst>
              <a:ext uri="{FF2B5EF4-FFF2-40B4-BE49-F238E27FC236}">
                <a16:creationId xmlns:a16="http://schemas.microsoft.com/office/drawing/2014/main" id="{EC0B97F6-E6CA-5A40-901F-8365B351DCD3}"/>
              </a:ext>
            </a:extLst>
          </p:cNvPr>
          <p:cNvSpPr>
            <a:spLocks noGrp="1"/>
          </p:cNvSpPr>
          <p:nvPr>
            <p:ph type="dt" sz="half" idx="10"/>
          </p:nvPr>
        </p:nvSpPr>
        <p:spPr/>
        <p:txBody>
          <a:bodyPr/>
          <a:lstStyle/>
          <a:p>
            <a:pPr>
              <a:defRPr/>
            </a:pPr>
            <a:fld id="{90F7860D-9A00-214A-9698-1763DF796D95}" type="datetime1">
              <a:rPr lang="it-IT" smtClean="0"/>
              <a:t>13/06/19</a:t>
            </a:fld>
            <a:endParaRPr lang="pt-BR"/>
          </a:p>
        </p:txBody>
      </p:sp>
      <p:sp>
        <p:nvSpPr>
          <p:cNvPr id="5" name="Segnaposto piè di pagina 4">
            <a:extLst>
              <a:ext uri="{FF2B5EF4-FFF2-40B4-BE49-F238E27FC236}">
                <a16:creationId xmlns:a16="http://schemas.microsoft.com/office/drawing/2014/main" id="{593D947B-43D9-644F-B426-3B0FB7AE7460}"/>
              </a:ext>
            </a:extLst>
          </p:cNvPr>
          <p:cNvSpPr>
            <a:spLocks noGrp="1"/>
          </p:cNvSpPr>
          <p:nvPr>
            <p:ph type="ftr" sz="quarter" idx="11"/>
          </p:nvPr>
        </p:nvSpPr>
        <p:spPr/>
        <p:txBody>
          <a:bodyPr/>
          <a:lstStyle/>
          <a:p>
            <a:pPr>
              <a:defRPr/>
            </a:pPr>
            <a:endParaRPr lang="pt-BR"/>
          </a:p>
        </p:txBody>
      </p:sp>
      <p:sp>
        <p:nvSpPr>
          <p:cNvPr id="6" name="Segnaposto numero diapositiva 5">
            <a:extLst>
              <a:ext uri="{FF2B5EF4-FFF2-40B4-BE49-F238E27FC236}">
                <a16:creationId xmlns:a16="http://schemas.microsoft.com/office/drawing/2014/main" id="{3DB32C8A-DC95-824A-B8B2-5F5797564F5A}"/>
              </a:ext>
            </a:extLst>
          </p:cNvPr>
          <p:cNvSpPr>
            <a:spLocks noGrp="1"/>
          </p:cNvSpPr>
          <p:nvPr>
            <p:ph type="sldNum" sz="quarter" idx="12"/>
          </p:nvPr>
        </p:nvSpPr>
        <p:spPr/>
        <p:txBody>
          <a:bodyPr/>
          <a:lstStyle/>
          <a:p>
            <a:pPr>
              <a:defRPr/>
            </a:pPr>
            <a:fld id="{329E5F41-1819-CC4C-A361-86D446D94323}" type="slidenum">
              <a:rPr lang="it-IT" smtClean="0"/>
              <a:t>32</a:t>
            </a:fld>
            <a:endParaRPr lang="it-IT"/>
          </a:p>
        </p:txBody>
      </p:sp>
      <p:pic>
        <p:nvPicPr>
          <p:cNvPr id="7" name="Immagine 6">
            <a:extLst>
              <a:ext uri="{FF2B5EF4-FFF2-40B4-BE49-F238E27FC236}">
                <a16:creationId xmlns:a16="http://schemas.microsoft.com/office/drawing/2014/main" id="{394632B4-4F23-9F4C-BAEC-4E9FFF180B75}"/>
              </a:ext>
            </a:extLst>
          </p:cNvPr>
          <p:cNvPicPr>
            <a:picLocks noChangeAspect="1"/>
          </p:cNvPicPr>
          <p:nvPr/>
        </p:nvPicPr>
        <p:blipFill>
          <a:blip r:embed="rId2"/>
          <a:stretch>
            <a:fillRect/>
          </a:stretch>
        </p:blipFill>
        <p:spPr>
          <a:xfrm>
            <a:off x="7248128" y="1825625"/>
            <a:ext cx="4592588" cy="4592588"/>
          </a:xfrm>
          <a:prstGeom prst="rect">
            <a:avLst/>
          </a:prstGeom>
        </p:spPr>
      </p:pic>
      <p:pic>
        <p:nvPicPr>
          <p:cNvPr id="9" name="Immagine 8">
            <a:extLst>
              <a:ext uri="{FF2B5EF4-FFF2-40B4-BE49-F238E27FC236}">
                <a16:creationId xmlns:a16="http://schemas.microsoft.com/office/drawing/2014/main" id="{8E2F3334-04FA-CF4E-B338-1A5F2C5456DE}"/>
              </a:ext>
            </a:extLst>
          </p:cNvPr>
          <p:cNvPicPr>
            <a:picLocks noChangeAspect="1"/>
          </p:cNvPicPr>
          <p:nvPr/>
        </p:nvPicPr>
        <p:blipFill>
          <a:blip r:embed="rId3"/>
          <a:stretch>
            <a:fillRect/>
          </a:stretch>
        </p:blipFill>
        <p:spPr>
          <a:xfrm>
            <a:off x="838200" y="2982753"/>
            <a:ext cx="3169468" cy="3169468"/>
          </a:xfrm>
          <a:prstGeom prst="rect">
            <a:avLst/>
          </a:prstGeom>
        </p:spPr>
      </p:pic>
      <p:pic>
        <p:nvPicPr>
          <p:cNvPr id="11" name="Immagine 10">
            <a:extLst>
              <a:ext uri="{FF2B5EF4-FFF2-40B4-BE49-F238E27FC236}">
                <a16:creationId xmlns:a16="http://schemas.microsoft.com/office/drawing/2014/main" id="{8F6E4715-E6C2-9948-9AFC-B53E9B29B814}"/>
              </a:ext>
            </a:extLst>
          </p:cNvPr>
          <p:cNvPicPr>
            <a:picLocks noChangeAspect="1"/>
          </p:cNvPicPr>
          <p:nvPr/>
        </p:nvPicPr>
        <p:blipFill>
          <a:blip r:embed="rId4"/>
          <a:stretch>
            <a:fillRect/>
          </a:stretch>
        </p:blipFill>
        <p:spPr>
          <a:xfrm>
            <a:off x="3279997" y="2982753"/>
            <a:ext cx="4843687" cy="3632765"/>
          </a:xfrm>
          <a:prstGeom prst="rect">
            <a:avLst/>
          </a:prstGeom>
        </p:spPr>
      </p:pic>
    </p:spTree>
    <p:extLst>
      <p:ext uri="{BB962C8B-B14F-4D97-AF65-F5344CB8AC3E}">
        <p14:creationId xmlns:p14="http://schemas.microsoft.com/office/powerpoint/2010/main" val="14539458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fontScale="90000"/>
          </a:bodyPr>
          <a:lstStyle/>
          <a:p>
            <a:r>
              <a:rPr lang="en-GB" sz="5400" noProof="0" dirty="0">
                <a:solidFill>
                  <a:schemeClr val="accent2"/>
                </a:solidFill>
              </a:rPr>
              <a:t>WP7. </a:t>
            </a:r>
            <a:r>
              <a:rPr lang="en-GB" sz="5400" dirty="0">
                <a:solidFill>
                  <a:schemeClr val="accent2"/>
                </a:solidFill>
              </a:rPr>
              <a:t>Pilot coordination and continuous risk assessment</a:t>
            </a:r>
            <a:endParaRPr lang="en-GB" sz="5400" noProof="0" dirty="0">
              <a:solidFill>
                <a:schemeClr val="accent2"/>
              </a:solidFill>
            </a:endParaRPr>
          </a:p>
        </p:txBody>
      </p:sp>
      <p:sp>
        <p:nvSpPr>
          <p:cNvPr id="3" name="Subtítulo 2"/>
          <p:cNvSpPr>
            <a:spLocks noGrp="1"/>
          </p:cNvSpPr>
          <p:nvPr>
            <p:ph type="subTitle" idx="1"/>
          </p:nvPr>
        </p:nvSpPr>
        <p:spPr>
          <a:xfrm>
            <a:off x="1524000" y="4020208"/>
            <a:ext cx="9144000" cy="1166648"/>
          </a:xfrm>
        </p:spPr>
        <p:txBody>
          <a:bodyPr>
            <a:normAutofit fontScale="85000" lnSpcReduction="20000"/>
          </a:bodyPr>
          <a:lstStyle/>
          <a:p>
            <a:pPr algn="l">
              <a:spcBef>
                <a:spcPts val="4000"/>
              </a:spcBef>
            </a:pPr>
            <a:r>
              <a:rPr lang="en-GB" sz="3600" i="1" noProof="0" dirty="0"/>
              <a:t>Michał Zimniewicz</a:t>
            </a:r>
          </a:p>
          <a:p>
            <a:pPr algn="l"/>
            <a:r>
              <a:rPr lang="en-GB" sz="3600" noProof="0" dirty="0"/>
              <a:t>Poznan Supercomputing and Networking </a:t>
            </a:r>
            <a:r>
              <a:rPr lang="en-GB" sz="3600" noProof="0" dirty="0" err="1"/>
              <a:t>Center</a:t>
            </a:r>
            <a:br>
              <a:rPr lang="en-GB" noProof="0" dirty="0"/>
            </a:br>
            <a:endParaRPr lang="en-GB" noProof="0"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l-PL" dirty="0"/>
              <a:t>Up2U Update </a:t>
            </a:r>
            <a:r>
              <a:rPr lang="pl-PL" dirty="0" err="1"/>
              <a:t>Webinar</a:t>
            </a:r>
            <a:br>
              <a:rPr lang="en-US" dirty="0"/>
            </a:br>
            <a:r>
              <a:rPr lang="pl-PL" dirty="0"/>
              <a:t>13th</a:t>
            </a:r>
            <a:r>
              <a:rPr lang="en-US" dirty="0"/>
              <a:t> </a:t>
            </a:r>
            <a:r>
              <a:rPr lang="pl-PL" dirty="0" err="1"/>
              <a:t>June</a:t>
            </a:r>
            <a:r>
              <a:rPr lang="pl-PL" dirty="0"/>
              <a:t> </a:t>
            </a:r>
            <a:r>
              <a:rPr lang="en-US" dirty="0"/>
              <a:t>201</a:t>
            </a:r>
            <a:r>
              <a:rPr lang="pl-PL" dirty="0"/>
              <a:t>9</a:t>
            </a:r>
            <a:endParaRPr lang="en-US" dirty="0"/>
          </a:p>
        </p:txBody>
      </p:sp>
    </p:spTree>
    <p:extLst>
      <p:ext uri="{BB962C8B-B14F-4D97-AF65-F5344CB8AC3E}">
        <p14:creationId xmlns:p14="http://schemas.microsoft.com/office/powerpoint/2010/main" val="3138920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34</a:t>
            </a:fld>
            <a:endParaRPr lang="pt-BR"/>
          </a:p>
        </p:txBody>
      </p:sp>
      <p:pic>
        <p:nvPicPr>
          <p:cNvPr id="7" name="Obraz 6"/>
          <p:cNvPicPr>
            <a:picLocks noChangeAspect="1"/>
          </p:cNvPicPr>
          <p:nvPr/>
        </p:nvPicPr>
        <p:blipFill>
          <a:blip r:embed="rId2"/>
          <a:stretch>
            <a:fillRect/>
          </a:stretch>
        </p:blipFill>
        <p:spPr>
          <a:xfrm>
            <a:off x="0" y="200706"/>
            <a:ext cx="10238695" cy="6463439"/>
          </a:xfrm>
          <a:prstGeom prst="rect">
            <a:avLst/>
          </a:prstGeom>
        </p:spPr>
      </p:pic>
    </p:spTree>
    <p:extLst>
      <p:ext uri="{BB962C8B-B14F-4D97-AF65-F5344CB8AC3E}">
        <p14:creationId xmlns:p14="http://schemas.microsoft.com/office/powerpoint/2010/main" val="23337348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dirty="0" err="1"/>
              <a:t>Pilots</a:t>
            </a:r>
            <a:endParaRPr lang="en-GB" dirty="0"/>
          </a:p>
        </p:txBody>
      </p:sp>
      <p:sp>
        <p:nvSpPr>
          <p:cNvPr id="4" name="Symbol zastępczy stopki 3"/>
          <p:cNvSpPr>
            <a:spLocks noGrp="1"/>
          </p:cNvSpPr>
          <p:nvPr>
            <p:ph type="ftr" sz="quarter" idx="11"/>
          </p:nvPr>
        </p:nvSpPr>
        <p:spPr/>
        <p:txBody>
          <a:bodyPr/>
          <a:lstStyle/>
          <a:p>
            <a:r>
              <a:rPr lang="pt-BR" dirty="0"/>
              <a:t>www.up2university.eu</a:t>
            </a:r>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35</a:t>
            </a:fld>
            <a:endParaRPr lang="pt-BR"/>
          </a:p>
        </p:txBody>
      </p:sp>
      <p:sp>
        <p:nvSpPr>
          <p:cNvPr id="3" name="Symbol zastępczy zawartości 2"/>
          <p:cNvSpPr>
            <a:spLocks noGrp="1"/>
          </p:cNvSpPr>
          <p:nvPr>
            <p:ph idx="1"/>
          </p:nvPr>
        </p:nvSpPr>
        <p:spPr/>
        <p:txBody>
          <a:bodyPr>
            <a:normAutofit/>
          </a:bodyPr>
          <a:lstStyle/>
          <a:p>
            <a:r>
              <a:rPr lang="en-US" dirty="0"/>
              <a:t>Greece</a:t>
            </a:r>
          </a:p>
          <a:p>
            <a:pPr lvl="1"/>
            <a:r>
              <a:rPr lang="en-US" dirty="0"/>
              <a:t>4 schools active</a:t>
            </a:r>
          </a:p>
          <a:p>
            <a:pPr lvl="1"/>
            <a:r>
              <a:rPr lang="en-US" dirty="0"/>
              <a:t>Meetings with CPD and teachers who use the tools in classrooms</a:t>
            </a:r>
          </a:p>
          <a:p>
            <a:pPr lvl="1"/>
            <a:r>
              <a:rPr lang="en-US" dirty="0"/>
              <a:t>Creating additional materials to attract schools</a:t>
            </a:r>
          </a:p>
          <a:p>
            <a:pPr lvl="1"/>
            <a:endParaRPr lang="en-US" dirty="0"/>
          </a:p>
          <a:p>
            <a:r>
              <a:rPr lang="en-US" dirty="0"/>
              <a:t>Hungary</a:t>
            </a:r>
          </a:p>
          <a:p>
            <a:pPr lvl="1"/>
            <a:r>
              <a:rPr lang="en-US" dirty="0"/>
              <a:t>3-4 schools active</a:t>
            </a:r>
          </a:p>
          <a:p>
            <a:pPr lvl="1"/>
            <a:r>
              <a:rPr lang="en-US" dirty="0"/>
              <a:t>Work on new invitations </a:t>
            </a:r>
          </a:p>
          <a:p>
            <a:pPr lvl="1"/>
            <a:r>
              <a:rPr lang="en-US" dirty="0"/>
              <a:t>F2f meetings for students</a:t>
            </a:r>
          </a:p>
          <a:p>
            <a:pPr lvl="1"/>
            <a:endParaRPr lang="en-US" dirty="0"/>
          </a:p>
        </p:txBody>
      </p:sp>
    </p:spTree>
    <p:extLst>
      <p:ext uri="{BB962C8B-B14F-4D97-AF65-F5344CB8AC3E}">
        <p14:creationId xmlns:p14="http://schemas.microsoft.com/office/powerpoint/2010/main" val="24215848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dirty="0" err="1"/>
              <a:t>Pilots</a:t>
            </a:r>
            <a:endParaRPr lang="en-GB" dirty="0"/>
          </a:p>
        </p:txBody>
      </p:sp>
      <p:sp>
        <p:nvSpPr>
          <p:cNvPr id="4" name="Symbol zastępczy stopki 3"/>
          <p:cNvSpPr>
            <a:spLocks noGrp="1"/>
          </p:cNvSpPr>
          <p:nvPr>
            <p:ph type="ftr" sz="quarter" idx="11"/>
          </p:nvPr>
        </p:nvSpPr>
        <p:spPr/>
        <p:txBody>
          <a:bodyPr/>
          <a:lstStyle/>
          <a:p>
            <a:r>
              <a:rPr lang="pt-BR" dirty="0"/>
              <a:t>www.up2university.eu</a:t>
            </a:r>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36</a:t>
            </a:fld>
            <a:endParaRPr lang="pt-BR"/>
          </a:p>
        </p:txBody>
      </p:sp>
      <p:sp>
        <p:nvSpPr>
          <p:cNvPr id="3" name="Symbol zastępczy zawartości 2"/>
          <p:cNvSpPr>
            <a:spLocks noGrp="1"/>
          </p:cNvSpPr>
          <p:nvPr>
            <p:ph idx="1"/>
          </p:nvPr>
        </p:nvSpPr>
        <p:spPr/>
        <p:txBody>
          <a:bodyPr>
            <a:normAutofit/>
          </a:bodyPr>
          <a:lstStyle/>
          <a:p>
            <a:r>
              <a:rPr lang="en-US" dirty="0"/>
              <a:t>Italy</a:t>
            </a:r>
          </a:p>
          <a:p>
            <a:pPr lvl="1"/>
            <a:r>
              <a:rPr lang="en-US" dirty="0"/>
              <a:t>More than 100 teachers in CPD</a:t>
            </a:r>
          </a:p>
          <a:p>
            <a:pPr lvl="1"/>
            <a:r>
              <a:rPr lang="en-US" dirty="0"/>
              <a:t>13 courses, 5 active with students (ca. 70 students in total)</a:t>
            </a:r>
          </a:p>
          <a:p>
            <a:pPr lvl="1"/>
            <a:r>
              <a:rPr lang="en-US" dirty="0"/>
              <a:t>New dissemination activities to reach teachers</a:t>
            </a:r>
          </a:p>
          <a:p>
            <a:pPr lvl="1"/>
            <a:r>
              <a:rPr lang="en-US" dirty="0"/>
              <a:t>Trying to understand why teacher are not joining</a:t>
            </a:r>
          </a:p>
          <a:p>
            <a:pPr lvl="1"/>
            <a:endParaRPr lang="en-US" dirty="0"/>
          </a:p>
          <a:p>
            <a:r>
              <a:rPr lang="en-US" dirty="0"/>
              <a:t>Lithuania</a:t>
            </a:r>
          </a:p>
          <a:p>
            <a:pPr lvl="1"/>
            <a:r>
              <a:rPr lang="en-US" dirty="0"/>
              <a:t>More than 120 schools registered; ca. a half of them is active</a:t>
            </a:r>
          </a:p>
          <a:p>
            <a:pPr lvl="1"/>
            <a:r>
              <a:rPr lang="en-US" dirty="0"/>
              <a:t>219 teachers finished 2nd iteration of CPD M1, and 76 of them have registered to continue in M2</a:t>
            </a:r>
          </a:p>
          <a:p>
            <a:pPr lvl="1"/>
            <a:endParaRPr lang="en-US" dirty="0"/>
          </a:p>
        </p:txBody>
      </p:sp>
    </p:spTree>
    <p:extLst>
      <p:ext uri="{BB962C8B-B14F-4D97-AF65-F5344CB8AC3E}">
        <p14:creationId xmlns:p14="http://schemas.microsoft.com/office/powerpoint/2010/main" val="3455796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dirty="0" err="1"/>
              <a:t>Pilots</a:t>
            </a:r>
            <a:endParaRPr lang="en-GB" dirty="0"/>
          </a:p>
        </p:txBody>
      </p:sp>
      <p:sp>
        <p:nvSpPr>
          <p:cNvPr id="4" name="Symbol zastępczy stopki 3"/>
          <p:cNvSpPr>
            <a:spLocks noGrp="1"/>
          </p:cNvSpPr>
          <p:nvPr>
            <p:ph type="ftr" sz="quarter" idx="11"/>
          </p:nvPr>
        </p:nvSpPr>
        <p:spPr/>
        <p:txBody>
          <a:bodyPr/>
          <a:lstStyle/>
          <a:p>
            <a:r>
              <a:rPr lang="pt-BR" dirty="0"/>
              <a:t>www.up2university.eu</a:t>
            </a:r>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37</a:t>
            </a:fld>
            <a:endParaRPr lang="pt-BR"/>
          </a:p>
        </p:txBody>
      </p:sp>
      <p:sp>
        <p:nvSpPr>
          <p:cNvPr id="3" name="Symbol zastępczy zawartości 2"/>
          <p:cNvSpPr>
            <a:spLocks noGrp="1"/>
          </p:cNvSpPr>
          <p:nvPr>
            <p:ph idx="1"/>
          </p:nvPr>
        </p:nvSpPr>
        <p:spPr>
          <a:xfrm>
            <a:off x="838200" y="1828799"/>
            <a:ext cx="10515600" cy="4348163"/>
          </a:xfrm>
        </p:spPr>
        <p:txBody>
          <a:bodyPr>
            <a:normAutofit/>
          </a:bodyPr>
          <a:lstStyle/>
          <a:p>
            <a:r>
              <a:rPr lang="en-US" dirty="0"/>
              <a:t>Poland</a:t>
            </a:r>
          </a:p>
          <a:p>
            <a:pPr lvl="1"/>
            <a:r>
              <a:rPr lang="en-US" dirty="0"/>
              <a:t>11 schools started activities between March and May</a:t>
            </a:r>
          </a:p>
          <a:p>
            <a:pPr lvl="1"/>
            <a:r>
              <a:rPr lang="en-US" dirty="0"/>
              <a:t>F2f meetings for all the schools</a:t>
            </a:r>
          </a:p>
          <a:p>
            <a:pPr lvl="1"/>
            <a:r>
              <a:rPr lang="en-US" dirty="0"/>
              <a:t>New f2f training for 10 teachers for two full days</a:t>
            </a:r>
          </a:p>
          <a:p>
            <a:pPr lvl="1"/>
            <a:r>
              <a:rPr lang="en-US" dirty="0"/>
              <a:t>Engagement through collaboration with other projects</a:t>
            </a:r>
          </a:p>
          <a:p>
            <a:pPr lvl="1"/>
            <a:endParaRPr lang="en-US" dirty="0"/>
          </a:p>
          <a:p>
            <a:r>
              <a:rPr lang="en-US" dirty="0"/>
              <a:t>Portugal</a:t>
            </a:r>
          </a:p>
          <a:p>
            <a:pPr lvl="1"/>
            <a:r>
              <a:rPr lang="en-US" dirty="0"/>
              <a:t>8 schools in joint CPD 1&amp;2 since January</a:t>
            </a:r>
          </a:p>
          <a:p>
            <a:pPr lvl="1"/>
            <a:r>
              <a:rPr lang="en-US" dirty="0"/>
              <a:t>First class of students joined in February</a:t>
            </a:r>
          </a:p>
        </p:txBody>
      </p:sp>
    </p:spTree>
    <p:extLst>
      <p:ext uri="{BB962C8B-B14F-4D97-AF65-F5344CB8AC3E}">
        <p14:creationId xmlns:p14="http://schemas.microsoft.com/office/powerpoint/2010/main" val="38695272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dirty="0" err="1"/>
              <a:t>Pilots</a:t>
            </a:r>
            <a:endParaRPr lang="en-GB" dirty="0"/>
          </a:p>
        </p:txBody>
      </p:sp>
      <p:sp>
        <p:nvSpPr>
          <p:cNvPr id="4" name="Symbol zastępczy stopki 3"/>
          <p:cNvSpPr>
            <a:spLocks noGrp="1"/>
          </p:cNvSpPr>
          <p:nvPr>
            <p:ph type="ftr" sz="quarter" idx="11"/>
          </p:nvPr>
        </p:nvSpPr>
        <p:spPr/>
        <p:txBody>
          <a:bodyPr/>
          <a:lstStyle/>
          <a:p>
            <a:r>
              <a:rPr lang="pt-BR" dirty="0"/>
              <a:t>www.up2university.eu</a:t>
            </a:r>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38</a:t>
            </a:fld>
            <a:endParaRPr lang="pt-BR"/>
          </a:p>
        </p:txBody>
      </p:sp>
      <p:sp>
        <p:nvSpPr>
          <p:cNvPr id="3" name="Symbol zastępczy zawartości 2"/>
          <p:cNvSpPr>
            <a:spLocks noGrp="1"/>
          </p:cNvSpPr>
          <p:nvPr>
            <p:ph idx="1"/>
          </p:nvPr>
        </p:nvSpPr>
        <p:spPr>
          <a:xfrm>
            <a:off x="838200" y="1828799"/>
            <a:ext cx="10515600" cy="4348163"/>
          </a:xfrm>
        </p:spPr>
        <p:txBody>
          <a:bodyPr>
            <a:normAutofit/>
          </a:bodyPr>
          <a:lstStyle/>
          <a:p>
            <a:r>
              <a:rPr lang="en-US" dirty="0"/>
              <a:t>Spain</a:t>
            </a:r>
          </a:p>
          <a:p>
            <a:pPr lvl="1"/>
            <a:r>
              <a:rPr lang="en-US" dirty="0"/>
              <a:t>1 school active (around 40 students) between February and April</a:t>
            </a:r>
          </a:p>
          <a:p>
            <a:pPr lvl="1"/>
            <a:r>
              <a:rPr lang="en-US" dirty="0"/>
              <a:t>New invitation ongoing via social media communities</a:t>
            </a:r>
          </a:p>
          <a:p>
            <a:pPr lvl="1"/>
            <a:endParaRPr lang="en-US" dirty="0"/>
          </a:p>
          <a:p>
            <a:r>
              <a:rPr lang="en-US" dirty="0"/>
              <a:t>Germany</a:t>
            </a:r>
          </a:p>
          <a:p>
            <a:pPr lvl="1"/>
            <a:r>
              <a:rPr lang="en-US" dirty="0"/>
              <a:t>Launching the pilot in September</a:t>
            </a:r>
          </a:p>
        </p:txBody>
      </p:sp>
    </p:spTree>
    <p:extLst>
      <p:ext uri="{BB962C8B-B14F-4D97-AF65-F5344CB8AC3E}">
        <p14:creationId xmlns:p14="http://schemas.microsoft.com/office/powerpoint/2010/main" val="4330869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normAutofit/>
          </a:bodyPr>
          <a:lstStyle/>
          <a:p>
            <a:r>
              <a:rPr lang="en-US" sz="2400" dirty="0"/>
              <a:t>Greece – Moodle, </a:t>
            </a:r>
            <a:r>
              <a:rPr lang="en-US" sz="2400" dirty="0" err="1"/>
              <a:t>eduOER</a:t>
            </a:r>
            <a:r>
              <a:rPr lang="en-US" sz="2400" dirty="0"/>
              <a:t>, H5P, CERNBox, DSpace, SeLCont, </a:t>
            </a:r>
            <a:r>
              <a:rPr lang="pl-PL" sz="2400" dirty="0"/>
              <a:t>	</a:t>
            </a:r>
            <a:r>
              <a:rPr lang="en-US" sz="2400" dirty="0" err="1"/>
              <a:t>Knockplop</a:t>
            </a:r>
            <a:r>
              <a:rPr lang="en-US" sz="2400" dirty="0"/>
              <a:t>, PODDIUM, SWAN</a:t>
            </a:r>
            <a:endParaRPr lang="pl-PL" sz="2400" dirty="0"/>
          </a:p>
          <a:p>
            <a:r>
              <a:rPr lang="en-US" sz="2400" dirty="0"/>
              <a:t>Hungary – Moodle, </a:t>
            </a:r>
            <a:r>
              <a:rPr lang="en-US" sz="2400" dirty="0" err="1"/>
              <a:t>Knockplop</a:t>
            </a:r>
            <a:r>
              <a:rPr lang="en-US" sz="2400" dirty="0"/>
              <a:t>, </a:t>
            </a:r>
            <a:r>
              <a:rPr lang="en-US" sz="2400" dirty="0" err="1"/>
              <a:t>NextCloud</a:t>
            </a:r>
            <a:r>
              <a:rPr lang="en-US" sz="2400" dirty="0"/>
              <a:t>, </a:t>
            </a:r>
            <a:r>
              <a:rPr lang="en-US" sz="2400" dirty="0" err="1"/>
              <a:t>Mahara</a:t>
            </a:r>
            <a:r>
              <a:rPr lang="en-US" sz="2400" dirty="0"/>
              <a:t>, </a:t>
            </a:r>
            <a:r>
              <a:rPr lang="en-US" sz="2400" dirty="0" err="1"/>
              <a:t>Videotorium</a:t>
            </a:r>
            <a:r>
              <a:rPr lang="en-US" sz="2400" dirty="0"/>
              <a:t> and </a:t>
            </a:r>
            <a:r>
              <a:rPr lang="pl-PL" sz="2400" dirty="0"/>
              <a:t>	</a:t>
            </a:r>
            <a:r>
              <a:rPr lang="en-US" sz="2400" dirty="0" err="1"/>
              <a:t>Etherpad</a:t>
            </a:r>
            <a:endParaRPr lang="pl-PL" sz="2400" dirty="0"/>
          </a:p>
          <a:p>
            <a:r>
              <a:rPr lang="en-US" sz="2400" dirty="0"/>
              <a:t>Italy –  Moodle, H5P, </a:t>
            </a:r>
            <a:r>
              <a:rPr lang="en-US" sz="2400" dirty="0" err="1"/>
              <a:t>eduOER</a:t>
            </a:r>
            <a:r>
              <a:rPr lang="en-US" sz="2400" dirty="0"/>
              <a:t>, </a:t>
            </a:r>
            <a:r>
              <a:rPr lang="en-US" sz="2400" dirty="0" err="1"/>
              <a:t>CERNbox</a:t>
            </a:r>
            <a:endParaRPr lang="pl-PL" sz="2400" dirty="0"/>
          </a:p>
          <a:p>
            <a:r>
              <a:rPr lang="en-US" sz="2400" dirty="0"/>
              <a:t>Lithuania – Moodle, </a:t>
            </a:r>
            <a:r>
              <a:rPr lang="en-US" sz="2400" dirty="0" err="1"/>
              <a:t>eduOER</a:t>
            </a:r>
            <a:r>
              <a:rPr lang="en-US" sz="2400" dirty="0"/>
              <a:t>, H5P, </a:t>
            </a:r>
            <a:r>
              <a:rPr lang="en-US" sz="2400" dirty="0" err="1"/>
              <a:t>Knockplop</a:t>
            </a:r>
            <a:endParaRPr lang="pl-PL" sz="2400" dirty="0"/>
          </a:p>
          <a:p>
            <a:r>
              <a:rPr lang="en-US" sz="2400" dirty="0"/>
              <a:t>Poland – CERNBox, SWAN, </a:t>
            </a:r>
            <a:r>
              <a:rPr lang="en-US" sz="2400" dirty="0" err="1"/>
              <a:t>Knockplop</a:t>
            </a:r>
            <a:r>
              <a:rPr lang="en-US" sz="2400" dirty="0"/>
              <a:t>, </a:t>
            </a:r>
            <a:r>
              <a:rPr lang="en-US" sz="2400" dirty="0" err="1"/>
              <a:t>MultipartyMeeting</a:t>
            </a:r>
            <a:r>
              <a:rPr lang="en-US" sz="2400" dirty="0"/>
              <a:t>, OpenEdX</a:t>
            </a:r>
            <a:endParaRPr lang="pl-PL" sz="2400" dirty="0"/>
          </a:p>
          <a:p>
            <a:r>
              <a:rPr lang="en-US" sz="2400" dirty="0"/>
              <a:t>Portugal – Moodle, </a:t>
            </a:r>
            <a:r>
              <a:rPr lang="en-US" sz="2400" dirty="0" err="1"/>
              <a:t>Knockplop</a:t>
            </a:r>
            <a:r>
              <a:rPr lang="en-US" sz="2400" dirty="0"/>
              <a:t>, Poddium, </a:t>
            </a:r>
            <a:r>
              <a:rPr lang="en-US" sz="2400" dirty="0" err="1"/>
              <a:t>eduOER</a:t>
            </a:r>
            <a:r>
              <a:rPr lang="en-US" sz="2400" dirty="0"/>
              <a:t>, H5P</a:t>
            </a:r>
            <a:endParaRPr lang="pl-PL" sz="2400" dirty="0"/>
          </a:p>
          <a:p>
            <a:r>
              <a:rPr lang="en-US" sz="2400" dirty="0"/>
              <a:t>Spain –</a:t>
            </a:r>
            <a:r>
              <a:rPr lang="pl-PL" sz="2400" dirty="0"/>
              <a:t> </a:t>
            </a:r>
            <a:r>
              <a:rPr lang="en-US" sz="2400" dirty="0"/>
              <a:t>Moodle, H5P, Poddium, </a:t>
            </a:r>
            <a:r>
              <a:rPr lang="en-US" sz="2400" dirty="0" err="1"/>
              <a:t>Knockplop</a:t>
            </a:r>
            <a:r>
              <a:rPr lang="en-US" sz="2400" dirty="0"/>
              <a:t>, </a:t>
            </a:r>
            <a:r>
              <a:rPr lang="en-US" sz="2400" dirty="0" err="1"/>
              <a:t>eduOER</a:t>
            </a:r>
            <a:r>
              <a:rPr lang="en-US" sz="2400" dirty="0"/>
              <a:t>, DSpace, </a:t>
            </a:r>
            <a:r>
              <a:rPr lang="en-US" sz="2400" dirty="0" err="1"/>
              <a:t>Owncloud</a:t>
            </a:r>
            <a:endParaRPr lang="pl-PL" sz="2400" dirty="0"/>
          </a:p>
        </p:txBody>
      </p:sp>
      <p:sp>
        <p:nvSpPr>
          <p:cNvPr id="2" name="Tytuł 1"/>
          <p:cNvSpPr>
            <a:spLocks noGrp="1"/>
          </p:cNvSpPr>
          <p:nvPr>
            <p:ph type="title"/>
          </p:nvPr>
        </p:nvSpPr>
        <p:spPr/>
        <p:txBody>
          <a:bodyPr/>
          <a:lstStyle/>
          <a:p>
            <a:r>
              <a:rPr lang="pl-PL" dirty="0"/>
              <a:t>Tools in </a:t>
            </a:r>
            <a:r>
              <a:rPr lang="pl-PL" dirty="0" err="1"/>
              <a:t>Use</a:t>
            </a:r>
            <a:r>
              <a:rPr lang="pl-PL" dirty="0"/>
              <a:t> per </a:t>
            </a:r>
            <a:r>
              <a:rPr lang="pl-PL" dirty="0" err="1"/>
              <a:t>Countries</a:t>
            </a:r>
            <a:endParaRPr lang="en-GB" dirty="0"/>
          </a:p>
        </p:txBody>
      </p:sp>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39</a:t>
            </a:fld>
            <a:endParaRPr lang="pt-BR"/>
          </a:p>
        </p:txBody>
      </p:sp>
    </p:spTree>
    <p:extLst>
      <p:ext uri="{BB962C8B-B14F-4D97-AF65-F5344CB8AC3E}">
        <p14:creationId xmlns:p14="http://schemas.microsoft.com/office/powerpoint/2010/main" val="2462679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970993"/>
            <a:ext cx="9144000" cy="2387600"/>
          </a:xfrm>
        </p:spPr>
        <p:txBody>
          <a:bodyPr>
            <a:normAutofit/>
          </a:bodyPr>
          <a:lstStyle/>
          <a:p>
            <a:r>
              <a:rPr lang="en-GB" sz="4400" b="1" dirty="0"/>
              <a:t>Up2U</a:t>
            </a:r>
            <a:r>
              <a:rPr lang="en-GB" sz="4400" b="1" baseline="30000" dirty="0"/>
              <a:t> </a:t>
            </a:r>
            <a:r>
              <a:rPr lang="en-GB" sz="4400" b="1" dirty="0"/>
              <a:t> </a:t>
            </a:r>
            <a:br>
              <a:rPr lang="en-GB" sz="4400" b="1" dirty="0"/>
            </a:br>
            <a:r>
              <a:rPr lang="en-US" sz="4400" b="1" dirty="0"/>
              <a:t>monthly webinar</a:t>
            </a:r>
            <a:br>
              <a:rPr lang="en-GB" sz="4400" b="1" dirty="0"/>
            </a:br>
            <a:r>
              <a:rPr lang="en-GB" sz="4400" b="1" dirty="0"/>
              <a:t>WP2</a:t>
            </a:r>
            <a:endParaRPr lang="en-GB" sz="4800" dirty="0"/>
          </a:p>
        </p:txBody>
      </p:sp>
      <p:sp>
        <p:nvSpPr>
          <p:cNvPr id="3" name="Subtítulo 2"/>
          <p:cNvSpPr>
            <a:spLocks noGrp="1"/>
          </p:cNvSpPr>
          <p:nvPr>
            <p:ph type="subTitle" idx="1"/>
          </p:nvPr>
        </p:nvSpPr>
        <p:spPr>
          <a:xfrm>
            <a:off x="1599235" y="4702899"/>
            <a:ext cx="9144000" cy="1655762"/>
          </a:xfrm>
        </p:spPr>
        <p:txBody>
          <a:bodyPr/>
          <a:lstStyle/>
          <a:p>
            <a:endParaRPr lang="en-GB" dirty="0"/>
          </a:p>
          <a:p>
            <a:r>
              <a:rPr lang="en-GB" dirty="0"/>
              <a:t>Barbara Tóth </a:t>
            </a:r>
          </a:p>
          <a:p>
            <a:r>
              <a:rPr lang="en-GB" dirty="0"/>
              <a:t>KIFÜ</a:t>
            </a:r>
          </a:p>
        </p:txBody>
      </p:sp>
      <p:sp>
        <p:nvSpPr>
          <p:cNvPr id="4" name="Espaço Reservado para Data 3"/>
          <p:cNvSpPr>
            <a:spLocks noGrp="1"/>
          </p:cNvSpPr>
          <p:nvPr>
            <p:ph type="dt" sz="half" idx="10"/>
          </p:nvPr>
        </p:nvSpPr>
        <p:spPr/>
        <p:txBody>
          <a:bodyPr/>
          <a:lstStyle/>
          <a:p>
            <a:r>
              <a:rPr lang="en-GB" dirty="0"/>
              <a:t>25/02/2019</a:t>
            </a:r>
          </a:p>
        </p:txBody>
      </p:sp>
      <p:sp>
        <p:nvSpPr>
          <p:cNvPr id="5" name="Espaço Reservado para Rodapé 4"/>
          <p:cNvSpPr>
            <a:spLocks noGrp="1"/>
          </p:cNvSpPr>
          <p:nvPr>
            <p:ph type="ftr" sz="quarter" idx="11"/>
          </p:nvPr>
        </p:nvSpPr>
        <p:spPr/>
        <p:txBody>
          <a:bodyPr/>
          <a:lstStyle/>
          <a:p>
            <a:endParaRPr lang="en-GB" dirty="0"/>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4</a:t>
            </a:fld>
            <a:endParaRPr lang="en-GB" dirty="0"/>
          </a:p>
        </p:txBody>
      </p:sp>
    </p:spTree>
    <p:extLst>
      <p:ext uri="{BB962C8B-B14F-4D97-AF65-F5344CB8AC3E}">
        <p14:creationId xmlns:p14="http://schemas.microsoft.com/office/powerpoint/2010/main" val="18086589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a:t>KPI in the New </a:t>
            </a:r>
            <a:r>
              <a:rPr lang="en-US" dirty="0" err="1"/>
              <a:t>Workplan</a:t>
            </a:r>
            <a:endParaRPr lang="en-US" dirty="0"/>
          </a:p>
        </p:txBody>
      </p:sp>
      <p:sp>
        <p:nvSpPr>
          <p:cNvPr id="3" name="Symbol zastępczy zawartości 2"/>
          <p:cNvSpPr>
            <a:spLocks noGrp="1"/>
          </p:cNvSpPr>
          <p:nvPr>
            <p:ph idx="1"/>
          </p:nvPr>
        </p:nvSpPr>
        <p:spPr/>
        <p:txBody>
          <a:bodyPr/>
          <a:lstStyle/>
          <a:p>
            <a:r>
              <a:rPr lang="en-US" dirty="0"/>
              <a:t>The number of pilot schools</a:t>
            </a:r>
          </a:p>
          <a:p>
            <a:pPr lvl="1"/>
            <a:r>
              <a:rPr lang="en-US" dirty="0"/>
              <a:t>Request to the EC for changing 1500 to 1000</a:t>
            </a:r>
          </a:p>
          <a:p>
            <a:pPr lvl="1"/>
            <a:endParaRPr lang="en-US" dirty="0"/>
          </a:p>
          <a:p>
            <a:pPr lvl="1"/>
            <a:endParaRPr lang="en-US" dirty="0"/>
          </a:p>
          <a:p>
            <a:r>
              <a:rPr lang="en-US" dirty="0"/>
              <a:t>University enrolment rate – To be considered as irrelevant</a:t>
            </a:r>
          </a:p>
          <a:p>
            <a:pPr lvl="1"/>
            <a:r>
              <a:rPr lang="en-US" i="1" dirty="0"/>
              <a:t>Success rate of student enrolments to university across the pilot schools in Europe: Year 1: baseline, Year 2: +15%, Year 3: +20%</a:t>
            </a:r>
            <a:endParaRPr lang="en-US" dirty="0"/>
          </a:p>
          <a:p>
            <a:pPr lvl="1"/>
            <a:endParaRPr lang="en-US" dirty="0"/>
          </a:p>
          <a:p>
            <a:pPr lvl="1"/>
            <a:r>
              <a:rPr lang="en-US" dirty="0"/>
              <a:t>Weak correlation with the project’s impact</a:t>
            </a:r>
          </a:p>
          <a:p>
            <a:pPr lvl="1"/>
            <a:r>
              <a:rPr lang="en-US" dirty="0"/>
              <a:t>Debatable feasibility to collect meaningful data</a:t>
            </a:r>
          </a:p>
          <a:p>
            <a:pPr lvl="1"/>
            <a:endParaRPr lang="en-US" dirty="0"/>
          </a:p>
        </p:txBody>
      </p:sp>
      <p:sp>
        <p:nvSpPr>
          <p:cNvPr id="4" name="Symbol zastępczy stopki 3"/>
          <p:cNvSpPr>
            <a:spLocks noGrp="1"/>
          </p:cNvSpPr>
          <p:nvPr>
            <p:ph type="ftr" sz="quarter" idx="11"/>
          </p:nvPr>
        </p:nvSpPr>
        <p:spPr/>
        <p:txBody>
          <a:bodyPr/>
          <a:lstStyle/>
          <a:p>
            <a:r>
              <a:rPr lang="en-US" dirty="0"/>
              <a:t>www.up2university.eu</a:t>
            </a:r>
          </a:p>
        </p:txBody>
      </p:sp>
      <p:sp>
        <p:nvSpPr>
          <p:cNvPr id="5" name="Symbol zastępczy numeru slajdu 4"/>
          <p:cNvSpPr>
            <a:spLocks noGrp="1"/>
          </p:cNvSpPr>
          <p:nvPr>
            <p:ph type="sldNum" sz="quarter" idx="12"/>
          </p:nvPr>
        </p:nvSpPr>
        <p:spPr/>
        <p:txBody>
          <a:bodyPr/>
          <a:lstStyle/>
          <a:p>
            <a:fld id="{329E5F41-1819-CC4C-A361-86D446D94323}" type="slidenum">
              <a:rPr lang="en-US" smtClean="0"/>
              <a:pPr/>
              <a:t>40</a:t>
            </a:fld>
            <a:endParaRPr lang="en-US" dirty="0"/>
          </a:p>
        </p:txBody>
      </p:sp>
    </p:spTree>
    <p:extLst>
      <p:ext uri="{BB962C8B-B14F-4D97-AF65-F5344CB8AC3E}">
        <p14:creationId xmlns:p14="http://schemas.microsoft.com/office/powerpoint/2010/main" val="37194207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noProof="0" dirty="0"/>
              <a:t>Minimum Viable Product</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825625"/>
            <a:ext cx="11186160" cy="4351338"/>
          </a:xfrm>
        </p:spPr>
        <p:txBody>
          <a:bodyPr>
            <a:normAutofit/>
          </a:bodyPr>
          <a:lstStyle/>
          <a:p>
            <a:r>
              <a:rPr lang="en-GB" noProof="0" dirty="0"/>
              <a:t>Finalising 2nd phase of MVP</a:t>
            </a:r>
          </a:p>
          <a:p>
            <a:r>
              <a:rPr lang="en-GB" noProof="0" dirty="0"/>
              <a:t>Collecting suggestions in </a:t>
            </a:r>
            <a:r>
              <a:rPr lang="en-GB" dirty="0">
                <a:hlinkClick r:id="rId3"/>
              </a:rPr>
              <a:t>http://bit.ly/2WCg9gj</a:t>
            </a:r>
            <a:r>
              <a:rPr lang="en-GB" dirty="0"/>
              <a:t> </a:t>
            </a:r>
          </a:p>
          <a:p>
            <a:r>
              <a:rPr lang="en-GB" noProof="0" dirty="0"/>
              <a:t>Main suggestions are:</a:t>
            </a:r>
          </a:p>
          <a:p>
            <a:pPr lvl="1"/>
            <a:r>
              <a:rPr lang="en-GB" dirty="0"/>
              <a:t>New tools</a:t>
            </a:r>
          </a:p>
          <a:p>
            <a:pPr lvl="1"/>
            <a:r>
              <a:rPr lang="en-GB" noProof="0" dirty="0"/>
              <a:t>Improving user experience</a:t>
            </a:r>
          </a:p>
          <a:p>
            <a:pPr lvl="1"/>
            <a:r>
              <a:rPr lang="en-GB" dirty="0"/>
              <a:t>Add features available in competitive solutions</a:t>
            </a:r>
          </a:p>
          <a:p>
            <a:r>
              <a:rPr lang="en-GB" noProof="0" dirty="0"/>
              <a:t>Analysing the collected feedback</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41</a:t>
            </a:fld>
            <a:endParaRPr lang="pt-BR" dirty="0"/>
          </a:p>
        </p:txBody>
      </p:sp>
    </p:spTree>
    <p:extLst>
      <p:ext uri="{BB962C8B-B14F-4D97-AF65-F5344CB8AC3E}">
        <p14:creationId xmlns:p14="http://schemas.microsoft.com/office/powerpoint/2010/main" val="15101112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sz="3600" dirty="0"/>
              <a:t>Quality Control and Risk Assessment</a:t>
            </a:r>
          </a:p>
        </p:txBody>
      </p:sp>
      <p:sp>
        <p:nvSpPr>
          <p:cNvPr id="3" name="Symbol zastępczy zawartości 2"/>
          <p:cNvSpPr>
            <a:spLocks noGrp="1"/>
          </p:cNvSpPr>
          <p:nvPr>
            <p:ph idx="1"/>
          </p:nvPr>
        </p:nvSpPr>
        <p:spPr/>
        <p:txBody>
          <a:bodyPr>
            <a:normAutofit/>
          </a:bodyPr>
          <a:lstStyle/>
          <a:p>
            <a:r>
              <a:rPr lang="en-GB" dirty="0"/>
              <a:t>Full review of the risk register</a:t>
            </a:r>
          </a:p>
          <a:p>
            <a:endParaRPr lang="en-GB" dirty="0"/>
          </a:p>
          <a:p>
            <a:r>
              <a:rPr lang="en-GB" dirty="0"/>
              <a:t>Functional testing</a:t>
            </a:r>
          </a:p>
          <a:p>
            <a:pPr lvl="1"/>
            <a:r>
              <a:rPr lang="en-GB" dirty="0"/>
              <a:t>New people joining</a:t>
            </a:r>
          </a:p>
          <a:p>
            <a:pPr lvl="1"/>
            <a:r>
              <a:rPr lang="en-GB" dirty="0"/>
              <a:t>Recently very active because of the upgrades of Moodle</a:t>
            </a:r>
          </a:p>
          <a:p>
            <a:pPr lvl="1"/>
            <a:r>
              <a:rPr lang="en-GB" dirty="0"/>
              <a:t>The upgrades of CERNBox and SWAN</a:t>
            </a:r>
          </a:p>
          <a:p>
            <a:pPr lvl="1"/>
            <a:r>
              <a:rPr lang="en-GB" dirty="0"/>
              <a:t>Report issues: </a:t>
            </a:r>
            <a:r>
              <a:rPr lang="en-GB" dirty="0">
                <a:hlinkClick r:id="rId3"/>
              </a:rPr>
              <a:t>https://wiki.geant.org/display/UP2U/Issue+tracking</a:t>
            </a:r>
            <a:r>
              <a:rPr lang="en-GB" dirty="0"/>
              <a:t> </a:t>
            </a:r>
          </a:p>
          <a:p>
            <a:pPr lvl="1"/>
            <a:endParaRPr lang="en-GB" dirty="0"/>
          </a:p>
          <a:p>
            <a:r>
              <a:rPr lang="en-GB" dirty="0"/>
              <a:t>Performance testing initiated</a:t>
            </a:r>
          </a:p>
        </p:txBody>
      </p:sp>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42</a:t>
            </a:fld>
            <a:endParaRPr lang="pt-BR"/>
          </a:p>
        </p:txBody>
      </p:sp>
    </p:spTree>
    <p:extLst>
      <p:ext uri="{BB962C8B-B14F-4D97-AF65-F5344CB8AC3E}">
        <p14:creationId xmlns:p14="http://schemas.microsoft.com/office/powerpoint/2010/main" val="32930452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fontScale="90000"/>
          </a:bodyPr>
          <a:lstStyle/>
          <a:p>
            <a:r>
              <a:rPr lang="pt-BR" sz="5400" dirty="0">
                <a:solidFill>
                  <a:schemeClr val="accent2"/>
                </a:solidFill>
              </a:rPr>
              <a:t>UP2U WP8</a:t>
            </a:r>
            <a:br>
              <a:rPr lang="pt-BR" sz="5400" dirty="0">
                <a:solidFill>
                  <a:schemeClr val="accent2"/>
                </a:solidFill>
              </a:rPr>
            </a:br>
            <a:r>
              <a:rPr lang="pt-BR" sz="5400" dirty="0" err="1">
                <a:solidFill>
                  <a:schemeClr val="accent2"/>
                </a:solidFill>
              </a:rPr>
              <a:t>Sustainability</a:t>
            </a:r>
            <a:r>
              <a:rPr lang="pt-BR" sz="5400" dirty="0">
                <a:solidFill>
                  <a:schemeClr val="accent2"/>
                </a:solidFill>
              </a:rPr>
              <a:t> </a:t>
            </a:r>
            <a:r>
              <a:rPr lang="pt-BR" sz="5400" dirty="0" err="1">
                <a:solidFill>
                  <a:schemeClr val="accent2"/>
                </a:solidFill>
              </a:rPr>
              <a:t>and</a:t>
            </a:r>
            <a:r>
              <a:rPr lang="pt-BR" sz="5400" dirty="0">
                <a:solidFill>
                  <a:schemeClr val="accent2"/>
                </a:solidFill>
              </a:rPr>
              <a:t> </a:t>
            </a:r>
            <a:r>
              <a:rPr lang="pt-BR" sz="5400" dirty="0" err="1">
                <a:solidFill>
                  <a:schemeClr val="accent2"/>
                </a:solidFill>
              </a:rPr>
              <a:t>Exploitation</a:t>
            </a:r>
            <a:r>
              <a:rPr lang="pt-BR" sz="5400" dirty="0">
                <a:solidFill>
                  <a:schemeClr val="accent2"/>
                </a:solidFill>
              </a:rPr>
              <a:t> </a:t>
            </a:r>
            <a:r>
              <a:rPr lang="pt-BR" sz="5400" dirty="0" err="1">
                <a:solidFill>
                  <a:schemeClr val="accent2"/>
                </a:solidFill>
              </a:rPr>
              <a:t>of</a:t>
            </a:r>
            <a:r>
              <a:rPr lang="pt-BR" sz="5400" dirty="0">
                <a:solidFill>
                  <a:schemeClr val="accent2"/>
                </a:solidFill>
              </a:rPr>
              <a:t> </a:t>
            </a:r>
            <a:r>
              <a:rPr lang="pt-BR" sz="5400" dirty="0" err="1">
                <a:solidFill>
                  <a:schemeClr val="accent2"/>
                </a:solidFill>
              </a:rPr>
              <a:t>Results</a:t>
            </a:r>
            <a:endParaRPr lang="pt-BR" sz="5400" dirty="0">
              <a:solidFill>
                <a:schemeClr val="accent2"/>
              </a:solidFill>
            </a:endParaRPr>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endParaRPr lang="pt-BR" dirty="0"/>
          </a:p>
        </p:txBody>
      </p:sp>
      <p:sp>
        <p:nvSpPr>
          <p:cNvPr id="6" name="Subtitle 5">
            <a:extLst>
              <a:ext uri="{FF2B5EF4-FFF2-40B4-BE49-F238E27FC236}">
                <a16:creationId xmlns:a16="http://schemas.microsoft.com/office/drawing/2014/main" id="{FF65D93B-B493-E042-810D-F582528F2AF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975053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p:txBody>
          <a:bodyPr/>
          <a:lstStyle/>
          <a:p>
            <a:r>
              <a:rPr lang="en-US" dirty="0"/>
              <a:t>Status of Deliverables </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p:txBody>
          <a:bodyPr/>
          <a:lstStyle/>
          <a:p>
            <a:fld id="{329E5F41-1819-CC4C-A361-86D446D94323}" type="slidenum">
              <a:rPr lang="pt-BR" smtClean="0"/>
              <a:pPr/>
              <a:t>44</a:t>
            </a:fld>
            <a:endParaRPr lang="pt-BR"/>
          </a:p>
        </p:txBody>
      </p:sp>
      <p:graphicFrame>
        <p:nvGraphicFramePr>
          <p:cNvPr id="6" name="Table 5">
            <a:extLst>
              <a:ext uri="{FF2B5EF4-FFF2-40B4-BE49-F238E27FC236}">
                <a16:creationId xmlns:a16="http://schemas.microsoft.com/office/drawing/2014/main" id="{89F82128-50BF-4847-9398-E7D32DBEB7E7}"/>
              </a:ext>
            </a:extLst>
          </p:cNvPr>
          <p:cNvGraphicFramePr>
            <a:graphicFrameLocks noGrp="1"/>
          </p:cNvGraphicFramePr>
          <p:nvPr>
            <p:extLst>
              <p:ext uri="{D42A27DB-BD31-4B8C-83A1-F6EECF244321}">
                <p14:modId xmlns:p14="http://schemas.microsoft.com/office/powerpoint/2010/main" val="3915377432"/>
              </p:ext>
            </p:extLst>
          </p:nvPr>
        </p:nvGraphicFramePr>
        <p:xfrm>
          <a:off x="838200" y="1690688"/>
          <a:ext cx="10515600" cy="4142250"/>
        </p:xfrm>
        <a:graphic>
          <a:graphicData uri="http://schemas.openxmlformats.org/drawingml/2006/table">
            <a:tbl>
              <a:tblPr bandRow="1">
                <a:tableStyleId>{91EBBBCC-DAD2-459C-BE2E-F6DE35CF9A28}</a:tableStyleId>
              </a:tblPr>
              <a:tblGrid>
                <a:gridCol w="1781432">
                  <a:extLst>
                    <a:ext uri="{9D8B030D-6E8A-4147-A177-3AD203B41FA5}">
                      <a16:colId xmlns:a16="http://schemas.microsoft.com/office/drawing/2014/main" val="1286204448"/>
                    </a:ext>
                  </a:extLst>
                </a:gridCol>
                <a:gridCol w="5228968">
                  <a:extLst>
                    <a:ext uri="{9D8B030D-6E8A-4147-A177-3AD203B41FA5}">
                      <a16:colId xmlns:a16="http://schemas.microsoft.com/office/drawing/2014/main" val="1041391837"/>
                    </a:ext>
                  </a:extLst>
                </a:gridCol>
                <a:gridCol w="3505200">
                  <a:extLst>
                    <a:ext uri="{9D8B030D-6E8A-4147-A177-3AD203B41FA5}">
                      <a16:colId xmlns:a16="http://schemas.microsoft.com/office/drawing/2014/main" val="371931540"/>
                    </a:ext>
                  </a:extLst>
                </a:gridCol>
              </a:tblGrid>
              <a:tr h="828450">
                <a:tc>
                  <a:txBody>
                    <a:bodyPr/>
                    <a:lstStyle/>
                    <a:p>
                      <a:r>
                        <a:rPr lang="en-US" sz="2400" dirty="0"/>
                        <a:t>Deliverables </a:t>
                      </a:r>
                    </a:p>
                  </a:txBody>
                  <a:tcPr/>
                </a:tc>
                <a:tc>
                  <a:txBody>
                    <a:bodyPr/>
                    <a:lstStyle/>
                    <a:p>
                      <a:r>
                        <a:rPr lang="en-US" sz="2400" dirty="0"/>
                        <a:t>Topic</a:t>
                      </a:r>
                    </a:p>
                  </a:txBody>
                  <a:tcPr/>
                </a:tc>
                <a:tc>
                  <a:txBody>
                    <a:bodyPr/>
                    <a:lstStyle/>
                    <a:p>
                      <a:r>
                        <a:rPr lang="en-US" sz="2400" dirty="0"/>
                        <a:t>Status</a:t>
                      </a:r>
                    </a:p>
                  </a:txBody>
                  <a:tcPr/>
                </a:tc>
                <a:extLst>
                  <a:ext uri="{0D108BD9-81ED-4DB2-BD59-A6C34878D82A}">
                    <a16:rowId xmlns:a16="http://schemas.microsoft.com/office/drawing/2014/main" val="1974130164"/>
                  </a:ext>
                </a:extLst>
              </a:tr>
              <a:tr h="828450">
                <a:tc>
                  <a:txBody>
                    <a:bodyPr/>
                    <a:lstStyle/>
                    <a:p>
                      <a:r>
                        <a:rPr lang="en-US" sz="2400" dirty="0"/>
                        <a:t>D8.1</a:t>
                      </a:r>
                    </a:p>
                  </a:txBody>
                  <a:tcPr/>
                </a:tc>
                <a:tc>
                  <a:txBody>
                    <a:bodyPr/>
                    <a:lstStyle/>
                    <a:p>
                      <a:r>
                        <a:rPr lang="en-US" sz="2400" dirty="0"/>
                        <a:t>Analysis of Up2U Ecosystem and Existing Business Models</a:t>
                      </a:r>
                    </a:p>
                  </a:txBody>
                  <a:tcPr/>
                </a:tc>
                <a:tc>
                  <a:txBody>
                    <a:bodyPr/>
                    <a:lstStyle/>
                    <a:p>
                      <a:r>
                        <a:rPr lang="en-US" sz="2400" dirty="0">
                          <a:solidFill>
                            <a:srgbClr val="00B050"/>
                          </a:solidFill>
                        </a:rPr>
                        <a:t>Accepted</a:t>
                      </a:r>
                    </a:p>
                  </a:txBody>
                  <a:tcPr/>
                </a:tc>
                <a:extLst>
                  <a:ext uri="{0D108BD9-81ED-4DB2-BD59-A6C34878D82A}">
                    <a16:rowId xmlns:a16="http://schemas.microsoft.com/office/drawing/2014/main" val="455006556"/>
                  </a:ext>
                </a:extLst>
              </a:tr>
              <a:tr h="828450">
                <a:tc>
                  <a:txBody>
                    <a:bodyPr/>
                    <a:lstStyle/>
                    <a:p>
                      <a:r>
                        <a:rPr lang="en-US" sz="2400" dirty="0"/>
                        <a:t>D8.2</a:t>
                      </a:r>
                    </a:p>
                  </a:txBody>
                  <a:tcPr/>
                </a:tc>
                <a:tc>
                  <a:txBody>
                    <a:bodyPr/>
                    <a:lstStyle/>
                    <a:p>
                      <a:r>
                        <a:rPr lang="en-US" sz="2400" dirty="0"/>
                        <a:t>Draft Plan for Sustainability and Exploitation </a:t>
                      </a:r>
                    </a:p>
                  </a:txBody>
                  <a:tcPr/>
                </a:tc>
                <a:tc>
                  <a:txBody>
                    <a:bodyPr/>
                    <a:lstStyle/>
                    <a:p>
                      <a:r>
                        <a:rPr lang="en-US" sz="2400" dirty="0">
                          <a:solidFill>
                            <a:srgbClr val="00B050"/>
                          </a:solidFill>
                        </a:rPr>
                        <a:t>Accepted</a:t>
                      </a:r>
                    </a:p>
                  </a:txBody>
                  <a:tcPr/>
                </a:tc>
                <a:extLst>
                  <a:ext uri="{0D108BD9-81ED-4DB2-BD59-A6C34878D82A}">
                    <a16:rowId xmlns:a16="http://schemas.microsoft.com/office/drawing/2014/main" val="1413320705"/>
                  </a:ext>
                </a:extLst>
              </a:tr>
              <a:tr h="828450">
                <a:tc>
                  <a:txBody>
                    <a:bodyPr/>
                    <a:lstStyle/>
                    <a:p>
                      <a:r>
                        <a:rPr lang="en-US" sz="2400" dirty="0"/>
                        <a:t>D8.3</a:t>
                      </a:r>
                    </a:p>
                  </a:txBody>
                  <a:tcPr/>
                </a:tc>
                <a:tc>
                  <a:txBody>
                    <a:bodyPr/>
                    <a:lstStyle/>
                    <a:p>
                      <a:r>
                        <a:rPr lang="en-US" sz="2400" dirty="0"/>
                        <a:t>Up2U Business Models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rgbClr val="00B050"/>
                          </a:solidFill>
                        </a:rPr>
                        <a:t>Approved</a:t>
                      </a:r>
                    </a:p>
                    <a:p>
                      <a:endParaRPr lang="en-US" sz="2400" dirty="0"/>
                    </a:p>
                  </a:txBody>
                  <a:tcPr/>
                </a:tc>
                <a:extLst>
                  <a:ext uri="{0D108BD9-81ED-4DB2-BD59-A6C34878D82A}">
                    <a16:rowId xmlns:a16="http://schemas.microsoft.com/office/drawing/2014/main" val="1128066982"/>
                  </a:ext>
                </a:extLst>
              </a:tr>
              <a:tr h="828450">
                <a:tc>
                  <a:txBody>
                    <a:bodyPr/>
                    <a:lstStyle/>
                    <a:p>
                      <a:r>
                        <a:rPr lang="en-US" sz="2400" dirty="0"/>
                        <a:t>D8.4</a:t>
                      </a:r>
                    </a:p>
                  </a:txBody>
                  <a:tcPr/>
                </a:tc>
                <a:tc>
                  <a:txBody>
                    <a:bodyPr/>
                    <a:lstStyle/>
                    <a:p>
                      <a:r>
                        <a:rPr lang="en-US" sz="2400" dirty="0"/>
                        <a:t>Final Report on Up2U Sustainability and Exploitation</a:t>
                      </a:r>
                    </a:p>
                  </a:txBody>
                  <a:tcPr/>
                </a:tc>
                <a:tc>
                  <a:txBody>
                    <a:bodyPr/>
                    <a:lstStyle/>
                    <a:p>
                      <a:r>
                        <a:rPr lang="en-US" sz="2400" dirty="0"/>
                        <a:t>M39 </a:t>
                      </a:r>
                      <a:r>
                        <a:rPr lang="en-US" sz="2400"/>
                        <a:t>(March </a:t>
                      </a:r>
                      <a:r>
                        <a:rPr lang="en-US" sz="2400" dirty="0"/>
                        <a:t>2020)</a:t>
                      </a:r>
                    </a:p>
                  </a:txBody>
                  <a:tcPr/>
                </a:tc>
                <a:extLst>
                  <a:ext uri="{0D108BD9-81ED-4DB2-BD59-A6C34878D82A}">
                    <a16:rowId xmlns:a16="http://schemas.microsoft.com/office/drawing/2014/main" val="3566326269"/>
                  </a:ext>
                </a:extLst>
              </a:tr>
            </a:tbl>
          </a:graphicData>
        </a:graphic>
      </p:graphicFrame>
    </p:spTree>
    <p:extLst>
      <p:ext uri="{BB962C8B-B14F-4D97-AF65-F5344CB8AC3E}">
        <p14:creationId xmlns:p14="http://schemas.microsoft.com/office/powerpoint/2010/main" val="32726826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dirty="0"/>
              <a:t>Tasks Update</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45</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838200" y="1690688"/>
            <a:ext cx="10515600" cy="2585323"/>
          </a:xfrm>
          <a:prstGeom prst="rect">
            <a:avLst/>
          </a:prstGeom>
        </p:spPr>
        <p:txBody>
          <a:bodyPr wrap="square">
            <a:spAutoFit/>
          </a:bodyPr>
          <a:lstStyle/>
          <a:p>
            <a:r>
              <a:rPr lang="en-GB" b="1" dirty="0"/>
              <a:t>Task 8.1 – Sustainability and business models (PSNC)</a:t>
            </a:r>
          </a:p>
          <a:p>
            <a:r>
              <a:rPr lang="en-GB" dirty="0"/>
              <a:t>Efforts will focus on implementing these business models in an effective, efficient and consistent manner, as well as on providing effective competitive analyses for achieving a sustainable strategy after the project’s lifetime. </a:t>
            </a:r>
          </a:p>
          <a:p>
            <a:endParaRPr lang="en-GB" b="1" dirty="0"/>
          </a:p>
          <a:p>
            <a:r>
              <a:rPr lang="en-GB" b="1" dirty="0"/>
              <a:t>Task 8.2 – Ecosystem Analysis (GWDG) </a:t>
            </a:r>
            <a:endParaRPr lang="en-GB" dirty="0"/>
          </a:p>
          <a:p>
            <a:r>
              <a:rPr lang="en-GB" dirty="0"/>
              <a:t>The task will continue to focus on competitive solutions and the advantages of Up2U’s solution by comparison as part of the ecosystem analysis. </a:t>
            </a:r>
          </a:p>
          <a:p>
            <a:endParaRPr lang="en-GB" b="1" dirty="0"/>
          </a:p>
        </p:txBody>
      </p:sp>
    </p:spTree>
    <p:extLst>
      <p:ext uri="{BB962C8B-B14F-4D97-AF65-F5344CB8AC3E}">
        <p14:creationId xmlns:p14="http://schemas.microsoft.com/office/powerpoint/2010/main" val="40552429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dirty="0"/>
              <a:t>Tasks Update</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46</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838200" y="1690688"/>
            <a:ext cx="10515600" cy="5355312"/>
          </a:xfrm>
          <a:prstGeom prst="rect">
            <a:avLst/>
          </a:prstGeom>
        </p:spPr>
        <p:txBody>
          <a:bodyPr wrap="square">
            <a:spAutoFit/>
          </a:bodyPr>
          <a:lstStyle/>
          <a:p>
            <a:r>
              <a:rPr lang="en-GB" b="1" dirty="0"/>
              <a:t>Task 8.3 – Industry Engagement (TELTEK) </a:t>
            </a:r>
            <a:endParaRPr lang="en-GB" dirty="0"/>
          </a:p>
          <a:p>
            <a:pPr marL="285750" indent="-285750">
              <a:buFont typeface="Arial" panose="020B0604020202020204" pitchFamily="34" charset="0"/>
              <a:buChar char="•"/>
            </a:pPr>
            <a:r>
              <a:rPr lang="en-GB" dirty="0"/>
              <a:t>Companies that may be willing to provide Infrastructure as a Service (IaaS) and that can also offer cloud services to the project, with a focus especially on extender </a:t>
            </a:r>
            <a:r>
              <a:rPr lang="en-GB" dirty="0" err="1"/>
              <a:t>ownCloud</a:t>
            </a:r>
            <a:r>
              <a:rPr lang="en-GB" dirty="0"/>
              <a:t> compatible storage. </a:t>
            </a:r>
          </a:p>
          <a:p>
            <a:pPr marL="285750" indent="-285750">
              <a:buFont typeface="Arial" panose="020B0604020202020204" pitchFamily="34" charset="0"/>
              <a:buChar char="•"/>
            </a:pPr>
            <a:r>
              <a:rPr lang="en-GB" dirty="0"/>
              <a:t>Contact publishers of digital textbooks that can provide commercial educational content to the platform.</a:t>
            </a:r>
          </a:p>
          <a:p>
            <a:pPr marL="285750" indent="-285750">
              <a:buFont typeface="Arial" panose="020B0604020202020204" pitchFamily="34" charset="0"/>
              <a:buChar char="•"/>
            </a:pPr>
            <a:r>
              <a:rPr lang="en-GB" dirty="0"/>
              <a:t>Contact Microsoft (Spain branch) or a Microsoft partner to engage as an Office 365 provider for the Up2U platform. </a:t>
            </a:r>
          </a:p>
          <a:p>
            <a:endParaRPr lang="en-GB" dirty="0"/>
          </a:p>
          <a:p>
            <a:r>
              <a:rPr lang="en-GB" dirty="0"/>
              <a:t>Furthermore, the task will focus on implementing NREN and Up2U tools for school business models and engage local NRENs or commercial providers (for countries where the local NREN is not interested in engaging with the project). </a:t>
            </a:r>
          </a:p>
          <a:p>
            <a:endParaRPr lang="en-GB" dirty="0"/>
          </a:p>
          <a:p>
            <a:r>
              <a:rPr lang="en-GB" b="1" dirty="0"/>
              <a:t>Task 8.4 – New Schools (GARR) </a:t>
            </a:r>
            <a:endParaRPr lang="en-GB" dirty="0"/>
          </a:p>
          <a:p>
            <a:endParaRPr lang="en-US" i="1" dirty="0">
              <a:solidFill>
                <a:srgbClr val="000000"/>
              </a:solidFill>
              <a:latin typeface="Helvetica" pitchFamily="2" charset="0"/>
            </a:endParaRPr>
          </a:p>
          <a:p>
            <a:r>
              <a:rPr lang="en-GB" dirty="0"/>
              <a:t>Activities addressed to new schools to fully exploit the benefits of the project will be continued in the last year of the project. Schools are the main target for the proposed business models the project will focus on (NREN services for schools, Up2U Tools for Schools and Third-Party Tool Integration). </a:t>
            </a:r>
          </a:p>
          <a:p>
            <a:br>
              <a:rPr lang="en-US" dirty="0"/>
            </a:br>
            <a:endParaRPr lang="en-US" dirty="0"/>
          </a:p>
          <a:p>
            <a:endParaRPr lang="en-GB" b="1" dirty="0"/>
          </a:p>
        </p:txBody>
      </p:sp>
    </p:spTree>
    <p:extLst>
      <p:ext uri="{BB962C8B-B14F-4D97-AF65-F5344CB8AC3E}">
        <p14:creationId xmlns:p14="http://schemas.microsoft.com/office/powerpoint/2010/main" val="35079919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dirty="0"/>
              <a:t>New KPI</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47</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838200" y="1690688"/>
            <a:ext cx="10515600" cy="4524315"/>
          </a:xfrm>
          <a:prstGeom prst="rect">
            <a:avLst/>
          </a:prstGeom>
        </p:spPr>
        <p:txBody>
          <a:bodyPr wrap="square">
            <a:spAutoFit/>
          </a:bodyPr>
          <a:lstStyle/>
          <a:p>
            <a:r>
              <a:rPr lang="en-GB" dirty="0"/>
              <a:t>Two KPIs were defined in the </a:t>
            </a:r>
            <a:r>
              <a:rPr lang="en-GB" dirty="0" err="1"/>
              <a:t>DoW</a:t>
            </a:r>
            <a:r>
              <a:rPr lang="en-GB" dirty="0"/>
              <a:t>: </a:t>
            </a:r>
          </a:p>
          <a:p>
            <a:r>
              <a:rPr lang="en-GB" b="1" dirty="0"/>
              <a:t>1. Number of Business Models identified and evaluated – 10 required. </a:t>
            </a:r>
            <a:endParaRPr lang="en-GB" dirty="0"/>
          </a:p>
          <a:p>
            <a:pPr marL="342900" indent="-342900">
              <a:buAutoNum type="alphaLcPeriod"/>
            </a:pPr>
            <a:r>
              <a:rPr lang="en-GB" dirty="0"/>
              <a:t>5 have already been evaluated and 2 others identified, reported in D8.3.</a:t>
            </a:r>
          </a:p>
          <a:p>
            <a:pPr marL="342900" indent="-342900">
              <a:buAutoNum type="alphaLcPeriod"/>
            </a:pPr>
            <a:endParaRPr lang="en-GB" dirty="0"/>
          </a:p>
          <a:p>
            <a:r>
              <a:rPr lang="en-GB" dirty="0"/>
              <a:t> </a:t>
            </a:r>
          </a:p>
          <a:p>
            <a:r>
              <a:rPr lang="en-GB" b="1" dirty="0"/>
              <a:t>2. Business actors willing to engage on commercial basis – 5 required. </a:t>
            </a:r>
            <a:endParaRPr lang="en-GB" dirty="0"/>
          </a:p>
          <a:p>
            <a:pPr marL="342900" indent="-342900">
              <a:buAutoNum type="alphaLcPeriod"/>
            </a:pPr>
            <a:r>
              <a:rPr lang="en-GB" dirty="0"/>
              <a:t>4 business actors are willing to engage, reported in D8.3. </a:t>
            </a:r>
          </a:p>
          <a:p>
            <a:pPr marL="342900" indent="-342900">
              <a:buAutoNum type="alphaLcPeriod"/>
            </a:pPr>
            <a:endParaRPr lang="en-GB" dirty="0"/>
          </a:p>
          <a:p>
            <a:pPr marL="342900" indent="-342900">
              <a:buAutoNum type="alphaLcPeriod"/>
            </a:pPr>
            <a:endParaRPr lang="en-GB" dirty="0"/>
          </a:p>
          <a:p>
            <a:r>
              <a:rPr lang="en-GB" dirty="0"/>
              <a:t>- Sustainability strategy - Task. 8.1 </a:t>
            </a:r>
          </a:p>
          <a:p>
            <a:r>
              <a:rPr lang="en-GB" dirty="0"/>
              <a:t>- Analysis of competitive solutions and our unique selling points - Task 8.2 </a:t>
            </a:r>
          </a:p>
          <a:p>
            <a:r>
              <a:rPr lang="en-GB" dirty="0"/>
              <a:t>- Extending the community of schools interested in the Up2U platform - Task 8.4 </a:t>
            </a:r>
          </a:p>
          <a:p>
            <a:pPr marL="342900" indent="-342900">
              <a:buAutoNum type="alphaLcPeriod"/>
            </a:pPr>
            <a:endParaRPr lang="en-GB" dirty="0"/>
          </a:p>
          <a:p>
            <a:endParaRPr lang="en-US" i="1" dirty="0">
              <a:solidFill>
                <a:srgbClr val="000000"/>
              </a:solidFill>
              <a:latin typeface="Helvetica" pitchFamily="2" charset="0"/>
            </a:endParaRPr>
          </a:p>
          <a:p>
            <a:br>
              <a:rPr lang="en-US" dirty="0"/>
            </a:br>
            <a:endParaRPr lang="en-US" dirty="0"/>
          </a:p>
        </p:txBody>
      </p:sp>
    </p:spTree>
    <p:extLst>
      <p:ext uri="{BB962C8B-B14F-4D97-AF65-F5344CB8AC3E}">
        <p14:creationId xmlns:p14="http://schemas.microsoft.com/office/powerpoint/2010/main" val="3993266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13/06/2019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5</a:t>
            </a:fld>
            <a:endParaRPr lang="en-GB" dirty="0"/>
          </a:p>
        </p:txBody>
      </p:sp>
      <p:sp>
        <p:nvSpPr>
          <p:cNvPr id="5" name="TextBox 4"/>
          <p:cNvSpPr txBox="1"/>
          <p:nvPr/>
        </p:nvSpPr>
        <p:spPr>
          <a:xfrm>
            <a:off x="0" y="974679"/>
            <a:ext cx="11654971" cy="6093976"/>
          </a:xfrm>
          <a:prstGeom prst="rect">
            <a:avLst/>
          </a:prstGeom>
          <a:noFill/>
        </p:spPr>
        <p:txBody>
          <a:bodyPr wrap="square" rtlCol="0">
            <a:spAutoFit/>
          </a:bodyPr>
          <a:lstStyle/>
          <a:p>
            <a:pPr marL="914400" lvl="1" indent="-457200">
              <a:buFont typeface="Arial"/>
              <a:buChar char="•"/>
            </a:pPr>
            <a:endParaRPr lang="en-US" dirty="0"/>
          </a:p>
          <a:p>
            <a:pPr marL="914400" lvl="1" indent="-457200">
              <a:buFont typeface="Arial" panose="020B0604020202020204" pitchFamily="34" charset="0"/>
              <a:buChar char="•"/>
            </a:pPr>
            <a:r>
              <a:rPr lang="en-US" sz="2800" dirty="0">
                <a:latin typeface="Raleway" panose="020B0503030101060003" pitchFamily="34" charset="77"/>
              </a:rPr>
              <a:t>Help us get </a:t>
            </a:r>
            <a:r>
              <a:rPr lang="en-US" sz="2800" b="1" dirty="0">
                <a:latin typeface="Raleway" panose="020B0503030101060003" pitchFamily="34" charset="77"/>
              </a:rPr>
              <a:t>feedback about the website! </a:t>
            </a:r>
            <a:r>
              <a:rPr lang="en-US" sz="2800" dirty="0">
                <a:latin typeface="Raleway" panose="020B0503030101060003" pitchFamily="34" charset="77"/>
              </a:rPr>
              <a:t>Usability test and bug report </a:t>
            </a:r>
            <a:r>
              <a:rPr lang="en-US" sz="2800" dirty="0">
                <a:latin typeface="Raleway" panose="020B0503030101060003" pitchFamily="34" charset="77"/>
                <a:hlinkClick r:id="rId3"/>
              </a:rPr>
              <a:t>https://trello.com/c/iVcqKvQ8/89-up2u-website-development-usability-test-and-bug-report</a:t>
            </a:r>
            <a:endParaRPr lang="en-US" sz="2800" dirty="0">
              <a:latin typeface="Raleway" panose="020B0503030101060003" pitchFamily="34" charset="77"/>
            </a:endParaRPr>
          </a:p>
          <a:p>
            <a:pPr marL="914400" lvl="1" indent="-457200">
              <a:buFont typeface="Arial" panose="020B0604020202020204" pitchFamily="34" charset="0"/>
              <a:buChar char="•"/>
            </a:pPr>
            <a:r>
              <a:rPr lang="en-US" sz="2800" dirty="0">
                <a:latin typeface="Raleway" panose="020B0503030101060003" pitchFamily="34" charset="77"/>
              </a:rPr>
              <a:t>Upcoming events with Up2U presence:</a:t>
            </a:r>
            <a:br>
              <a:rPr lang="en-US" sz="2800" dirty="0">
                <a:latin typeface="Raleway" panose="020B0503030101060003" pitchFamily="34" charset="77"/>
              </a:rPr>
            </a:br>
            <a:r>
              <a:rPr lang="en-US" sz="2800" dirty="0">
                <a:latin typeface="Raleway" panose="020B0503030101060003" pitchFamily="34" charset="77"/>
              </a:rPr>
              <a:t>	TNC, EDULEARN, ECEL</a:t>
            </a:r>
          </a:p>
          <a:p>
            <a:pPr marL="914400" lvl="1" indent="-457200">
              <a:buFont typeface="Arial" panose="020B0604020202020204" pitchFamily="34" charset="0"/>
              <a:buChar char="•"/>
            </a:pPr>
            <a:r>
              <a:rPr lang="en-US" sz="2800" b="1" dirty="0">
                <a:latin typeface="Raleway" panose="020B0503030101060003" pitchFamily="34" charset="77"/>
              </a:rPr>
              <a:t>Motion graphics video </a:t>
            </a:r>
            <a:r>
              <a:rPr lang="en-US" sz="2800" dirty="0">
                <a:latin typeface="Raleway" panose="020B0503030101060003" pitchFamily="34" charset="77"/>
              </a:rPr>
              <a:t>will be launched during TNC with professional voiceover. Subtitles are welcome!</a:t>
            </a:r>
          </a:p>
          <a:p>
            <a:pPr marL="914400" lvl="1" indent="-457200">
              <a:buFont typeface="Arial" panose="020B0604020202020204" pitchFamily="34" charset="0"/>
              <a:buChar char="•"/>
            </a:pPr>
            <a:r>
              <a:rPr lang="en-US" sz="2800" b="1" dirty="0">
                <a:latin typeface="Raleway" panose="020B0503030101060003" pitchFamily="34" charset="77"/>
              </a:rPr>
              <a:t>IT security flyers </a:t>
            </a:r>
            <a:r>
              <a:rPr lang="en-US" sz="2800" dirty="0">
                <a:latin typeface="Raleway" panose="020B0503030101060003" pitchFamily="34" charset="77"/>
              </a:rPr>
              <a:t>available on the website-translations are welcome!</a:t>
            </a:r>
          </a:p>
          <a:p>
            <a:pPr marL="914400" lvl="1" indent="-457200">
              <a:buFont typeface="Arial" panose="020B0604020202020204" pitchFamily="34" charset="0"/>
              <a:buChar char="•"/>
            </a:pPr>
            <a:r>
              <a:rPr lang="en-US" sz="2800" dirty="0">
                <a:latin typeface="Raleway" panose="020B0503030101060003" pitchFamily="34" charset="77"/>
              </a:rPr>
              <a:t>#</a:t>
            </a:r>
            <a:r>
              <a:rPr lang="en-US" sz="2800" dirty="0" err="1">
                <a:latin typeface="Raleway" panose="020B0503030101060003" pitchFamily="34" charset="77"/>
              </a:rPr>
              <a:t>SecurityTuesday</a:t>
            </a:r>
            <a:r>
              <a:rPr lang="en-US" sz="2800" dirty="0">
                <a:latin typeface="Raleway" panose="020B0503030101060003" pitchFamily="34" charset="77"/>
              </a:rPr>
              <a:t>-new activity each Tuesday social media content on IT security</a:t>
            </a:r>
          </a:p>
          <a:p>
            <a:pPr marL="914400" lvl="1" indent="-457200">
              <a:buFont typeface="Arial" panose="020B0604020202020204" pitchFamily="34" charset="0"/>
              <a:buChar char="•"/>
            </a:pPr>
            <a:endParaRPr lang="en-US" sz="3200" dirty="0">
              <a:latin typeface="Raleway" panose="020B0503030101060003" pitchFamily="34" charset="77"/>
            </a:endParaRPr>
          </a:p>
          <a:p>
            <a:pPr marL="914400" lvl="1" indent="-457200">
              <a:buFont typeface="Arial" panose="020B0604020202020204" pitchFamily="34" charset="0"/>
              <a:buChar char="•"/>
            </a:pPr>
            <a:endParaRPr lang="en-US" sz="3200" dirty="0">
              <a:latin typeface="Raleway" panose="020B0503030101060003" pitchFamily="34" charset="77"/>
            </a:endParaRPr>
          </a:p>
        </p:txBody>
      </p:sp>
      <p:sp>
        <p:nvSpPr>
          <p:cNvPr id="6" name="TextBox 5"/>
          <p:cNvSpPr txBox="1"/>
          <p:nvPr/>
        </p:nvSpPr>
        <p:spPr>
          <a:xfrm>
            <a:off x="710745" y="323739"/>
            <a:ext cx="7223125" cy="707886"/>
          </a:xfrm>
          <a:prstGeom prst="rect">
            <a:avLst/>
          </a:prstGeom>
          <a:noFill/>
        </p:spPr>
        <p:txBody>
          <a:bodyPr wrap="square" rtlCol="0">
            <a:spAutoFit/>
          </a:bodyPr>
          <a:lstStyle/>
          <a:p>
            <a:r>
              <a:rPr lang="en-US" sz="4000" b="1" dirty="0">
                <a:latin typeface="Raleway" panose="020B0503030101060003" pitchFamily="34" charset="77"/>
              </a:rPr>
              <a:t>Ongoing tasks, updates</a:t>
            </a:r>
          </a:p>
        </p:txBody>
      </p:sp>
    </p:spTree>
    <p:extLst>
      <p:ext uri="{BB962C8B-B14F-4D97-AF65-F5344CB8AC3E}">
        <p14:creationId xmlns:p14="http://schemas.microsoft.com/office/powerpoint/2010/main" val="695064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13/06/2019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6</a:t>
            </a:fld>
            <a:endParaRPr lang="en-GB"/>
          </a:p>
        </p:txBody>
      </p:sp>
      <p:sp>
        <p:nvSpPr>
          <p:cNvPr id="5" name="TextBox 4"/>
          <p:cNvSpPr txBox="1"/>
          <p:nvPr/>
        </p:nvSpPr>
        <p:spPr>
          <a:xfrm>
            <a:off x="174171" y="1123523"/>
            <a:ext cx="11350171" cy="7417415"/>
          </a:xfrm>
          <a:prstGeom prst="rect">
            <a:avLst/>
          </a:prstGeom>
          <a:noFill/>
        </p:spPr>
        <p:txBody>
          <a:bodyPr wrap="square" rtlCol="0">
            <a:spAutoFit/>
          </a:bodyPr>
          <a:lstStyle/>
          <a:p>
            <a:pPr marL="914400" lvl="1" indent="-457200">
              <a:buFont typeface="Arial"/>
              <a:buChar char="•"/>
            </a:pPr>
            <a:endParaRPr lang="en-US" dirty="0"/>
          </a:p>
          <a:p>
            <a:pPr marL="914400" lvl="1" indent="-457200" algn="just">
              <a:buFont typeface="Arial" panose="020B0604020202020204" pitchFamily="34" charset="0"/>
              <a:buChar char="•"/>
            </a:pPr>
            <a:r>
              <a:rPr lang="en-US" sz="3000" dirty="0">
                <a:latin typeface="Raleway" panose="020B0503030101060003" pitchFamily="34" charset="77"/>
              </a:rPr>
              <a:t>We are collecting how much merch should we order to promote the project. Fill out this </a:t>
            </a:r>
            <a:r>
              <a:rPr lang="en-US" sz="3000" dirty="0">
                <a:latin typeface="Raleway" panose="020B0503030101060003" pitchFamily="34" charset="77"/>
                <a:hlinkClick r:id="rId3"/>
              </a:rPr>
              <a:t>form </a:t>
            </a:r>
            <a:r>
              <a:rPr lang="en-US" sz="3000" dirty="0">
                <a:latin typeface="Raleway" panose="020B0503030101060003" pitchFamily="34" charset="77"/>
              </a:rPr>
              <a:t>please!</a:t>
            </a:r>
          </a:p>
          <a:p>
            <a:pPr marL="914400" lvl="1" indent="-457200" algn="just">
              <a:buFont typeface="Arial" panose="020B0604020202020204" pitchFamily="34" charset="0"/>
              <a:buChar char="•"/>
            </a:pPr>
            <a:r>
              <a:rPr lang="en-US" sz="3000" dirty="0">
                <a:latin typeface="Raleway" panose="020B0503030101060003" pitchFamily="34" charset="77"/>
              </a:rPr>
              <a:t>Don’t forget to share information about your local and international events:</a:t>
            </a:r>
          </a:p>
          <a:p>
            <a:pPr marL="914400" lvl="1" indent="-457200" algn="just">
              <a:buFont typeface="Arial" panose="020B0604020202020204" pitchFamily="34" charset="0"/>
              <a:buChar char="•"/>
            </a:pPr>
            <a:r>
              <a:rPr lang="en-US" sz="3000" dirty="0">
                <a:latin typeface="Raleway" panose="020B0503030101060003" pitchFamily="34" charset="77"/>
                <a:hlinkClick r:id="rId4"/>
              </a:rPr>
              <a:t>https://docs.google.com/spreadsheets/d/1sbdofqggjqn2uyM_1a1ZmchNXCLjW3rAq3UNK3mW0XE/edit?usp=sharing</a:t>
            </a:r>
            <a:r>
              <a:rPr lang="en-US" sz="3000" dirty="0">
                <a:latin typeface="Raleway" panose="020B0503030101060003" pitchFamily="34" charset="77"/>
              </a:rPr>
              <a:t> </a:t>
            </a:r>
          </a:p>
          <a:p>
            <a:pPr marL="914400" lvl="1" indent="-457200" algn="just">
              <a:buFont typeface="Arial" panose="020B0604020202020204" pitchFamily="34" charset="0"/>
              <a:buChar char="•"/>
            </a:pPr>
            <a:r>
              <a:rPr lang="en-US" sz="3000" dirty="0">
                <a:latin typeface="Raleway" panose="020B0503030101060003" pitchFamily="34" charset="77"/>
              </a:rPr>
              <a:t>Let us know if you have social media post or new item ideas! </a:t>
            </a:r>
            <a:r>
              <a:rPr lang="en-US" sz="3000" b="1" dirty="0">
                <a:solidFill>
                  <a:srgbClr val="FF0000"/>
                </a:solidFill>
                <a:latin typeface="Raleway" panose="020B0503030101060003" pitchFamily="34" charset="77"/>
              </a:rPr>
              <a:t>Share and promote our content please!</a:t>
            </a:r>
          </a:p>
          <a:p>
            <a:pPr marL="914400" lvl="1" indent="-457200" algn="just">
              <a:buFont typeface="Arial" panose="020B0604020202020204" pitchFamily="34" charset="0"/>
              <a:buChar char="•"/>
            </a:pPr>
            <a:r>
              <a:rPr lang="en-US" sz="3000" dirty="0">
                <a:latin typeface="Raleway" panose="020B0503030101060003" pitchFamily="34" charset="77"/>
              </a:rPr>
              <a:t>Next WP2 </a:t>
            </a:r>
            <a:r>
              <a:rPr lang="en-US" sz="3000" dirty="0" err="1">
                <a:latin typeface="Raleway" panose="020B0503030101060003" pitchFamily="34" charset="77"/>
              </a:rPr>
              <a:t>mtg</a:t>
            </a:r>
            <a:r>
              <a:rPr lang="en-US" sz="3000" dirty="0">
                <a:latin typeface="Raleway" panose="020B0503030101060003" pitchFamily="34" charset="77"/>
              </a:rPr>
              <a:t>: </a:t>
            </a:r>
            <a:r>
              <a:rPr lang="en-US" sz="3000" b="1" dirty="0">
                <a:latin typeface="Raleway" panose="020B0503030101060003" pitchFamily="34" charset="77"/>
              </a:rPr>
              <a:t>14 June 2019 12:00 CEST</a:t>
            </a:r>
          </a:p>
          <a:p>
            <a:pPr marL="1371600" lvl="2" indent="-457200" algn="just">
              <a:buFont typeface="Arial" panose="020B0604020202020204" pitchFamily="34" charset="0"/>
              <a:buChar char="•"/>
            </a:pPr>
            <a:r>
              <a:rPr lang="en-US" sz="3000" dirty="0">
                <a:latin typeface="Raleway" panose="020B0503030101060003" pitchFamily="34" charset="77"/>
              </a:rPr>
              <a:t>Zoom: </a:t>
            </a:r>
            <a:r>
              <a:rPr lang="hu-HU" sz="3000" dirty="0">
                <a:latin typeface="Raleway" panose="020B0503030101060003" pitchFamily="34" charset="77"/>
              </a:rPr>
              <a:t>https://</a:t>
            </a:r>
            <a:r>
              <a:rPr lang="hu-HU" sz="3000" dirty="0" err="1">
                <a:latin typeface="Raleway" panose="020B0503030101060003" pitchFamily="34" charset="77"/>
              </a:rPr>
              <a:t>videoconf-colibri.zoom.us</a:t>
            </a:r>
            <a:r>
              <a:rPr lang="hu-HU" sz="3000" dirty="0">
                <a:latin typeface="Raleway" panose="020B0503030101060003" pitchFamily="34" charset="77"/>
              </a:rPr>
              <a:t>/j/693659865</a:t>
            </a:r>
            <a:endParaRPr lang="en-US" sz="3000" dirty="0">
              <a:latin typeface="Raleway" panose="020B0503030101060003" pitchFamily="34" charset="77"/>
            </a:endParaRPr>
          </a:p>
          <a:p>
            <a:pPr lvl="1" algn="just"/>
            <a:endParaRPr lang="en-US" sz="3200" dirty="0">
              <a:latin typeface="Raleway" panose="020B0503030101060003" pitchFamily="34" charset="77"/>
            </a:endParaRPr>
          </a:p>
          <a:p>
            <a:pPr marL="914400" lvl="1" indent="-457200">
              <a:buFont typeface="Arial" panose="020B0604020202020204" pitchFamily="34" charset="0"/>
              <a:buChar char="•"/>
            </a:pPr>
            <a:endParaRPr lang="en-US" sz="3200" dirty="0">
              <a:latin typeface="Raleway" panose="020B0503030101060003" pitchFamily="34" charset="77"/>
            </a:endParaRPr>
          </a:p>
          <a:p>
            <a:pPr marL="914400" lvl="1" indent="-457200">
              <a:buFont typeface="Arial" panose="020B0604020202020204" pitchFamily="34" charset="0"/>
              <a:buChar char="•"/>
            </a:pPr>
            <a:endParaRPr lang="en-US" sz="3200" dirty="0"/>
          </a:p>
          <a:p>
            <a:pPr marL="914400" lvl="1" indent="-457200">
              <a:buFont typeface="Arial" panose="020B0604020202020204" pitchFamily="34" charset="0"/>
              <a:buChar char="•"/>
            </a:pPr>
            <a:endParaRPr lang="en-US" sz="3200" dirty="0"/>
          </a:p>
        </p:txBody>
      </p:sp>
      <p:sp>
        <p:nvSpPr>
          <p:cNvPr id="6" name="TextBox 5"/>
          <p:cNvSpPr txBox="1"/>
          <p:nvPr/>
        </p:nvSpPr>
        <p:spPr>
          <a:xfrm>
            <a:off x="1567088" y="593725"/>
            <a:ext cx="7223125" cy="707886"/>
          </a:xfrm>
          <a:prstGeom prst="rect">
            <a:avLst/>
          </a:prstGeom>
          <a:noFill/>
        </p:spPr>
        <p:txBody>
          <a:bodyPr wrap="square" rtlCol="0">
            <a:spAutoFit/>
          </a:bodyPr>
          <a:lstStyle/>
          <a:p>
            <a:r>
              <a:rPr lang="en-US" sz="4000" b="1" dirty="0">
                <a:latin typeface="Raleway" panose="020B0503030101060003" pitchFamily="34" charset="77"/>
              </a:rPr>
              <a:t>Reminders, requests</a:t>
            </a:r>
          </a:p>
        </p:txBody>
      </p:sp>
    </p:spTree>
    <p:extLst>
      <p:ext uri="{BB962C8B-B14F-4D97-AF65-F5344CB8AC3E}">
        <p14:creationId xmlns:p14="http://schemas.microsoft.com/office/powerpoint/2010/main" val="3663226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970993"/>
            <a:ext cx="9144000" cy="2387600"/>
          </a:xfrm>
        </p:spPr>
        <p:txBody>
          <a:bodyPr>
            <a:normAutofit/>
          </a:bodyPr>
          <a:lstStyle/>
          <a:p>
            <a:r>
              <a:rPr lang="en-GB" sz="4400" b="1" dirty="0"/>
              <a:t>Up2U</a:t>
            </a:r>
            <a:r>
              <a:rPr lang="en-GB" sz="4400" b="1" baseline="30000" dirty="0"/>
              <a:t> </a:t>
            </a:r>
            <a:r>
              <a:rPr lang="en-GB" sz="4400" b="1" dirty="0"/>
              <a:t> </a:t>
            </a:r>
            <a:br>
              <a:rPr lang="en-GB" sz="4400" b="1" dirty="0"/>
            </a:br>
            <a:r>
              <a:rPr lang="en-US" sz="4400" b="1" dirty="0"/>
              <a:t>monthly webinar</a:t>
            </a:r>
            <a:br>
              <a:rPr lang="en-GB" sz="4400" b="1" dirty="0"/>
            </a:br>
            <a:r>
              <a:rPr lang="en-GB" sz="4400" b="1" dirty="0"/>
              <a:t>WP3</a:t>
            </a:r>
            <a:endParaRPr lang="en-GB" sz="4800" dirty="0"/>
          </a:p>
        </p:txBody>
      </p:sp>
      <p:sp>
        <p:nvSpPr>
          <p:cNvPr id="3" name="Subtítulo 2"/>
          <p:cNvSpPr>
            <a:spLocks noGrp="1"/>
          </p:cNvSpPr>
          <p:nvPr>
            <p:ph type="subTitle" idx="1"/>
          </p:nvPr>
        </p:nvSpPr>
        <p:spPr>
          <a:xfrm>
            <a:off x="1599235" y="4702899"/>
            <a:ext cx="9144000" cy="1655762"/>
          </a:xfrm>
        </p:spPr>
        <p:txBody>
          <a:bodyPr/>
          <a:lstStyle/>
          <a:p>
            <a:r>
              <a:rPr lang="en-GB" dirty="0"/>
              <a:t>Ilias Hatzakis</a:t>
            </a:r>
          </a:p>
          <a:p>
            <a:r>
              <a:rPr lang="en-GB" dirty="0"/>
              <a:t>GRNET</a:t>
            </a:r>
          </a:p>
        </p:txBody>
      </p:sp>
      <p:sp>
        <p:nvSpPr>
          <p:cNvPr id="4" name="Espaço Reservado para Data 3"/>
          <p:cNvSpPr>
            <a:spLocks noGrp="1"/>
          </p:cNvSpPr>
          <p:nvPr>
            <p:ph type="dt" sz="half" idx="10"/>
          </p:nvPr>
        </p:nvSpPr>
        <p:spPr/>
        <p:txBody>
          <a:bodyPr/>
          <a:lstStyle/>
          <a:p>
            <a:r>
              <a:rPr lang="en-GB" dirty="0"/>
              <a:t>11/06/2019</a:t>
            </a:r>
          </a:p>
        </p:txBody>
      </p:sp>
      <p:sp>
        <p:nvSpPr>
          <p:cNvPr id="5" name="Espaço Reservado para Rodapé 4"/>
          <p:cNvSpPr>
            <a:spLocks noGrp="1"/>
          </p:cNvSpPr>
          <p:nvPr>
            <p:ph type="ftr" sz="quarter" idx="11"/>
          </p:nvPr>
        </p:nvSpPr>
        <p:spPr/>
        <p:txBody>
          <a:bodyPr/>
          <a:lstStyle/>
          <a:p>
            <a:endParaRPr lang="en-GB" dirty="0"/>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7</a:t>
            </a:fld>
            <a:endParaRPr lang="en-GB" dirty="0"/>
          </a:p>
        </p:txBody>
      </p:sp>
    </p:spTree>
    <p:extLst>
      <p:ext uri="{BB962C8B-B14F-4D97-AF65-F5344CB8AC3E}">
        <p14:creationId xmlns:p14="http://schemas.microsoft.com/office/powerpoint/2010/main" val="3381392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13/06/2019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8</a:t>
            </a:fld>
            <a:endParaRPr lang="en-GB"/>
          </a:p>
        </p:txBody>
      </p:sp>
      <p:sp>
        <p:nvSpPr>
          <p:cNvPr id="5" name="TextBox 4"/>
          <p:cNvSpPr txBox="1"/>
          <p:nvPr/>
        </p:nvSpPr>
        <p:spPr>
          <a:xfrm>
            <a:off x="1373186" y="1534390"/>
            <a:ext cx="9207499" cy="3785652"/>
          </a:xfrm>
          <a:prstGeom prst="rect">
            <a:avLst/>
          </a:prstGeom>
          <a:noFill/>
        </p:spPr>
        <p:txBody>
          <a:bodyPr wrap="square" rtlCol="0">
            <a:spAutoFit/>
          </a:bodyPr>
          <a:lstStyle/>
          <a:p>
            <a:pPr marL="914400" lvl="1" indent="-457200">
              <a:buFont typeface="Arial"/>
              <a:buChar char="•"/>
            </a:pPr>
            <a:endParaRPr lang="en-US" sz="2000" dirty="0"/>
          </a:p>
          <a:p>
            <a:pPr marL="914400" lvl="1" indent="-457200">
              <a:buFont typeface="Arial"/>
              <a:buChar char="•"/>
            </a:pPr>
            <a:r>
              <a:rPr lang="en-US" sz="2000" dirty="0"/>
              <a:t>NEW REPOS: </a:t>
            </a:r>
          </a:p>
          <a:p>
            <a:pPr marL="1371600" lvl="2" indent="-457200">
              <a:buFont typeface="Arial"/>
              <a:buChar char="•"/>
            </a:pPr>
            <a:r>
              <a:rPr lang="en-US" sz="2000" dirty="0"/>
              <a:t>Oxford University (534 lectures on science, math, chemistry, astronomy, biology, coding etc.)</a:t>
            </a:r>
          </a:p>
          <a:p>
            <a:pPr marL="1371600" lvl="2" indent="-457200">
              <a:buFont typeface="Arial"/>
              <a:buChar char="•"/>
            </a:pPr>
            <a:r>
              <a:rPr lang="en-US" sz="2000" dirty="0"/>
              <a:t>Sheffield University</a:t>
            </a:r>
            <a:r>
              <a:rPr lang="el-GR" sz="2000" dirty="0"/>
              <a:t> (1</a:t>
            </a:r>
            <a:r>
              <a:rPr lang="en-US" sz="2000" dirty="0"/>
              <a:t>89</a:t>
            </a:r>
            <a:r>
              <a:rPr lang="el-GR" sz="2000" dirty="0"/>
              <a:t> </a:t>
            </a:r>
            <a:r>
              <a:rPr lang="en-US" sz="2000" dirty="0"/>
              <a:t>lectures on kinds of disciplines including math, IT, literature etc.) </a:t>
            </a:r>
          </a:p>
          <a:p>
            <a:pPr marL="1371600" lvl="2" indent="-457200">
              <a:buFont typeface="Arial"/>
              <a:buChar char="•"/>
            </a:pPr>
            <a:r>
              <a:rPr lang="en-US" sz="2000" dirty="0"/>
              <a:t>Asian Art Museum (498 lectures on Asian art and architecture) </a:t>
            </a:r>
          </a:p>
          <a:p>
            <a:pPr marL="1371600" lvl="2" indent="-457200">
              <a:buFont typeface="Arial"/>
              <a:buChar char="•"/>
            </a:pPr>
            <a:r>
              <a:rPr lang="en-US" sz="2000" dirty="0"/>
              <a:t>BBC Radio (48 animations mainly on Philosophy).</a:t>
            </a:r>
          </a:p>
          <a:p>
            <a:pPr marL="914400" lvl="1" indent="-457200">
              <a:buFont typeface="Arial"/>
              <a:buChar char="•"/>
            </a:pPr>
            <a:r>
              <a:rPr lang="en-US" sz="2000" dirty="0"/>
              <a:t>We now have 46 repositories (16 HE and 30 K12 ).</a:t>
            </a:r>
          </a:p>
          <a:p>
            <a:pPr marL="914400" lvl="1" indent="-457200">
              <a:buFont typeface="Arial"/>
              <a:buChar char="•"/>
            </a:pPr>
            <a:r>
              <a:rPr lang="en-US" sz="2000" dirty="0"/>
              <a:t>Deliverable 3.5 Final-Cloud-Platform-Overview-Including-Access-To-Network-Storage-And-Content. Delivery deadline extended to October 2019. </a:t>
            </a:r>
          </a:p>
          <a:p>
            <a:pPr lvl="1"/>
            <a:endParaRPr lang="en-US" sz="2000" dirty="0"/>
          </a:p>
        </p:txBody>
      </p:sp>
      <p:sp>
        <p:nvSpPr>
          <p:cNvPr id="6" name="TextBox 5"/>
          <p:cNvSpPr txBox="1"/>
          <p:nvPr/>
        </p:nvSpPr>
        <p:spPr>
          <a:xfrm>
            <a:off x="2365374" y="1000125"/>
            <a:ext cx="7223125" cy="707886"/>
          </a:xfrm>
          <a:prstGeom prst="rect">
            <a:avLst/>
          </a:prstGeom>
          <a:noFill/>
        </p:spPr>
        <p:txBody>
          <a:bodyPr wrap="square" rtlCol="0">
            <a:spAutoFit/>
          </a:bodyPr>
          <a:lstStyle/>
          <a:p>
            <a:r>
              <a:rPr lang="en-US" sz="4000" b="1" dirty="0"/>
              <a:t>TASK 3.3: OER</a:t>
            </a:r>
          </a:p>
        </p:txBody>
      </p:sp>
    </p:spTree>
    <p:extLst>
      <p:ext uri="{BB962C8B-B14F-4D97-AF65-F5344CB8AC3E}">
        <p14:creationId xmlns:p14="http://schemas.microsoft.com/office/powerpoint/2010/main" val="3924060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13/06/2019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9</a:t>
            </a:fld>
            <a:endParaRPr lang="en-GB"/>
          </a:p>
        </p:txBody>
      </p:sp>
      <p:sp>
        <p:nvSpPr>
          <p:cNvPr id="5" name="TextBox 4"/>
          <p:cNvSpPr txBox="1"/>
          <p:nvPr/>
        </p:nvSpPr>
        <p:spPr>
          <a:xfrm>
            <a:off x="1968500" y="2270124"/>
            <a:ext cx="9207499" cy="923330"/>
          </a:xfrm>
          <a:prstGeom prst="rect">
            <a:avLst/>
          </a:prstGeom>
          <a:noFill/>
        </p:spPr>
        <p:txBody>
          <a:bodyPr wrap="square" rtlCol="0">
            <a:spAutoFit/>
          </a:bodyPr>
          <a:lstStyle/>
          <a:p>
            <a:pPr lvl="1"/>
            <a:endParaRPr lang="en-US" dirty="0"/>
          </a:p>
          <a:p>
            <a:pPr marL="914400" lvl="1" indent="-457200">
              <a:buFont typeface="Arial"/>
              <a:buChar char="•"/>
            </a:pPr>
            <a:r>
              <a:rPr lang="en-US" dirty="0"/>
              <a:t>OCM tests have been performed between OC and NC and they seem to work fine</a:t>
            </a:r>
          </a:p>
          <a:p>
            <a:pPr marL="914400" lvl="1" indent="-457200">
              <a:buFont typeface="Arial"/>
              <a:buChar char="•"/>
            </a:pPr>
            <a:r>
              <a:rPr lang="en-US" dirty="0"/>
              <a:t>Still some bugs to be fixed before releasing the final version of the OCM protocol  </a:t>
            </a:r>
          </a:p>
        </p:txBody>
      </p:sp>
      <p:sp>
        <p:nvSpPr>
          <p:cNvPr id="6" name="TextBox 5"/>
          <p:cNvSpPr txBox="1"/>
          <p:nvPr/>
        </p:nvSpPr>
        <p:spPr>
          <a:xfrm>
            <a:off x="2365374" y="1000125"/>
            <a:ext cx="7223125" cy="707886"/>
          </a:xfrm>
          <a:prstGeom prst="rect">
            <a:avLst/>
          </a:prstGeom>
          <a:noFill/>
        </p:spPr>
        <p:txBody>
          <a:bodyPr wrap="square" rtlCol="0">
            <a:spAutoFit/>
          </a:bodyPr>
          <a:lstStyle/>
          <a:p>
            <a:r>
              <a:rPr lang="en-US" sz="4000" b="1" dirty="0"/>
              <a:t>TASK 3.2</a:t>
            </a:r>
          </a:p>
        </p:txBody>
      </p:sp>
    </p:spTree>
    <p:extLst>
      <p:ext uri="{BB962C8B-B14F-4D97-AF65-F5344CB8AC3E}">
        <p14:creationId xmlns:p14="http://schemas.microsoft.com/office/powerpoint/2010/main" val="1000084891"/>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C68E257-0723-4718-A557-3F2EE7F63187}" vid="{E3D0A6D1-21CA-447E-8233-3024701B51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 do Office</Template>
  <TotalTime>180</TotalTime>
  <Words>3052</Words>
  <Application>Microsoft Macintosh PowerPoint</Application>
  <PresentationFormat>Widescreen</PresentationFormat>
  <Paragraphs>473</Paragraphs>
  <Slides>47</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Arial</vt:lpstr>
      <vt:lpstr>Calibri</vt:lpstr>
      <vt:lpstr>Helvetica</vt:lpstr>
      <vt:lpstr>Noto Sans Symbols</vt:lpstr>
      <vt:lpstr>Raleway</vt:lpstr>
      <vt:lpstr>Raleway Light</vt:lpstr>
      <vt:lpstr>Wingdings</vt:lpstr>
      <vt:lpstr>Tema do Office</vt:lpstr>
      <vt:lpstr> WP1 Update</vt:lpstr>
      <vt:lpstr>Past - Work done</vt:lpstr>
      <vt:lpstr>Future - Ongoing/Planned work</vt:lpstr>
      <vt:lpstr>Up2U   monthly webinar WP2</vt:lpstr>
      <vt:lpstr>PowerPoint Presentation</vt:lpstr>
      <vt:lpstr>PowerPoint Presentation</vt:lpstr>
      <vt:lpstr>Up2U   monthly webinar WP3</vt:lpstr>
      <vt:lpstr>PowerPoint Presentation</vt:lpstr>
      <vt:lpstr>PowerPoint Presentation</vt:lpstr>
      <vt:lpstr>PowerPoint Presentation</vt:lpstr>
      <vt:lpstr>WP4 Webinar Update</vt:lpstr>
      <vt:lpstr>Platform status &amp; WP4 activity</vt:lpstr>
      <vt:lpstr>Next steps</vt:lpstr>
      <vt:lpstr>THANK YOU FOR YOUR ATTENTION!</vt:lpstr>
      <vt:lpstr>WP5 Webinar Update</vt:lpstr>
      <vt:lpstr>Learning Communities &amp; WP5 activity</vt:lpstr>
      <vt:lpstr>Learning Communities &amp; WP5 activity</vt:lpstr>
      <vt:lpstr>Next steps</vt:lpstr>
      <vt:lpstr>Next steps (2)</vt:lpstr>
      <vt:lpstr>THANK YOU FOR YOUR ATTENTION!</vt:lpstr>
      <vt:lpstr>Subject Matter Committee</vt:lpstr>
      <vt:lpstr>SMC Meetings </vt:lpstr>
      <vt:lpstr>SMC new members</vt:lpstr>
      <vt:lpstr>Discussions in the last SMC meetings</vt:lpstr>
      <vt:lpstr>SMC Next Steps </vt:lpstr>
      <vt:lpstr>THANK YOU FOR YOUR ATTENTION!</vt:lpstr>
      <vt:lpstr>WP6 UPDATE - June </vt:lpstr>
      <vt:lpstr>Security Guidelines translation</vt:lpstr>
      <vt:lpstr>#SecurityTuesday,</vt:lpstr>
      <vt:lpstr>GDPR on Moodle 3.6.2</vt:lpstr>
      <vt:lpstr>New workplan </vt:lpstr>
      <vt:lpstr>UP2U Security training </vt:lpstr>
      <vt:lpstr>WP7. Pilot coordination and continuous risk assessment</vt:lpstr>
      <vt:lpstr>PowerPoint Presentation</vt:lpstr>
      <vt:lpstr>Pilots</vt:lpstr>
      <vt:lpstr>Pilots</vt:lpstr>
      <vt:lpstr>Pilots</vt:lpstr>
      <vt:lpstr>Pilots</vt:lpstr>
      <vt:lpstr>Tools in Use per Countries</vt:lpstr>
      <vt:lpstr>KPI in the New Workplan</vt:lpstr>
      <vt:lpstr>Minimum Viable Product</vt:lpstr>
      <vt:lpstr>Quality Control and Risk Assessment</vt:lpstr>
      <vt:lpstr>UP2U WP8 Sustainability and Exploitation of Results</vt:lpstr>
      <vt:lpstr>Status of Deliverables </vt:lpstr>
      <vt:lpstr>Tasks Update</vt:lpstr>
      <vt:lpstr>Tasks Update</vt:lpstr>
      <vt:lpstr>New KPI</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WP1 Update</dc:title>
  <dc:creator>Casper Dreef</dc:creator>
  <cp:lastModifiedBy>Casper Dreef</cp:lastModifiedBy>
  <cp:revision>14</cp:revision>
  <dcterms:created xsi:type="dcterms:W3CDTF">2019-01-23T15:30:24Z</dcterms:created>
  <dcterms:modified xsi:type="dcterms:W3CDTF">2019-06-13T13:29:56Z</dcterms:modified>
</cp:coreProperties>
</file>