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450" r:id="rId3"/>
    <p:sldId id="475" r:id="rId4"/>
    <p:sldId id="474" r:id="rId5"/>
    <p:sldId id="478" r:id="rId6"/>
    <p:sldId id="485" r:id="rId7"/>
    <p:sldId id="473" r:id="rId8"/>
    <p:sldId id="477" r:id="rId9"/>
    <p:sldId id="452" r:id="rId10"/>
    <p:sldId id="459" r:id="rId11"/>
    <p:sldId id="451" r:id="rId12"/>
    <p:sldId id="479" r:id="rId13"/>
    <p:sldId id="480" r:id="rId14"/>
    <p:sldId id="454" r:id="rId15"/>
    <p:sldId id="410" r:id="rId16"/>
    <p:sldId id="466" r:id="rId17"/>
    <p:sldId id="465" r:id="rId18"/>
    <p:sldId id="467" r:id="rId19"/>
    <p:sldId id="481" r:id="rId20"/>
    <p:sldId id="482" r:id="rId21"/>
    <p:sldId id="484" r:id="rId22"/>
    <p:sldId id="457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BB59"/>
    <a:srgbClr val="0270C0"/>
    <a:srgbClr val="FF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862" autoAdjust="0"/>
  </p:normalViewPr>
  <p:slideViewPr>
    <p:cSldViewPr snapToGrid="0" snapToObjects="1">
      <p:cViewPr varScale="1">
        <p:scale>
          <a:sx n="107" d="100"/>
          <a:sy n="107" d="100"/>
        </p:scale>
        <p:origin x="1760" y="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60650F-A154-7640-BEB0-3BDE6C01C3ED}" type="doc">
      <dgm:prSet loTypeId="urn:microsoft.com/office/officeart/2008/layout/VerticalCurvedList" loCatId="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E78A41B2-38BE-AC41-9BD5-616AAB7D5E79}">
      <dgm:prSet custT="1"/>
      <dgm:spPr/>
      <dgm:t>
        <a:bodyPr/>
        <a:lstStyle/>
        <a:p>
          <a:r>
            <a:rPr lang="en-US" sz="1500" dirty="0"/>
            <a:t>Eastern Partnership Region</a:t>
          </a:r>
        </a:p>
      </dgm:t>
    </dgm:pt>
    <dgm:pt modelId="{38EDE0D5-844E-0341-8D01-694C7DBE8247}" type="parTrans" cxnId="{B29BEAC5-099C-7649-806D-77FCC2ADCC75}">
      <dgm:prSet/>
      <dgm:spPr/>
      <dgm:t>
        <a:bodyPr/>
        <a:lstStyle/>
        <a:p>
          <a:endParaRPr lang="en-US"/>
        </a:p>
      </dgm:t>
    </dgm:pt>
    <dgm:pt modelId="{95DF0590-7CF6-8746-AC5C-2B04A10AEE4A}" type="sibTrans" cxnId="{B29BEAC5-099C-7649-806D-77FCC2ADCC75}">
      <dgm:prSet/>
      <dgm:spPr/>
      <dgm:t>
        <a:bodyPr/>
        <a:lstStyle/>
        <a:p>
          <a:endParaRPr lang="en-US"/>
        </a:p>
      </dgm:t>
    </dgm:pt>
    <dgm:pt modelId="{364B0640-4D68-8F45-976B-74BBAC94D5E9}">
      <dgm:prSet custT="1"/>
      <dgm:spPr/>
      <dgm:t>
        <a:bodyPr/>
        <a:lstStyle/>
        <a:p>
          <a:r>
            <a:rPr lang="en-US" sz="1500" dirty="0" err="1"/>
            <a:t>EaP</a:t>
          </a:r>
          <a:r>
            <a:rPr lang="en-US" sz="1500" dirty="0"/>
            <a:t> Cloud</a:t>
          </a:r>
        </a:p>
      </dgm:t>
    </dgm:pt>
    <dgm:pt modelId="{453FDFF0-0E6E-1643-AEDC-B627249B55A5}" type="parTrans" cxnId="{982D9C9B-535D-3847-93C4-24E3F3D2BD18}">
      <dgm:prSet/>
      <dgm:spPr/>
      <dgm:t>
        <a:bodyPr/>
        <a:lstStyle/>
        <a:p>
          <a:endParaRPr lang="en-US"/>
        </a:p>
      </dgm:t>
    </dgm:pt>
    <dgm:pt modelId="{624C6F78-09B3-6C40-BFE9-092D36B57170}" type="sibTrans" cxnId="{982D9C9B-535D-3847-93C4-24E3F3D2BD18}">
      <dgm:prSet/>
      <dgm:spPr/>
      <dgm:t>
        <a:bodyPr/>
        <a:lstStyle/>
        <a:p>
          <a:endParaRPr lang="en-US"/>
        </a:p>
      </dgm:t>
    </dgm:pt>
    <dgm:pt modelId="{A300C16E-4514-E94C-BDC3-11B650740DA4}">
      <dgm:prSet custT="1"/>
      <dgm:spPr/>
      <dgm:t>
        <a:bodyPr/>
        <a:lstStyle/>
        <a:p>
          <a:r>
            <a:rPr lang="en-US" sz="1300" dirty="0"/>
            <a:t>Policy</a:t>
          </a:r>
        </a:p>
      </dgm:t>
    </dgm:pt>
    <dgm:pt modelId="{2BD368AB-0BD3-E842-AA1D-B2AD22DFB22C}" type="parTrans" cxnId="{BBE1ADCD-A0FE-9B43-B85F-EA09A9494C40}">
      <dgm:prSet/>
      <dgm:spPr/>
      <dgm:t>
        <a:bodyPr/>
        <a:lstStyle/>
        <a:p>
          <a:endParaRPr lang="en-US"/>
        </a:p>
      </dgm:t>
    </dgm:pt>
    <dgm:pt modelId="{49D12432-1032-E34B-988F-11EC671108F0}" type="sibTrans" cxnId="{BBE1ADCD-A0FE-9B43-B85F-EA09A9494C40}">
      <dgm:prSet/>
      <dgm:spPr/>
      <dgm:t>
        <a:bodyPr/>
        <a:lstStyle/>
        <a:p>
          <a:endParaRPr lang="en-US"/>
        </a:p>
      </dgm:t>
    </dgm:pt>
    <dgm:pt modelId="{02F99112-6B15-E44A-9AE5-5ADE4C618B19}">
      <dgm:prSet custT="1"/>
      <dgm:spPr/>
      <dgm:t>
        <a:bodyPr/>
        <a:lstStyle/>
        <a:p>
          <a:r>
            <a:rPr lang="en-US" sz="1300" dirty="0"/>
            <a:t>Actors</a:t>
          </a:r>
        </a:p>
      </dgm:t>
    </dgm:pt>
    <dgm:pt modelId="{AADFEC77-B43B-654A-BEEB-713FB7023FE5}" type="parTrans" cxnId="{D821D576-B0DA-B04F-A28E-27C9F2FE5BC9}">
      <dgm:prSet/>
      <dgm:spPr/>
      <dgm:t>
        <a:bodyPr/>
        <a:lstStyle/>
        <a:p>
          <a:endParaRPr lang="en-US"/>
        </a:p>
      </dgm:t>
    </dgm:pt>
    <dgm:pt modelId="{A8074F8E-BF7F-0147-B8EC-FF0DD9D93E0E}" type="sibTrans" cxnId="{D821D576-B0DA-B04F-A28E-27C9F2FE5BC9}">
      <dgm:prSet/>
      <dgm:spPr/>
      <dgm:t>
        <a:bodyPr/>
        <a:lstStyle/>
        <a:p>
          <a:endParaRPr lang="en-US"/>
        </a:p>
      </dgm:t>
    </dgm:pt>
    <dgm:pt modelId="{E8577A2E-3D1B-5844-95FB-92CB14D05CE3}">
      <dgm:prSet custT="1"/>
      <dgm:spPr/>
      <dgm:t>
        <a:bodyPr/>
        <a:lstStyle/>
        <a:p>
          <a:r>
            <a:rPr lang="en-US" sz="1500" dirty="0"/>
            <a:t>Armenian NREN ASNET-AM</a:t>
          </a:r>
        </a:p>
      </dgm:t>
    </dgm:pt>
    <dgm:pt modelId="{806F4B38-6B1D-3140-BECE-B22A2F0A3AA8}" type="parTrans" cxnId="{AF70DA74-B4FC-2C40-BA7D-A92040DE5280}">
      <dgm:prSet/>
      <dgm:spPr/>
      <dgm:t>
        <a:bodyPr/>
        <a:lstStyle/>
        <a:p>
          <a:endParaRPr lang="en-US"/>
        </a:p>
      </dgm:t>
    </dgm:pt>
    <dgm:pt modelId="{69463D8D-878F-F04B-BDA5-5ED43366D03E}" type="sibTrans" cxnId="{AF70DA74-B4FC-2C40-BA7D-A92040DE5280}">
      <dgm:prSet/>
      <dgm:spPr/>
      <dgm:t>
        <a:bodyPr/>
        <a:lstStyle/>
        <a:p>
          <a:endParaRPr lang="en-US"/>
        </a:p>
      </dgm:t>
    </dgm:pt>
    <dgm:pt modelId="{4E303EB5-F14F-1143-B6A2-527369CC20E3}">
      <dgm:prSet custT="1"/>
      <dgm:spPr/>
      <dgm:t>
        <a:bodyPr/>
        <a:lstStyle/>
        <a:p>
          <a:r>
            <a:rPr lang="en-US" sz="1300" dirty="0"/>
            <a:t>ASNET-AM use cases</a:t>
          </a:r>
        </a:p>
      </dgm:t>
    </dgm:pt>
    <dgm:pt modelId="{A0A91833-468C-D642-98FC-4FE33BB97FE6}" type="parTrans" cxnId="{B6D86707-2E17-8643-A952-F7EFD547EE62}">
      <dgm:prSet/>
      <dgm:spPr/>
      <dgm:t>
        <a:bodyPr/>
        <a:lstStyle/>
        <a:p>
          <a:endParaRPr lang="en-US"/>
        </a:p>
      </dgm:t>
    </dgm:pt>
    <dgm:pt modelId="{A391C78E-0A76-7641-8A69-10F94D5F6DA2}" type="sibTrans" cxnId="{B6D86707-2E17-8643-A952-F7EFD547EE62}">
      <dgm:prSet/>
      <dgm:spPr/>
      <dgm:t>
        <a:bodyPr/>
        <a:lstStyle/>
        <a:p>
          <a:endParaRPr lang="en-US"/>
        </a:p>
      </dgm:t>
    </dgm:pt>
    <dgm:pt modelId="{A3DD6A98-FB4A-DD4C-A234-6A441AEC2399}">
      <dgm:prSet custT="1"/>
      <dgm:spPr/>
      <dgm:t>
        <a:bodyPr/>
        <a:lstStyle/>
        <a:p>
          <a:r>
            <a:rPr lang="en-US" sz="1300" dirty="0"/>
            <a:t>Connectivity</a:t>
          </a:r>
        </a:p>
      </dgm:t>
    </dgm:pt>
    <dgm:pt modelId="{550722E6-C114-CF45-867A-0FE2F14B4D81}" type="parTrans" cxnId="{A902F3B7-94B7-7043-BA34-14B5C5111E26}">
      <dgm:prSet/>
      <dgm:spPr/>
      <dgm:t>
        <a:bodyPr/>
        <a:lstStyle/>
        <a:p>
          <a:endParaRPr lang="en-US"/>
        </a:p>
      </dgm:t>
    </dgm:pt>
    <dgm:pt modelId="{DDADDD36-19A7-414B-8A95-ED538391531C}" type="sibTrans" cxnId="{A902F3B7-94B7-7043-BA34-14B5C5111E26}">
      <dgm:prSet/>
      <dgm:spPr/>
      <dgm:t>
        <a:bodyPr/>
        <a:lstStyle/>
        <a:p>
          <a:endParaRPr lang="en-US"/>
        </a:p>
      </dgm:t>
    </dgm:pt>
    <dgm:pt modelId="{F08B07DA-1281-0840-8803-C8144E750AA6}">
      <dgm:prSet custT="1"/>
      <dgm:spPr/>
      <dgm:t>
        <a:bodyPr/>
        <a:lstStyle/>
        <a:p>
          <a:r>
            <a:rPr lang="en-US" sz="1300" dirty="0" err="1"/>
            <a:t>IaaS</a:t>
          </a:r>
          <a:endParaRPr lang="en-US" sz="1300" dirty="0"/>
        </a:p>
      </dgm:t>
    </dgm:pt>
    <dgm:pt modelId="{B83310BC-6602-4E40-956F-B29896EAFFE8}" type="parTrans" cxnId="{1FFDE783-7BBF-B140-B45B-6ADEACD9F924}">
      <dgm:prSet/>
      <dgm:spPr/>
      <dgm:t>
        <a:bodyPr/>
        <a:lstStyle/>
        <a:p>
          <a:endParaRPr lang="en-US"/>
        </a:p>
      </dgm:t>
    </dgm:pt>
    <dgm:pt modelId="{F028EFEC-CFA9-604F-A430-9D17BEA19492}" type="sibTrans" cxnId="{1FFDE783-7BBF-B140-B45B-6ADEACD9F924}">
      <dgm:prSet/>
      <dgm:spPr/>
      <dgm:t>
        <a:bodyPr/>
        <a:lstStyle/>
        <a:p>
          <a:endParaRPr lang="en-US"/>
        </a:p>
      </dgm:t>
    </dgm:pt>
    <dgm:pt modelId="{67A23B98-40E8-EF48-BE98-927BD1C077F6}">
      <dgm:prSet custT="1"/>
      <dgm:spPr/>
      <dgm:t>
        <a:bodyPr/>
        <a:lstStyle/>
        <a:p>
          <a:r>
            <a:rPr lang="en-US" sz="1300" dirty="0"/>
            <a:t>History &amp; future activities</a:t>
          </a:r>
        </a:p>
      </dgm:t>
    </dgm:pt>
    <dgm:pt modelId="{5541D9E6-0778-F445-8B02-AC7F1B03EBE8}" type="parTrans" cxnId="{DF0AEE04-AB2E-374D-8CA3-D56AEEF27F6F}">
      <dgm:prSet/>
      <dgm:spPr/>
      <dgm:t>
        <a:bodyPr/>
        <a:lstStyle/>
        <a:p>
          <a:endParaRPr lang="en-US"/>
        </a:p>
      </dgm:t>
    </dgm:pt>
    <dgm:pt modelId="{F46147FA-6BB3-1E44-BA96-B2827A3BA192}" type="sibTrans" cxnId="{DF0AEE04-AB2E-374D-8CA3-D56AEEF27F6F}">
      <dgm:prSet/>
      <dgm:spPr/>
      <dgm:t>
        <a:bodyPr/>
        <a:lstStyle/>
        <a:p>
          <a:endParaRPr lang="en-US"/>
        </a:p>
      </dgm:t>
    </dgm:pt>
    <dgm:pt modelId="{83A15212-5873-294D-BFA6-0AB01E76B3C4}">
      <dgm:prSet custT="1"/>
      <dgm:spPr/>
      <dgm:t>
        <a:bodyPr/>
        <a:lstStyle/>
        <a:p>
          <a:r>
            <a:rPr lang="en-US" sz="1300" dirty="0"/>
            <a:t>Mission, vision</a:t>
          </a:r>
        </a:p>
      </dgm:t>
    </dgm:pt>
    <dgm:pt modelId="{7A0B9DE6-9DD9-A645-B16B-02A9D77C87BB}" type="parTrans" cxnId="{EF4DC6EE-B773-0543-A8B7-5A25065BCF4C}">
      <dgm:prSet/>
      <dgm:spPr/>
      <dgm:t>
        <a:bodyPr/>
        <a:lstStyle/>
        <a:p>
          <a:endParaRPr lang="en-US"/>
        </a:p>
      </dgm:t>
    </dgm:pt>
    <dgm:pt modelId="{BA966FC1-62A0-C04C-AD74-11C548356B98}" type="sibTrans" cxnId="{EF4DC6EE-B773-0543-A8B7-5A25065BCF4C}">
      <dgm:prSet/>
      <dgm:spPr/>
      <dgm:t>
        <a:bodyPr/>
        <a:lstStyle/>
        <a:p>
          <a:endParaRPr lang="en-US"/>
        </a:p>
      </dgm:t>
    </dgm:pt>
    <dgm:pt modelId="{BFE28A63-3C2C-7B4C-9434-BB8D5FA009F2}">
      <dgm:prSet custT="1"/>
      <dgm:spPr/>
      <dgm:t>
        <a:bodyPr/>
        <a:lstStyle/>
        <a:p>
          <a:r>
            <a:rPr lang="en-US" sz="1300" dirty="0"/>
            <a:t>Scientific &amp; societal challenges</a:t>
          </a:r>
        </a:p>
      </dgm:t>
    </dgm:pt>
    <dgm:pt modelId="{B5246ED4-D720-244E-BFAC-EC698C75D27D}" type="parTrans" cxnId="{B108D4D1-7329-0942-B1DE-E345046CC801}">
      <dgm:prSet/>
      <dgm:spPr/>
      <dgm:t>
        <a:bodyPr/>
        <a:lstStyle/>
        <a:p>
          <a:endParaRPr lang="en-US"/>
        </a:p>
      </dgm:t>
    </dgm:pt>
    <dgm:pt modelId="{8F7F5210-E557-3B4E-AA79-B29107EAB81A}" type="sibTrans" cxnId="{B108D4D1-7329-0942-B1DE-E345046CC801}">
      <dgm:prSet/>
      <dgm:spPr/>
      <dgm:t>
        <a:bodyPr/>
        <a:lstStyle/>
        <a:p>
          <a:endParaRPr lang="en-US"/>
        </a:p>
      </dgm:t>
    </dgm:pt>
    <dgm:pt modelId="{9EBAA26E-D492-4A45-8BC6-1699D992B949}">
      <dgm:prSet custT="1"/>
      <dgm:spPr/>
      <dgm:t>
        <a:bodyPr/>
        <a:lstStyle/>
        <a:p>
          <a:r>
            <a:rPr lang="en-US" sz="1300" dirty="0"/>
            <a:t>Digital services</a:t>
          </a:r>
        </a:p>
      </dgm:t>
    </dgm:pt>
    <dgm:pt modelId="{DC417DE2-D58E-5147-858A-4F1F45DE1723}" type="parTrans" cxnId="{30395452-4705-284D-82C2-22BCFF97DAF4}">
      <dgm:prSet/>
      <dgm:spPr/>
      <dgm:t>
        <a:bodyPr/>
        <a:lstStyle/>
        <a:p>
          <a:endParaRPr lang="en-US"/>
        </a:p>
      </dgm:t>
    </dgm:pt>
    <dgm:pt modelId="{C0229A7C-41DF-9A41-8BA0-2BFE17CA969A}" type="sibTrans" cxnId="{30395452-4705-284D-82C2-22BCFF97DAF4}">
      <dgm:prSet/>
      <dgm:spPr/>
      <dgm:t>
        <a:bodyPr/>
        <a:lstStyle/>
        <a:p>
          <a:endParaRPr lang="en-US"/>
        </a:p>
      </dgm:t>
    </dgm:pt>
    <dgm:pt modelId="{DC4584DF-0797-AC4C-805D-F0025CAAFE75}" type="pres">
      <dgm:prSet presAssocID="{8A60650F-A154-7640-BEB0-3BDE6C01C3ED}" presName="Name0" presStyleCnt="0">
        <dgm:presLayoutVars>
          <dgm:chMax val="7"/>
          <dgm:chPref val="7"/>
          <dgm:dir/>
        </dgm:presLayoutVars>
      </dgm:prSet>
      <dgm:spPr/>
    </dgm:pt>
    <dgm:pt modelId="{5629A498-9AA8-EF47-A99C-83DAA8926768}" type="pres">
      <dgm:prSet presAssocID="{8A60650F-A154-7640-BEB0-3BDE6C01C3ED}" presName="Name1" presStyleCnt="0"/>
      <dgm:spPr/>
    </dgm:pt>
    <dgm:pt modelId="{A0E9036C-CBEA-7142-B88F-8B11B5409031}" type="pres">
      <dgm:prSet presAssocID="{8A60650F-A154-7640-BEB0-3BDE6C01C3ED}" presName="cycle" presStyleCnt="0"/>
      <dgm:spPr/>
    </dgm:pt>
    <dgm:pt modelId="{9D54C03C-7200-4A47-86FD-CF3D47DB7DAD}" type="pres">
      <dgm:prSet presAssocID="{8A60650F-A154-7640-BEB0-3BDE6C01C3ED}" presName="srcNode" presStyleLbl="node1" presStyleIdx="0" presStyleCnt="4"/>
      <dgm:spPr/>
    </dgm:pt>
    <dgm:pt modelId="{58A4F3A7-A837-154A-A4EB-254A1ED637B7}" type="pres">
      <dgm:prSet presAssocID="{8A60650F-A154-7640-BEB0-3BDE6C01C3ED}" presName="conn" presStyleLbl="parChTrans1D2" presStyleIdx="0" presStyleCnt="1"/>
      <dgm:spPr/>
    </dgm:pt>
    <dgm:pt modelId="{2CC6326F-7EE3-1D4C-8AAE-209E0FE1809A}" type="pres">
      <dgm:prSet presAssocID="{8A60650F-A154-7640-BEB0-3BDE6C01C3ED}" presName="extraNode" presStyleLbl="node1" presStyleIdx="0" presStyleCnt="4"/>
      <dgm:spPr/>
    </dgm:pt>
    <dgm:pt modelId="{BDC06D7C-6E07-9448-AF43-5B3B238E81A0}" type="pres">
      <dgm:prSet presAssocID="{8A60650F-A154-7640-BEB0-3BDE6C01C3ED}" presName="dstNode" presStyleLbl="node1" presStyleIdx="0" presStyleCnt="4"/>
      <dgm:spPr/>
    </dgm:pt>
    <dgm:pt modelId="{345809C4-1F1E-9546-B191-2D50F56B2C8D}" type="pres">
      <dgm:prSet presAssocID="{E78A41B2-38BE-AC41-9BD5-616AAB7D5E79}" presName="text_1" presStyleLbl="node1" presStyleIdx="0" presStyleCnt="4">
        <dgm:presLayoutVars>
          <dgm:bulletEnabled val="1"/>
        </dgm:presLayoutVars>
      </dgm:prSet>
      <dgm:spPr/>
    </dgm:pt>
    <dgm:pt modelId="{6447ED82-A51C-D244-A076-DCBDBD321A35}" type="pres">
      <dgm:prSet presAssocID="{E78A41B2-38BE-AC41-9BD5-616AAB7D5E79}" presName="accent_1" presStyleCnt="0"/>
      <dgm:spPr/>
    </dgm:pt>
    <dgm:pt modelId="{9CAA3DAC-8EA6-934A-9599-8B156C4C502C}" type="pres">
      <dgm:prSet presAssocID="{E78A41B2-38BE-AC41-9BD5-616AAB7D5E79}" presName="accentRepeatNode" presStyleLbl="solidFgAcc1" presStyleIdx="0" presStyleCnt="4"/>
      <dgm:spPr/>
    </dgm:pt>
    <dgm:pt modelId="{A11CC027-4EFE-A044-B462-0900B3EB5749}" type="pres">
      <dgm:prSet presAssocID="{364B0640-4D68-8F45-976B-74BBAC94D5E9}" presName="text_2" presStyleLbl="node1" presStyleIdx="1" presStyleCnt="4">
        <dgm:presLayoutVars>
          <dgm:bulletEnabled val="1"/>
        </dgm:presLayoutVars>
      </dgm:prSet>
      <dgm:spPr/>
    </dgm:pt>
    <dgm:pt modelId="{6B3BDDCE-5C17-4647-A2F7-628A6372312D}" type="pres">
      <dgm:prSet presAssocID="{364B0640-4D68-8F45-976B-74BBAC94D5E9}" presName="accent_2" presStyleCnt="0"/>
      <dgm:spPr/>
    </dgm:pt>
    <dgm:pt modelId="{20CBB498-EF49-2B4B-98FF-93B185628172}" type="pres">
      <dgm:prSet presAssocID="{364B0640-4D68-8F45-976B-74BBAC94D5E9}" presName="accentRepeatNode" presStyleLbl="solidFgAcc1" presStyleIdx="1" presStyleCnt="4"/>
      <dgm:spPr/>
    </dgm:pt>
    <dgm:pt modelId="{54DE87AB-5FFA-1849-878B-35346F59B17D}" type="pres">
      <dgm:prSet presAssocID="{E8577A2E-3D1B-5844-95FB-92CB14D05CE3}" presName="text_3" presStyleLbl="node1" presStyleIdx="2" presStyleCnt="4">
        <dgm:presLayoutVars>
          <dgm:bulletEnabled val="1"/>
        </dgm:presLayoutVars>
      </dgm:prSet>
      <dgm:spPr/>
    </dgm:pt>
    <dgm:pt modelId="{DC59E6EF-C7D9-104C-842D-F98431B79F36}" type="pres">
      <dgm:prSet presAssocID="{E8577A2E-3D1B-5844-95FB-92CB14D05CE3}" presName="accent_3" presStyleCnt="0"/>
      <dgm:spPr/>
    </dgm:pt>
    <dgm:pt modelId="{9A8C601C-84C1-CD49-9824-89A1BB2C934D}" type="pres">
      <dgm:prSet presAssocID="{E8577A2E-3D1B-5844-95FB-92CB14D05CE3}" presName="accentRepeatNode" presStyleLbl="solidFgAcc1" presStyleIdx="2" presStyleCnt="4"/>
      <dgm:spPr/>
    </dgm:pt>
    <dgm:pt modelId="{5EFA2FD2-21A7-2244-923D-F2102D80FA5D}" type="pres">
      <dgm:prSet presAssocID="{4E303EB5-F14F-1143-B6A2-527369CC20E3}" presName="text_4" presStyleLbl="node1" presStyleIdx="3" presStyleCnt="4">
        <dgm:presLayoutVars>
          <dgm:bulletEnabled val="1"/>
        </dgm:presLayoutVars>
      </dgm:prSet>
      <dgm:spPr/>
    </dgm:pt>
    <dgm:pt modelId="{B5043089-6041-C747-89B9-1745ACA0A99D}" type="pres">
      <dgm:prSet presAssocID="{4E303EB5-F14F-1143-B6A2-527369CC20E3}" presName="accent_4" presStyleCnt="0"/>
      <dgm:spPr/>
    </dgm:pt>
    <dgm:pt modelId="{8A974043-20FA-604C-8BBD-84CEAAFEBD81}" type="pres">
      <dgm:prSet presAssocID="{4E303EB5-F14F-1143-B6A2-527369CC20E3}" presName="accentRepeatNode" presStyleLbl="solidFgAcc1" presStyleIdx="3" presStyleCnt="4"/>
      <dgm:spPr/>
    </dgm:pt>
  </dgm:ptLst>
  <dgm:cxnLst>
    <dgm:cxn modelId="{DF0AEE04-AB2E-374D-8CA3-D56AEEF27F6F}" srcId="{E8577A2E-3D1B-5844-95FB-92CB14D05CE3}" destId="{67A23B98-40E8-EF48-BE98-927BD1C077F6}" srcOrd="1" destOrd="0" parTransId="{5541D9E6-0778-F445-8B02-AC7F1B03EBE8}" sibTransId="{F46147FA-6BB3-1E44-BA96-B2827A3BA192}"/>
    <dgm:cxn modelId="{B6D86707-2E17-8643-A952-F7EFD547EE62}" srcId="{8A60650F-A154-7640-BEB0-3BDE6C01C3ED}" destId="{4E303EB5-F14F-1143-B6A2-527369CC20E3}" srcOrd="3" destOrd="0" parTransId="{A0A91833-468C-D642-98FC-4FE33BB97FE6}" sibTransId="{A391C78E-0A76-7641-8A69-10F94D5F6DA2}"/>
    <dgm:cxn modelId="{A5262819-755F-4447-9D5C-A770B8A044FF}" type="presOf" srcId="{9EBAA26E-D492-4A45-8BC6-1699D992B949}" destId="{5EFA2FD2-21A7-2244-923D-F2102D80FA5D}" srcOrd="0" destOrd="2" presId="urn:microsoft.com/office/officeart/2008/layout/VerticalCurvedList"/>
    <dgm:cxn modelId="{A8AC831F-BB37-8944-9D07-B8A647A3318D}" type="presOf" srcId="{8A60650F-A154-7640-BEB0-3BDE6C01C3ED}" destId="{DC4584DF-0797-AC4C-805D-F0025CAAFE75}" srcOrd="0" destOrd="0" presId="urn:microsoft.com/office/officeart/2008/layout/VerticalCurvedList"/>
    <dgm:cxn modelId="{0743004B-2D98-CF46-8F7E-4B25E28A2266}" type="presOf" srcId="{83A15212-5873-294D-BFA6-0AB01E76B3C4}" destId="{54DE87AB-5FFA-1849-878B-35346F59B17D}" srcOrd="0" destOrd="1" presId="urn:microsoft.com/office/officeart/2008/layout/VerticalCurvedList"/>
    <dgm:cxn modelId="{30395452-4705-284D-82C2-22BCFF97DAF4}" srcId="{4E303EB5-F14F-1143-B6A2-527369CC20E3}" destId="{9EBAA26E-D492-4A45-8BC6-1699D992B949}" srcOrd="1" destOrd="0" parTransId="{DC417DE2-D58E-5147-858A-4F1F45DE1723}" sibTransId="{C0229A7C-41DF-9A41-8BA0-2BFE17CA969A}"/>
    <dgm:cxn modelId="{8B4EBA64-0CF0-8543-87C2-6A7A20ED3A69}" type="presOf" srcId="{49D12432-1032-E34B-988F-11EC671108F0}" destId="{58A4F3A7-A837-154A-A4EB-254A1ED637B7}" srcOrd="0" destOrd="0" presId="urn:microsoft.com/office/officeart/2008/layout/VerticalCurvedList"/>
    <dgm:cxn modelId="{864A2967-8EB9-A841-BE34-423B8B10DCC5}" type="presOf" srcId="{E8577A2E-3D1B-5844-95FB-92CB14D05CE3}" destId="{54DE87AB-5FFA-1849-878B-35346F59B17D}" srcOrd="0" destOrd="0" presId="urn:microsoft.com/office/officeart/2008/layout/VerticalCurvedList"/>
    <dgm:cxn modelId="{FD108E72-4BC6-4340-B71E-86BAA3411CE1}" type="presOf" srcId="{67A23B98-40E8-EF48-BE98-927BD1C077F6}" destId="{54DE87AB-5FFA-1849-878B-35346F59B17D}" srcOrd="0" destOrd="2" presId="urn:microsoft.com/office/officeart/2008/layout/VerticalCurvedList"/>
    <dgm:cxn modelId="{AF70DA74-B4FC-2C40-BA7D-A92040DE5280}" srcId="{8A60650F-A154-7640-BEB0-3BDE6C01C3ED}" destId="{E8577A2E-3D1B-5844-95FB-92CB14D05CE3}" srcOrd="2" destOrd="0" parTransId="{806F4B38-6B1D-3140-BECE-B22A2F0A3AA8}" sibTransId="{69463D8D-878F-F04B-BDA5-5ED43366D03E}"/>
    <dgm:cxn modelId="{9E512675-60B4-5A4A-986B-DCA2AC1259C9}" type="presOf" srcId="{364B0640-4D68-8F45-976B-74BBAC94D5E9}" destId="{A11CC027-4EFE-A044-B462-0900B3EB5749}" srcOrd="0" destOrd="0" presId="urn:microsoft.com/office/officeart/2008/layout/VerticalCurvedList"/>
    <dgm:cxn modelId="{BE3E2F76-FDFA-3F4A-85C8-0D99DD014F93}" type="presOf" srcId="{02F99112-6B15-E44A-9AE5-5ADE4C618B19}" destId="{345809C4-1F1E-9546-B191-2D50F56B2C8D}" srcOrd="0" destOrd="2" presId="urn:microsoft.com/office/officeart/2008/layout/VerticalCurvedList"/>
    <dgm:cxn modelId="{D821D576-B0DA-B04F-A28E-27C9F2FE5BC9}" srcId="{E78A41B2-38BE-AC41-9BD5-616AAB7D5E79}" destId="{02F99112-6B15-E44A-9AE5-5ADE4C618B19}" srcOrd="1" destOrd="0" parTransId="{AADFEC77-B43B-654A-BEEB-713FB7023FE5}" sibTransId="{A8074F8E-BF7F-0147-B8EC-FF0DD9D93E0E}"/>
    <dgm:cxn modelId="{1FFDE783-7BBF-B140-B45B-6ADEACD9F924}" srcId="{364B0640-4D68-8F45-976B-74BBAC94D5E9}" destId="{F08B07DA-1281-0840-8803-C8144E750AA6}" srcOrd="1" destOrd="0" parTransId="{B83310BC-6602-4E40-956F-B29896EAFFE8}" sibTransId="{F028EFEC-CFA9-604F-A430-9D17BEA19492}"/>
    <dgm:cxn modelId="{5CF49B95-C09D-C745-9225-7E7F1662600E}" type="presOf" srcId="{E78A41B2-38BE-AC41-9BD5-616AAB7D5E79}" destId="{345809C4-1F1E-9546-B191-2D50F56B2C8D}" srcOrd="0" destOrd="0" presId="urn:microsoft.com/office/officeart/2008/layout/VerticalCurvedList"/>
    <dgm:cxn modelId="{982D9C9B-535D-3847-93C4-24E3F3D2BD18}" srcId="{8A60650F-A154-7640-BEB0-3BDE6C01C3ED}" destId="{364B0640-4D68-8F45-976B-74BBAC94D5E9}" srcOrd="1" destOrd="0" parTransId="{453FDFF0-0E6E-1643-AEDC-B627249B55A5}" sibTransId="{624C6F78-09B3-6C40-BFE9-092D36B57170}"/>
    <dgm:cxn modelId="{CA93F8B6-4F94-8F43-AB97-968BA9174CC8}" type="presOf" srcId="{A3DD6A98-FB4A-DD4C-A234-6A441AEC2399}" destId="{A11CC027-4EFE-A044-B462-0900B3EB5749}" srcOrd="0" destOrd="1" presId="urn:microsoft.com/office/officeart/2008/layout/VerticalCurvedList"/>
    <dgm:cxn modelId="{A902F3B7-94B7-7043-BA34-14B5C5111E26}" srcId="{364B0640-4D68-8F45-976B-74BBAC94D5E9}" destId="{A3DD6A98-FB4A-DD4C-A234-6A441AEC2399}" srcOrd="0" destOrd="0" parTransId="{550722E6-C114-CF45-867A-0FE2F14B4D81}" sibTransId="{DDADDD36-19A7-414B-8A95-ED538391531C}"/>
    <dgm:cxn modelId="{B29BEAC5-099C-7649-806D-77FCC2ADCC75}" srcId="{8A60650F-A154-7640-BEB0-3BDE6C01C3ED}" destId="{E78A41B2-38BE-AC41-9BD5-616AAB7D5E79}" srcOrd="0" destOrd="0" parTransId="{38EDE0D5-844E-0341-8D01-694C7DBE8247}" sibTransId="{95DF0590-7CF6-8746-AC5C-2B04A10AEE4A}"/>
    <dgm:cxn modelId="{BBE1ADCD-A0FE-9B43-B85F-EA09A9494C40}" srcId="{E78A41B2-38BE-AC41-9BD5-616AAB7D5E79}" destId="{A300C16E-4514-E94C-BDC3-11B650740DA4}" srcOrd="0" destOrd="0" parTransId="{2BD368AB-0BD3-E842-AA1D-B2AD22DFB22C}" sibTransId="{49D12432-1032-E34B-988F-11EC671108F0}"/>
    <dgm:cxn modelId="{B108D4D1-7329-0942-B1DE-E345046CC801}" srcId="{4E303EB5-F14F-1143-B6A2-527369CC20E3}" destId="{BFE28A63-3C2C-7B4C-9434-BB8D5FA009F2}" srcOrd="0" destOrd="0" parTransId="{B5246ED4-D720-244E-BFAC-EC698C75D27D}" sibTransId="{8F7F5210-E557-3B4E-AA79-B29107EAB81A}"/>
    <dgm:cxn modelId="{2D02F5D8-21A8-8449-B252-ADFE28F5741B}" type="presOf" srcId="{A300C16E-4514-E94C-BDC3-11B650740DA4}" destId="{345809C4-1F1E-9546-B191-2D50F56B2C8D}" srcOrd="0" destOrd="1" presId="urn:microsoft.com/office/officeart/2008/layout/VerticalCurvedList"/>
    <dgm:cxn modelId="{8CF85FE6-3F8F-3749-AA26-597F053DDCA1}" type="presOf" srcId="{4E303EB5-F14F-1143-B6A2-527369CC20E3}" destId="{5EFA2FD2-21A7-2244-923D-F2102D80FA5D}" srcOrd="0" destOrd="0" presId="urn:microsoft.com/office/officeart/2008/layout/VerticalCurvedList"/>
    <dgm:cxn modelId="{EF4DC6EE-B773-0543-A8B7-5A25065BCF4C}" srcId="{E8577A2E-3D1B-5844-95FB-92CB14D05CE3}" destId="{83A15212-5873-294D-BFA6-0AB01E76B3C4}" srcOrd="0" destOrd="0" parTransId="{7A0B9DE6-9DD9-A645-B16B-02A9D77C87BB}" sibTransId="{BA966FC1-62A0-C04C-AD74-11C548356B98}"/>
    <dgm:cxn modelId="{E8AC79EF-C6E0-3C46-9072-8A04D7FA0CEF}" type="presOf" srcId="{BFE28A63-3C2C-7B4C-9434-BB8D5FA009F2}" destId="{5EFA2FD2-21A7-2244-923D-F2102D80FA5D}" srcOrd="0" destOrd="1" presId="urn:microsoft.com/office/officeart/2008/layout/VerticalCurvedList"/>
    <dgm:cxn modelId="{30750EFF-CCDC-9047-8B87-06EF8D12542E}" type="presOf" srcId="{F08B07DA-1281-0840-8803-C8144E750AA6}" destId="{A11CC027-4EFE-A044-B462-0900B3EB5749}" srcOrd="0" destOrd="2" presId="urn:microsoft.com/office/officeart/2008/layout/VerticalCurvedList"/>
    <dgm:cxn modelId="{A9BEC8F5-FA94-6E4D-97C2-1A1EFE490570}" type="presParOf" srcId="{DC4584DF-0797-AC4C-805D-F0025CAAFE75}" destId="{5629A498-9AA8-EF47-A99C-83DAA8926768}" srcOrd="0" destOrd="0" presId="urn:microsoft.com/office/officeart/2008/layout/VerticalCurvedList"/>
    <dgm:cxn modelId="{41D452A2-E0A0-4B4B-A856-325E36F92AAC}" type="presParOf" srcId="{5629A498-9AA8-EF47-A99C-83DAA8926768}" destId="{A0E9036C-CBEA-7142-B88F-8B11B5409031}" srcOrd="0" destOrd="0" presId="urn:microsoft.com/office/officeart/2008/layout/VerticalCurvedList"/>
    <dgm:cxn modelId="{18F870B2-8072-A844-95A6-2B68FD593F4E}" type="presParOf" srcId="{A0E9036C-CBEA-7142-B88F-8B11B5409031}" destId="{9D54C03C-7200-4A47-86FD-CF3D47DB7DAD}" srcOrd="0" destOrd="0" presId="urn:microsoft.com/office/officeart/2008/layout/VerticalCurvedList"/>
    <dgm:cxn modelId="{AABFC4BA-586C-964C-B349-977DFF5AA444}" type="presParOf" srcId="{A0E9036C-CBEA-7142-B88F-8B11B5409031}" destId="{58A4F3A7-A837-154A-A4EB-254A1ED637B7}" srcOrd="1" destOrd="0" presId="urn:microsoft.com/office/officeart/2008/layout/VerticalCurvedList"/>
    <dgm:cxn modelId="{A50104B2-EDDA-D641-BAF9-EEBBC49E72AC}" type="presParOf" srcId="{A0E9036C-CBEA-7142-B88F-8B11B5409031}" destId="{2CC6326F-7EE3-1D4C-8AAE-209E0FE1809A}" srcOrd="2" destOrd="0" presId="urn:microsoft.com/office/officeart/2008/layout/VerticalCurvedList"/>
    <dgm:cxn modelId="{AA6B8D6C-6EB1-4242-8B6B-EAAE72282FBF}" type="presParOf" srcId="{A0E9036C-CBEA-7142-B88F-8B11B5409031}" destId="{BDC06D7C-6E07-9448-AF43-5B3B238E81A0}" srcOrd="3" destOrd="0" presId="urn:microsoft.com/office/officeart/2008/layout/VerticalCurvedList"/>
    <dgm:cxn modelId="{6962F181-F852-F44A-92B7-A9D1D64A14DC}" type="presParOf" srcId="{5629A498-9AA8-EF47-A99C-83DAA8926768}" destId="{345809C4-1F1E-9546-B191-2D50F56B2C8D}" srcOrd="1" destOrd="0" presId="urn:microsoft.com/office/officeart/2008/layout/VerticalCurvedList"/>
    <dgm:cxn modelId="{68BF09BF-4143-A640-8FC3-C4E398016832}" type="presParOf" srcId="{5629A498-9AA8-EF47-A99C-83DAA8926768}" destId="{6447ED82-A51C-D244-A076-DCBDBD321A35}" srcOrd="2" destOrd="0" presId="urn:microsoft.com/office/officeart/2008/layout/VerticalCurvedList"/>
    <dgm:cxn modelId="{E64A2B84-6D48-5441-B85B-490D65319FA2}" type="presParOf" srcId="{6447ED82-A51C-D244-A076-DCBDBD321A35}" destId="{9CAA3DAC-8EA6-934A-9599-8B156C4C502C}" srcOrd="0" destOrd="0" presId="urn:microsoft.com/office/officeart/2008/layout/VerticalCurvedList"/>
    <dgm:cxn modelId="{A8D1A71F-9C31-FD40-8ACA-672F1A0B2DB3}" type="presParOf" srcId="{5629A498-9AA8-EF47-A99C-83DAA8926768}" destId="{A11CC027-4EFE-A044-B462-0900B3EB5749}" srcOrd="3" destOrd="0" presId="urn:microsoft.com/office/officeart/2008/layout/VerticalCurvedList"/>
    <dgm:cxn modelId="{4E8E0AE9-9F0B-9A40-A58D-3A2772FF1655}" type="presParOf" srcId="{5629A498-9AA8-EF47-A99C-83DAA8926768}" destId="{6B3BDDCE-5C17-4647-A2F7-628A6372312D}" srcOrd="4" destOrd="0" presId="urn:microsoft.com/office/officeart/2008/layout/VerticalCurvedList"/>
    <dgm:cxn modelId="{B55ED2FF-C4B5-364D-A8E2-606444F26724}" type="presParOf" srcId="{6B3BDDCE-5C17-4647-A2F7-628A6372312D}" destId="{20CBB498-EF49-2B4B-98FF-93B185628172}" srcOrd="0" destOrd="0" presId="urn:microsoft.com/office/officeart/2008/layout/VerticalCurvedList"/>
    <dgm:cxn modelId="{6ECCC7FD-BD49-CA4F-8C22-EECD846464E8}" type="presParOf" srcId="{5629A498-9AA8-EF47-A99C-83DAA8926768}" destId="{54DE87AB-5FFA-1849-878B-35346F59B17D}" srcOrd="5" destOrd="0" presId="urn:microsoft.com/office/officeart/2008/layout/VerticalCurvedList"/>
    <dgm:cxn modelId="{CAD528D4-A694-BD4C-9EBB-1DF219C03E5B}" type="presParOf" srcId="{5629A498-9AA8-EF47-A99C-83DAA8926768}" destId="{DC59E6EF-C7D9-104C-842D-F98431B79F36}" srcOrd="6" destOrd="0" presId="urn:microsoft.com/office/officeart/2008/layout/VerticalCurvedList"/>
    <dgm:cxn modelId="{6C9CB39C-CD06-2D43-BF17-1331CEC65DC4}" type="presParOf" srcId="{DC59E6EF-C7D9-104C-842D-F98431B79F36}" destId="{9A8C601C-84C1-CD49-9824-89A1BB2C934D}" srcOrd="0" destOrd="0" presId="urn:microsoft.com/office/officeart/2008/layout/VerticalCurvedList"/>
    <dgm:cxn modelId="{7807FC32-0C9A-5D46-954B-D17EC6189A4B}" type="presParOf" srcId="{5629A498-9AA8-EF47-A99C-83DAA8926768}" destId="{5EFA2FD2-21A7-2244-923D-F2102D80FA5D}" srcOrd="7" destOrd="0" presId="urn:microsoft.com/office/officeart/2008/layout/VerticalCurvedList"/>
    <dgm:cxn modelId="{8E9C5E7A-17C5-094E-AA99-28D4167403A0}" type="presParOf" srcId="{5629A498-9AA8-EF47-A99C-83DAA8926768}" destId="{B5043089-6041-C747-89B9-1745ACA0A99D}" srcOrd="8" destOrd="0" presId="urn:microsoft.com/office/officeart/2008/layout/VerticalCurvedList"/>
    <dgm:cxn modelId="{2BD32EE7-E6CB-C148-941A-2818805A4F4A}" type="presParOf" srcId="{B5043089-6041-C747-89B9-1745ACA0A99D}" destId="{8A974043-20FA-604C-8BBD-84CEAAFEBD8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5A733F9-26BE-6B41-93FC-60FDE8BB3A33}" type="doc">
      <dgm:prSet loTypeId="urn:microsoft.com/office/officeart/2009/layout/ReverseList" loCatId="" qsTypeId="urn:microsoft.com/office/officeart/2005/8/quickstyle/simple4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015287D1-DA41-3C46-B547-1B6F8F7B0E7D}">
      <dgm:prSet/>
      <dgm:spPr/>
      <dgm:t>
        <a:bodyPr/>
        <a:lstStyle/>
        <a:p>
          <a:pPr rtl="0"/>
          <a:r>
            <a:rPr lang="en-US" dirty="0">
              <a:solidFill>
                <a:srgbClr val="0270C0"/>
              </a:solidFill>
            </a:rPr>
            <a:t>R&amp;D focused on ICT and their application</a:t>
          </a:r>
        </a:p>
      </dgm:t>
    </dgm:pt>
    <dgm:pt modelId="{40A06D59-2BDF-F94F-89B6-0430EAD4FB27}" type="parTrans" cxnId="{40429CA2-AFD3-F047-A39E-C5DA89E8E086}">
      <dgm:prSet/>
      <dgm:spPr/>
      <dgm:t>
        <a:bodyPr/>
        <a:lstStyle/>
        <a:p>
          <a:endParaRPr lang="en-US"/>
        </a:p>
      </dgm:t>
    </dgm:pt>
    <dgm:pt modelId="{136A0DF2-2815-9149-8F7C-E18EBEB9413E}" type="sibTrans" cxnId="{40429CA2-AFD3-F047-A39E-C5DA89E8E086}">
      <dgm:prSet/>
      <dgm:spPr/>
      <dgm:t>
        <a:bodyPr/>
        <a:lstStyle/>
        <a:p>
          <a:endParaRPr lang="en-US"/>
        </a:p>
      </dgm:t>
    </dgm:pt>
    <dgm:pt modelId="{134773B5-3889-9C49-956D-62AB361CD4ED}">
      <dgm:prSet/>
      <dgm:spPr/>
      <dgm:t>
        <a:bodyPr/>
        <a:lstStyle/>
        <a:p>
          <a:pPr rtl="0"/>
          <a:r>
            <a:rPr lang="en-US" dirty="0">
              <a:solidFill>
                <a:srgbClr val="0270C0"/>
              </a:solidFill>
            </a:rPr>
            <a:t>Creating ICT inspired innovations</a:t>
          </a:r>
        </a:p>
      </dgm:t>
    </dgm:pt>
    <dgm:pt modelId="{81352FED-B04A-6C49-B28C-8A213349F7A4}" type="parTrans" cxnId="{841F0270-AE42-164F-ADDC-6EBEE066A74B}">
      <dgm:prSet/>
      <dgm:spPr/>
      <dgm:t>
        <a:bodyPr/>
        <a:lstStyle/>
        <a:p>
          <a:endParaRPr lang="en-US"/>
        </a:p>
      </dgm:t>
    </dgm:pt>
    <dgm:pt modelId="{00B292B4-69DF-1145-9679-16D74494BBA0}" type="sibTrans" cxnId="{841F0270-AE42-164F-ADDC-6EBEE066A74B}">
      <dgm:prSet/>
      <dgm:spPr/>
      <dgm:t>
        <a:bodyPr/>
        <a:lstStyle/>
        <a:p>
          <a:endParaRPr lang="en-US"/>
        </a:p>
      </dgm:t>
    </dgm:pt>
    <dgm:pt modelId="{13999153-5992-7049-B27C-EFB0F8955988}" type="pres">
      <dgm:prSet presAssocID="{F5A733F9-26BE-6B41-93FC-60FDE8BB3A33}" presName="Name0" presStyleCnt="0">
        <dgm:presLayoutVars>
          <dgm:chMax val="2"/>
          <dgm:chPref val="2"/>
          <dgm:animLvl val="lvl"/>
        </dgm:presLayoutVars>
      </dgm:prSet>
      <dgm:spPr/>
    </dgm:pt>
    <dgm:pt modelId="{D409F3AA-9BCB-214A-B044-15470F61A628}" type="pres">
      <dgm:prSet presAssocID="{F5A733F9-26BE-6B41-93FC-60FDE8BB3A33}" presName="LeftText" presStyleLbl="revTx" presStyleIdx="0" presStyleCnt="0">
        <dgm:presLayoutVars>
          <dgm:bulletEnabled val="1"/>
        </dgm:presLayoutVars>
      </dgm:prSet>
      <dgm:spPr/>
    </dgm:pt>
    <dgm:pt modelId="{B1084F56-C150-964C-ACEE-2374B32940EF}" type="pres">
      <dgm:prSet presAssocID="{F5A733F9-26BE-6B41-93FC-60FDE8BB3A33}" presName="LeftNode" presStyleLbl="bgImgPlace1" presStyleIdx="0" presStyleCnt="2">
        <dgm:presLayoutVars>
          <dgm:chMax val="2"/>
          <dgm:chPref val="2"/>
        </dgm:presLayoutVars>
      </dgm:prSet>
      <dgm:spPr/>
    </dgm:pt>
    <dgm:pt modelId="{B18B64E6-BCD6-E943-BAF0-64A0C21CCD9B}" type="pres">
      <dgm:prSet presAssocID="{F5A733F9-26BE-6B41-93FC-60FDE8BB3A33}" presName="RightText" presStyleLbl="revTx" presStyleIdx="0" presStyleCnt="0">
        <dgm:presLayoutVars>
          <dgm:bulletEnabled val="1"/>
        </dgm:presLayoutVars>
      </dgm:prSet>
      <dgm:spPr/>
    </dgm:pt>
    <dgm:pt modelId="{B7B73BAE-438C-9549-9C39-962AD877C808}" type="pres">
      <dgm:prSet presAssocID="{F5A733F9-26BE-6B41-93FC-60FDE8BB3A33}" presName="RightNode" presStyleLbl="bgImgPlace1" presStyleIdx="1" presStyleCnt="2">
        <dgm:presLayoutVars>
          <dgm:chMax val="0"/>
          <dgm:chPref val="0"/>
        </dgm:presLayoutVars>
      </dgm:prSet>
      <dgm:spPr/>
    </dgm:pt>
    <dgm:pt modelId="{47A3CB5A-EB92-DA49-94C6-9E2CA858E142}" type="pres">
      <dgm:prSet presAssocID="{F5A733F9-26BE-6B41-93FC-60FDE8BB3A33}" presName="TopArrow" presStyleLbl="node1" presStyleIdx="0" presStyleCnt="2"/>
      <dgm:spPr/>
    </dgm:pt>
    <dgm:pt modelId="{E6645520-B2A3-6A49-8286-A50B4AF2015F}" type="pres">
      <dgm:prSet presAssocID="{F5A733F9-26BE-6B41-93FC-60FDE8BB3A33}" presName="BottomArrow" presStyleLbl="node1" presStyleIdx="1" presStyleCnt="2"/>
      <dgm:spPr/>
    </dgm:pt>
  </dgm:ptLst>
  <dgm:cxnLst>
    <dgm:cxn modelId="{6FD9150D-05A1-0347-A3A4-52B01542F46F}" type="presOf" srcId="{015287D1-DA41-3C46-B547-1B6F8F7B0E7D}" destId="{D409F3AA-9BCB-214A-B044-15470F61A628}" srcOrd="0" destOrd="0" presId="urn:microsoft.com/office/officeart/2009/layout/ReverseList"/>
    <dgm:cxn modelId="{EBF40D69-525E-B740-8B60-6EC84732D5F5}" type="presOf" srcId="{134773B5-3889-9C49-956D-62AB361CD4ED}" destId="{B7B73BAE-438C-9549-9C39-962AD877C808}" srcOrd="1" destOrd="0" presId="urn:microsoft.com/office/officeart/2009/layout/ReverseList"/>
    <dgm:cxn modelId="{841F0270-AE42-164F-ADDC-6EBEE066A74B}" srcId="{F5A733F9-26BE-6B41-93FC-60FDE8BB3A33}" destId="{134773B5-3889-9C49-956D-62AB361CD4ED}" srcOrd="1" destOrd="0" parTransId="{81352FED-B04A-6C49-B28C-8A213349F7A4}" sibTransId="{00B292B4-69DF-1145-9679-16D74494BBA0}"/>
    <dgm:cxn modelId="{71498B77-E1A8-5B4A-8A2C-2B043E1E6C6D}" type="presOf" srcId="{015287D1-DA41-3C46-B547-1B6F8F7B0E7D}" destId="{B1084F56-C150-964C-ACEE-2374B32940EF}" srcOrd="1" destOrd="0" presId="urn:microsoft.com/office/officeart/2009/layout/ReverseList"/>
    <dgm:cxn modelId="{BB7C378B-B450-8E43-A546-4BB5DC5C46C8}" type="presOf" srcId="{F5A733F9-26BE-6B41-93FC-60FDE8BB3A33}" destId="{13999153-5992-7049-B27C-EFB0F8955988}" srcOrd="0" destOrd="0" presId="urn:microsoft.com/office/officeart/2009/layout/ReverseList"/>
    <dgm:cxn modelId="{40429CA2-AFD3-F047-A39E-C5DA89E8E086}" srcId="{F5A733F9-26BE-6B41-93FC-60FDE8BB3A33}" destId="{015287D1-DA41-3C46-B547-1B6F8F7B0E7D}" srcOrd="0" destOrd="0" parTransId="{40A06D59-2BDF-F94F-89B6-0430EAD4FB27}" sibTransId="{136A0DF2-2815-9149-8F7C-E18EBEB9413E}"/>
    <dgm:cxn modelId="{71EF0ED3-09E7-3E4E-BD5A-DE9BBDBD2223}" type="presOf" srcId="{134773B5-3889-9C49-956D-62AB361CD4ED}" destId="{B18B64E6-BCD6-E943-BAF0-64A0C21CCD9B}" srcOrd="0" destOrd="0" presId="urn:microsoft.com/office/officeart/2009/layout/ReverseList"/>
    <dgm:cxn modelId="{7FF775AA-FE99-694D-B2D8-C88179EC2C58}" type="presParOf" srcId="{13999153-5992-7049-B27C-EFB0F8955988}" destId="{D409F3AA-9BCB-214A-B044-15470F61A628}" srcOrd="0" destOrd="0" presId="urn:microsoft.com/office/officeart/2009/layout/ReverseList"/>
    <dgm:cxn modelId="{7FA18902-64A3-2141-8B7A-666968971516}" type="presParOf" srcId="{13999153-5992-7049-B27C-EFB0F8955988}" destId="{B1084F56-C150-964C-ACEE-2374B32940EF}" srcOrd="1" destOrd="0" presId="urn:microsoft.com/office/officeart/2009/layout/ReverseList"/>
    <dgm:cxn modelId="{62590730-97A1-A247-A811-7CFB86F5EE17}" type="presParOf" srcId="{13999153-5992-7049-B27C-EFB0F8955988}" destId="{B18B64E6-BCD6-E943-BAF0-64A0C21CCD9B}" srcOrd="2" destOrd="0" presId="urn:microsoft.com/office/officeart/2009/layout/ReverseList"/>
    <dgm:cxn modelId="{52AB4CA1-F88D-E44B-A274-8757AE5E1B8B}" type="presParOf" srcId="{13999153-5992-7049-B27C-EFB0F8955988}" destId="{B7B73BAE-438C-9549-9C39-962AD877C808}" srcOrd="3" destOrd="0" presId="urn:microsoft.com/office/officeart/2009/layout/ReverseList"/>
    <dgm:cxn modelId="{7EC5BD37-3E1D-6C49-BF8A-29508ED2528A}" type="presParOf" srcId="{13999153-5992-7049-B27C-EFB0F8955988}" destId="{47A3CB5A-EB92-DA49-94C6-9E2CA858E142}" srcOrd="4" destOrd="0" presId="urn:microsoft.com/office/officeart/2009/layout/ReverseList"/>
    <dgm:cxn modelId="{2287DBEC-DE08-AD4A-B68B-50AA2AB76818}" type="presParOf" srcId="{13999153-5992-7049-B27C-EFB0F8955988}" destId="{E6645520-B2A3-6A49-8286-A50B4AF2015F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5A733F9-26BE-6B41-93FC-60FDE8BB3A33}" type="doc">
      <dgm:prSet loTypeId="urn:microsoft.com/office/officeart/2009/layout/ReverseList" loCatId="" qsTypeId="urn:microsoft.com/office/officeart/2005/8/quickstyle/simple4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5834D8D5-FE1B-3745-AF05-4BCB1B7C7106}">
      <dgm:prSet/>
      <dgm:spPr/>
      <dgm:t>
        <a:bodyPr/>
        <a:lstStyle/>
        <a:p>
          <a:pPr rtl="0"/>
          <a:r>
            <a:rPr lang="en-US" dirty="0">
              <a:solidFill>
                <a:srgbClr val="0270C0"/>
              </a:solidFill>
            </a:rPr>
            <a:t>To provide an advanced </a:t>
          </a:r>
          <a:r>
            <a:rPr lang="en-US" dirty="0" err="1">
              <a:solidFill>
                <a:srgbClr val="0270C0"/>
              </a:solidFill>
            </a:rPr>
            <a:t>eInfrastructures</a:t>
          </a:r>
          <a:r>
            <a:rPr lang="en-US" dirty="0">
              <a:solidFill>
                <a:srgbClr val="0270C0"/>
              </a:solidFill>
            </a:rPr>
            <a:t> to academia</a:t>
          </a:r>
        </a:p>
      </dgm:t>
    </dgm:pt>
    <dgm:pt modelId="{44D55ECF-735A-A34D-B916-364E3CB434D4}" type="parTrans" cxnId="{25621CBB-3B9B-6947-B66B-910AC56E1D1A}">
      <dgm:prSet/>
      <dgm:spPr/>
      <dgm:t>
        <a:bodyPr/>
        <a:lstStyle/>
        <a:p>
          <a:endParaRPr lang="en-US"/>
        </a:p>
      </dgm:t>
    </dgm:pt>
    <dgm:pt modelId="{FAFF66BB-1243-144C-8AF5-D31F1AC4DEB6}" type="sibTrans" cxnId="{25621CBB-3B9B-6947-B66B-910AC56E1D1A}">
      <dgm:prSet/>
      <dgm:spPr/>
      <dgm:t>
        <a:bodyPr/>
        <a:lstStyle/>
        <a:p>
          <a:endParaRPr lang="en-US"/>
        </a:p>
      </dgm:t>
    </dgm:pt>
    <dgm:pt modelId="{9A8354ED-2CA5-944B-9A01-7ED3A47B3CD1}">
      <dgm:prSet/>
      <dgm:spPr/>
      <dgm:t>
        <a:bodyPr/>
        <a:lstStyle/>
        <a:p>
          <a:pPr rtl="0"/>
          <a:r>
            <a:rPr lang="en-US" dirty="0">
              <a:solidFill>
                <a:srgbClr val="0270C0"/>
              </a:solidFill>
            </a:rPr>
            <a:t>R&amp;D Environments</a:t>
          </a:r>
        </a:p>
      </dgm:t>
    </dgm:pt>
    <dgm:pt modelId="{6A90AEEB-800A-C249-8157-0BB8A9CE12D7}" type="parTrans" cxnId="{EBCA7AAE-6250-AF42-9048-36E2CA57C43B}">
      <dgm:prSet/>
      <dgm:spPr/>
      <dgm:t>
        <a:bodyPr/>
        <a:lstStyle/>
        <a:p>
          <a:endParaRPr lang="en-US"/>
        </a:p>
      </dgm:t>
    </dgm:pt>
    <dgm:pt modelId="{6A4E8AA9-D5C2-1D45-B67A-E34246F68817}" type="sibTrans" cxnId="{EBCA7AAE-6250-AF42-9048-36E2CA57C43B}">
      <dgm:prSet/>
      <dgm:spPr/>
      <dgm:t>
        <a:bodyPr/>
        <a:lstStyle/>
        <a:p>
          <a:endParaRPr lang="en-US"/>
        </a:p>
      </dgm:t>
    </dgm:pt>
    <dgm:pt modelId="{13999153-5992-7049-B27C-EFB0F8955988}" type="pres">
      <dgm:prSet presAssocID="{F5A733F9-26BE-6B41-93FC-60FDE8BB3A33}" presName="Name0" presStyleCnt="0">
        <dgm:presLayoutVars>
          <dgm:chMax val="2"/>
          <dgm:chPref val="2"/>
          <dgm:animLvl val="lvl"/>
        </dgm:presLayoutVars>
      </dgm:prSet>
      <dgm:spPr/>
    </dgm:pt>
    <dgm:pt modelId="{D409F3AA-9BCB-214A-B044-15470F61A628}" type="pres">
      <dgm:prSet presAssocID="{F5A733F9-26BE-6B41-93FC-60FDE8BB3A33}" presName="LeftText" presStyleLbl="revTx" presStyleIdx="0" presStyleCnt="0">
        <dgm:presLayoutVars>
          <dgm:bulletEnabled val="1"/>
        </dgm:presLayoutVars>
      </dgm:prSet>
      <dgm:spPr/>
    </dgm:pt>
    <dgm:pt modelId="{B1084F56-C150-964C-ACEE-2374B32940EF}" type="pres">
      <dgm:prSet presAssocID="{F5A733F9-26BE-6B41-93FC-60FDE8BB3A33}" presName="LeftNode" presStyleLbl="bgImgPlace1" presStyleIdx="0" presStyleCnt="2">
        <dgm:presLayoutVars>
          <dgm:chMax val="2"/>
          <dgm:chPref val="2"/>
        </dgm:presLayoutVars>
      </dgm:prSet>
      <dgm:spPr/>
    </dgm:pt>
    <dgm:pt modelId="{B18B64E6-BCD6-E943-BAF0-64A0C21CCD9B}" type="pres">
      <dgm:prSet presAssocID="{F5A733F9-26BE-6B41-93FC-60FDE8BB3A33}" presName="RightText" presStyleLbl="revTx" presStyleIdx="0" presStyleCnt="0">
        <dgm:presLayoutVars>
          <dgm:bulletEnabled val="1"/>
        </dgm:presLayoutVars>
      </dgm:prSet>
      <dgm:spPr/>
    </dgm:pt>
    <dgm:pt modelId="{B7B73BAE-438C-9549-9C39-962AD877C808}" type="pres">
      <dgm:prSet presAssocID="{F5A733F9-26BE-6B41-93FC-60FDE8BB3A33}" presName="RightNode" presStyleLbl="bgImgPlace1" presStyleIdx="1" presStyleCnt="2">
        <dgm:presLayoutVars>
          <dgm:chMax val="0"/>
          <dgm:chPref val="0"/>
        </dgm:presLayoutVars>
      </dgm:prSet>
      <dgm:spPr/>
    </dgm:pt>
    <dgm:pt modelId="{47A3CB5A-EB92-DA49-94C6-9E2CA858E142}" type="pres">
      <dgm:prSet presAssocID="{F5A733F9-26BE-6B41-93FC-60FDE8BB3A33}" presName="TopArrow" presStyleLbl="node1" presStyleIdx="0" presStyleCnt="2"/>
      <dgm:spPr/>
    </dgm:pt>
    <dgm:pt modelId="{E6645520-B2A3-6A49-8286-A50B4AF2015F}" type="pres">
      <dgm:prSet presAssocID="{F5A733F9-26BE-6B41-93FC-60FDE8BB3A33}" presName="BottomArrow" presStyleLbl="node1" presStyleIdx="1" presStyleCnt="2"/>
      <dgm:spPr/>
    </dgm:pt>
  </dgm:ptLst>
  <dgm:cxnLst>
    <dgm:cxn modelId="{39F24F17-614D-C249-BAE3-D4351F6CA6AC}" type="presOf" srcId="{5834D8D5-FE1B-3745-AF05-4BCB1B7C7106}" destId="{D409F3AA-9BCB-214A-B044-15470F61A628}" srcOrd="0" destOrd="0" presId="urn:microsoft.com/office/officeart/2009/layout/ReverseList"/>
    <dgm:cxn modelId="{FD8D632B-7BBD-134D-BDF9-651EABAED05B}" type="presOf" srcId="{9A8354ED-2CA5-944B-9A01-7ED3A47B3CD1}" destId="{B7B73BAE-438C-9549-9C39-962AD877C808}" srcOrd="1" destOrd="0" presId="urn:microsoft.com/office/officeart/2009/layout/ReverseList"/>
    <dgm:cxn modelId="{FA8F5E48-B59D-8F42-B81F-B1AF1FB5F16B}" type="presOf" srcId="{F5A733F9-26BE-6B41-93FC-60FDE8BB3A33}" destId="{13999153-5992-7049-B27C-EFB0F8955988}" srcOrd="0" destOrd="0" presId="urn:microsoft.com/office/officeart/2009/layout/ReverseList"/>
    <dgm:cxn modelId="{71444576-81D2-9549-A908-D370204C0C5D}" type="presOf" srcId="{9A8354ED-2CA5-944B-9A01-7ED3A47B3CD1}" destId="{B18B64E6-BCD6-E943-BAF0-64A0C21CCD9B}" srcOrd="0" destOrd="0" presId="urn:microsoft.com/office/officeart/2009/layout/ReverseList"/>
    <dgm:cxn modelId="{EBCA7AAE-6250-AF42-9048-36E2CA57C43B}" srcId="{F5A733F9-26BE-6B41-93FC-60FDE8BB3A33}" destId="{9A8354ED-2CA5-944B-9A01-7ED3A47B3CD1}" srcOrd="1" destOrd="0" parTransId="{6A90AEEB-800A-C249-8157-0BB8A9CE12D7}" sibTransId="{6A4E8AA9-D5C2-1D45-B67A-E34246F68817}"/>
    <dgm:cxn modelId="{25621CBB-3B9B-6947-B66B-910AC56E1D1A}" srcId="{F5A733F9-26BE-6B41-93FC-60FDE8BB3A33}" destId="{5834D8D5-FE1B-3745-AF05-4BCB1B7C7106}" srcOrd="0" destOrd="0" parTransId="{44D55ECF-735A-A34D-B916-364E3CB434D4}" sibTransId="{FAFF66BB-1243-144C-8AF5-D31F1AC4DEB6}"/>
    <dgm:cxn modelId="{805254DD-6529-854F-B20A-012899C5341C}" type="presOf" srcId="{5834D8D5-FE1B-3745-AF05-4BCB1B7C7106}" destId="{B1084F56-C150-964C-ACEE-2374B32940EF}" srcOrd="1" destOrd="0" presId="urn:microsoft.com/office/officeart/2009/layout/ReverseList"/>
    <dgm:cxn modelId="{4DDE7520-F0A6-B44C-973F-40624EE97D13}" type="presParOf" srcId="{13999153-5992-7049-B27C-EFB0F8955988}" destId="{D409F3AA-9BCB-214A-B044-15470F61A628}" srcOrd="0" destOrd="0" presId="urn:microsoft.com/office/officeart/2009/layout/ReverseList"/>
    <dgm:cxn modelId="{09959DC1-0BD3-B04F-84F4-4BE64BD2E818}" type="presParOf" srcId="{13999153-5992-7049-B27C-EFB0F8955988}" destId="{B1084F56-C150-964C-ACEE-2374B32940EF}" srcOrd="1" destOrd="0" presId="urn:microsoft.com/office/officeart/2009/layout/ReverseList"/>
    <dgm:cxn modelId="{D51FF5A2-F689-DB42-BED3-BA83AF54D673}" type="presParOf" srcId="{13999153-5992-7049-B27C-EFB0F8955988}" destId="{B18B64E6-BCD6-E943-BAF0-64A0C21CCD9B}" srcOrd="2" destOrd="0" presId="urn:microsoft.com/office/officeart/2009/layout/ReverseList"/>
    <dgm:cxn modelId="{88113308-5C8D-EE41-97AB-4353801B39B7}" type="presParOf" srcId="{13999153-5992-7049-B27C-EFB0F8955988}" destId="{B7B73BAE-438C-9549-9C39-962AD877C808}" srcOrd="3" destOrd="0" presId="urn:microsoft.com/office/officeart/2009/layout/ReverseList"/>
    <dgm:cxn modelId="{C2F47653-9597-0E4F-82B0-5CCC48B682D3}" type="presParOf" srcId="{13999153-5992-7049-B27C-EFB0F8955988}" destId="{47A3CB5A-EB92-DA49-94C6-9E2CA858E142}" srcOrd="4" destOrd="0" presId="urn:microsoft.com/office/officeart/2009/layout/ReverseList"/>
    <dgm:cxn modelId="{F669DE10-0B23-EA4F-898E-DBBEBCAF7509}" type="presParOf" srcId="{13999153-5992-7049-B27C-EFB0F8955988}" destId="{E6645520-B2A3-6A49-8286-A50B4AF2015F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A4F3A7-A837-154A-A4EB-254A1ED637B7}">
      <dsp:nvSpPr>
        <dsp:cNvPr id="0" name=""/>
        <dsp:cNvSpPr/>
      </dsp:nvSpPr>
      <dsp:spPr>
        <a:xfrm>
          <a:off x="-5542659" y="-848578"/>
          <a:ext cx="6599356" cy="6599356"/>
        </a:xfrm>
        <a:prstGeom prst="blockArc">
          <a:avLst>
            <a:gd name="adj1" fmla="val 18900000"/>
            <a:gd name="adj2" fmla="val 2700000"/>
            <a:gd name="adj3" fmla="val 327"/>
          </a:avLst>
        </a:pr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5809C4-1F1E-9546-B191-2D50F56B2C8D}">
      <dsp:nvSpPr>
        <dsp:cNvPr id="0" name=""/>
        <dsp:cNvSpPr/>
      </dsp:nvSpPr>
      <dsp:spPr>
        <a:xfrm>
          <a:off x="553173" y="376881"/>
          <a:ext cx="7188901" cy="754154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98610" tIns="38100" rIns="38100" bIns="381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Eastern Partnership Region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Policy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Actors</a:t>
          </a:r>
        </a:p>
      </dsp:txBody>
      <dsp:txXfrm>
        <a:off x="553173" y="376881"/>
        <a:ext cx="7188901" cy="754154"/>
      </dsp:txXfrm>
    </dsp:sp>
    <dsp:sp modelId="{9CAA3DAC-8EA6-934A-9599-8B156C4C502C}">
      <dsp:nvSpPr>
        <dsp:cNvPr id="0" name=""/>
        <dsp:cNvSpPr/>
      </dsp:nvSpPr>
      <dsp:spPr>
        <a:xfrm>
          <a:off x="81827" y="282611"/>
          <a:ext cx="942693" cy="942693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11CC027-4EFE-A044-B462-0900B3EB5749}">
      <dsp:nvSpPr>
        <dsp:cNvPr id="0" name=""/>
        <dsp:cNvSpPr/>
      </dsp:nvSpPr>
      <dsp:spPr>
        <a:xfrm>
          <a:off x="985547" y="1508308"/>
          <a:ext cx="6756527" cy="754154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98610" tIns="38100" rIns="38100" bIns="381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 err="1"/>
            <a:t>EaP</a:t>
          </a:r>
          <a:r>
            <a:rPr lang="en-US" sz="1500" kern="1200" dirty="0"/>
            <a:t> Cloud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Connectivity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 err="1"/>
            <a:t>IaaS</a:t>
          </a:r>
          <a:endParaRPr lang="en-US" sz="1300" kern="1200" dirty="0"/>
        </a:p>
      </dsp:txBody>
      <dsp:txXfrm>
        <a:off x="985547" y="1508308"/>
        <a:ext cx="6756527" cy="754154"/>
      </dsp:txXfrm>
    </dsp:sp>
    <dsp:sp modelId="{20CBB498-EF49-2B4B-98FF-93B185628172}">
      <dsp:nvSpPr>
        <dsp:cNvPr id="0" name=""/>
        <dsp:cNvSpPr/>
      </dsp:nvSpPr>
      <dsp:spPr>
        <a:xfrm>
          <a:off x="514201" y="1414039"/>
          <a:ext cx="942693" cy="942693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4DE87AB-5FFA-1849-878B-35346F59B17D}">
      <dsp:nvSpPr>
        <dsp:cNvPr id="0" name=""/>
        <dsp:cNvSpPr/>
      </dsp:nvSpPr>
      <dsp:spPr>
        <a:xfrm>
          <a:off x="985547" y="2639736"/>
          <a:ext cx="6756527" cy="754154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98610" tIns="38100" rIns="38100" bIns="381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Armenian NREN ASNET-AM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Mission, vision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History &amp; future activities</a:t>
          </a:r>
        </a:p>
      </dsp:txBody>
      <dsp:txXfrm>
        <a:off x="985547" y="2639736"/>
        <a:ext cx="6756527" cy="754154"/>
      </dsp:txXfrm>
    </dsp:sp>
    <dsp:sp modelId="{9A8C601C-84C1-CD49-9824-89A1BB2C934D}">
      <dsp:nvSpPr>
        <dsp:cNvPr id="0" name=""/>
        <dsp:cNvSpPr/>
      </dsp:nvSpPr>
      <dsp:spPr>
        <a:xfrm>
          <a:off x="514201" y="2545467"/>
          <a:ext cx="942693" cy="942693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EFA2FD2-21A7-2244-923D-F2102D80FA5D}">
      <dsp:nvSpPr>
        <dsp:cNvPr id="0" name=""/>
        <dsp:cNvSpPr/>
      </dsp:nvSpPr>
      <dsp:spPr>
        <a:xfrm>
          <a:off x="553173" y="3771164"/>
          <a:ext cx="7188901" cy="754154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98610" tIns="33020" rIns="33020" bIns="3302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ASNET-AM use cases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Scientific &amp; societal challenges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Digital services</a:t>
          </a:r>
        </a:p>
      </dsp:txBody>
      <dsp:txXfrm>
        <a:off x="553173" y="3771164"/>
        <a:ext cx="7188901" cy="754154"/>
      </dsp:txXfrm>
    </dsp:sp>
    <dsp:sp modelId="{8A974043-20FA-604C-8BBD-84CEAAFEBD81}">
      <dsp:nvSpPr>
        <dsp:cNvPr id="0" name=""/>
        <dsp:cNvSpPr/>
      </dsp:nvSpPr>
      <dsp:spPr>
        <a:xfrm>
          <a:off x="81827" y="3676895"/>
          <a:ext cx="942693" cy="942693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084F56-C150-964C-ACEE-2374B32940EF}">
      <dsp:nvSpPr>
        <dsp:cNvPr id="0" name=""/>
        <dsp:cNvSpPr/>
      </dsp:nvSpPr>
      <dsp:spPr>
        <a:xfrm rot="16200000">
          <a:off x="885667" y="624647"/>
          <a:ext cx="1322703" cy="808311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1910" tIns="69850" rIns="62865" bIns="69850" numCol="1" spcCol="1270" anchor="t" anchorCtr="0">
          <a:noAutofit/>
        </a:bodyPr>
        <a:lstStyle/>
        <a:p>
          <a:pPr marL="0" lvl="0" indent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0270C0"/>
              </a:solidFill>
            </a:rPr>
            <a:t>R&amp;D focused on ICT and their application</a:t>
          </a:r>
        </a:p>
      </dsp:txBody>
      <dsp:txXfrm rot="5400000">
        <a:off x="1182329" y="406917"/>
        <a:ext cx="768845" cy="1243771"/>
      </dsp:txXfrm>
    </dsp:sp>
    <dsp:sp modelId="{B7B73BAE-438C-9549-9C39-962AD877C808}">
      <dsp:nvSpPr>
        <dsp:cNvPr id="0" name=""/>
        <dsp:cNvSpPr/>
      </dsp:nvSpPr>
      <dsp:spPr>
        <a:xfrm rot="5400000">
          <a:off x="1730682" y="624647"/>
          <a:ext cx="1322703" cy="808311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tint val="50000"/>
            <a:hueOff val="-13806"/>
            <a:satOff val="574"/>
            <a:lumOff val="-213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2865" tIns="69850" rIns="41910" bIns="69850" numCol="1" spcCol="1270" anchor="t" anchorCtr="0">
          <a:noAutofit/>
        </a:bodyPr>
        <a:lstStyle/>
        <a:p>
          <a:pPr marL="0" lvl="0" indent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0270C0"/>
              </a:solidFill>
            </a:rPr>
            <a:t>Creating ICT inspired innovations</a:t>
          </a:r>
        </a:p>
      </dsp:txBody>
      <dsp:txXfrm rot="-5400000">
        <a:off x="1987878" y="406917"/>
        <a:ext cx="768845" cy="1243771"/>
      </dsp:txXfrm>
    </dsp:sp>
    <dsp:sp modelId="{47A3CB5A-EB92-DA49-94C6-9E2CA858E142}">
      <dsp:nvSpPr>
        <dsp:cNvPr id="0" name=""/>
        <dsp:cNvSpPr/>
      </dsp:nvSpPr>
      <dsp:spPr>
        <a:xfrm>
          <a:off x="1546936" y="0"/>
          <a:ext cx="845015" cy="844974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6645520-B2A3-6A49-8286-A50B4AF2015F}">
      <dsp:nvSpPr>
        <dsp:cNvPr id="0" name=""/>
        <dsp:cNvSpPr/>
      </dsp:nvSpPr>
      <dsp:spPr>
        <a:xfrm rot="10800000">
          <a:off x="1546936" y="1212426"/>
          <a:ext cx="845015" cy="844974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gradFill rotWithShape="0">
          <a:gsLst>
            <a:gs pos="0">
              <a:schemeClr val="accent1">
                <a:shade val="50000"/>
                <a:hueOff val="361436"/>
                <a:satOff val="-7560"/>
                <a:lumOff val="42063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shade val="50000"/>
                <a:hueOff val="361436"/>
                <a:satOff val="-7560"/>
                <a:lumOff val="42063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084F56-C150-964C-ACEE-2374B32940EF}">
      <dsp:nvSpPr>
        <dsp:cNvPr id="0" name=""/>
        <dsp:cNvSpPr/>
      </dsp:nvSpPr>
      <dsp:spPr>
        <a:xfrm rot="16200000">
          <a:off x="885667" y="624647"/>
          <a:ext cx="1322703" cy="808311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50800" rIns="45720" bIns="50800" numCol="1" spcCol="1270" anchor="t" anchorCtr="0">
          <a:noAutofit/>
        </a:bodyPr>
        <a:lstStyle/>
        <a:p>
          <a:pPr marL="0" lvl="0" indent="0" algn="l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solidFill>
                <a:srgbClr val="0270C0"/>
              </a:solidFill>
            </a:rPr>
            <a:t>To provide an advanced </a:t>
          </a:r>
          <a:r>
            <a:rPr lang="en-US" sz="800" kern="1200" dirty="0" err="1">
              <a:solidFill>
                <a:srgbClr val="0270C0"/>
              </a:solidFill>
            </a:rPr>
            <a:t>eInfrastructures</a:t>
          </a:r>
          <a:r>
            <a:rPr lang="en-US" sz="800" kern="1200" dirty="0">
              <a:solidFill>
                <a:srgbClr val="0270C0"/>
              </a:solidFill>
            </a:rPr>
            <a:t> to academia</a:t>
          </a:r>
        </a:p>
      </dsp:txBody>
      <dsp:txXfrm rot="5400000">
        <a:off x="1182329" y="406917"/>
        <a:ext cx="768845" cy="1243771"/>
      </dsp:txXfrm>
    </dsp:sp>
    <dsp:sp modelId="{B7B73BAE-438C-9549-9C39-962AD877C808}">
      <dsp:nvSpPr>
        <dsp:cNvPr id="0" name=""/>
        <dsp:cNvSpPr/>
      </dsp:nvSpPr>
      <dsp:spPr>
        <a:xfrm rot="5400000">
          <a:off x="1730682" y="624647"/>
          <a:ext cx="1322703" cy="808311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tint val="50000"/>
            <a:hueOff val="-13806"/>
            <a:satOff val="574"/>
            <a:lumOff val="-213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50800" rIns="30480" bIns="50800" numCol="1" spcCol="1270" anchor="t" anchorCtr="0">
          <a:noAutofit/>
        </a:bodyPr>
        <a:lstStyle/>
        <a:p>
          <a:pPr marL="0" lvl="0" indent="0" algn="l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solidFill>
                <a:srgbClr val="0270C0"/>
              </a:solidFill>
            </a:rPr>
            <a:t>R&amp;D Environments</a:t>
          </a:r>
        </a:p>
      </dsp:txBody>
      <dsp:txXfrm rot="-5400000">
        <a:off x="1987878" y="406917"/>
        <a:ext cx="768845" cy="1243771"/>
      </dsp:txXfrm>
    </dsp:sp>
    <dsp:sp modelId="{47A3CB5A-EB92-DA49-94C6-9E2CA858E142}">
      <dsp:nvSpPr>
        <dsp:cNvPr id="0" name=""/>
        <dsp:cNvSpPr/>
      </dsp:nvSpPr>
      <dsp:spPr>
        <a:xfrm>
          <a:off x="1546936" y="0"/>
          <a:ext cx="845015" cy="844974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6645520-B2A3-6A49-8286-A50B4AF2015F}">
      <dsp:nvSpPr>
        <dsp:cNvPr id="0" name=""/>
        <dsp:cNvSpPr/>
      </dsp:nvSpPr>
      <dsp:spPr>
        <a:xfrm rot="10800000">
          <a:off x="1546936" y="1212426"/>
          <a:ext cx="845015" cy="844974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gradFill rotWithShape="0">
          <a:gsLst>
            <a:gs pos="0">
              <a:schemeClr val="accent1">
                <a:shade val="50000"/>
                <a:hueOff val="361436"/>
                <a:satOff val="-7560"/>
                <a:lumOff val="42063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shade val="50000"/>
                <a:hueOff val="361436"/>
                <a:satOff val="-7560"/>
                <a:lumOff val="42063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4685A2-CE7F-7645-AB6D-8D7346AC7828}" type="datetimeFigureOut">
              <a:rPr lang="en-US" smtClean="0"/>
              <a:t>11/28/19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F43037-307C-2F46-BD4C-3DCAB1310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532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C7D86-8018-174F-AA1B-E92D62961565}" type="datetimeFigureOut">
              <a:rPr lang="en-US" smtClean="0"/>
              <a:t>11/28/19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2452-FD42-EA48-AAD8-5D985BC6B7F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-36512" y="5122333"/>
            <a:ext cx="9180512" cy="1730051"/>
          </a:xfrm>
          <a:prstGeom prst="rect">
            <a:avLst/>
          </a:prstGeom>
          <a:solidFill>
            <a:srgbClr val="0C05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2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C7D86-8018-174F-AA1B-E92D62961565}" type="datetimeFigureOut">
              <a:rPr lang="en-US" smtClean="0"/>
              <a:t>11/28/19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2452-FD42-EA48-AAD8-5D985BC6B7F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-36512" y="6276320"/>
            <a:ext cx="9180512" cy="576064"/>
          </a:xfrm>
          <a:prstGeom prst="rect">
            <a:avLst/>
          </a:prstGeom>
          <a:solidFill>
            <a:srgbClr val="0C05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035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C7D86-8018-174F-AA1B-E92D62961565}" type="datetimeFigureOut">
              <a:rPr lang="en-US" smtClean="0"/>
              <a:t>11/28/19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2452-FD42-EA48-AAD8-5D985BC6B7F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-36512" y="6276320"/>
            <a:ext cx="9180512" cy="576064"/>
          </a:xfrm>
          <a:prstGeom prst="rect">
            <a:avLst/>
          </a:prstGeom>
          <a:solidFill>
            <a:srgbClr val="0C05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383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46"/>
            <a:ext cx="82296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0316"/>
            <a:ext cx="8229600" cy="473584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C7D86-8018-174F-AA1B-E92D62961565}" type="datetimeFigureOut">
              <a:rPr lang="en-US" smtClean="0"/>
              <a:t>11/28/19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2452-FD42-EA48-AAD8-5D985BC6B7F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-36512" y="6276320"/>
            <a:ext cx="9180512" cy="576064"/>
          </a:xfrm>
          <a:prstGeom prst="rect">
            <a:avLst/>
          </a:prstGeom>
          <a:solidFill>
            <a:srgbClr val="0C05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-36512" y="1243854"/>
            <a:ext cx="9180512" cy="45719"/>
          </a:xfrm>
          <a:prstGeom prst="rect">
            <a:avLst/>
          </a:prstGeom>
          <a:solidFill>
            <a:srgbClr val="0C05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3076221" y="6360986"/>
            <a:ext cx="60677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UY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SIG CISS Meeting, Athens, Greece, 28-29 November, 2019</a:t>
            </a:r>
            <a:endParaRPr lang="en-US" sz="16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8157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C7D86-8018-174F-AA1B-E92D62961565}" type="datetimeFigureOut">
              <a:rPr lang="en-US" smtClean="0"/>
              <a:t>11/28/19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2452-FD42-EA48-AAD8-5D985BC6B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910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C7D86-8018-174F-AA1B-E92D62961565}" type="datetimeFigureOut">
              <a:rPr lang="en-US" smtClean="0"/>
              <a:t>11/28/19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2452-FD42-EA48-AAD8-5D985BC6B7F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-36512" y="6276320"/>
            <a:ext cx="9180512" cy="576064"/>
          </a:xfrm>
          <a:prstGeom prst="rect">
            <a:avLst/>
          </a:prstGeom>
          <a:solidFill>
            <a:srgbClr val="0C05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820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C7D86-8018-174F-AA1B-E92D62961565}" type="datetimeFigureOut">
              <a:rPr lang="en-US" smtClean="0"/>
              <a:t>11/28/19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2452-FD42-EA48-AAD8-5D985BC6B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2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C7D86-8018-174F-AA1B-E92D62961565}" type="datetimeFigureOut">
              <a:rPr lang="en-US" smtClean="0"/>
              <a:t>11/28/19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2452-FD42-EA48-AAD8-5D985BC6B7F9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-36512" y="6276320"/>
            <a:ext cx="9180512" cy="576064"/>
          </a:xfrm>
          <a:prstGeom prst="rect">
            <a:avLst/>
          </a:prstGeom>
          <a:solidFill>
            <a:srgbClr val="0C05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940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C7D86-8018-174F-AA1B-E92D62961565}" type="datetimeFigureOut">
              <a:rPr lang="en-US" smtClean="0"/>
              <a:t>11/28/19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2452-FD42-EA48-AAD8-5D985BC6B7F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-36512" y="6276320"/>
            <a:ext cx="9180512" cy="576064"/>
          </a:xfrm>
          <a:prstGeom prst="rect">
            <a:avLst/>
          </a:prstGeom>
          <a:solidFill>
            <a:srgbClr val="0C05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428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C7D86-8018-174F-AA1B-E92D62961565}" type="datetimeFigureOut">
              <a:rPr lang="en-US" smtClean="0"/>
              <a:t>11/28/19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2452-FD42-EA48-AAD8-5D985BC6B7F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-36512" y="6276320"/>
            <a:ext cx="9180512" cy="576064"/>
          </a:xfrm>
          <a:prstGeom prst="rect">
            <a:avLst/>
          </a:prstGeom>
          <a:solidFill>
            <a:srgbClr val="0C05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664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C7D86-8018-174F-AA1B-E92D62961565}" type="datetimeFigureOut">
              <a:rPr lang="en-US" smtClean="0"/>
              <a:t>11/28/19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32452-FD42-EA48-AAD8-5D985BC6B7F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-36512" y="6276320"/>
            <a:ext cx="9180512" cy="576064"/>
          </a:xfrm>
          <a:prstGeom prst="rect">
            <a:avLst/>
          </a:prstGeom>
          <a:solidFill>
            <a:srgbClr val="0C05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160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C7D86-8018-174F-AA1B-E92D62961565}" type="datetimeFigureOut">
              <a:rPr lang="en-US" smtClean="0"/>
              <a:t>11/28/19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32452-FD42-EA48-AAD8-5D985BC6B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668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g"/><Relationship Id="rId13" Type="http://schemas.openxmlformats.org/officeDocument/2006/relationships/image" Target="../media/image36.png"/><Relationship Id="rId3" Type="http://schemas.openxmlformats.org/officeDocument/2006/relationships/image" Target="../media/image26.jpg"/><Relationship Id="rId7" Type="http://schemas.openxmlformats.org/officeDocument/2006/relationships/image" Target="../media/image30.jpg"/><Relationship Id="rId12" Type="http://schemas.openxmlformats.org/officeDocument/2006/relationships/image" Target="../media/image35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4.emf"/><Relationship Id="rId5" Type="http://schemas.openxmlformats.org/officeDocument/2006/relationships/image" Target="../media/image28.jp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cw.mit.edu/courses/electrical-engineering-and-computer-science/6-977-ultrafast-optics-spring-2005/" TargetMode="External"/><Relationship Id="rId5" Type="http://schemas.openxmlformats.org/officeDocument/2006/relationships/image" Target="../media/image45.jpg"/><Relationship Id="rId4" Type="http://schemas.openxmlformats.org/officeDocument/2006/relationships/image" Target="../media/image44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" y="2184401"/>
            <a:ext cx="9144000" cy="2029898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000090"/>
                </a:solidFill>
              </a:rPr>
              <a:t>Cloud Activities in the Eastern Partnership Region </a:t>
            </a:r>
            <a:r>
              <a:rPr lang="mr-IN" dirty="0">
                <a:solidFill>
                  <a:srgbClr val="000090"/>
                </a:solidFill>
              </a:rPr>
              <a:t>–</a:t>
            </a:r>
            <a:r>
              <a:rPr lang="en-US" dirty="0">
                <a:solidFill>
                  <a:srgbClr val="000090"/>
                </a:solidFill>
              </a:rPr>
              <a:t> Armenian  Experience</a:t>
            </a:r>
            <a:endParaRPr lang="en-US" sz="2800" dirty="0">
              <a:solidFill>
                <a:srgbClr val="00009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" y="5421040"/>
            <a:ext cx="91440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chemeClr val="bg1"/>
                </a:solidFill>
                <a:cs typeface="Arial" charset="0"/>
              </a:rPr>
              <a:t>Hrachya Astsatryan,</a:t>
            </a:r>
          </a:p>
          <a:p>
            <a:pPr>
              <a:defRPr/>
            </a:pPr>
            <a:r>
              <a:rPr lang="en-US" sz="2400" dirty="0">
                <a:solidFill>
                  <a:schemeClr val="bg1"/>
                </a:solidFill>
                <a:cs typeface="Arial" charset="0"/>
              </a:rPr>
              <a:t>ASNET-AM (Academic Scientific Research Network of Armenia)</a:t>
            </a:r>
          </a:p>
          <a:p>
            <a:pPr>
              <a:defRPr/>
            </a:pPr>
            <a:r>
              <a:rPr lang="en-US" sz="2200" dirty="0">
                <a:solidFill>
                  <a:schemeClr val="bg1"/>
                </a:solidFill>
                <a:cs typeface="Arial" charset="0"/>
              </a:rPr>
              <a:t>Institute for Informatics and Automation Problems of NAS RA</a:t>
            </a:r>
          </a:p>
        </p:txBody>
      </p:sp>
      <p:pic>
        <p:nvPicPr>
          <p:cNvPr id="3" name="Picture 2" descr="EaPEC2019-log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300" y="3390900"/>
            <a:ext cx="270720" cy="6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2073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646"/>
            <a:ext cx="9144000" cy="1143000"/>
          </a:xfrm>
        </p:spPr>
        <p:txBody>
          <a:bodyPr>
            <a:noAutofit/>
          </a:bodyPr>
          <a:lstStyle/>
          <a:p>
            <a:r>
              <a:rPr lang="en-US" altLang="ko-KR" sz="4000" dirty="0">
                <a:latin typeface="Calibri"/>
                <a:cs typeface="Calibri"/>
              </a:rPr>
              <a:t>ASNET-AM </a:t>
            </a:r>
            <a:r>
              <a:rPr lang="mr-IN" altLang="ko-KR" sz="4000" dirty="0">
                <a:latin typeface="Calibri"/>
                <a:cs typeface="Calibri"/>
              </a:rPr>
              <a:t>– </a:t>
            </a:r>
            <a:r>
              <a:rPr lang="en-US" altLang="ko-KR" sz="4000" dirty="0">
                <a:latin typeface="Calibri"/>
                <a:cs typeface="Calibri"/>
              </a:rPr>
              <a:t>vision</a:t>
            </a:r>
            <a:endParaRPr lang="en-US" sz="4000" dirty="0">
              <a:latin typeface="Calibri"/>
              <a:cs typeface="Calibri"/>
            </a:endParaRPr>
          </a:p>
        </p:txBody>
      </p:sp>
      <p:sp>
        <p:nvSpPr>
          <p:cNvPr id="73" name="Freeform 53"/>
          <p:cNvSpPr>
            <a:spLocks noChangeArrowheads="1"/>
          </p:cNvSpPr>
          <p:nvPr/>
        </p:nvSpPr>
        <p:spPr bwMode="auto">
          <a:xfrm>
            <a:off x="485331" y="3074799"/>
            <a:ext cx="1663028" cy="2240151"/>
          </a:xfrm>
          <a:custGeom>
            <a:avLst/>
            <a:gdLst>
              <a:gd name="T0" fmla="*/ 965 w 1930"/>
              <a:gd name="T1" fmla="*/ 0 h 2601"/>
              <a:gd name="T2" fmla="*/ 0 w 1930"/>
              <a:gd name="T3" fmla="*/ 0 h 2601"/>
              <a:gd name="T4" fmla="*/ 0 w 1930"/>
              <a:gd name="T5" fmla="*/ 2106 h 2601"/>
              <a:gd name="T6" fmla="*/ 965 w 1930"/>
              <a:gd name="T7" fmla="*/ 2600 h 2601"/>
              <a:gd name="T8" fmla="*/ 1929 w 1930"/>
              <a:gd name="T9" fmla="*/ 2106 h 2601"/>
              <a:gd name="T10" fmla="*/ 1929 w 1930"/>
              <a:gd name="T11" fmla="*/ 0 h 2601"/>
              <a:gd name="T12" fmla="*/ 965 w 1930"/>
              <a:gd name="T13" fmla="*/ 0 h 2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30" h="2601">
                <a:moveTo>
                  <a:pt x="965" y="0"/>
                </a:moveTo>
                <a:lnTo>
                  <a:pt x="0" y="0"/>
                </a:lnTo>
                <a:lnTo>
                  <a:pt x="0" y="2106"/>
                </a:lnTo>
                <a:lnTo>
                  <a:pt x="965" y="2600"/>
                </a:lnTo>
                <a:lnTo>
                  <a:pt x="1929" y="2106"/>
                </a:lnTo>
                <a:lnTo>
                  <a:pt x="1929" y="0"/>
                </a:lnTo>
                <a:lnTo>
                  <a:pt x="965" y="0"/>
                </a:lnTo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75">
              <a:latin typeface="Calibri"/>
              <a:cs typeface="Calibri"/>
            </a:endParaRPr>
          </a:p>
        </p:txBody>
      </p:sp>
      <p:sp>
        <p:nvSpPr>
          <p:cNvPr id="74" name="Freeform 54"/>
          <p:cNvSpPr>
            <a:spLocks noChangeArrowheads="1"/>
          </p:cNvSpPr>
          <p:nvPr/>
        </p:nvSpPr>
        <p:spPr bwMode="auto">
          <a:xfrm>
            <a:off x="2144560" y="3074799"/>
            <a:ext cx="284766" cy="356906"/>
          </a:xfrm>
          <a:custGeom>
            <a:avLst/>
            <a:gdLst>
              <a:gd name="T0" fmla="*/ 330 w 331"/>
              <a:gd name="T1" fmla="*/ 412 h 413"/>
              <a:gd name="T2" fmla="*/ 0 w 331"/>
              <a:gd name="T3" fmla="*/ 412 h 413"/>
              <a:gd name="T4" fmla="*/ 0 w 331"/>
              <a:gd name="T5" fmla="*/ 0 h 413"/>
              <a:gd name="T6" fmla="*/ 330 w 331"/>
              <a:gd name="T7" fmla="*/ 412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1" h="413">
                <a:moveTo>
                  <a:pt x="330" y="412"/>
                </a:moveTo>
                <a:lnTo>
                  <a:pt x="0" y="412"/>
                </a:lnTo>
                <a:lnTo>
                  <a:pt x="0" y="0"/>
                </a:lnTo>
                <a:lnTo>
                  <a:pt x="330" y="412"/>
                </a:ln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675">
              <a:latin typeface="Calibri"/>
              <a:cs typeface="Calibri"/>
            </a:endParaRPr>
          </a:p>
        </p:txBody>
      </p:sp>
      <p:sp>
        <p:nvSpPr>
          <p:cNvPr id="75" name="Freeform 53"/>
          <p:cNvSpPr>
            <a:spLocks noChangeArrowheads="1"/>
          </p:cNvSpPr>
          <p:nvPr/>
        </p:nvSpPr>
        <p:spPr bwMode="auto">
          <a:xfrm>
            <a:off x="2561779" y="3074799"/>
            <a:ext cx="1663028" cy="2240151"/>
          </a:xfrm>
          <a:custGeom>
            <a:avLst/>
            <a:gdLst>
              <a:gd name="T0" fmla="*/ 965 w 1930"/>
              <a:gd name="T1" fmla="*/ 0 h 2601"/>
              <a:gd name="T2" fmla="*/ 0 w 1930"/>
              <a:gd name="T3" fmla="*/ 0 h 2601"/>
              <a:gd name="T4" fmla="*/ 0 w 1930"/>
              <a:gd name="T5" fmla="*/ 2106 h 2601"/>
              <a:gd name="T6" fmla="*/ 965 w 1930"/>
              <a:gd name="T7" fmla="*/ 2600 h 2601"/>
              <a:gd name="T8" fmla="*/ 1929 w 1930"/>
              <a:gd name="T9" fmla="*/ 2106 h 2601"/>
              <a:gd name="T10" fmla="*/ 1929 w 1930"/>
              <a:gd name="T11" fmla="*/ 0 h 2601"/>
              <a:gd name="T12" fmla="*/ 965 w 1930"/>
              <a:gd name="T13" fmla="*/ 0 h 2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30" h="2601">
                <a:moveTo>
                  <a:pt x="965" y="0"/>
                </a:moveTo>
                <a:lnTo>
                  <a:pt x="0" y="0"/>
                </a:lnTo>
                <a:lnTo>
                  <a:pt x="0" y="2106"/>
                </a:lnTo>
                <a:lnTo>
                  <a:pt x="965" y="2600"/>
                </a:lnTo>
                <a:lnTo>
                  <a:pt x="1929" y="2106"/>
                </a:lnTo>
                <a:lnTo>
                  <a:pt x="1929" y="0"/>
                </a:lnTo>
                <a:lnTo>
                  <a:pt x="965" y="0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75">
              <a:latin typeface="Calibri"/>
              <a:cs typeface="Calibri"/>
            </a:endParaRPr>
          </a:p>
        </p:txBody>
      </p:sp>
      <p:sp>
        <p:nvSpPr>
          <p:cNvPr id="76" name="Freeform 54"/>
          <p:cNvSpPr>
            <a:spLocks noChangeArrowheads="1"/>
          </p:cNvSpPr>
          <p:nvPr/>
        </p:nvSpPr>
        <p:spPr bwMode="auto">
          <a:xfrm>
            <a:off x="4221008" y="3074799"/>
            <a:ext cx="284766" cy="356906"/>
          </a:xfrm>
          <a:custGeom>
            <a:avLst/>
            <a:gdLst>
              <a:gd name="T0" fmla="*/ 330 w 331"/>
              <a:gd name="T1" fmla="*/ 412 h 413"/>
              <a:gd name="T2" fmla="*/ 0 w 331"/>
              <a:gd name="T3" fmla="*/ 412 h 413"/>
              <a:gd name="T4" fmla="*/ 0 w 331"/>
              <a:gd name="T5" fmla="*/ 0 h 413"/>
              <a:gd name="T6" fmla="*/ 330 w 331"/>
              <a:gd name="T7" fmla="*/ 412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1" h="413">
                <a:moveTo>
                  <a:pt x="330" y="412"/>
                </a:moveTo>
                <a:lnTo>
                  <a:pt x="0" y="412"/>
                </a:lnTo>
                <a:lnTo>
                  <a:pt x="0" y="0"/>
                </a:lnTo>
                <a:lnTo>
                  <a:pt x="330" y="412"/>
                </a:lnTo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675">
              <a:latin typeface="Calibri"/>
              <a:cs typeface="Calibri"/>
            </a:endParaRPr>
          </a:p>
        </p:txBody>
      </p:sp>
      <p:sp>
        <p:nvSpPr>
          <p:cNvPr id="77" name="Freeform 53"/>
          <p:cNvSpPr>
            <a:spLocks noChangeArrowheads="1"/>
          </p:cNvSpPr>
          <p:nvPr/>
        </p:nvSpPr>
        <p:spPr bwMode="auto">
          <a:xfrm>
            <a:off x="4638226" y="3074799"/>
            <a:ext cx="1663028" cy="2240151"/>
          </a:xfrm>
          <a:custGeom>
            <a:avLst/>
            <a:gdLst>
              <a:gd name="T0" fmla="*/ 965 w 1930"/>
              <a:gd name="T1" fmla="*/ 0 h 2601"/>
              <a:gd name="T2" fmla="*/ 0 w 1930"/>
              <a:gd name="T3" fmla="*/ 0 h 2601"/>
              <a:gd name="T4" fmla="*/ 0 w 1930"/>
              <a:gd name="T5" fmla="*/ 2106 h 2601"/>
              <a:gd name="T6" fmla="*/ 965 w 1930"/>
              <a:gd name="T7" fmla="*/ 2600 h 2601"/>
              <a:gd name="T8" fmla="*/ 1929 w 1930"/>
              <a:gd name="T9" fmla="*/ 2106 h 2601"/>
              <a:gd name="T10" fmla="*/ 1929 w 1930"/>
              <a:gd name="T11" fmla="*/ 0 h 2601"/>
              <a:gd name="T12" fmla="*/ 965 w 1930"/>
              <a:gd name="T13" fmla="*/ 0 h 2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30" h="2601">
                <a:moveTo>
                  <a:pt x="965" y="0"/>
                </a:moveTo>
                <a:lnTo>
                  <a:pt x="0" y="0"/>
                </a:lnTo>
                <a:lnTo>
                  <a:pt x="0" y="2106"/>
                </a:lnTo>
                <a:lnTo>
                  <a:pt x="965" y="2600"/>
                </a:lnTo>
                <a:lnTo>
                  <a:pt x="1929" y="2106"/>
                </a:lnTo>
                <a:lnTo>
                  <a:pt x="1929" y="0"/>
                </a:lnTo>
                <a:lnTo>
                  <a:pt x="965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75">
              <a:latin typeface="Calibri"/>
              <a:cs typeface="Calibri"/>
            </a:endParaRPr>
          </a:p>
        </p:txBody>
      </p:sp>
      <p:sp>
        <p:nvSpPr>
          <p:cNvPr id="78" name="Freeform 54"/>
          <p:cNvSpPr>
            <a:spLocks noChangeArrowheads="1"/>
          </p:cNvSpPr>
          <p:nvPr/>
        </p:nvSpPr>
        <p:spPr bwMode="auto">
          <a:xfrm>
            <a:off x="6297455" y="3074799"/>
            <a:ext cx="284766" cy="356906"/>
          </a:xfrm>
          <a:custGeom>
            <a:avLst/>
            <a:gdLst>
              <a:gd name="T0" fmla="*/ 330 w 331"/>
              <a:gd name="T1" fmla="*/ 412 h 413"/>
              <a:gd name="T2" fmla="*/ 0 w 331"/>
              <a:gd name="T3" fmla="*/ 412 h 413"/>
              <a:gd name="T4" fmla="*/ 0 w 331"/>
              <a:gd name="T5" fmla="*/ 0 h 413"/>
              <a:gd name="T6" fmla="*/ 330 w 331"/>
              <a:gd name="T7" fmla="*/ 412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1" h="413">
                <a:moveTo>
                  <a:pt x="330" y="412"/>
                </a:moveTo>
                <a:lnTo>
                  <a:pt x="0" y="412"/>
                </a:lnTo>
                <a:lnTo>
                  <a:pt x="0" y="0"/>
                </a:lnTo>
                <a:lnTo>
                  <a:pt x="330" y="412"/>
                </a:lnTo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675">
              <a:latin typeface="Calibri"/>
              <a:cs typeface="Calibri"/>
            </a:endParaRPr>
          </a:p>
        </p:txBody>
      </p:sp>
      <p:sp>
        <p:nvSpPr>
          <p:cNvPr id="79" name="Freeform 53"/>
          <p:cNvSpPr>
            <a:spLocks noChangeArrowheads="1"/>
          </p:cNvSpPr>
          <p:nvPr/>
        </p:nvSpPr>
        <p:spPr bwMode="auto">
          <a:xfrm>
            <a:off x="6714675" y="3074799"/>
            <a:ext cx="1663028" cy="2240151"/>
          </a:xfrm>
          <a:custGeom>
            <a:avLst/>
            <a:gdLst>
              <a:gd name="T0" fmla="*/ 965 w 1930"/>
              <a:gd name="T1" fmla="*/ 0 h 2601"/>
              <a:gd name="T2" fmla="*/ 0 w 1930"/>
              <a:gd name="T3" fmla="*/ 0 h 2601"/>
              <a:gd name="T4" fmla="*/ 0 w 1930"/>
              <a:gd name="T5" fmla="*/ 2106 h 2601"/>
              <a:gd name="T6" fmla="*/ 965 w 1930"/>
              <a:gd name="T7" fmla="*/ 2600 h 2601"/>
              <a:gd name="T8" fmla="*/ 1929 w 1930"/>
              <a:gd name="T9" fmla="*/ 2106 h 2601"/>
              <a:gd name="T10" fmla="*/ 1929 w 1930"/>
              <a:gd name="T11" fmla="*/ 0 h 2601"/>
              <a:gd name="T12" fmla="*/ 965 w 1930"/>
              <a:gd name="T13" fmla="*/ 0 h 2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30" h="2601">
                <a:moveTo>
                  <a:pt x="965" y="0"/>
                </a:moveTo>
                <a:lnTo>
                  <a:pt x="0" y="0"/>
                </a:lnTo>
                <a:lnTo>
                  <a:pt x="0" y="2106"/>
                </a:lnTo>
                <a:lnTo>
                  <a:pt x="965" y="2600"/>
                </a:lnTo>
                <a:lnTo>
                  <a:pt x="1929" y="2106"/>
                </a:lnTo>
                <a:lnTo>
                  <a:pt x="1929" y="0"/>
                </a:lnTo>
                <a:lnTo>
                  <a:pt x="965" y="0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75">
              <a:latin typeface="Calibri"/>
              <a:cs typeface="Calibri"/>
            </a:endParaRPr>
          </a:p>
        </p:txBody>
      </p:sp>
      <p:sp>
        <p:nvSpPr>
          <p:cNvPr id="80" name="Freeform 54"/>
          <p:cNvSpPr>
            <a:spLocks noChangeArrowheads="1"/>
          </p:cNvSpPr>
          <p:nvPr/>
        </p:nvSpPr>
        <p:spPr bwMode="auto">
          <a:xfrm>
            <a:off x="8373904" y="3074799"/>
            <a:ext cx="284766" cy="356906"/>
          </a:xfrm>
          <a:custGeom>
            <a:avLst/>
            <a:gdLst>
              <a:gd name="T0" fmla="*/ 330 w 331"/>
              <a:gd name="T1" fmla="*/ 412 h 413"/>
              <a:gd name="T2" fmla="*/ 0 w 331"/>
              <a:gd name="T3" fmla="*/ 412 h 413"/>
              <a:gd name="T4" fmla="*/ 0 w 331"/>
              <a:gd name="T5" fmla="*/ 0 h 413"/>
              <a:gd name="T6" fmla="*/ 330 w 331"/>
              <a:gd name="T7" fmla="*/ 412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1" h="413">
                <a:moveTo>
                  <a:pt x="330" y="412"/>
                </a:moveTo>
                <a:lnTo>
                  <a:pt x="0" y="412"/>
                </a:lnTo>
                <a:lnTo>
                  <a:pt x="0" y="0"/>
                </a:lnTo>
                <a:lnTo>
                  <a:pt x="330" y="412"/>
                </a:lnTo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675">
              <a:latin typeface="Calibri"/>
              <a:cs typeface="Calibri"/>
            </a:endParaRPr>
          </a:p>
        </p:txBody>
      </p:sp>
      <p:sp>
        <p:nvSpPr>
          <p:cNvPr id="81" name="TextBox 80"/>
          <p:cNvSpPr txBox="1"/>
          <p:nvPr/>
        </p:nvSpPr>
        <p:spPr bwMode="auto">
          <a:xfrm>
            <a:off x="882552" y="3212976"/>
            <a:ext cx="864788" cy="46166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lvl="0" algn="ctr"/>
            <a:r>
              <a:rPr lang="en-US" sz="3000" b="1">
                <a:solidFill>
                  <a:schemeClr val="bg1"/>
                </a:solidFill>
                <a:latin typeface="Calibri"/>
                <a:ea typeface="linea-basic-10" charset="0"/>
                <a:cs typeface="Calibri"/>
              </a:rPr>
              <a:t>01</a:t>
            </a:r>
            <a:endParaRPr lang="en-US" sz="3000" b="1">
              <a:solidFill>
                <a:schemeClr val="bg1"/>
              </a:solidFill>
              <a:latin typeface="Calibri"/>
              <a:ea typeface="EverSlide Office" charset="0"/>
              <a:cs typeface="Calibri"/>
            </a:endParaRPr>
          </a:p>
        </p:txBody>
      </p:sp>
      <p:sp>
        <p:nvSpPr>
          <p:cNvPr id="82" name="TextBox 81"/>
          <p:cNvSpPr txBox="1"/>
          <p:nvPr/>
        </p:nvSpPr>
        <p:spPr>
          <a:xfrm flipH="1">
            <a:off x="673675" y="3715562"/>
            <a:ext cx="1282542" cy="638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Calibri"/>
                <a:cs typeface="Calibri"/>
              </a:rPr>
              <a:t>E-infrastructures</a:t>
            </a:r>
          </a:p>
          <a:p>
            <a:pPr marL="171450" indent="-171450" algn="just">
              <a:spcBef>
                <a:spcPts val="900"/>
              </a:spcBef>
              <a:buFont typeface="Arial"/>
              <a:buChar char="•"/>
            </a:pPr>
            <a:r>
              <a:rPr lang="en-US" sz="800" dirty="0">
                <a:solidFill>
                  <a:schemeClr val="bg1"/>
                </a:solidFill>
                <a:latin typeface="Calibri"/>
                <a:cs typeface="Calibri"/>
              </a:rPr>
              <a:t>HPC, networking &amp; data facilities</a:t>
            </a:r>
          </a:p>
        </p:txBody>
      </p:sp>
      <p:sp>
        <p:nvSpPr>
          <p:cNvPr id="83" name="TextBox 82"/>
          <p:cNvSpPr txBox="1"/>
          <p:nvPr/>
        </p:nvSpPr>
        <p:spPr bwMode="auto">
          <a:xfrm>
            <a:off x="2960898" y="3212976"/>
            <a:ext cx="864788" cy="46166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lvl="0" algn="ctr"/>
            <a:r>
              <a:rPr lang="en-US" sz="3000" b="1">
                <a:solidFill>
                  <a:schemeClr val="bg1"/>
                </a:solidFill>
                <a:latin typeface="Calibri"/>
                <a:ea typeface="linea-basic-10" charset="0"/>
                <a:cs typeface="Calibri"/>
              </a:rPr>
              <a:t>02</a:t>
            </a:r>
            <a:endParaRPr lang="en-US" sz="3000" b="1">
              <a:solidFill>
                <a:schemeClr val="bg1"/>
              </a:solidFill>
              <a:latin typeface="Calibri"/>
              <a:ea typeface="EverSlide Office" charset="0"/>
              <a:cs typeface="Calibri"/>
            </a:endParaRPr>
          </a:p>
        </p:txBody>
      </p:sp>
      <p:sp>
        <p:nvSpPr>
          <p:cNvPr id="84" name="TextBox 83"/>
          <p:cNvSpPr txBox="1"/>
          <p:nvPr/>
        </p:nvSpPr>
        <p:spPr>
          <a:xfrm flipH="1">
            <a:off x="2750122" y="3715562"/>
            <a:ext cx="1282542" cy="99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Calibri"/>
                <a:cs typeface="Calibri"/>
              </a:rPr>
              <a:t>Applications</a:t>
            </a:r>
          </a:p>
          <a:p>
            <a:pPr marL="171450" indent="-171450" algn="just">
              <a:spcBef>
                <a:spcPts val="900"/>
              </a:spcBef>
              <a:buFont typeface="Arial"/>
              <a:buChar char="•"/>
            </a:pPr>
            <a:r>
              <a:rPr lang="en-US" sz="800" dirty="0">
                <a:solidFill>
                  <a:schemeClr val="bg1"/>
                </a:solidFill>
                <a:latin typeface="Calibri"/>
                <a:cs typeface="Calibri"/>
              </a:rPr>
              <a:t>Scientific challenges</a:t>
            </a:r>
          </a:p>
          <a:p>
            <a:pPr marL="171450" indent="-171450" algn="just">
              <a:spcBef>
                <a:spcPts val="900"/>
              </a:spcBef>
              <a:buFont typeface="Arial"/>
              <a:buChar char="•"/>
            </a:pPr>
            <a:r>
              <a:rPr lang="en-US" sz="800" dirty="0">
                <a:solidFill>
                  <a:schemeClr val="bg1"/>
                </a:solidFill>
                <a:latin typeface="Calibri"/>
                <a:cs typeface="Calibri"/>
              </a:rPr>
              <a:t>Societal challenges</a:t>
            </a:r>
          </a:p>
          <a:p>
            <a:pPr marL="171450" indent="-171450" algn="just">
              <a:spcBef>
                <a:spcPts val="900"/>
              </a:spcBef>
              <a:buFont typeface="Arial"/>
              <a:buChar char="•"/>
            </a:pPr>
            <a:r>
              <a:rPr lang="en-US" sz="800" dirty="0">
                <a:solidFill>
                  <a:schemeClr val="bg1"/>
                </a:solidFill>
                <a:latin typeface="Calibri"/>
                <a:cs typeface="Calibri"/>
              </a:rPr>
              <a:t>Industry</a:t>
            </a:r>
          </a:p>
        </p:txBody>
      </p:sp>
      <p:sp>
        <p:nvSpPr>
          <p:cNvPr id="85" name="TextBox 84"/>
          <p:cNvSpPr txBox="1"/>
          <p:nvPr/>
        </p:nvSpPr>
        <p:spPr bwMode="auto">
          <a:xfrm>
            <a:off x="5037346" y="3212976"/>
            <a:ext cx="864788" cy="46166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lvl="0" algn="ctr"/>
            <a:r>
              <a:rPr lang="en-US" sz="3000" b="1" dirty="0">
                <a:solidFill>
                  <a:schemeClr val="bg1"/>
                </a:solidFill>
                <a:latin typeface="Calibri"/>
                <a:ea typeface="linea-basic-10" charset="0"/>
                <a:cs typeface="Calibri"/>
              </a:rPr>
              <a:t>03</a:t>
            </a:r>
            <a:endParaRPr lang="en-US" sz="3000" b="1" dirty="0">
              <a:solidFill>
                <a:schemeClr val="bg1"/>
              </a:solidFill>
              <a:latin typeface="Calibri"/>
              <a:ea typeface="EverSlide Office" charset="0"/>
              <a:cs typeface="Calibri"/>
            </a:endParaRPr>
          </a:p>
        </p:txBody>
      </p:sp>
      <p:sp>
        <p:nvSpPr>
          <p:cNvPr id="86" name="TextBox 85"/>
          <p:cNvSpPr txBox="1"/>
          <p:nvPr/>
        </p:nvSpPr>
        <p:spPr>
          <a:xfrm flipH="1">
            <a:off x="4826570" y="3715562"/>
            <a:ext cx="1282542" cy="99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Calibri"/>
                <a:cs typeface="Calibri"/>
              </a:rPr>
              <a:t>Technologies</a:t>
            </a:r>
          </a:p>
          <a:p>
            <a:pPr marL="171450" indent="-171450" algn="just">
              <a:spcBef>
                <a:spcPts val="900"/>
              </a:spcBef>
              <a:buFont typeface="Arial"/>
              <a:buChar char="•"/>
            </a:pPr>
            <a:r>
              <a:rPr lang="en-US" sz="800" dirty="0">
                <a:solidFill>
                  <a:schemeClr val="bg1"/>
                </a:solidFill>
                <a:latin typeface="Calibri"/>
                <a:cs typeface="Calibri"/>
              </a:rPr>
              <a:t>HPC and cloud</a:t>
            </a:r>
          </a:p>
          <a:p>
            <a:pPr marL="171450" indent="-171450" algn="just">
              <a:spcBef>
                <a:spcPts val="900"/>
              </a:spcBef>
              <a:buFont typeface="Arial"/>
              <a:buChar char="•"/>
            </a:pPr>
            <a:r>
              <a:rPr lang="en-US" sz="800" dirty="0">
                <a:solidFill>
                  <a:schemeClr val="bg1"/>
                </a:solidFill>
                <a:latin typeface="Calibri"/>
                <a:cs typeface="Calibri"/>
              </a:rPr>
              <a:t>Data</a:t>
            </a:r>
          </a:p>
          <a:p>
            <a:pPr marL="171450" indent="-171450" algn="just">
              <a:spcBef>
                <a:spcPts val="900"/>
              </a:spcBef>
              <a:buFont typeface="Arial"/>
              <a:buChar char="•"/>
            </a:pPr>
            <a:r>
              <a:rPr lang="en-US" sz="800" dirty="0">
                <a:solidFill>
                  <a:schemeClr val="bg1"/>
                </a:solidFill>
                <a:latin typeface="Calibri"/>
                <a:cs typeface="Calibri"/>
              </a:rPr>
              <a:t>Networking</a:t>
            </a:r>
          </a:p>
        </p:txBody>
      </p:sp>
      <p:sp>
        <p:nvSpPr>
          <p:cNvPr id="87" name="TextBox 86"/>
          <p:cNvSpPr txBox="1"/>
          <p:nvPr/>
        </p:nvSpPr>
        <p:spPr bwMode="auto">
          <a:xfrm>
            <a:off x="7113794" y="3212976"/>
            <a:ext cx="864788" cy="46166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lvl="0" algn="ctr"/>
            <a:r>
              <a:rPr lang="en-US" sz="3000" b="1">
                <a:solidFill>
                  <a:schemeClr val="bg1"/>
                </a:solidFill>
                <a:latin typeface="Calibri"/>
                <a:ea typeface="linea-basic-10" charset="0"/>
                <a:cs typeface="Calibri"/>
              </a:rPr>
              <a:t>04</a:t>
            </a:r>
            <a:endParaRPr lang="en-US" sz="3000" b="1">
              <a:solidFill>
                <a:schemeClr val="bg1"/>
              </a:solidFill>
              <a:latin typeface="Calibri"/>
              <a:ea typeface="EverSlide Office" charset="0"/>
              <a:cs typeface="Calibri"/>
            </a:endParaRPr>
          </a:p>
        </p:txBody>
      </p:sp>
      <p:sp>
        <p:nvSpPr>
          <p:cNvPr id="88" name="TextBox 87"/>
          <p:cNvSpPr txBox="1"/>
          <p:nvPr/>
        </p:nvSpPr>
        <p:spPr>
          <a:xfrm flipH="1">
            <a:off x="6906385" y="3715562"/>
            <a:ext cx="1279607" cy="1238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Calibri"/>
                <a:cs typeface="Calibri"/>
              </a:rPr>
              <a:t>Education</a:t>
            </a:r>
          </a:p>
          <a:p>
            <a:pPr marL="171450" indent="-171450" algn="just">
              <a:spcBef>
                <a:spcPts val="900"/>
              </a:spcBef>
              <a:buFont typeface="Arial"/>
              <a:buChar char="•"/>
            </a:pPr>
            <a:r>
              <a:rPr lang="en-US" sz="800" dirty="0">
                <a:solidFill>
                  <a:schemeClr val="bg1"/>
                </a:solidFill>
                <a:latin typeface="Calibri"/>
                <a:cs typeface="Calibri"/>
              </a:rPr>
              <a:t>AI/ML</a:t>
            </a:r>
          </a:p>
          <a:p>
            <a:pPr marL="171450" indent="-171450" algn="just">
              <a:spcBef>
                <a:spcPts val="900"/>
              </a:spcBef>
              <a:buFont typeface="Arial"/>
              <a:buChar char="•"/>
            </a:pPr>
            <a:r>
              <a:rPr lang="en-US" sz="800" dirty="0">
                <a:solidFill>
                  <a:schemeClr val="bg1"/>
                </a:solidFill>
                <a:latin typeface="Calibri"/>
                <a:cs typeface="Calibri"/>
              </a:rPr>
              <a:t>Data science</a:t>
            </a:r>
          </a:p>
          <a:p>
            <a:pPr marL="171450" indent="-171450" algn="just">
              <a:spcBef>
                <a:spcPts val="900"/>
              </a:spcBef>
              <a:buFont typeface="Arial"/>
              <a:buChar char="•"/>
            </a:pPr>
            <a:r>
              <a:rPr lang="en-US" sz="800" dirty="0">
                <a:solidFill>
                  <a:schemeClr val="bg1"/>
                </a:solidFill>
                <a:latin typeface="Calibri"/>
                <a:cs typeface="Calibri"/>
              </a:rPr>
              <a:t>Scientific computing and computational science</a:t>
            </a:r>
          </a:p>
        </p:txBody>
      </p:sp>
      <p:sp>
        <p:nvSpPr>
          <p:cNvPr id="89" name="Shape 130"/>
          <p:cNvSpPr/>
          <p:nvPr/>
        </p:nvSpPr>
        <p:spPr>
          <a:xfrm>
            <a:off x="858896" y="5473298"/>
            <a:ext cx="912099" cy="3814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"/>
                </a:moveTo>
                <a:cubicBezTo>
                  <a:pt x="0" y="967"/>
                  <a:pt x="385" y="0"/>
                  <a:pt x="859" y="0"/>
                </a:cubicBezTo>
                <a:lnTo>
                  <a:pt x="20741" y="0"/>
                </a:lnTo>
                <a:cubicBezTo>
                  <a:pt x="21215" y="0"/>
                  <a:pt x="21600" y="967"/>
                  <a:pt x="21600" y="2160"/>
                </a:cubicBezTo>
                <a:lnTo>
                  <a:pt x="21600" y="19440"/>
                </a:lnTo>
                <a:cubicBezTo>
                  <a:pt x="21600" y="20633"/>
                  <a:pt x="21215" y="21600"/>
                  <a:pt x="20741" y="21600"/>
                </a:cubicBezTo>
                <a:lnTo>
                  <a:pt x="859" y="21600"/>
                </a:lnTo>
                <a:cubicBezTo>
                  <a:pt x="385" y="21600"/>
                  <a:pt x="0" y="20633"/>
                  <a:pt x="0" y="19440"/>
                </a:cubicBezTo>
                <a:lnTo>
                  <a:pt x="0" y="2160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4289" tIns="0" rIns="34289" bIns="0" numCol="1" anchor="ctr">
            <a:no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Calibri"/>
                <a:ea typeface="Helvetica"/>
                <a:cs typeface="Calibri"/>
                <a:sym typeface="Helvetica"/>
              </a:rPr>
              <a:t>Connecting Armenia</a:t>
            </a:r>
          </a:p>
        </p:txBody>
      </p:sp>
      <p:sp>
        <p:nvSpPr>
          <p:cNvPr id="90" name="Shape 130"/>
          <p:cNvSpPr/>
          <p:nvPr/>
        </p:nvSpPr>
        <p:spPr>
          <a:xfrm>
            <a:off x="2935343" y="5473298"/>
            <a:ext cx="912099" cy="3814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"/>
                </a:moveTo>
                <a:cubicBezTo>
                  <a:pt x="0" y="967"/>
                  <a:pt x="385" y="0"/>
                  <a:pt x="859" y="0"/>
                </a:cubicBezTo>
                <a:lnTo>
                  <a:pt x="20741" y="0"/>
                </a:lnTo>
                <a:cubicBezTo>
                  <a:pt x="21215" y="0"/>
                  <a:pt x="21600" y="967"/>
                  <a:pt x="21600" y="2160"/>
                </a:cubicBezTo>
                <a:lnTo>
                  <a:pt x="21600" y="19440"/>
                </a:lnTo>
                <a:cubicBezTo>
                  <a:pt x="21600" y="20633"/>
                  <a:pt x="21215" y="21600"/>
                  <a:pt x="20741" y="21600"/>
                </a:cubicBezTo>
                <a:lnTo>
                  <a:pt x="859" y="21600"/>
                </a:lnTo>
                <a:cubicBezTo>
                  <a:pt x="385" y="21600"/>
                  <a:pt x="0" y="20633"/>
                  <a:pt x="0" y="19440"/>
                </a:cubicBezTo>
                <a:lnTo>
                  <a:pt x="0" y="2160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4289" tIns="0" rIns="34289" bIns="0" numCol="1" anchor="ctr">
            <a:no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Calibri"/>
                <a:ea typeface="Helvetica"/>
                <a:cs typeface="Calibri"/>
                <a:sym typeface="Helvetica"/>
              </a:rPr>
              <a:t>Fostering communities</a:t>
            </a:r>
          </a:p>
        </p:txBody>
      </p:sp>
      <p:sp>
        <p:nvSpPr>
          <p:cNvPr id="91" name="Shape 130"/>
          <p:cNvSpPr/>
          <p:nvPr/>
        </p:nvSpPr>
        <p:spPr>
          <a:xfrm>
            <a:off x="5012295" y="5473298"/>
            <a:ext cx="912099" cy="3814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"/>
                </a:moveTo>
                <a:cubicBezTo>
                  <a:pt x="0" y="967"/>
                  <a:pt x="385" y="0"/>
                  <a:pt x="859" y="0"/>
                </a:cubicBezTo>
                <a:lnTo>
                  <a:pt x="20741" y="0"/>
                </a:lnTo>
                <a:cubicBezTo>
                  <a:pt x="21215" y="0"/>
                  <a:pt x="21600" y="967"/>
                  <a:pt x="21600" y="2160"/>
                </a:cubicBezTo>
                <a:lnTo>
                  <a:pt x="21600" y="19440"/>
                </a:lnTo>
                <a:cubicBezTo>
                  <a:pt x="21600" y="20633"/>
                  <a:pt x="21215" y="21600"/>
                  <a:pt x="20741" y="21600"/>
                </a:cubicBezTo>
                <a:lnTo>
                  <a:pt x="859" y="21600"/>
                </a:lnTo>
                <a:cubicBezTo>
                  <a:pt x="385" y="21600"/>
                  <a:pt x="0" y="20633"/>
                  <a:pt x="0" y="19440"/>
                </a:cubicBezTo>
                <a:lnTo>
                  <a:pt x="0" y="2160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4289" tIns="0" rIns="34289" bIns="0" numCol="1" anchor="ctr">
            <a:no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Calibri"/>
                <a:ea typeface="Helvetica"/>
                <a:cs typeface="Calibri"/>
                <a:sym typeface="Helvetica"/>
              </a:rPr>
              <a:t>Advancing technologies</a:t>
            </a:r>
          </a:p>
        </p:txBody>
      </p:sp>
      <p:sp>
        <p:nvSpPr>
          <p:cNvPr id="92" name="Shape 130"/>
          <p:cNvSpPr/>
          <p:nvPr/>
        </p:nvSpPr>
        <p:spPr>
          <a:xfrm>
            <a:off x="7091258" y="5473298"/>
            <a:ext cx="912099" cy="3814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"/>
                </a:moveTo>
                <a:cubicBezTo>
                  <a:pt x="0" y="967"/>
                  <a:pt x="385" y="0"/>
                  <a:pt x="859" y="0"/>
                </a:cubicBezTo>
                <a:lnTo>
                  <a:pt x="20741" y="0"/>
                </a:lnTo>
                <a:cubicBezTo>
                  <a:pt x="21215" y="0"/>
                  <a:pt x="21600" y="967"/>
                  <a:pt x="21600" y="2160"/>
                </a:cubicBezTo>
                <a:lnTo>
                  <a:pt x="21600" y="19440"/>
                </a:lnTo>
                <a:cubicBezTo>
                  <a:pt x="21600" y="20633"/>
                  <a:pt x="21215" y="21600"/>
                  <a:pt x="20741" y="21600"/>
                </a:cubicBezTo>
                <a:lnTo>
                  <a:pt x="859" y="21600"/>
                </a:lnTo>
                <a:cubicBezTo>
                  <a:pt x="385" y="21600"/>
                  <a:pt x="0" y="20633"/>
                  <a:pt x="0" y="19440"/>
                </a:cubicBezTo>
                <a:lnTo>
                  <a:pt x="0" y="2160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4289" tIns="0" rIns="34289" bIns="0" numCol="1" anchor="ctr">
            <a:no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Calibri"/>
                <a:ea typeface="Helvetica"/>
                <a:cs typeface="Calibri"/>
                <a:sym typeface="Helvetica"/>
              </a:rPr>
              <a:t>Empowering knowledge</a:t>
            </a:r>
          </a:p>
        </p:txBody>
      </p:sp>
      <p:pic>
        <p:nvPicPr>
          <p:cNvPr id="97" name="Picture 96" descr="gea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84586" y="2726823"/>
            <a:ext cx="617264" cy="308632"/>
          </a:xfrm>
          <a:prstGeom prst="rect">
            <a:avLst/>
          </a:prstGeom>
        </p:spPr>
      </p:pic>
      <p:pic>
        <p:nvPicPr>
          <p:cNvPr id="98" name="Picture 97" descr="Unknow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031" y="2726823"/>
            <a:ext cx="866011" cy="308632"/>
          </a:xfrm>
          <a:prstGeom prst="rect">
            <a:avLst/>
          </a:prstGeom>
        </p:spPr>
      </p:pic>
      <p:pic>
        <p:nvPicPr>
          <p:cNvPr id="99" name="Picture 98" descr="Unknow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479" y="2798704"/>
            <a:ext cx="454160" cy="227080"/>
          </a:xfrm>
          <a:prstGeom prst="rect">
            <a:avLst/>
          </a:prstGeom>
        </p:spPr>
      </p:pic>
      <p:pic>
        <p:nvPicPr>
          <p:cNvPr id="101" name="Picture 100" descr="rda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5253" y="2801359"/>
            <a:ext cx="674083" cy="224425"/>
          </a:xfrm>
          <a:prstGeom prst="rect">
            <a:avLst/>
          </a:prstGeom>
        </p:spPr>
      </p:pic>
      <p:pic>
        <p:nvPicPr>
          <p:cNvPr id="102" name="Picture 101" descr="logo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372" y="2741142"/>
            <a:ext cx="835149" cy="314994"/>
          </a:xfrm>
          <a:prstGeom prst="rect">
            <a:avLst/>
          </a:prstGeom>
        </p:spPr>
      </p:pic>
      <p:pic>
        <p:nvPicPr>
          <p:cNvPr id="104" name="Picture 103" descr="images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7597" y="2779137"/>
            <a:ext cx="771520" cy="220960"/>
          </a:xfrm>
          <a:prstGeom prst="rect">
            <a:avLst/>
          </a:prstGeom>
        </p:spPr>
      </p:pic>
      <p:pic>
        <p:nvPicPr>
          <p:cNvPr id="10" name="Picture 9" descr="erasmus2020flag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6174" y="2752510"/>
            <a:ext cx="650168" cy="273274"/>
          </a:xfrm>
          <a:prstGeom prst="rect">
            <a:avLst/>
          </a:prstGeom>
        </p:spPr>
      </p:pic>
      <p:pic>
        <p:nvPicPr>
          <p:cNvPr id="3" name="Picture 2" descr="Screen Shot 2019-09-10 at 12.30.04 PM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5764" y="2730672"/>
            <a:ext cx="526636" cy="314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3919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646"/>
            <a:ext cx="9144000" cy="1143000"/>
          </a:xfrm>
        </p:spPr>
        <p:txBody>
          <a:bodyPr>
            <a:noAutofit/>
          </a:bodyPr>
          <a:lstStyle/>
          <a:p>
            <a:r>
              <a:rPr lang="en-US" altLang="ko-KR" sz="4000" dirty="0">
                <a:latin typeface="Calibri"/>
                <a:cs typeface="Calibri"/>
              </a:rPr>
              <a:t>ASNET-AM </a:t>
            </a:r>
            <a:r>
              <a:rPr lang="mr-IN" altLang="ko-KR" sz="4000" dirty="0">
                <a:latin typeface="Calibri"/>
                <a:cs typeface="Calibri"/>
              </a:rPr>
              <a:t>–</a:t>
            </a:r>
            <a:r>
              <a:rPr lang="en-US" altLang="ko-KR" sz="4000" dirty="0">
                <a:latin typeface="Calibri"/>
                <a:cs typeface="Calibri"/>
              </a:rPr>
              <a:t> at a glance</a:t>
            </a:r>
            <a:endParaRPr lang="en-US" sz="4000" dirty="0">
              <a:latin typeface="Calibri"/>
              <a:cs typeface="Calibri"/>
            </a:endParaRPr>
          </a:p>
        </p:txBody>
      </p:sp>
      <p:sp>
        <p:nvSpPr>
          <p:cNvPr id="35" name="Isosceles Triangle 34"/>
          <p:cNvSpPr/>
          <p:nvPr/>
        </p:nvSpPr>
        <p:spPr>
          <a:xfrm flipV="1">
            <a:off x="2836151" y="1556037"/>
            <a:ext cx="3819704" cy="2873007"/>
          </a:xfrm>
          <a:prstGeom prst="triangle">
            <a:avLst>
              <a:gd name="adj" fmla="val 4900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Calibri"/>
              <a:cs typeface="Calibri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2F233A9-8F72-4949-B0C0-A410F906BDE6}"/>
              </a:ext>
            </a:extLst>
          </p:cNvPr>
          <p:cNvGrpSpPr/>
          <p:nvPr/>
        </p:nvGrpSpPr>
        <p:grpSpPr>
          <a:xfrm>
            <a:off x="2772633" y="5291177"/>
            <a:ext cx="3883744" cy="582952"/>
            <a:chOff x="4292152" y="5657070"/>
            <a:chExt cx="3883744" cy="582952"/>
          </a:xfrm>
        </p:grpSpPr>
        <p:sp>
          <p:nvSpPr>
            <p:cNvPr id="37" name="Freeform 10"/>
            <p:cNvSpPr>
              <a:spLocks/>
            </p:cNvSpPr>
            <p:nvPr/>
          </p:nvSpPr>
          <p:spPr bwMode="auto">
            <a:xfrm>
              <a:off x="4292152" y="5813567"/>
              <a:ext cx="3883744" cy="426455"/>
            </a:xfrm>
            <a:custGeom>
              <a:avLst/>
              <a:gdLst>
                <a:gd name="T0" fmla="*/ 509 w 1019"/>
                <a:gd name="T1" fmla="*/ 34 h 112"/>
                <a:gd name="T2" fmla="*/ 3 w 1019"/>
                <a:gd name="T3" fmla="*/ 0 h 112"/>
                <a:gd name="T4" fmla="*/ 0 w 1019"/>
                <a:gd name="T5" fmla="*/ 0 h 112"/>
                <a:gd name="T6" fmla="*/ 0 w 1019"/>
                <a:gd name="T7" fmla="*/ 74 h 112"/>
                <a:gd name="T8" fmla="*/ 509 w 1019"/>
                <a:gd name="T9" fmla="*/ 112 h 112"/>
                <a:gd name="T10" fmla="*/ 1019 w 1019"/>
                <a:gd name="T11" fmla="*/ 74 h 112"/>
                <a:gd name="T12" fmla="*/ 1019 w 1019"/>
                <a:gd name="T13" fmla="*/ 0 h 112"/>
                <a:gd name="T14" fmla="*/ 1016 w 1019"/>
                <a:gd name="T15" fmla="*/ 0 h 112"/>
                <a:gd name="T16" fmla="*/ 509 w 1019"/>
                <a:gd name="T17" fmla="*/ 3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9" h="112">
                  <a:moveTo>
                    <a:pt x="509" y="34"/>
                  </a:moveTo>
                  <a:cubicBezTo>
                    <a:pt x="246" y="34"/>
                    <a:pt x="29" y="19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95"/>
                    <a:pt x="228" y="112"/>
                    <a:pt x="509" y="112"/>
                  </a:cubicBezTo>
                  <a:cubicBezTo>
                    <a:pt x="791" y="112"/>
                    <a:pt x="1019" y="95"/>
                    <a:pt x="1019" y="74"/>
                  </a:cubicBezTo>
                  <a:cubicBezTo>
                    <a:pt x="1019" y="0"/>
                    <a:pt x="1019" y="0"/>
                    <a:pt x="1019" y="0"/>
                  </a:cubicBezTo>
                  <a:cubicBezTo>
                    <a:pt x="1016" y="0"/>
                    <a:pt x="1016" y="0"/>
                    <a:pt x="1016" y="0"/>
                  </a:cubicBezTo>
                  <a:cubicBezTo>
                    <a:pt x="990" y="19"/>
                    <a:pt x="773" y="34"/>
                    <a:pt x="509" y="34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Calibri"/>
                <a:cs typeface="Calibri"/>
              </a:endParaRPr>
            </a:p>
          </p:txBody>
        </p:sp>
        <p:sp>
          <p:nvSpPr>
            <p:cNvPr id="38" name="Freeform 11"/>
            <p:cNvSpPr>
              <a:spLocks/>
            </p:cNvSpPr>
            <p:nvPr/>
          </p:nvSpPr>
          <p:spPr bwMode="auto">
            <a:xfrm>
              <a:off x="4292152" y="5657070"/>
              <a:ext cx="3883744" cy="285607"/>
            </a:xfrm>
            <a:custGeom>
              <a:avLst/>
              <a:gdLst>
                <a:gd name="T0" fmla="*/ 509 w 1019"/>
                <a:gd name="T1" fmla="*/ 0 h 75"/>
                <a:gd name="T2" fmla="*/ 0 w 1019"/>
                <a:gd name="T3" fmla="*/ 37 h 75"/>
                <a:gd name="T4" fmla="*/ 3 w 1019"/>
                <a:gd name="T5" fmla="*/ 41 h 75"/>
                <a:gd name="T6" fmla="*/ 509 w 1019"/>
                <a:gd name="T7" fmla="*/ 75 h 75"/>
                <a:gd name="T8" fmla="*/ 1016 w 1019"/>
                <a:gd name="T9" fmla="*/ 41 h 75"/>
                <a:gd name="T10" fmla="*/ 1019 w 1019"/>
                <a:gd name="T11" fmla="*/ 37 h 75"/>
                <a:gd name="T12" fmla="*/ 509 w 1019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9" h="75">
                  <a:moveTo>
                    <a:pt x="509" y="0"/>
                  </a:moveTo>
                  <a:cubicBezTo>
                    <a:pt x="228" y="0"/>
                    <a:pt x="0" y="16"/>
                    <a:pt x="0" y="37"/>
                  </a:cubicBezTo>
                  <a:cubicBezTo>
                    <a:pt x="0" y="39"/>
                    <a:pt x="1" y="40"/>
                    <a:pt x="3" y="41"/>
                  </a:cubicBezTo>
                  <a:cubicBezTo>
                    <a:pt x="29" y="60"/>
                    <a:pt x="246" y="75"/>
                    <a:pt x="509" y="75"/>
                  </a:cubicBezTo>
                  <a:cubicBezTo>
                    <a:pt x="773" y="75"/>
                    <a:pt x="990" y="60"/>
                    <a:pt x="1016" y="41"/>
                  </a:cubicBezTo>
                  <a:cubicBezTo>
                    <a:pt x="1018" y="40"/>
                    <a:pt x="1019" y="39"/>
                    <a:pt x="1019" y="37"/>
                  </a:cubicBezTo>
                  <a:cubicBezTo>
                    <a:pt x="1019" y="16"/>
                    <a:pt x="791" y="0"/>
                    <a:pt x="509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Calibri"/>
                <a:cs typeface="Calibri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AC461AB-1DF5-48CF-A687-E49A0D914F0D}"/>
              </a:ext>
            </a:extLst>
          </p:cNvPr>
          <p:cNvGrpSpPr/>
          <p:nvPr/>
        </p:nvGrpSpPr>
        <p:grpSpPr>
          <a:xfrm>
            <a:off x="3092801" y="4882653"/>
            <a:ext cx="3243408" cy="579368"/>
            <a:chOff x="4467123" y="5197221"/>
            <a:chExt cx="3243408" cy="509921"/>
          </a:xfrm>
        </p:grpSpPr>
        <p:sp>
          <p:nvSpPr>
            <p:cNvPr id="40" name="Freeform 12"/>
            <p:cNvSpPr>
              <a:spLocks/>
            </p:cNvSpPr>
            <p:nvPr/>
          </p:nvSpPr>
          <p:spPr bwMode="auto">
            <a:xfrm>
              <a:off x="4467123" y="5334157"/>
              <a:ext cx="3243408" cy="372985"/>
            </a:xfrm>
            <a:custGeom>
              <a:avLst/>
              <a:gdLst>
                <a:gd name="T0" fmla="*/ 425 w 851"/>
                <a:gd name="T1" fmla="*/ 30 h 98"/>
                <a:gd name="T2" fmla="*/ 2 w 851"/>
                <a:gd name="T3" fmla="*/ 0 h 98"/>
                <a:gd name="T4" fmla="*/ 0 w 851"/>
                <a:gd name="T5" fmla="*/ 0 h 98"/>
                <a:gd name="T6" fmla="*/ 0 w 851"/>
                <a:gd name="T7" fmla="*/ 65 h 98"/>
                <a:gd name="T8" fmla="*/ 425 w 851"/>
                <a:gd name="T9" fmla="*/ 98 h 98"/>
                <a:gd name="T10" fmla="*/ 851 w 851"/>
                <a:gd name="T11" fmla="*/ 65 h 98"/>
                <a:gd name="T12" fmla="*/ 851 w 851"/>
                <a:gd name="T13" fmla="*/ 0 h 98"/>
                <a:gd name="T14" fmla="*/ 849 w 851"/>
                <a:gd name="T15" fmla="*/ 0 h 98"/>
                <a:gd name="T16" fmla="*/ 425 w 851"/>
                <a:gd name="T17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1" h="98">
                  <a:moveTo>
                    <a:pt x="425" y="30"/>
                  </a:moveTo>
                  <a:cubicBezTo>
                    <a:pt x="205" y="30"/>
                    <a:pt x="24" y="17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83"/>
                    <a:pt x="190" y="98"/>
                    <a:pt x="425" y="98"/>
                  </a:cubicBezTo>
                  <a:cubicBezTo>
                    <a:pt x="660" y="98"/>
                    <a:pt x="851" y="83"/>
                    <a:pt x="851" y="65"/>
                  </a:cubicBezTo>
                  <a:cubicBezTo>
                    <a:pt x="851" y="0"/>
                    <a:pt x="851" y="0"/>
                    <a:pt x="851" y="0"/>
                  </a:cubicBezTo>
                  <a:cubicBezTo>
                    <a:pt x="849" y="0"/>
                    <a:pt x="849" y="0"/>
                    <a:pt x="849" y="0"/>
                  </a:cubicBezTo>
                  <a:cubicBezTo>
                    <a:pt x="827" y="17"/>
                    <a:pt x="645" y="30"/>
                    <a:pt x="425" y="3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Calibri"/>
                <a:cs typeface="Calibri"/>
              </a:endParaRPr>
            </a:p>
          </p:txBody>
        </p:sp>
        <p:sp>
          <p:nvSpPr>
            <p:cNvPr id="41" name="Freeform 13"/>
            <p:cNvSpPr>
              <a:spLocks/>
            </p:cNvSpPr>
            <p:nvPr/>
          </p:nvSpPr>
          <p:spPr bwMode="auto">
            <a:xfrm>
              <a:off x="4467123" y="5197221"/>
              <a:ext cx="3243408" cy="251700"/>
            </a:xfrm>
            <a:custGeom>
              <a:avLst/>
              <a:gdLst>
                <a:gd name="T0" fmla="*/ 425 w 851"/>
                <a:gd name="T1" fmla="*/ 0 h 66"/>
                <a:gd name="T2" fmla="*/ 0 w 851"/>
                <a:gd name="T3" fmla="*/ 33 h 66"/>
                <a:gd name="T4" fmla="*/ 2 w 851"/>
                <a:gd name="T5" fmla="*/ 36 h 66"/>
                <a:gd name="T6" fmla="*/ 425 w 851"/>
                <a:gd name="T7" fmla="*/ 66 h 66"/>
                <a:gd name="T8" fmla="*/ 849 w 851"/>
                <a:gd name="T9" fmla="*/ 36 h 66"/>
                <a:gd name="T10" fmla="*/ 851 w 851"/>
                <a:gd name="T11" fmla="*/ 33 h 66"/>
                <a:gd name="T12" fmla="*/ 425 w 851"/>
                <a:gd name="T1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1" h="66">
                  <a:moveTo>
                    <a:pt x="425" y="0"/>
                  </a:moveTo>
                  <a:cubicBezTo>
                    <a:pt x="190" y="0"/>
                    <a:pt x="0" y="15"/>
                    <a:pt x="0" y="33"/>
                  </a:cubicBezTo>
                  <a:cubicBezTo>
                    <a:pt x="0" y="34"/>
                    <a:pt x="0" y="35"/>
                    <a:pt x="2" y="36"/>
                  </a:cubicBezTo>
                  <a:cubicBezTo>
                    <a:pt x="24" y="53"/>
                    <a:pt x="205" y="66"/>
                    <a:pt x="425" y="66"/>
                  </a:cubicBezTo>
                  <a:cubicBezTo>
                    <a:pt x="645" y="66"/>
                    <a:pt x="827" y="53"/>
                    <a:pt x="849" y="36"/>
                  </a:cubicBezTo>
                  <a:cubicBezTo>
                    <a:pt x="850" y="35"/>
                    <a:pt x="851" y="34"/>
                    <a:pt x="851" y="33"/>
                  </a:cubicBezTo>
                  <a:cubicBezTo>
                    <a:pt x="851" y="15"/>
                    <a:pt x="660" y="0"/>
                    <a:pt x="425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Calibri"/>
                <a:cs typeface="Calibri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DC75ACB-D08C-4277-B373-A014A6F0B955}"/>
              </a:ext>
            </a:extLst>
          </p:cNvPr>
          <p:cNvGrpSpPr/>
          <p:nvPr/>
        </p:nvGrpSpPr>
        <p:grpSpPr>
          <a:xfrm>
            <a:off x="3373192" y="4490954"/>
            <a:ext cx="2682626" cy="556871"/>
            <a:chOff x="4752731" y="4963780"/>
            <a:chExt cx="2682626" cy="370377"/>
          </a:xfrm>
        </p:grpSpPr>
        <p:sp>
          <p:nvSpPr>
            <p:cNvPr id="43" name="Freeform 14"/>
            <p:cNvSpPr>
              <a:spLocks/>
            </p:cNvSpPr>
            <p:nvPr/>
          </p:nvSpPr>
          <p:spPr bwMode="auto">
            <a:xfrm>
              <a:off x="4752731" y="5062895"/>
              <a:ext cx="2682626" cy="271262"/>
            </a:xfrm>
            <a:custGeom>
              <a:avLst/>
              <a:gdLst>
                <a:gd name="T0" fmla="*/ 352 w 704"/>
                <a:gd name="T1" fmla="*/ 22 h 71"/>
                <a:gd name="T2" fmla="*/ 2 w 704"/>
                <a:gd name="T3" fmla="*/ 0 h 71"/>
                <a:gd name="T4" fmla="*/ 0 w 704"/>
                <a:gd name="T5" fmla="*/ 0 h 71"/>
                <a:gd name="T6" fmla="*/ 0 w 704"/>
                <a:gd name="T7" fmla="*/ 47 h 71"/>
                <a:gd name="T8" fmla="*/ 352 w 704"/>
                <a:gd name="T9" fmla="*/ 71 h 71"/>
                <a:gd name="T10" fmla="*/ 704 w 704"/>
                <a:gd name="T11" fmla="*/ 47 h 71"/>
                <a:gd name="T12" fmla="*/ 704 w 704"/>
                <a:gd name="T13" fmla="*/ 0 h 71"/>
                <a:gd name="T14" fmla="*/ 702 w 704"/>
                <a:gd name="T15" fmla="*/ 0 h 71"/>
                <a:gd name="T16" fmla="*/ 352 w 704"/>
                <a:gd name="T17" fmla="*/ 2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4" h="71">
                  <a:moveTo>
                    <a:pt x="352" y="22"/>
                  </a:moveTo>
                  <a:cubicBezTo>
                    <a:pt x="170" y="22"/>
                    <a:pt x="20" y="12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61"/>
                    <a:pt x="157" y="71"/>
                    <a:pt x="352" y="71"/>
                  </a:cubicBezTo>
                  <a:cubicBezTo>
                    <a:pt x="546" y="71"/>
                    <a:pt x="704" y="61"/>
                    <a:pt x="704" y="47"/>
                  </a:cubicBezTo>
                  <a:cubicBezTo>
                    <a:pt x="704" y="0"/>
                    <a:pt x="704" y="0"/>
                    <a:pt x="704" y="0"/>
                  </a:cubicBezTo>
                  <a:cubicBezTo>
                    <a:pt x="702" y="0"/>
                    <a:pt x="702" y="0"/>
                    <a:pt x="702" y="0"/>
                  </a:cubicBezTo>
                  <a:cubicBezTo>
                    <a:pt x="684" y="12"/>
                    <a:pt x="534" y="22"/>
                    <a:pt x="352" y="22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Calibri"/>
                <a:cs typeface="Calibri"/>
              </a:endParaRPr>
            </a:p>
          </p:txBody>
        </p:sp>
        <p:sp>
          <p:nvSpPr>
            <p:cNvPr id="44" name="Freeform 15"/>
            <p:cNvSpPr>
              <a:spLocks/>
            </p:cNvSpPr>
            <p:nvPr/>
          </p:nvSpPr>
          <p:spPr bwMode="auto">
            <a:xfrm>
              <a:off x="4752731" y="4963780"/>
              <a:ext cx="2682626" cy="183884"/>
            </a:xfrm>
            <a:custGeom>
              <a:avLst/>
              <a:gdLst>
                <a:gd name="T0" fmla="*/ 352 w 704"/>
                <a:gd name="T1" fmla="*/ 0 h 48"/>
                <a:gd name="T2" fmla="*/ 0 w 704"/>
                <a:gd name="T3" fmla="*/ 24 h 48"/>
                <a:gd name="T4" fmla="*/ 2 w 704"/>
                <a:gd name="T5" fmla="*/ 26 h 48"/>
                <a:gd name="T6" fmla="*/ 352 w 704"/>
                <a:gd name="T7" fmla="*/ 48 h 48"/>
                <a:gd name="T8" fmla="*/ 702 w 704"/>
                <a:gd name="T9" fmla="*/ 26 h 48"/>
                <a:gd name="T10" fmla="*/ 704 w 704"/>
                <a:gd name="T11" fmla="*/ 24 h 48"/>
                <a:gd name="T12" fmla="*/ 352 w 704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4" h="48">
                  <a:moveTo>
                    <a:pt x="352" y="0"/>
                  </a:moveTo>
                  <a:cubicBezTo>
                    <a:pt x="157" y="0"/>
                    <a:pt x="0" y="11"/>
                    <a:pt x="0" y="24"/>
                  </a:cubicBezTo>
                  <a:cubicBezTo>
                    <a:pt x="0" y="25"/>
                    <a:pt x="0" y="25"/>
                    <a:pt x="2" y="26"/>
                  </a:cubicBezTo>
                  <a:cubicBezTo>
                    <a:pt x="20" y="38"/>
                    <a:pt x="170" y="48"/>
                    <a:pt x="352" y="48"/>
                  </a:cubicBezTo>
                  <a:cubicBezTo>
                    <a:pt x="534" y="48"/>
                    <a:pt x="684" y="38"/>
                    <a:pt x="702" y="26"/>
                  </a:cubicBezTo>
                  <a:cubicBezTo>
                    <a:pt x="703" y="25"/>
                    <a:pt x="704" y="25"/>
                    <a:pt x="704" y="24"/>
                  </a:cubicBezTo>
                  <a:cubicBezTo>
                    <a:pt x="704" y="11"/>
                    <a:pt x="546" y="0"/>
                    <a:pt x="352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Calibri"/>
                <a:cs typeface="Calibri"/>
              </a:endParaRPr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11A61F20-5FBA-4768-B6DC-27F2B2EC614D}"/>
              </a:ext>
            </a:extLst>
          </p:cNvPr>
          <p:cNvSpPr/>
          <p:nvPr/>
        </p:nvSpPr>
        <p:spPr>
          <a:xfrm>
            <a:off x="570792" y="3708384"/>
            <a:ext cx="2636309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>
                <a:latin typeface="Calibri"/>
                <a:cs typeface="Calibri"/>
              </a:rPr>
              <a:t>ASNET-AM: &gt;65 organizations</a:t>
            </a:r>
          </a:p>
          <a:p>
            <a:pPr algn="r">
              <a:lnSpc>
                <a:spcPct val="150000"/>
              </a:lnSpc>
            </a:pPr>
            <a:r>
              <a:rPr lang="id-ID" sz="1200" dirty="0">
                <a:latin typeface="Calibri"/>
                <a:cs typeface="Calibri"/>
              </a:rPr>
              <a:t>Eduroam, videoconference, etc.</a:t>
            </a:r>
          </a:p>
          <a:p>
            <a:pPr algn="r">
              <a:lnSpc>
                <a:spcPct val="150000"/>
              </a:lnSpc>
            </a:pPr>
            <a:r>
              <a:rPr lang="en-US" sz="1200" dirty="0">
                <a:latin typeface="Calibri"/>
                <a:cs typeface="Calibri"/>
              </a:rPr>
              <a:t>D</a:t>
            </a:r>
            <a:r>
              <a:rPr lang="id-ID" sz="1200" dirty="0">
                <a:latin typeface="Calibri"/>
                <a:cs typeface="Calibri"/>
              </a:rPr>
              <a:t>irect connectivity with GEANT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5FFF425-919B-4374-9160-114CCDD91D15}"/>
              </a:ext>
            </a:extLst>
          </p:cNvPr>
          <p:cNvSpPr txBox="1"/>
          <p:nvPr/>
        </p:nvSpPr>
        <p:spPr>
          <a:xfrm>
            <a:off x="570791" y="3309650"/>
            <a:ext cx="263631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b="1" dirty="0">
                <a:latin typeface="Calibri"/>
                <a:cs typeface="Calibri"/>
              </a:rPr>
              <a:t>National Research and Educational Network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1A61F20-5FBA-4768-B6DC-27F2B2EC614D}"/>
              </a:ext>
            </a:extLst>
          </p:cNvPr>
          <p:cNvSpPr/>
          <p:nvPr/>
        </p:nvSpPr>
        <p:spPr>
          <a:xfrm>
            <a:off x="6405768" y="2669635"/>
            <a:ext cx="2992232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latin typeface="Calibri"/>
                <a:cs typeface="Calibri"/>
              </a:rPr>
              <a:t>Iass Cloud providing CPU cores,</a:t>
            </a:r>
          </a:p>
          <a:p>
            <a:pPr>
              <a:lnSpc>
                <a:spcPct val="150000"/>
              </a:lnSpc>
            </a:pPr>
            <a:r>
              <a:rPr lang="id-ID" sz="1200" dirty="0">
                <a:latin typeface="Calibri"/>
                <a:cs typeface="Calibri"/>
              </a:rPr>
              <a:t>GPU cloud (ongoing): Tesla V100 devices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5FFF425-919B-4374-9160-114CCDD91D15}"/>
              </a:ext>
            </a:extLst>
          </p:cNvPr>
          <p:cNvSpPr txBox="1"/>
          <p:nvPr/>
        </p:nvSpPr>
        <p:spPr>
          <a:xfrm>
            <a:off x="6405768" y="2492385"/>
            <a:ext cx="317003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b="1" dirty="0">
                <a:latin typeface="Calibri"/>
                <a:cs typeface="Calibri"/>
              </a:rPr>
              <a:t>National HPC Center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1A61F20-5FBA-4768-B6DC-27F2B2EC614D}"/>
              </a:ext>
            </a:extLst>
          </p:cNvPr>
          <p:cNvSpPr/>
          <p:nvPr/>
        </p:nvSpPr>
        <p:spPr>
          <a:xfrm>
            <a:off x="129072" y="1972876"/>
            <a:ext cx="2636309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1200" dirty="0">
                <a:latin typeface="Calibri"/>
                <a:cs typeface="Calibri"/>
              </a:rPr>
              <a:t>Digital libraries </a:t>
            </a:r>
          </a:p>
          <a:p>
            <a:pPr algn="r">
              <a:lnSpc>
                <a:spcPct val="150000"/>
              </a:lnSpc>
            </a:pPr>
            <a:r>
              <a:rPr lang="en-GB" sz="1200" dirty="0">
                <a:latin typeface="Calibri"/>
                <a:cs typeface="Calibri"/>
              </a:rPr>
              <a:t>Digital museum</a:t>
            </a:r>
          </a:p>
          <a:p>
            <a:pPr algn="r">
              <a:lnSpc>
                <a:spcPct val="150000"/>
              </a:lnSpc>
            </a:pPr>
            <a:r>
              <a:rPr lang="en-GB" sz="1200" dirty="0">
                <a:latin typeface="Calibri"/>
                <a:cs typeface="Calibri"/>
              </a:rPr>
              <a:t>Astrophysics</a:t>
            </a:r>
          </a:p>
          <a:p>
            <a:pPr algn="r">
              <a:lnSpc>
                <a:spcPct val="150000"/>
              </a:lnSpc>
            </a:pPr>
            <a:r>
              <a:rPr lang="en-GB" sz="1200" dirty="0">
                <a:latin typeface="Calibri"/>
                <a:cs typeface="Calibri"/>
              </a:rPr>
              <a:t>Meteorology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5FFF425-919B-4374-9160-114CCDD91D15}"/>
              </a:ext>
            </a:extLst>
          </p:cNvPr>
          <p:cNvSpPr txBox="1"/>
          <p:nvPr/>
        </p:nvSpPr>
        <p:spPr>
          <a:xfrm>
            <a:off x="713391" y="1728099"/>
            <a:ext cx="2051990" cy="3169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400" b="1" dirty="0">
                <a:latin typeface="Calibri"/>
                <a:cs typeface="Calibri"/>
              </a:rPr>
              <a:t>National Data Center</a:t>
            </a:r>
          </a:p>
        </p:txBody>
      </p:sp>
      <p:sp>
        <p:nvSpPr>
          <p:cNvPr id="51" name="Freeform 7"/>
          <p:cNvSpPr>
            <a:spLocks/>
          </p:cNvSpPr>
          <p:nvPr/>
        </p:nvSpPr>
        <p:spPr bwMode="auto">
          <a:xfrm>
            <a:off x="4284767" y="2751864"/>
            <a:ext cx="812482" cy="1676567"/>
          </a:xfrm>
          <a:custGeom>
            <a:avLst/>
            <a:gdLst>
              <a:gd name="T0" fmla="*/ 483 w 623"/>
              <a:gd name="T1" fmla="*/ 1648 h 1958"/>
              <a:gd name="T2" fmla="*/ 483 w 623"/>
              <a:gd name="T3" fmla="*/ 0 h 1958"/>
              <a:gd name="T4" fmla="*/ 144 w 623"/>
              <a:gd name="T5" fmla="*/ 0 h 1958"/>
              <a:gd name="T6" fmla="*/ 144 w 623"/>
              <a:gd name="T7" fmla="*/ 1648 h 1958"/>
              <a:gd name="T8" fmla="*/ 0 w 623"/>
              <a:gd name="T9" fmla="*/ 1648 h 1958"/>
              <a:gd name="T10" fmla="*/ 158 w 623"/>
              <a:gd name="T11" fmla="*/ 1803 h 1958"/>
              <a:gd name="T12" fmla="*/ 313 w 623"/>
              <a:gd name="T13" fmla="*/ 1958 h 1958"/>
              <a:gd name="T14" fmla="*/ 468 w 623"/>
              <a:gd name="T15" fmla="*/ 1803 h 1958"/>
              <a:gd name="T16" fmla="*/ 623 w 623"/>
              <a:gd name="T17" fmla="*/ 1648 h 1958"/>
              <a:gd name="T18" fmla="*/ 483 w 623"/>
              <a:gd name="T19" fmla="*/ 1648 h 19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3" h="1958">
                <a:moveTo>
                  <a:pt x="483" y="1648"/>
                </a:moveTo>
                <a:lnTo>
                  <a:pt x="483" y="0"/>
                </a:lnTo>
                <a:lnTo>
                  <a:pt x="144" y="0"/>
                </a:lnTo>
                <a:lnTo>
                  <a:pt x="144" y="1648"/>
                </a:lnTo>
                <a:lnTo>
                  <a:pt x="0" y="1648"/>
                </a:lnTo>
                <a:lnTo>
                  <a:pt x="158" y="1803"/>
                </a:lnTo>
                <a:lnTo>
                  <a:pt x="313" y="1958"/>
                </a:lnTo>
                <a:lnTo>
                  <a:pt x="468" y="1803"/>
                </a:lnTo>
                <a:lnTo>
                  <a:pt x="623" y="1648"/>
                </a:lnTo>
                <a:lnTo>
                  <a:pt x="483" y="1648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Calibri"/>
              <a:cs typeface="Calibri"/>
            </a:endParaRPr>
          </a:p>
        </p:txBody>
      </p:sp>
      <p:sp>
        <p:nvSpPr>
          <p:cNvPr id="52" name="Freeform 8"/>
          <p:cNvSpPr>
            <a:spLocks/>
          </p:cNvSpPr>
          <p:nvPr/>
        </p:nvSpPr>
        <p:spPr bwMode="auto">
          <a:xfrm>
            <a:off x="4966834" y="2192713"/>
            <a:ext cx="812482" cy="1577125"/>
          </a:xfrm>
          <a:custGeom>
            <a:avLst/>
            <a:gdLst>
              <a:gd name="T0" fmla="*/ 483 w 623"/>
              <a:gd name="T1" fmla="*/ 853 h 1128"/>
              <a:gd name="T2" fmla="*/ 480 w 623"/>
              <a:gd name="T3" fmla="*/ 0 h 1128"/>
              <a:gd name="T4" fmla="*/ 144 w 623"/>
              <a:gd name="T5" fmla="*/ 0 h 1128"/>
              <a:gd name="T6" fmla="*/ 144 w 623"/>
              <a:gd name="T7" fmla="*/ 853 h 1128"/>
              <a:gd name="T8" fmla="*/ 0 w 623"/>
              <a:gd name="T9" fmla="*/ 853 h 1128"/>
              <a:gd name="T10" fmla="*/ 158 w 623"/>
              <a:gd name="T11" fmla="*/ 990 h 1128"/>
              <a:gd name="T12" fmla="*/ 313 w 623"/>
              <a:gd name="T13" fmla="*/ 1128 h 1128"/>
              <a:gd name="T14" fmla="*/ 468 w 623"/>
              <a:gd name="T15" fmla="*/ 990 h 1128"/>
              <a:gd name="T16" fmla="*/ 623 w 623"/>
              <a:gd name="T17" fmla="*/ 853 h 1128"/>
              <a:gd name="T18" fmla="*/ 483 w 623"/>
              <a:gd name="T19" fmla="*/ 853 h 1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3" h="1128">
                <a:moveTo>
                  <a:pt x="483" y="853"/>
                </a:moveTo>
                <a:lnTo>
                  <a:pt x="480" y="0"/>
                </a:lnTo>
                <a:lnTo>
                  <a:pt x="144" y="0"/>
                </a:lnTo>
                <a:lnTo>
                  <a:pt x="144" y="853"/>
                </a:lnTo>
                <a:lnTo>
                  <a:pt x="0" y="853"/>
                </a:lnTo>
                <a:lnTo>
                  <a:pt x="158" y="990"/>
                </a:lnTo>
                <a:lnTo>
                  <a:pt x="313" y="1128"/>
                </a:lnTo>
                <a:lnTo>
                  <a:pt x="468" y="990"/>
                </a:lnTo>
                <a:lnTo>
                  <a:pt x="623" y="853"/>
                </a:lnTo>
                <a:lnTo>
                  <a:pt x="483" y="853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Calibri"/>
              <a:cs typeface="Calibri"/>
            </a:endParaRPr>
          </a:p>
        </p:txBody>
      </p:sp>
      <p:sp>
        <p:nvSpPr>
          <p:cNvPr id="53" name="Freeform 9"/>
          <p:cNvSpPr>
            <a:spLocks/>
          </p:cNvSpPr>
          <p:nvPr/>
        </p:nvSpPr>
        <p:spPr bwMode="auto">
          <a:xfrm>
            <a:off x="3598786" y="1768866"/>
            <a:ext cx="812482" cy="1577125"/>
          </a:xfrm>
          <a:custGeom>
            <a:avLst/>
            <a:gdLst>
              <a:gd name="T0" fmla="*/ 482 w 623"/>
              <a:gd name="T1" fmla="*/ 853 h 1128"/>
              <a:gd name="T2" fmla="*/ 480 w 623"/>
              <a:gd name="T3" fmla="*/ 0 h 1128"/>
              <a:gd name="T4" fmla="*/ 143 w 623"/>
              <a:gd name="T5" fmla="*/ 0 h 1128"/>
              <a:gd name="T6" fmla="*/ 143 w 623"/>
              <a:gd name="T7" fmla="*/ 853 h 1128"/>
              <a:gd name="T8" fmla="*/ 0 w 623"/>
              <a:gd name="T9" fmla="*/ 853 h 1128"/>
              <a:gd name="T10" fmla="*/ 158 w 623"/>
              <a:gd name="T11" fmla="*/ 990 h 1128"/>
              <a:gd name="T12" fmla="*/ 313 w 623"/>
              <a:gd name="T13" fmla="*/ 1128 h 1128"/>
              <a:gd name="T14" fmla="*/ 468 w 623"/>
              <a:gd name="T15" fmla="*/ 990 h 1128"/>
              <a:gd name="T16" fmla="*/ 623 w 623"/>
              <a:gd name="T17" fmla="*/ 853 h 1128"/>
              <a:gd name="T18" fmla="*/ 482 w 623"/>
              <a:gd name="T19" fmla="*/ 853 h 1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3" h="1128">
                <a:moveTo>
                  <a:pt x="482" y="853"/>
                </a:moveTo>
                <a:lnTo>
                  <a:pt x="480" y="0"/>
                </a:lnTo>
                <a:lnTo>
                  <a:pt x="143" y="0"/>
                </a:lnTo>
                <a:lnTo>
                  <a:pt x="143" y="853"/>
                </a:lnTo>
                <a:lnTo>
                  <a:pt x="0" y="853"/>
                </a:lnTo>
                <a:lnTo>
                  <a:pt x="158" y="990"/>
                </a:lnTo>
                <a:lnTo>
                  <a:pt x="313" y="1128"/>
                </a:lnTo>
                <a:lnTo>
                  <a:pt x="468" y="990"/>
                </a:lnTo>
                <a:lnTo>
                  <a:pt x="623" y="853"/>
                </a:lnTo>
                <a:lnTo>
                  <a:pt x="482" y="853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Calibri"/>
              <a:cs typeface="Calibri"/>
            </a:endParaRP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85D683A8-E41F-405A-B3CE-49562C6A3638}"/>
              </a:ext>
            </a:extLst>
          </p:cNvPr>
          <p:cNvCxnSpPr>
            <a:cxnSpLocks/>
          </p:cNvCxnSpPr>
          <p:nvPr/>
        </p:nvCxnSpPr>
        <p:spPr>
          <a:xfrm>
            <a:off x="5596854" y="2775299"/>
            <a:ext cx="794782" cy="0"/>
          </a:xfrm>
          <a:prstGeom prst="straightConnector1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85D683A8-E41F-405A-B3CE-49562C6A3638}"/>
              </a:ext>
            </a:extLst>
          </p:cNvPr>
          <p:cNvCxnSpPr>
            <a:cxnSpLocks/>
          </p:cNvCxnSpPr>
          <p:nvPr/>
        </p:nvCxnSpPr>
        <p:spPr>
          <a:xfrm rot="10800000">
            <a:off x="3575496" y="3547817"/>
            <a:ext cx="900000" cy="0"/>
          </a:xfrm>
          <a:prstGeom prst="straightConnector1">
            <a:avLst/>
          </a:prstGeom>
          <a:ln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85D683A8-E41F-405A-B3CE-49562C6A3638}"/>
              </a:ext>
            </a:extLst>
          </p:cNvPr>
          <p:cNvCxnSpPr>
            <a:cxnSpLocks/>
          </p:cNvCxnSpPr>
          <p:nvPr/>
        </p:nvCxnSpPr>
        <p:spPr>
          <a:xfrm rot="10800000">
            <a:off x="2875969" y="2278360"/>
            <a:ext cx="936000" cy="0"/>
          </a:xfrm>
          <a:prstGeom prst="straightConnector1">
            <a:avLst/>
          </a:prstGeom>
          <a:ln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3841357" y="2184609"/>
            <a:ext cx="3150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dirty="0">
                <a:solidFill>
                  <a:schemeClr val="bg2"/>
                </a:solidFill>
                <a:latin typeface="Calibri"/>
                <a:cs typeface="Calibri"/>
              </a:rPr>
              <a:t>1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4533834" y="3240578"/>
            <a:ext cx="3150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dirty="0">
                <a:solidFill>
                  <a:schemeClr val="bg2"/>
                </a:solidFill>
                <a:latin typeface="Calibri"/>
                <a:cs typeface="Calibri"/>
              </a:rPr>
              <a:t>2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5212536" y="2598405"/>
            <a:ext cx="3150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dirty="0">
                <a:solidFill>
                  <a:schemeClr val="bg2"/>
                </a:solidFill>
                <a:latin typeface="Calibri"/>
                <a:cs typeface="Calibri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843525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5" grpId="0"/>
      <p:bldP spid="46" grpId="0"/>
      <p:bldP spid="47" grpId="0"/>
      <p:bldP spid="48" grpId="0"/>
      <p:bldP spid="49" grpId="0"/>
      <p:bldP spid="50" grpId="0"/>
      <p:bldP spid="51" grpId="0" animBg="1"/>
      <p:bldP spid="52" grpId="0" animBg="1"/>
      <p:bldP spid="53" grpId="0" animBg="1"/>
      <p:bldP spid="57" grpId="0"/>
      <p:bldP spid="58" grpId="0"/>
      <p:bldP spid="5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646"/>
            <a:ext cx="9144000" cy="1143000"/>
          </a:xfrm>
        </p:spPr>
        <p:txBody>
          <a:bodyPr>
            <a:noAutofit/>
          </a:bodyPr>
          <a:lstStyle/>
          <a:p>
            <a:r>
              <a:rPr lang="en-US" altLang="ko-KR" sz="4000" dirty="0">
                <a:latin typeface="Calibri"/>
                <a:cs typeface="Calibri"/>
              </a:rPr>
              <a:t>ASNET-AM </a:t>
            </a:r>
            <a:r>
              <a:rPr lang="mr-IN" altLang="ko-KR" sz="4000" dirty="0">
                <a:latin typeface="Calibri"/>
                <a:cs typeface="Calibri"/>
              </a:rPr>
              <a:t>-</a:t>
            </a:r>
            <a:r>
              <a:rPr lang="en-US" altLang="ko-KR" sz="4000" dirty="0">
                <a:latin typeface="Calibri"/>
                <a:cs typeface="Calibri"/>
              </a:rPr>
              <a:t> connectivity</a:t>
            </a:r>
            <a:endParaRPr lang="en-US" sz="4000" dirty="0">
              <a:latin typeface="Calibri"/>
              <a:cs typeface="Calibri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1701800" y="1855786"/>
            <a:ext cx="4523710" cy="4335464"/>
            <a:chOff x="441146" y="1500186"/>
            <a:chExt cx="5188504" cy="4335464"/>
          </a:xfrm>
        </p:grpSpPr>
        <p:sp>
          <p:nvSpPr>
            <p:cNvPr id="29" name="Freeform 5"/>
            <p:cNvSpPr>
              <a:spLocks/>
            </p:cNvSpPr>
            <p:nvPr/>
          </p:nvSpPr>
          <p:spPr bwMode="auto">
            <a:xfrm rot="10800000">
              <a:off x="3035397" y="2816781"/>
              <a:ext cx="1285914" cy="807827"/>
            </a:xfrm>
            <a:custGeom>
              <a:avLst/>
              <a:gdLst>
                <a:gd name="T0" fmla="*/ 2601 w 11008"/>
                <a:gd name="T1" fmla="*/ 7085 h 7085"/>
                <a:gd name="T2" fmla="*/ 11008 w 11008"/>
                <a:gd name="T3" fmla="*/ 4404 h 7085"/>
                <a:gd name="T4" fmla="*/ 11008 w 11008"/>
                <a:gd name="T5" fmla="*/ 0 h 7085"/>
                <a:gd name="T6" fmla="*/ 1503 w 11008"/>
                <a:gd name="T7" fmla="*/ 3032 h 7085"/>
                <a:gd name="T8" fmla="*/ 0 w 11008"/>
                <a:gd name="T9" fmla="*/ 3511 h 7085"/>
                <a:gd name="T10" fmla="*/ 2601 w 11008"/>
                <a:gd name="T11" fmla="*/ 7085 h 7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008" h="7085">
                  <a:moveTo>
                    <a:pt x="2601" y="7085"/>
                  </a:moveTo>
                  <a:lnTo>
                    <a:pt x="11008" y="4404"/>
                  </a:lnTo>
                  <a:lnTo>
                    <a:pt x="11008" y="0"/>
                  </a:lnTo>
                  <a:lnTo>
                    <a:pt x="1503" y="3032"/>
                  </a:lnTo>
                  <a:lnTo>
                    <a:pt x="0" y="3511"/>
                  </a:lnTo>
                  <a:lnTo>
                    <a:pt x="2601" y="708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50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"/>
            <p:cNvSpPr>
              <a:spLocks/>
            </p:cNvSpPr>
            <p:nvPr/>
          </p:nvSpPr>
          <p:spPr bwMode="auto">
            <a:xfrm rot="10800000">
              <a:off x="3035398" y="2729251"/>
              <a:ext cx="981779" cy="393885"/>
            </a:xfrm>
            <a:custGeom>
              <a:avLst/>
              <a:gdLst>
                <a:gd name="T0" fmla="*/ 8407 w 8407"/>
                <a:gd name="T1" fmla="*/ 1425 h 3452"/>
                <a:gd name="T2" fmla="*/ 8407 w 8407"/>
                <a:gd name="T3" fmla="*/ 0 h 3452"/>
                <a:gd name="T4" fmla="*/ 0 w 8407"/>
                <a:gd name="T5" fmla="*/ 2681 h 3452"/>
                <a:gd name="T6" fmla="*/ 75 w 8407"/>
                <a:gd name="T7" fmla="*/ 2785 h 3452"/>
                <a:gd name="T8" fmla="*/ 2051 w 8407"/>
                <a:gd name="T9" fmla="*/ 3452 h 3452"/>
                <a:gd name="T10" fmla="*/ 8407 w 8407"/>
                <a:gd name="T11" fmla="*/ 1425 h 3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07" h="3452">
                  <a:moveTo>
                    <a:pt x="8407" y="1425"/>
                  </a:moveTo>
                  <a:lnTo>
                    <a:pt x="8407" y="0"/>
                  </a:lnTo>
                  <a:lnTo>
                    <a:pt x="0" y="2681"/>
                  </a:lnTo>
                  <a:lnTo>
                    <a:pt x="75" y="2785"/>
                  </a:lnTo>
                  <a:lnTo>
                    <a:pt x="2051" y="3452"/>
                  </a:lnTo>
                  <a:lnTo>
                    <a:pt x="8407" y="1425"/>
                  </a:lnTo>
                  <a:close/>
                </a:path>
              </a:pathLst>
            </a:custGeom>
            <a:solidFill>
              <a:srgbClr val="A682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7"/>
            <p:cNvSpPr>
              <a:spLocks/>
            </p:cNvSpPr>
            <p:nvPr/>
          </p:nvSpPr>
          <p:spPr bwMode="auto">
            <a:xfrm rot="10800000">
              <a:off x="3035398" y="3370225"/>
              <a:ext cx="1854238" cy="1194418"/>
            </a:xfrm>
            <a:custGeom>
              <a:avLst/>
              <a:gdLst>
                <a:gd name="T0" fmla="*/ 3918 w 15876"/>
                <a:gd name="T1" fmla="*/ 10447 h 10481"/>
                <a:gd name="T2" fmla="*/ 4018 w 15876"/>
                <a:gd name="T3" fmla="*/ 10481 h 10481"/>
                <a:gd name="T4" fmla="*/ 15876 w 15876"/>
                <a:gd name="T5" fmla="*/ 6700 h 10481"/>
                <a:gd name="T6" fmla="*/ 15876 w 15876"/>
                <a:gd name="T7" fmla="*/ 0 h 10481"/>
                <a:gd name="T8" fmla="*/ 1592 w 15876"/>
                <a:gd name="T9" fmla="*/ 4555 h 10481"/>
                <a:gd name="T10" fmla="*/ 0 w 15876"/>
                <a:gd name="T11" fmla="*/ 5063 h 10481"/>
                <a:gd name="T12" fmla="*/ 3918 w 15876"/>
                <a:gd name="T13" fmla="*/ 10447 h 10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76" h="10481">
                  <a:moveTo>
                    <a:pt x="3918" y="10447"/>
                  </a:moveTo>
                  <a:lnTo>
                    <a:pt x="4018" y="10481"/>
                  </a:lnTo>
                  <a:lnTo>
                    <a:pt x="15876" y="6700"/>
                  </a:lnTo>
                  <a:lnTo>
                    <a:pt x="15876" y="0"/>
                  </a:lnTo>
                  <a:lnTo>
                    <a:pt x="1592" y="4555"/>
                  </a:lnTo>
                  <a:lnTo>
                    <a:pt x="0" y="5063"/>
                  </a:lnTo>
                  <a:lnTo>
                    <a:pt x="3918" y="1044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1DBDC9">
                    <a:shade val="30000"/>
                    <a:satMod val="115000"/>
                  </a:srgbClr>
                </a:gs>
                <a:gs pos="50000">
                  <a:srgbClr val="1DBDC9">
                    <a:shade val="67500"/>
                    <a:satMod val="115000"/>
                  </a:srgbClr>
                </a:gs>
                <a:gs pos="100000">
                  <a:srgbClr val="1DBDC9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"/>
            <p:cNvSpPr>
              <a:spLocks/>
            </p:cNvSpPr>
            <p:nvPr/>
          </p:nvSpPr>
          <p:spPr bwMode="auto">
            <a:xfrm rot="10800000">
              <a:off x="1652778" y="3284519"/>
              <a:ext cx="1382620" cy="516062"/>
            </a:xfrm>
            <a:custGeom>
              <a:avLst/>
              <a:gdLst>
                <a:gd name="T0" fmla="*/ 9472 w 11839"/>
                <a:gd name="T1" fmla="*/ 4525 h 4525"/>
                <a:gd name="T2" fmla="*/ 11839 w 11839"/>
                <a:gd name="T3" fmla="*/ 3725 h 4525"/>
                <a:gd name="T4" fmla="*/ 0 w 11839"/>
                <a:gd name="T5" fmla="*/ 0 h 4525"/>
                <a:gd name="T6" fmla="*/ 0 w 11839"/>
                <a:gd name="T7" fmla="*/ 1544 h 4525"/>
                <a:gd name="T8" fmla="*/ 9472 w 11839"/>
                <a:gd name="T9" fmla="*/ 4525 h 4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39" h="4525">
                  <a:moveTo>
                    <a:pt x="9472" y="4525"/>
                  </a:moveTo>
                  <a:lnTo>
                    <a:pt x="11839" y="3725"/>
                  </a:lnTo>
                  <a:lnTo>
                    <a:pt x="0" y="0"/>
                  </a:lnTo>
                  <a:lnTo>
                    <a:pt x="0" y="1544"/>
                  </a:lnTo>
                  <a:lnTo>
                    <a:pt x="9472" y="4525"/>
                  </a:lnTo>
                  <a:close/>
                </a:path>
              </a:pathLst>
            </a:custGeom>
            <a:solidFill>
              <a:srgbClr val="05788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/>
            <p:cNvSpPr>
              <a:spLocks/>
            </p:cNvSpPr>
            <p:nvPr/>
          </p:nvSpPr>
          <p:spPr bwMode="auto">
            <a:xfrm rot="10800000">
              <a:off x="3035397" y="3279048"/>
              <a:ext cx="1384722" cy="521533"/>
            </a:xfrm>
            <a:custGeom>
              <a:avLst/>
              <a:gdLst>
                <a:gd name="T0" fmla="*/ 2353 w 11858"/>
                <a:gd name="T1" fmla="*/ 4576 h 4576"/>
                <a:gd name="T2" fmla="*/ 11858 w 11858"/>
                <a:gd name="T3" fmla="*/ 1544 h 4576"/>
                <a:gd name="T4" fmla="*/ 11858 w 11858"/>
                <a:gd name="T5" fmla="*/ 0 h 4576"/>
                <a:gd name="T6" fmla="*/ 0 w 11858"/>
                <a:gd name="T7" fmla="*/ 3781 h 4576"/>
                <a:gd name="T8" fmla="*/ 2353 w 11858"/>
                <a:gd name="T9" fmla="*/ 4576 h 4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58" h="4576">
                  <a:moveTo>
                    <a:pt x="2353" y="4576"/>
                  </a:moveTo>
                  <a:lnTo>
                    <a:pt x="11858" y="1544"/>
                  </a:lnTo>
                  <a:lnTo>
                    <a:pt x="11858" y="0"/>
                  </a:lnTo>
                  <a:lnTo>
                    <a:pt x="0" y="3781"/>
                  </a:lnTo>
                  <a:lnTo>
                    <a:pt x="2353" y="4576"/>
                  </a:lnTo>
                  <a:close/>
                </a:path>
              </a:pathLst>
            </a:custGeom>
            <a:solidFill>
              <a:srgbClr val="05788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0"/>
            <p:cNvSpPr>
              <a:spLocks/>
            </p:cNvSpPr>
            <p:nvPr/>
          </p:nvSpPr>
          <p:spPr bwMode="auto">
            <a:xfrm rot="10800000">
              <a:off x="3035398" y="4044935"/>
              <a:ext cx="1974771" cy="718474"/>
            </a:xfrm>
            <a:custGeom>
              <a:avLst/>
              <a:gdLst>
                <a:gd name="T0" fmla="*/ 16909 w 16909"/>
                <a:gd name="T1" fmla="*/ 1750 h 6305"/>
                <a:gd name="T2" fmla="*/ 16909 w 16909"/>
                <a:gd name="T3" fmla="*/ 0 h 6305"/>
                <a:gd name="T4" fmla="*/ 0 w 16909"/>
                <a:gd name="T5" fmla="*/ 5393 h 6305"/>
                <a:gd name="T6" fmla="*/ 26 w 16909"/>
                <a:gd name="T7" fmla="*/ 5428 h 6305"/>
                <a:gd name="T8" fmla="*/ 2625 w 16909"/>
                <a:gd name="T9" fmla="*/ 6305 h 6305"/>
                <a:gd name="T10" fmla="*/ 16909 w 16909"/>
                <a:gd name="T11" fmla="*/ 1750 h 6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909" h="6305">
                  <a:moveTo>
                    <a:pt x="16909" y="1750"/>
                  </a:moveTo>
                  <a:lnTo>
                    <a:pt x="16909" y="0"/>
                  </a:lnTo>
                  <a:lnTo>
                    <a:pt x="0" y="5393"/>
                  </a:lnTo>
                  <a:lnTo>
                    <a:pt x="26" y="5428"/>
                  </a:lnTo>
                  <a:lnTo>
                    <a:pt x="2625" y="6305"/>
                  </a:lnTo>
                  <a:lnTo>
                    <a:pt x="16909" y="1750"/>
                  </a:lnTo>
                  <a:close/>
                </a:path>
              </a:pathLst>
            </a:custGeom>
            <a:solidFill>
              <a:srgbClr val="1B241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1"/>
            <p:cNvSpPr>
              <a:spLocks/>
            </p:cNvSpPr>
            <p:nvPr/>
          </p:nvSpPr>
          <p:spPr bwMode="auto">
            <a:xfrm rot="10800000">
              <a:off x="3035398" y="2277925"/>
              <a:ext cx="883672" cy="682003"/>
            </a:xfrm>
            <a:custGeom>
              <a:avLst/>
              <a:gdLst>
                <a:gd name="T0" fmla="*/ 2601 w 7565"/>
                <a:gd name="T1" fmla="*/ 5988 h 5988"/>
                <a:gd name="T2" fmla="*/ 7565 w 7565"/>
                <a:gd name="T3" fmla="*/ 4405 h 5988"/>
                <a:gd name="T4" fmla="*/ 7565 w 7565"/>
                <a:gd name="T5" fmla="*/ 0 h 5988"/>
                <a:gd name="T6" fmla="*/ 1209 w 7565"/>
                <a:gd name="T7" fmla="*/ 2027 h 5988"/>
                <a:gd name="T8" fmla="*/ 0 w 7565"/>
                <a:gd name="T9" fmla="*/ 2413 h 5988"/>
                <a:gd name="T10" fmla="*/ 2601 w 7565"/>
                <a:gd name="T11" fmla="*/ 5988 h 5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65" h="5988">
                  <a:moveTo>
                    <a:pt x="2601" y="5988"/>
                  </a:moveTo>
                  <a:lnTo>
                    <a:pt x="7565" y="4405"/>
                  </a:lnTo>
                  <a:lnTo>
                    <a:pt x="7565" y="0"/>
                  </a:lnTo>
                  <a:lnTo>
                    <a:pt x="1209" y="2027"/>
                  </a:lnTo>
                  <a:lnTo>
                    <a:pt x="0" y="2413"/>
                  </a:lnTo>
                  <a:lnTo>
                    <a:pt x="2601" y="598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99CC00">
                    <a:shade val="30000"/>
                    <a:satMod val="115000"/>
                  </a:srgbClr>
                </a:gs>
                <a:gs pos="50000">
                  <a:srgbClr val="99CC00">
                    <a:shade val="67500"/>
                    <a:satMod val="115000"/>
                  </a:srgbClr>
                </a:gs>
                <a:gs pos="100000">
                  <a:srgbClr val="99CC00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2"/>
            <p:cNvSpPr>
              <a:spLocks/>
            </p:cNvSpPr>
            <p:nvPr/>
          </p:nvSpPr>
          <p:spPr bwMode="auto">
            <a:xfrm rot="10800000">
              <a:off x="1176955" y="3375696"/>
              <a:ext cx="1858443" cy="1188947"/>
            </a:xfrm>
            <a:custGeom>
              <a:avLst/>
              <a:gdLst>
                <a:gd name="T0" fmla="*/ 11839 w 15915"/>
                <a:gd name="T1" fmla="*/ 10425 h 10425"/>
                <a:gd name="T2" fmla="*/ 12018 w 15915"/>
                <a:gd name="T3" fmla="*/ 10365 h 10425"/>
                <a:gd name="T4" fmla="*/ 15915 w 15915"/>
                <a:gd name="T5" fmla="*/ 5008 h 10425"/>
                <a:gd name="T6" fmla="*/ 14281 w 15915"/>
                <a:gd name="T7" fmla="*/ 4494 h 10425"/>
                <a:gd name="T8" fmla="*/ 0 w 15915"/>
                <a:gd name="T9" fmla="*/ 0 h 10425"/>
                <a:gd name="T10" fmla="*/ 0 w 15915"/>
                <a:gd name="T11" fmla="*/ 6700 h 10425"/>
                <a:gd name="T12" fmla="*/ 11839 w 15915"/>
                <a:gd name="T13" fmla="*/ 10425 h 10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15" h="10425">
                  <a:moveTo>
                    <a:pt x="11839" y="10425"/>
                  </a:moveTo>
                  <a:lnTo>
                    <a:pt x="12018" y="10365"/>
                  </a:lnTo>
                  <a:lnTo>
                    <a:pt x="15915" y="5008"/>
                  </a:lnTo>
                  <a:lnTo>
                    <a:pt x="14281" y="4494"/>
                  </a:lnTo>
                  <a:lnTo>
                    <a:pt x="0" y="0"/>
                  </a:lnTo>
                  <a:lnTo>
                    <a:pt x="0" y="6700"/>
                  </a:lnTo>
                  <a:lnTo>
                    <a:pt x="11839" y="1042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1DBDC9">
                    <a:shade val="30000"/>
                    <a:satMod val="115000"/>
                  </a:srgbClr>
                </a:gs>
                <a:gs pos="50000">
                  <a:srgbClr val="1DBDC9">
                    <a:shade val="67500"/>
                    <a:satMod val="115000"/>
                  </a:srgbClr>
                </a:gs>
                <a:gs pos="100000">
                  <a:srgbClr val="1DBDC9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3"/>
            <p:cNvSpPr>
              <a:spLocks/>
            </p:cNvSpPr>
            <p:nvPr/>
          </p:nvSpPr>
          <p:spPr bwMode="auto">
            <a:xfrm rot="10800000">
              <a:off x="1746681" y="2820428"/>
              <a:ext cx="1288717" cy="804180"/>
            </a:xfrm>
            <a:custGeom>
              <a:avLst/>
              <a:gdLst>
                <a:gd name="T0" fmla="*/ 8427 w 11034"/>
                <a:gd name="T1" fmla="*/ 7056 h 7056"/>
                <a:gd name="T2" fmla="*/ 11034 w 11034"/>
                <a:gd name="T3" fmla="*/ 3473 h 7056"/>
                <a:gd name="T4" fmla="*/ 9472 w 11034"/>
                <a:gd name="T5" fmla="*/ 2981 h 7056"/>
                <a:gd name="T6" fmla="*/ 0 w 11034"/>
                <a:gd name="T7" fmla="*/ 0 h 7056"/>
                <a:gd name="T8" fmla="*/ 0 w 11034"/>
                <a:gd name="T9" fmla="*/ 4404 h 7056"/>
                <a:gd name="T10" fmla="*/ 8427 w 11034"/>
                <a:gd name="T11" fmla="*/ 7056 h 7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034" h="7056">
                  <a:moveTo>
                    <a:pt x="8427" y="7056"/>
                  </a:moveTo>
                  <a:lnTo>
                    <a:pt x="11034" y="3473"/>
                  </a:lnTo>
                  <a:lnTo>
                    <a:pt x="9472" y="2981"/>
                  </a:lnTo>
                  <a:lnTo>
                    <a:pt x="0" y="0"/>
                  </a:lnTo>
                  <a:lnTo>
                    <a:pt x="0" y="4404"/>
                  </a:lnTo>
                  <a:lnTo>
                    <a:pt x="8427" y="70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50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4"/>
            <p:cNvSpPr>
              <a:spLocks/>
            </p:cNvSpPr>
            <p:nvPr/>
          </p:nvSpPr>
          <p:spPr bwMode="auto">
            <a:xfrm rot="10800000">
              <a:off x="1055721" y="4052229"/>
              <a:ext cx="1979676" cy="711180"/>
            </a:xfrm>
            <a:custGeom>
              <a:avLst/>
              <a:gdLst>
                <a:gd name="T0" fmla="*/ 0 w 16950"/>
                <a:gd name="T1" fmla="*/ 1750 h 6244"/>
                <a:gd name="T2" fmla="*/ 14281 w 16950"/>
                <a:gd name="T3" fmla="*/ 6244 h 6244"/>
                <a:gd name="T4" fmla="*/ 16942 w 16950"/>
                <a:gd name="T5" fmla="*/ 5346 h 6244"/>
                <a:gd name="T6" fmla="*/ 16950 w 16950"/>
                <a:gd name="T7" fmla="*/ 5334 h 6244"/>
                <a:gd name="T8" fmla="*/ 0 w 16950"/>
                <a:gd name="T9" fmla="*/ 0 h 6244"/>
                <a:gd name="T10" fmla="*/ 0 w 16950"/>
                <a:gd name="T11" fmla="*/ 1750 h 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950" h="6244">
                  <a:moveTo>
                    <a:pt x="0" y="1750"/>
                  </a:moveTo>
                  <a:lnTo>
                    <a:pt x="14281" y="6244"/>
                  </a:lnTo>
                  <a:lnTo>
                    <a:pt x="16942" y="5346"/>
                  </a:lnTo>
                  <a:lnTo>
                    <a:pt x="16950" y="5334"/>
                  </a:lnTo>
                  <a:lnTo>
                    <a:pt x="0" y="0"/>
                  </a:lnTo>
                  <a:lnTo>
                    <a:pt x="0" y="1750"/>
                  </a:lnTo>
                  <a:close/>
                </a:path>
              </a:pathLst>
            </a:custGeom>
            <a:solidFill>
              <a:srgbClr val="1B241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5"/>
            <p:cNvSpPr>
              <a:spLocks/>
            </p:cNvSpPr>
            <p:nvPr/>
          </p:nvSpPr>
          <p:spPr bwMode="auto">
            <a:xfrm rot="10800000">
              <a:off x="3035398" y="4148877"/>
              <a:ext cx="2594252" cy="1686773"/>
            </a:xfrm>
            <a:custGeom>
              <a:avLst/>
              <a:gdLst>
                <a:gd name="T0" fmla="*/ 5304 w 22213"/>
                <a:gd name="T1" fmla="*/ 14794 h 14794"/>
                <a:gd name="T2" fmla="*/ 22213 w 22213"/>
                <a:gd name="T3" fmla="*/ 9401 h 14794"/>
                <a:gd name="T4" fmla="*/ 22213 w 22213"/>
                <a:gd name="T5" fmla="*/ 0 h 14794"/>
                <a:gd name="T6" fmla="*/ 0 w 22213"/>
                <a:gd name="T7" fmla="*/ 7501 h 14794"/>
                <a:gd name="T8" fmla="*/ 5304 w 22213"/>
                <a:gd name="T9" fmla="*/ 14794 h 14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13" h="14794">
                  <a:moveTo>
                    <a:pt x="5304" y="14794"/>
                  </a:moveTo>
                  <a:lnTo>
                    <a:pt x="22213" y="9401"/>
                  </a:lnTo>
                  <a:lnTo>
                    <a:pt x="22213" y="0"/>
                  </a:lnTo>
                  <a:lnTo>
                    <a:pt x="0" y="7501"/>
                  </a:lnTo>
                  <a:lnTo>
                    <a:pt x="5304" y="1479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6433C">
                    <a:shade val="30000"/>
                    <a:satMod val="115000"/>
                  </a:srgbClr>
                </a:gs>
                <a:gs pos="50000">
                  <a:srgbClr val="36433C">
                    <a:shade val="67500"/>
                    <a:satMod val="115000"/>
                  </a:srgbClr>
                </a:gs>
                <a:gs pos="100000">
                  <a:srgbClr val="36433C">
                    <a:shade val="100000"/>
                    <a:satMod val="11500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6"/>
            <p:cNvSpPr>
              <a:spLocks/>
            </p:cNvSpPr>
            <p:nvPr/>
          </p:nvSpPr>
          <p:spPr bwMode="auto">
            <a:xfrm rot="10800000">
              <a:off x="3035397" y="2204985"/>
              <a:ext cx="579537" cy="253472"/>
            </a:xfrm>
            <a:custGeom>
              <a:avLst/>
              <a:gdLst>
                <a:gd name="T0" fmla="*/ 4964 w 4964"/>
                <a:gd name="T1" fmla="*/ 1177 h 2225"/>
                <a:gd name="T2" fmla="*/ 4964 w 4964"/>
                <a:gd name="T3" fmla="*/ 0 h 2225"/>
                <a:gd name="T4" fmla="*/ 0 w 4964"/>
                <a:gd name="T5" fmla="*/ 1583 h 2225"/>
                <a:gd name="T6" fmla="*/ 73 w 4964"/>
                <a:gd name="T7" fmla="*/ 1683 h 2225"/>
                <a:gd name="T8" fmla="*/ 1676 w 4964"/>
                <a:gd name="T9" fmla="*/ 2225 h 2225"/>
                <a:gd name="T10" fmla="*/ 4964 w 4964"/>
                <a:gd name="T11" fmla="*/ 1177 h 2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64" h="2225">
                  <a:moveTo>
                    <a:pt x="4964" y="1177"/>
                  </a:moveTo>
                  <a:lnTo>
                    <a:pt x="4964" y="0"/>
                  </a:lnTo>
                  <a:lnTo>
                    <a:pt x="0" y="1583"/>
                  </a:lnTo>
                  <a:lnTo>
                    <a:pt x="73" y="1683"/>
                  </a:lnTo>
                  <a:lnTo>
                    <a:pt x="1676" y="2225"/>
                  </a:lnTo>
                  <a:lnTo>
                    <a:pt x="4964" y="1177"/>
                  </a:lnTo>
                  <a:close/>
                </a:path>
              </a:pathLst>
            </a:custGeom>
            <a:solidFill>
              <a:srgbClr val="5E83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7"/>
            <p:cNvSpPr>
              <a:spLocks/>
            </p:cNvSpPr>
            <p:nvPr/>
          </p:nvSpPr>
          <p:spPr bwMode="auto">
            <a:xfrm rot="10800000">
              <a:off x="2051516" y="2734722"/>
              <a:ext cx="983881" cy="388414"/>
            </a:xfrm>
            <a:custGeom>
              <a:avLst/>
              <a:gdLst>
                <a:gd name="T0" fmla="*/ 0 w 8427"/>
                <a:gd name="T1" fmla="*/ 1425 h 3409"/>
                <a:gd name="T2" fmla="*/ 6302 w 8427"/>
                <a:gd name="T3" fmla="*/ 3409 h 3409"/>
                <a:gd name="T4" fmla="*/ 8391 w 8427"/>
                <a:gd name="T5" fmla="*/ 2703 h 3409"/>
                <a:gd name="T6" fmla="*/ 8427 w 8427"/>
                <a:gd name="T7" fmla="*/ 2652 h 3409"/>
                <a:gd name="T8" fmla="*/ 0 w 8427"/>
                <a:gd name="T9" fmla="*/ 0 h 3409"/>
                <a:gd name="T10" fmla="*/ 0 w 8427"/>
                <a:gd name="T11" fmla="*/ 1425 h 3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27" h="3409">
                  <a:moveTo>
                    <a:pt x="0" y="1425"/>
                  </a:moveTo>
                  <a:lnTo>
                    <a:pt x="6302" y="3409"/>
                  </a:lnTo>
                  <a:lnTo>
                    <a:pt x="8391" y="2703"/>
                  </a:lnTo>
                  <a:lnTo>
                    <a:pt x="8427" y="2652"/>
                  </a:lnTo>
                  <a:lnTo>
                    <a:pt x="0" y="0"/>
                  </a:lnTo>
                  <a:lnTo>
                    <a:pt x="0" y="1425"/>
                  </a:lnTo>
                  <a:close/>
                </a:path>
              </a:pathLst>
            </a:custGeom>
            <a:solidFill>
              <a:srgbClr val="A682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8"/>
            <p:cNvSpPr>
              <a:spLocks/>
            </p:cNvSpPr>
            <p:nvPr/>
          </p:nvSpPr>
          <p:spPr bwMode="auto">
            <a:xfrm rot="10800000">
              <a:off x="441146" y="4156171"/>
              <a:ext cx="2594252" cy="1679479"/>
            </a:xfrm>
            <a:custGeom>
              <a:avLst/>
              <a:gdLst>
                <a:gd name="T0" fmla="*/ 16950 w 22213"/>
                <a:gd name="T1" fmla="*/ 14735 h 14735"/>
                <a:gd name="T2" fmla="*/ 22213 w 22213"/>
                <a:gd name="T3" fmla="*/ 7501 h 14735"/>
                <a:gd name="T4" fmla="*/ 0 w 22213"/>
                <a:gd name="T5" fmla="*/ 0 h 14735"/>
                <a:gd name="T6" fmla="*/ 0 w 22213"/>
                <a:gd name="T7" fmla="*/ 9401 h 14735"/>
                <a:gd name="T8" fmla="*/ 16950 w 22213"/>
                <a:gd name="T9" fmla="*/ 14735 h 14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13" h="14735">
                  <a:moveTo>
                    <a:pt x="16950" y="14735"/>
                  </a:moveTo>
                  <a:lnTo>
                    <a:pt x="22213" y="7501"/>
                  </a:lnTo>
                  <a:lnTo>
                    <a:pt x="0" y="0"/>
                  </a:lnTo>
                  <a:lnTo>
                    <a:pt x="0" y="9401"/>
                  </a:lnTo>
                  <a:lnTo>
                    <a:pt x="16950" y="1473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6433C">
                    <a:shade val="30000"/>
                    <a:satMod val="115000"/>
                  </a:srgbClr>
                </a:gs>
                <a:gs pos="50000">
                  <a:srgbClr val="36433C">
                    <a:shade val="67500"/>
                    <a:satMod val="115000"/>
                  </a:srgbClr>
                </a:gs>
                <a:gs pos="100000">
                  <a:srgbClr val="36433C">
                    <a:shade val="100000"/>
                    <a:satMod val="11500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9"/>
            <p:cNvSpPr>
              <a:spLocks/>
            </p:cNvSpPr>
            <p:nvPr/>
          </p:nvSpPr>
          <p:spPr bwMode="auto">
            <a:xfrm rot="10800000">
              <a:off x="3035398" y="1500186"/>
              <a:ext cx="498948" cy="824239"/>
            </a:xfrm>
            <a:custGeom>
              <a:avLst/>
              <a:gdLst>
                <a:gd name="T0" fmla="*/ 4270 w 4270"/>
                <a:gd name="T1" fmla="*/ 7230 h 7230"/>
                <a:gd name="T2" fmla="*/ 4270 w 4270"/>
                <a:gd name="T3" fmla="*/ 0 h 7230"/>
                <a:gd name="T4" fmla="*/ 982 w 4270"/>
                <a:gd name="T5" fmla="*/ 1048 h 7230"/>
                <a:gd name="T6" fmla="*/ 0 w 4270"/>
                <a:gd name="T7" fmla="*/ 1361 h 7230"/>
                <a:gd name="T8" fmla="*/ 4270 w 4270"/>
                <a:gd name="T9" fmla="*/ 7230 h 7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70" h="7230">
                  <a:moveTo>
                    <a:pt x="4270" y="7230"/>
                  </a:moveTo>
                  <a:lnTo>
                    <a:pt x="4270" y="0"/>
                  </a:lnTo>
                  <a:lnTo>
                    <a:pt x="982" y="1048"/>
                  </a:lnTo>
                  <a:lnTo>
                    <a:pt x="0" y="1361"/>
                  </a:lnTo>
                  <a:lnTo>
                    <a:pt x="4270" y="723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C2E30">
                    <a:shade val="30000"/>
                    <a:satMod val="115000"/>
                  </a:srgbClr>
                </a:gs>
                <a:gs pos="50000">
                  <a:srgbClr val="DC2E30">
                    <a:shade val="67500"/>
                    <a:satMod val="115000"/>
                  </a:srgbClr>
                </a:gs>
                <a:gs pos="100000">
                  <a:srgbClr val="DC2E30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0"/>
            <p:cNvSpPr>
              <a:spLocks/>
            </p:cNvSpPr>
            <p:nvPr/>
          </p:nvSpPr>
          <p:spPr bwMode="auto">
            <a:xfrm rot="10800000">
              <a:off x="2535748" y="1500186"/>
              <a:ext cx="499649" cy="824239"/>
            </a:xfrm>
            <a:custGeom>
              <a:avLst/>
              <a:gdLst>
                <a:gd name="T0" fmla="*/ 4281 w 4281"/>
                <a:gd name="T1" fmla="*/ 1347 h 7230"/>
                <a:gd name="T2" fmla="*/ 3214 w 4281"/>
                <a:gd name="T3" fmla="*/ 1011 h 7230"/>
                <a:gd name="T4" fmla="*/ 0 w 4281"/>
                <a:gd name="T5" fmla="*/ 0 h 7230"/>
                <a:gd name="T6" fmla="*/ 0 w 4281"/>
                <a:gd name="T7" fmla="*/ 7230 h 7230"/>
                <a:gd name="T8" fmla="*/ 4281 w 4281"/>
                <a:gd name="T9" fmla="*/ 1347 h 7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81" h="7230">
                  <a:moveTo>
                    <a:pt x="4281" y="1347"/>
                  </a:moveTo>
                  <a:lnTo>
                    <a:pt x="3214" y="1011"/>
                  </a:lnTo>
                  <a:lnTo>
                    <a:pt x="0" y="0"/>
                  </a:lnTo>
                  <a:lnTo>
                    <a:pt x="0" y="7230"/>
                  </a:lnTo>
                  <a:lnTo>
                    <a:pt x="4281" y="134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C2E30">
                    <a:shade val="30000"/>
                    <a:satMod val="115000"/>
                  </a:srgbClr>
                </a:gs>
                <a:gs pos="50000">
                  <a:srgbClr val="DC2E30">
                    <a:shade val="67500"/>
                    <a:satMod val="115000"/>
                  </a:srgbClr>
                </a:gs>
                <a:gs pos="100000">
                  <a:srgbClr val="DC2E30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1"/>
            <p:cNvSpPr>
              <a:spLocks/>
            </p:cNvSpPr>
            <p:nvPr/>
          </p:nvSpPr>
          <p:spPr bwMode="auto">
            <a:xfrm rot="10800000">
              <a:off x="2149624" y="2279749"/>
              <a:ext cx="885774" cy="680180"/>
            </a:xfrm>
            <a:custGeom>
              <a:avLst/>
              <a:gdLst>
                <a:gd name="T0" fmla="*/ 4976 w 7584"/>
                <a:gd name="T1" fmla="*/ 5972 h 5972"/>
                <a:gd name="T2" fmla="*/ 7584 w 7584"/>
                <a:gd name="T3" fmla="*/ 2387 h 5972"/>
                <a:gd name="T4" fmla="*/ 6302 w 7584"/>
                <a:gd name="T5" fmla="*/ 1984 h 5972"/>
                <a:gd name="T6" fmla="*/ 0 w 7584"/>
                <a:gd name="T7" fmla="*/ 0 h 5972"/>
                <a:gd name="T8" fmla="*/ 0 w 7584"/>
                <a:gd name="T9" fmla="*/ 4405 h 5972"/>
                <a:gd name="T10" fmla="*/ 4976 w 7584"/>
                <a:gd name="T11" fmla="*/ 5972 h 5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84" h="5972">
                  <a:moveTo>
                    <a:pt x="4976" y="5972"/>
                  </a:moveTo>
                  <a:lnTo>
                    <a:pt x="7584" y="2387"/>
                  </a:lnTo>
                  <a:lnTo>
                    <a:pt x="6302" y="1984"/>
                  </a:lnTo>
                  <a:lnTo>
                    <a:pt x="0" y="0"/>
                  </a:lnTo>
                  <a:lnTo>
                    <a:pt x="0" y="4405"/>
                  </a:lnTo>
                  <a:lnTo>
                    <a:pt x="4976" y="597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99CC00">
                    <a:shade val="30000"/>
                    <a:satMod val="115000"/>
                  </a:srgbClr>
                </a:gs>
                <a:gs pos="50000">
                  <a:srgbClr val="99CC00">
                    <a:shade val="67500"/>
                    <a:satMod val="115000"/>
                  </a:srgbClr>
                </a:gs>
                <a:gs pos="100000">
                  <a:srgbClr val="99CC00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22"/>
            <p:cNvSpPr>
              <a:spLocks/>
            </p:cNvSpPr>
            <p:nvPr/>
          </p:nvSpPr>
          <p:spPr bwMode="auto">
            <a:xfrm rot="10800000">
              <a:off x="2454459" y="2208631"/>
              <a:ext cx="580939" cy="249825"/>
            </a:xfrm>
            <a:custGeom>
              <a:avLst/>
              <a:gdLst>
                <a:gd name="T0" fmla="*/ 0 w 4976"/>
                <a:gd name="T1" fmla="*/ 1177 h 2188"/>
                <a:gd name="T2" fmla="*/ 3214 w 4976"/>
                <a:gd name="T3" fmla="*/ 2188 h 2188"/>
                <a:gd name="T4" fmla="*/ 4951 w 4976"/>
                <a:gd name="T5" fmla="*/ 1601 h 2188"/>
                <a:gd name="T6" fmla="*/ 4976 w 4976"/>
                <a:gd name="T7" fmla="*/ 1567 h 2188"/>
                <a:gd name="T8" fmla="*/ 0 w 4976"/>
                <a:gd name="T9" fmla="*/ 0 h 2188"/>
                <a:gd name="T10" fmla="*/ 0 w 4976"/>
                <a:gd name="T11" fmla="*/ 1177 h 2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76" h="2188">
                  <a:moveTo>
                    <a:pt x="0" y="1177"/>
                  </a:moveTo>
                  <a:lnTo>
                    <a:pt x="3214" y="2188"/>
                  </a:lnTo>
                  <a:lnTo>
                    <a:pt x="4951" y="1601"/>
                  </a:lnTo>
                  <a:lnTo>
                    <a:pt x="4976" y="1567"/>
                  </a:lnTo>
                  <a:lnTo>
                    <a:pt x="0" y="0"/>
                  </a:lnTo>
                  <a:lnTo>
                    <a:pt x="0" y="1177"/>
                  </a:lnTo>
                  <a:close/>
                </a:path>
              </a:pathLst>
            </a:custGeom>
            <a:solidFill>
              <a:srgbClr val="5E83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6718619" y="1855785"/>
            <a:ext cx="52559" cy="3481390"/>
            <a:chOff x="6705919" y="1500185"/>
            <a:chExt cx="52559" cy="3481390"/>
          </a:xfrm>
        </p:grpSpPr>
        <p:sp>
          <p:nvSpPr>
            <p:cNvPr id="73" name="Rectangle 72"/>
            <p:cNvSpPr/>
            <p:nvPr/>
          </p:nvSpPr>
          <p:spPr>
            <a:xfrm>
              <a:off x="6705919" y="1500185"/>
              <a:ext cx="52559" cy="66913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6705919" y="2271000"/>
              <a:ext cx="52559" cy="41278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6705919" y="2816781"/>
              <a:ext cx="52559" cy="40391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6705919" y="3370225"/>
              <a:ext cx="52559" cy="6207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6705919" y="4148877"/>
              <a:ext cx="52559" cy="83269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cxnSp>
        <p:nvCxnSpPr>
          <p:cNvPr id="78" name="Straight Connector 77"/>
          <p:cNvCxnSpPr/>
          <p:nvPr/>
        </p:nvCxnSpPr>
        <p:spPr>
          <a:xfrm>
            <a:off x="3963654" y="1855786"/>
            <a:ext cx="280752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4468936" y="2626600"/>
            <a:ext cx="230224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4819641" y="3172381"/>
            <a:ext cx="195153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5173723" y="3725825"/>
            <a:ext cx="159537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5737243" y="4504477"/>
            <a:ext cx="10310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ctangle 82"/>
          <p:cNvSpPr/>
          <p:nvPr/>
        </p:nvSpPr>
        <p:spPr>
          <a:xfrm>
            <a:off x="6809279" y="1855785"/>
            <a:ext cx="2347421" cy="6691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EaPConnect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Project</a:t>
            </a:r>
          </a:p>
        </p:txBody>
      </p:sp>
      <p:sp>
        <p:nvSpPr>
          <p:cNvPr id="84" name="Rectangle 83"/>
          <p:cNvSpPr/>
          <p:nvPr/>
        </p:nvSpPr>
        <p:spPr>
          <a:xfrm>
            <a:off x="6809279" y="2626600"/>
            <a:ext cx="2347421" cy="4127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Black Sea Interconnection</a:t>
            </a:r>
          </a:p>
        </p:txBody>
      </p:sp>
      <p:sp>
        <p:nvSpPr>
          <p:cNvPr id="85" name="Rectangle 84"/>
          <p:cNvSpPr/>
          <p:nvPr/>
        </p:nvSpPr>
        <p:spPr>
          <a:xfrm>
            <a:off x="6809279" y="3172381"/>
            <a:ext cx="2347421" cy="4039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Nato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Virtual Silk Project</a:t>
            </a:r>
          </a:p>
        </p:txBody>
      </p:sp>
      <p:sp>
        <p:nvSpPr>
          <p:cNvPr id="86" name="Rectangle 85"/>
          <p:cNvSpPr/>
          <p:nvPr/>
        </p:nvSpPr>
        <p:spPr>
          <a:xfrm>
            <a:off x="6809279" y="3725825"/>
            <a:ext cx="2347421" cy="6207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Connectivity to the universities</a:t>
            </a:r>
          </a:p>
        </p:txBody>
      </p:sp>
      <p:sp>
        <p:nvSpPr>
          <p:cNvPr id="87" name="Rectangle 86"/>
          <p:cNvSpPr/>
          <p:nvPr/>
        </p:nvSpPr>
        <p:spPr>
          <a:xfrm>
            <a:off x="6809279" y="4504477"/>
            <a:ext cx="2347421" cy="83269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Founded</a:t>
            </a:r>
          </a:p>
        </p:txBody>
      </p:sp>
      <p:sp>
        <p:nvSpPr>
          <p:cNvPr id="88" name="Rectangle 87"/>
          <p:cNvSpPr/>
          <p:nvPr/>
        </p:nvSpPr>
        <p:spPr>
          <a:xfrm>
            <a:off x="12700" y="1855785"/>
            <a:ext cx="1584010" cy="6691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Direct Con. 1Gb/s</a:t>
            </a:r>
          </a:p>
        </p:txBody>
      </p:sp>
      <p:sp>
        <p:nvSpPr>
          <p:cNvPr id="89" name="Rectangle 88"/>
          <p:cNvSpPr/>
          <p:nvPr/>
        </p:nvSpPr>
        <p:spPr>
          <a:xfrm>
            <a:off x="12700" y="2633525"/>
            <a:ext cx="1584010" cy="41222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Optical network to </a:t>
            </a:r>
            <a:r>
              <a:rPr lang="en-US" sz="14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Geant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12700" y="3180481"/>
            <a:ext cx="1584010" cy="3958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Satellite conn. to </a:t>
            </a:r>
            <a:r>
              <a:rPr lang="en-US" sz="14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Geant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12700" y="3730278"/>
            <a:ext cx="1584010" cy="6207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Operator</a:t>
            </a:r>
          </a:p>
        </p:txBody>
      </p:sp>
      <p:sp>
        <p:nvSpPr>
          <p:cNvPr id="92" name="Rectangle 91"/>
          <p:cNvSpPr/>
          <p:nvPr/>
        </p:nvSpPr>
        <p:spPr>
          <a:xfrm>
            <a:off x="12700" y="4511771"/>
            <a:ext cx="1584010" cy="83269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b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</a:t>
            </a:r>
            <a:r>
              <a:rPr lang="en-US" sz="1400" b="1" baseline="30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st</a:t>
            </a: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international link </a:t>
            </a:r>
            <a:r>
              <a:rPr lang="mr-IN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–</a:t>
            </a: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DESY (Germany)</a:t>
            </a:r>
          </a:p>
          <a:p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3683000" y="2047184"/>
            <a:ext cx="610469" cy="6691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2015</a:t>
            </a:r>
          </a:p>
        </p:txBody>
      </p:sp>
      <p:sp>
        <p:nvSpPr>
          <p:cNvPr id="94" name="Rectangle 93"/>
          <p:cNvSpPr/>
          <p:nvPr/>
        </p:nvSpPr>
        <p:spPr>
          <a:xfrm>
            <a:off x="3619500" y="2817999"/>
            <a:ext cx="673969" cy="4127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2008</a:t>
            </a:r>
          </a:p>
        </p:txBody>
      </p:sp>
      <p:sp>
        <p:nvSpPr>
          <p:cNvPr id="95" name="Rectangle 94"/>
          <p:cNvSpPr/>
          <p:nvPr/>
        </p:nvSpPr>
        <p:spPr>
          <a:xfrm>
            <a:off x="3619500" y="3465380"/>
            <a:ext cx="712069" cy="4039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2002</a:t>
            </a:r>
          </a:p>
        </p:txBody>
      </p:sp>
      <p:sp>
        <p:nvSpPr>
          <p:cNvPr id="96" name="Rectangle 95"/>
          <p:cNvSpPr/>
          <p:nvPr/>
        </p:nvSpPr>
        <p:spPr>
          <a:xfrm>
            <a:off x="3556000" y="4158524"/>
            <a:ext cx="836736" cy="620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1998</a:t>
            </a:r>
          </a:p>
        </p:txBody>
      </p:sp>
      <p:sp>
        <p:nvSpPr>
          <p:cNvPr id="97" name="Rectangle 96"/>
          <p:cNvSpPr/>
          <p:nvPr/>
        </p:nvSpPr>
        <p:spPr>
          <a:xfrm>
            <a:off x="3528024" y="5076876"/>
            <a:ext cx="940912" cy="8326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1994</a:t>
            </a:r>
          </a:p>
        </p:txBody>
      </p:sp>
      <p:sp>
        <p:nvSpPr>
          <p:cNvPr id="98" name="Rectangle 97"/>
          <p:cNvSpPr/>
          <p:nvPr/>
        </p:nvSpPr>
        <p:spPr>
          <a:xfrm>
            <a:off x="1639393" y="1855785"/>
            <a:ext cx="52559" cy="6691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1639393" y="2633525"/>
            <a:ext cx="52559" cy="41222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1639393" y="3180481"/>
            <a:ext cx="52559" cy="39581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1639393" y="3730278"/>
            <a:ext cx="52559" cy="6207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639393" y="4511771"/>
            <a:ext cx="52559" cy="83269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3" name="Straight Connector 102"/>
          <p:cNvCxnSpPr>
            <a:stCxn id="69" idx="3"/>
          </p:cNvCxnSpPr>
          <p:nvPr/>
        </p:nvCxnSpPr>
        <p:spPr>
          <a:xfrm flipH="1">
            <a:off x="12700" y="1855786"/>
            <a:ext cx="395095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>
            <a:stCxn id="70" idx="0"/>
          </p:cNvCxnSpPr>
          <p:nvPr/>
        </p:nvCxnSpPr>
        <p:spPr>
          <a:xfrm flipH="1">
            <a:off x="12700" y="2635349"/>
            <a:ext cx="344424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12700" y="3176028"/>
            <a:ext cx="3092831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>
            <a:stCxn id="32" idx="1"/>
          </p:cNvCxnSpPr>
          <p:nvPr/>
        </p:nvCxnSpPr>
        <p:spPr>
          <a:xfrm flipH="1" flipV="1">
            <a:off x="12701" y="3725825"/>
            <a:ext cx="2745487" cy="553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>
            <a:stCxn id="63" idx="2"/>
          </p:cNvCxnSpPr>
          <p:nvPr/>
        </p:nvCxnSpPr>
        <p:spPr>
          <a:xfrm flipH="1">
            <a:off x="12700" y="4510110"/>
            <a:ext cx="222574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2483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646"/>
            <a:ext cx="9144000" cy="1143000"/>
          </a:xfrm>
        </p:spPr>
        <p:txBody>
          <a:bodyPr>
            <a:noAutofit/>
          </a:bodyPr>
          <a:lstStyle/>
          <a:p>
            <a:r>
              <a:rPr lang="en-US" altLang="ko-KR" sz="4000" dirty="0">
                <a:latin typeface="Calibri"/>
                <a:cs typeface="Calibri"/>
              </a:rPr>
              <a:t>ASNET-AM - computing</a:t>
            </a:r>
            <a:endParaRPr lang="en-US" sz="4000" dirty="0">
              <a:latin typeface="Calibri"/>
              <a:cs typeface="Calibri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1701800" y="1855786"/>
            <a:ext cx="4523710" cy="4335464"/>
            <a:chOff x="441146" y="1500186"/>
            <a:chExt cx="5188504" cy="4335464"/>
          </a:xfrm>
        </p:grpSpPr>
        <p:sp>
          <p:nvSpPr>
            <p:cNvPr id="29" name="Freeform 5"/>
            <p:cNvSpPr>
              <a:spLocks/>
            </p:cNvSpPr>
            <p:nvPr/>
          </p:nvSpPr>
          <p:spPr bwMode="auto">
            <a:xfrm rot="10800000">
              <a:off x="3035397" y="2816781"/>
              <a:ext cx="1285914" cy="807827"/>
            </a:xfrm>
            <a:custGeom>
              <a:avLst/>
              <a:gdLst>
                <a:gd name="T0" fmla="*/ 2601 w 11008"/>
                <a:gd name="T1" fmla="*/ 7085 h 7085"/>
                <a:gd name="T2" fmla="*/ 11008 w 11008"/>
                <a:gd name="T3" fmla="*/ 4404 h 7085"/>
                <a:gd name="T4" fmla="*/ 11008 w 11008"/>
                <a:gd name="T5" fmla="*/ 0 h 7085"/>
                <a:gd name="T6" fmla="*/ 1503 w 11008"/>
                <a:gd name="T7" fmla="*/ 3032 h 7085"/>
                <a:gd name="T8" fmla="*/ 0 w 11008"/>
                <a:gd name="T9" fmla="*/ 3511 h 7085"/>
                <a:gd name="T10" fmla="*/ 2601 w 11008"/>
                <a:gd name="T11" fmla="*/ 7085 h 7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008" h="7085">
                  <a:moveTo>
                    <a:pt x="2601" y="7085"/>
                  </a:moveTo>
                  <a:lnTo>
                    <a:pt x="11008" y="4404"/>
                  </a:lnTo>
                  <a:lnTo>
                    <a:pt x="11008" y="0"/>
                  </a:lnTo>
                  <a:lnTo>
                    <a:pt x="1503" y="3032"/>
                  </a:lnTo>
                  <a:lnTo>
                    <a:pt x="0" y="3511"/>
                  </a:lnTo>
                  <a:lnTo>
                    <a:pt x="2601" y="708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50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"/>
            <p:cNvSpPr>
              <a:spLocks/>
            </p:cNvSpPr>
            <p:nvPr/>
          </p:nvSpPr>
          <p:spPr bwMode="auto">
            <a:xfrm rot="10800000">
              <a:off x="3035398" y="2729251"/>
              <a:ext cx="981779" cy="393885"/>
            </a:xfrm>
            <a:custGeom>
              <a:avLst/>
              <a:gdLst>
                <a:gd name="T0" fmla="*/ 8407 w 8407"/>
                <a:gd name="T1" fmla="*/ 1425 h 3452"/>
                <a:gd name="T2" fmla="*/ 8407 w 8407"/>
                <a:gd name="T3" fmla="*/ 0 h 3452"/>
                <a:gd name="T4" fmla="*/ 0 w 8407"/>
                <a:gd name="T5" fmla="*/ 2681 h 3452"/>
                <a:gd name="T6" fmla="*/ 75 w 8407"/>
                <a:gd name="T7" fmla="*/ 2785 h 3452"/>
                <a:gd name="T8" fmla="*/ 2051 w 8407"/>
                <a:gd name="T9" fmla="*/ 3452 h 3452"/>
                <a:gd name="T10" fmla="*/ 8407 w 8407"/>
                <a:gd name="T11" fmla="*/ 1425 h 3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07" h="3452">
                  <a:moveTo>
                    <a:pt x="8407" y="1425"/>
                  </a:moveTo>
                  <a:lnTo>
                    <a:pt x="8407" y="0"/>
                  </a:lnTo>
                  <a:lnTo>
                    <a:pt x="0" y="2681"/>
                  </a:lnTo>
                  <a:lnTo>
                    <a:pt x="75" y="2785"/>
                  </a:lnTo>
                  <a:lnTo>
                    <a:pt x="2051" y="3452"/>
                  </a:lnTo>
                  <a:lnTo>
                    <a:pt x="8407" y="1425"/>
                  </a:lnTo>
                  <a:close/>
                </a:path>
              </a:pathLst>
            </a:custGeom>
            <a:solidFill>
              <a:srgbClr val="A682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7"/>
            <p:cNvSpPr>
              <a:spLocks/>
            </p:cNvSpPr>
            <p:nvPr/>
          </p:nvSpPr>
          <p:spPr bwMode="auto">
            <a:xfrm rot="10800000">
              <a:off x="3035398" y="3370225"/>
              <a:ext cx="1854238" cy="1194418"/>
            </a:xfrm>
            <a:custGeom>
              <a:avLst/>
              <a:gdLst>
                <a:gd name="T0" fmla="*/ 3918 w 15876"/>
                <a:gd name="T1" fmla="*/ 10447 h 10481"/>
                <a:gd name="T2" fmla="*/ 4018 w 15876"/>
                <a:gd name="T3" fmla="*/ 10481 h 10481"/>
                <a:gd name="T4" fmla="*/ 15876 w 15876"/>
                <a:gd name="T5" fmla="*/ 6700 h 10481"/>
                <a:gd name="T6" fmla="*/ 15876 w 15876"/>
                <a:gd name="T7" fmla="*/ 0 h 10481"/>
                <a:gd name="T8" fmla="*/ 1592 w 15876"/>
                <a:gd name="T9" fmla="*/ 4555 h 10481"/>
                <a:gd name="T10" fmla="*/ 0 w 15876"/>
                <a:gd name="T11" fmla="*/ 5063 h 10481"/>
                <a:gd name="T12" fmla="*/ 3918 w 15876"/>
                <a:gd name="T13" fmla="*/ 10447 h 10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76" h="10481">
                  <a:moveTo>
                    <a:pt x="3918" y="10447"/>
                  </a:moveTo>
                  <a:lnTo>
                    <a:pt x="4018" y="10481"/>
                  </a:lnTo>
                  <a:lnTo>
                    <a:pt x="15876" y="6700"/>
                  </a:lnTo>
                  <a:lnTo>
                    <a:pt x="15876" y="0"/>
                  </a:lnTo>
                  <a:lnTo>
                    <a:pt x="1592" y="4555"/>
                  </a:lnTo>
                  <a:lnTo>
                    <a:pt x="0" y="5063"/>
                  </a:lnTo>
                  <a:lnTo>
                    <a:pt x="3918" y="1044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1DBDC9">
                    <a:shade val="30000"/>
                    <a:satMod val="115000"/>
                  </a:srgbClr>
                </a:gs>
                <a:gs pos="50000">
                  <a:srgbClr val="1DBDC9">
                    <a:shade val="67500"/>
                    <a:satMod val="115000"/>
                  </a:srgbClr>
                </a:gs>
                <a:gs pos="100000">
                  <a:srgbClr val="1DBDC9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"/>
            <p:cNvSpPr>
              <a:spLocks/>
            </p:cNvSpPr>
            <p:nvPr/>
          </p:nvSpPr>
          <p:spPr bwMode="auto">
            <a:xfrm rot="10800000">
              <a:off x="1652778" y="3284519"/>
              <a:ext cx="1382620" cy="516062"/>
            </a:xfrm>
            <a:custGeom>
              <a:avLst/>
              <a:gdLst>
                <a:gd name="T0" fmla="*/ 9472 w 11839"/>
                <a:gd name="T1" fmla="*/ 4525 h 4525"/>
                <a:gd name="T2" fmla="*/ 11839 w 11839"/>
                <a:gd name="T3" fmla="*/ 3725 h 4525"/>
                <a:gd name="T4" fmla="*/ 0 w 11839"/>
                <a:gd name="T5" fmla="*/ 0 h 4525"/>
                <a:gd name="T6" fmla="*/ 0 w 11839"/>
                <a:gd name="T7" fmla="*/ 1544 h 4525"/>
                <a:gd name="T8" fmla="*/ 9472 w 11839"/>
                <a:gd name="T9" fmla="*/ 4525 h 4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39" h="4525">
                  <a:moveTo>
                    <a:pt x="9472" y="4525"/>
                  </a:moveTo>
                  <a:lnTo>
                    <a:pt x="11839" y="3725"/>
                  </a:lnTo>
                  <a:lnTo>
                    <a:pt x="0" y="0"/>
                  </a:lnTo>
                  <a:lnTo>
                    <a:pt x="0" y="1544"/>
                  </a:lnTo>
                  <a:lnTo>
                    <a:pt x="9472" y="4525"/>
                  </a:lnTo>
                  <a:close/>
                </a:path>
              </a:pathLst>
            </a:custGeom>
            <a:solidFill>
              <a:srgbClr val="05788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/>
            <p:cNvSpPr>
              <a:spLocks/>
            </p:cNvSpPr>
            <p:nvPr/>
          </p:nvSpPr>
          <p:spPr bwMode="auto">
            <a:xfrm rot="10800000">
              <a:off x="3035397" y="3279048"/>
              <a:ext cx="1384722" cy="521533"/>
            </a:xfrm>
            <a:custGeom>
              <a:avLst/>
              <a:gdLst>
                <a:gd name="T0" fmla="*/ 2353 w 11858"/>
                <a:gd name="T1" fmla="*/ 4576 h 4576"/>
                <a:gd name="T2" fmla="*/ 11858 w 11858"/>
                <a:gd name="T3" fmla="*/ 1544 h 4576"/>
                <a:gd name="T4" fmla="*/ 11858 w 11858"/>
                <a:gd name="T5" fmla="*/ 0 h 4576"/>
                <a:gd name="T6" fmla="*/ 0 w 11858"/>
                <a:gd name="T7" fmla="*/ 3781 h 4576"/>
                <a:gd name="T8" fmla="*/ 2353 w 11858"/>
                <a:gd name="T9" fmla="*/ 4576 h 4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58" h="4576">
                  <a:moveTo>
                    <a:pt x="2353" y="4576"/>
                  </a:moveTo>
                  <a:lnTo>
                    <a:pt x="11858" y="1544"/>
                  </a:lnTo>
                  <a:lnTo>
                    <a:pt x="11858" y="0"/>
                  </a:lnTo>
                  <a:lnTo>
                    <a:pt x="0" y="3781"/>
                  </a:lnTo>
                  <a:lnTo>
                    <a:pt x="2353" y="4576"/>
                  </a:lnTo>
                  <a:close/>
                </a:path>
              </a:pathLst>
            </a:custGeom>
            <a:solidFill>
              <a:srgbClr val="05788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0"/>
            <p:cNvSpPr>
              <a:spLocks/>
            </p:cNvSpPr>
            <p:nvPr/>
          </p:nvSpPr>
          <p:spPr bwMode="auto">
            <a:xfrm rot="10800000">
              <a:off x="3035398" y="4044935"/>
              <a:ext cx="1974771" cy="718474"/>
            </a:xfrm>
            <a:custGeom>
              <a:avLst/>
              <a:gdLst>
                <a:gd name="T0" fmla="*/ 16909 w 16909"/>
                <a:gd name="T1" fmla="*/ 1750 h 6305"/>
                <a:gd name="T2" fmla="*/ 16909 w 16909"/>
                <a:gd name="T3" fmla="*/ 0 h 6305"/>
                <a:gd name="T4" fmla="*/ 0 w 16909"/>
                <a:gd name="T5" fmla="*/ 5393 h 6305"/>
                <a:gd name="T6" fmla="*/ 26 w 16909"/>
                <a:gd name="T7" fmla="*/ 5428 h 6305"/>
                <a:gd name="T8" fmla="*/ 2625 w 16909"/>
                <a:gd name="T9" fmla="*/ 6305 h 6305"/>
                <a:gd name="T10" fmla="*/ 16909 w 16909"/>
                <a:gd name="T11" fmla="*/ 1750 h 6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909" h="6305">
                  <a:moveTo>
                    <a:pt x="16909" y="1750"/>
                  </a:moveTo>
                  <a:lnTo>
                    <a:pt x="16909" y="0"/>
                  </a:lnTo>
                  <a:lnTo>
                    <a:pt x="0" y="5393"/>
                  </a:lnTo>
                  <a:lnTo>
                    <a:pt x="26" y="5428"/>
                  </a:lnTo>
                  <a:lnTo>
                    <a:pt x="2625" y="6305"/>
                  </a:lnTo>
                  <a:lnTo>
                    <a:pt x="16909" y="1750"/>
                  </a:lnTo>
                  <a:close/>
                </a:path>
              </a:pathLst>
            </a:custGeom>
            <a:solidFill>
              <a:srgbClr val="1B241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1"/>
            <p:cNvSpPr>
              <a:spLocks/>
            </p:cNvSpPr>
            <p:nvPr/>
          </p:nvSpPr>
          <p:spPr bwMode="auto">
            <a:xfrm rot="10800000">
              <a:off x="3035398" y="2277925"/>
              <a:ext cx="883672" cy="682003"/>
            </a:xfrm>
            <a:custGeom>
              <a:avLst/>
              <a:gdLst>
                <a:gd name="T0" fmla="*/ 2601 w 7565"/>
                <a:gd name="T1" fmla="*/ 5988 h 5988"/>
                <a:gd name="T2" fmla="*/ 7565 w 7565"/>
                <a:gd name="T3" fmla="*/ 4405 h 5988"/>
                <a:gd name="T4" fmla="*/ 7565 w 7565"/>
                <a:gd name="T5" fmla="*/ 0 h 5988"/>
                <a:gd name="T6" fmla="*/ 1209 w 7565"/>
                <a:gd name="T7" fmla="*/ 2027 h 5988"/>
                <a:gd name="T8" fmla="*/ 0 w 7565"/>
                <a:gd name="T9" fmla="*/ 2413 h 5988"/>
                <a:gd name="T10" fmla="*/ 2601 w 7565"/>
                <a:gd name="T11" fmla="*/ 5988 h 5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65" h="5988">
                  <a:moveTo>
                    <a:pt x="2601" y="5988"/>
                  </a:moveTo>
                  <a:lnTo>
                    <a:pt x="7565" y="4405"/>
                  </a:lnTo>
                  <a:lnTo>
                    <a:pt x="7565" y="0"/>
                  </a:lnTo>
                  <a:lnTo>
                    <a:pt x="1209" y="2027"/>
                  </a:lnTo>
                  <a:lnTo>
                    <a:pt x="0" y="2413"/>
                  </a:lnTo>
                  <a:lnTo>
                    <a:pt x="2601" y="598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99CC00">
                    <a:shade val="30000"/>
                    <a:satMod val="115000"/>
                  </a:srgbClr>
                </a:gs>
                <a:gs pos="50000">
                  <a:srgbClr val="99CC00">
                    <a:shade val="67500"/>
                    <a:satMod val="115000"/>
                  </a:srgbClr>
                </a:gs>
                <a:gs pos="100000">
                  <a:srgbClr val="99CC00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2"/>
            <p:cNvSpPr>
              <a:spLocks/>
            </p:cNvSpPr>
            <p:nvPr/>
          </p:nvSpPr>
          <p:spPr bwMode="auto">
            <a:xfrm rot="10800000">
              <a:off x="1176955" y="3375696"/>
              <a:ext cx="1858443" cy="1188947"/>
            </a:xfrm>
            <a:custGeom>
              <a:avLst/>
              <a:gdLst>
                <a:gd name="T0" fmla="*/ 11839 w 15915"/>
                <a:gd name="T1" fmla="*/ 10425 h 10425"/>
                <a:gd name="T2" fmla="*/ 12018 w 15915"/>
                <a:gd name="T3" fmla="*/ 10365 h 10425"/>
                <a:gd name="T4" fmla="*/ 15915 w 15915"/>
                <a:gd name="T5" fmla="*/ 5008 h 10425"/>
                <a:gd name="T6" fmla="*/ 14281 w 15915"/>
                <a:gd name="T7" fmla="*/ 4494 h 10425"/>
                <a:gd name="T8" fmla="*/ 0 w 15915"/>
                <a:gd name="T9" fmla="*/ 0 h 10425"/>
                <a:gd name="T10" fmla="*/ 0 w 15915"/>
                <a:gd name="T11" fmla="*/ 6700 h 10425"/>
                <a:gd name="T12" fmla="*/ 11839 w 15915"/>
                <a:gd name="T13" fmla="*/ 10425 h 10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15" h="10425">
                  <a:moveTo>
                    <a:pt x="11839" y="10425"/>
                  </a:moveTo>
                  <a:lnTo>
                    <a:pt x="12018" y="10365"/>
                  </a:lnTo>
                  <a:lnTo>
                    <a:pt x="15915" y="5008"/>
                  </a:lnTo>
                  <a:lnTo>
                    <a:pt x="14281" y="4494"/>
                  </a:lnTo>
                  <a:lnTo>
                    <a:pt x="0" y="0"/>
                  </a:lnTo>
                  <a:lnTo>
                    <a:pt x="0" y="6700"/>
                  </a:lnTo>
                  <a:lnTo>
                    <a:pt x="11839" y="1042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1DBDC9">
                    <a:shade val="30000"/>
                    <a:satMod val="115000"/>
                  </a:srgbClr>
                </a:gs>
                <a:gs pos="50000">
                  <a:srgbClr val="1DBDC9">
                    <a:shade val="67500"/>
                    <a:satMod val="115000"/>
                  </a:srgbClr>
                </a:gs>
                <a:gs pos="100000">
                  <a:srgbClr val="1DBDC9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3"/>
            <p:cNvSpPr>
              <a:spLocks/>
            </p:cNvSpPr>
            <p:nvPr/>
          </p:nvSpPr>
          <p:spPr bwMode="auto">
            <a:xfrm rot="10800000">
              <a:off x="1746681" y="2820428"/>
              <a:ext cx="1288717" cy="804180"/>
            </a:xfrm>
            <a:custGeom>
              <a:avLst/>
              <a:gdLst>
                <a:gd name="T0" fmla="*/ 8427 w 11034"/>
                <a:gd name="T1" fmla="*/ 7056 h 7056"/>
                <a:gd name="T2" fmla="*/ 11034 w 11034"/>
                <a:gd name="T3" fmla="*/ 3473 h 7056"/>
                <a:gd name="T4" fmla="*/ 9472 w 11034"/>
                <a:gd name="T5" fmla="*/ 2981 h 7056"/>
                <a:gd name="T6" fmla="*/ 0 w 11034"/>
                <a:gd name="T7" fmla="*/ 0 h 7056"/>
                <a:gd name="T8" fmla="*/ 0 w 11034"/>
                <a:gd name="T9" fmla="*/ 4404 h 7056"/>
                <a:gd name="T10" fmla="*/ 8427 w 11034"/>
                <a:gd name="T11" fmla="*/ 7056 h 7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034" h="7056">
                  <a:moveTo>
                    <a:pt x="8427" y="7056"/>
                  </a:moveTo>
                  <a:lnTo>
                    <a:pt x="11034" y="3473"/>
                  </a:lnTo>
                  <a:lnTo>
                    <a:pt x="9472" y="2981"/>
                  </a:lnTo>
                  <a:lnTo>
                    <a:pt x="0" y="0"/>
                  </a:lnTo>
                  <a:lnTo>
                    <a:pt x="0" y="4404"/>
                  </a:lnTo>
                  <a:lnTo>
                    <a:pt x="8427" y="70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00">
                    <a:shade val="30000"/>
                    <a:satMod val="115000"/>
                  </a:srgbClr>
                </a:gs>
                <a:gs pos="50000">
                  <a:srgbClr val="FFCC00">
                    <a:shade val="67500"/>
                    <a:satMod val="115000"/>
                  </a:srgbClr>
                </a:gs>
                <a:gs pos="100000">
                  <a:srgbClr val="FFCC00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4"/>
            <p:cNvSpPr>
              <a:spLocks/>
            </p:cNvSpPr>
            <p:nvPr/>
          </p:nvSpPr>
          <p:spPr bwMode="auto">
            <a:xfrm rot="10800000">
              <a:off x="1055721" y="4052229"/>
              <a:ext cx="1979676" cy="711180"/>
            </a:xfrm>
            <a:custGeom>
              <a:avLst/>
              <a:gdLst>
                <a:gd name="T0" fmla="*/ 0 w 16950"/>
                <a:gd name="T1" fmla="*/ 1750 h 6244"/>
                <a:gd name="T2" fmla="*/ 14281 w 16950"/>
                <a:gd name="T3" fmla="*/ 6244 h 6244"/>
                <a:gd name="T4" fmla="*/ 16942 w 16950"/>
                <a:gd name="T5" fmla="*/ 5346 h 6244"/>
                <a:gd name="T6" fmla="*/ 16950 w 16950"/>
                <a:gd name="T7" fmla="*/ 5334 h 6244"/>
                <a:gd name="T8" fmla="*/ 0 w 16950"/>
                <a:gd name="T9" fmla="*/ 0 h 6244"/>
                <a:gd name="T10" fmla="*/ 0 w 16950"/>
                <a:gd name="T11" fmla="*/ 1750 h 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950" h="6244">
                  <a:moveTo>
                    <a:pt x="0" y="1750"/>
                  </a:moveTo>
                  <a:lnTo>
                    <a:pt x="14281" y="6244"/>
                  </a:lnTo>
                  <a:lnTo>
                    <a:pt x="16942" y="5346"/>
                  </a:lnTo>
                  <a:lnTo>
                    <a:pt x="16950" y="5334"/>
                  </a:lnTo>
                  <a:lnTo>
                    <a:pt x="0" y="0"/>
                  </a:lnTo>
                  <a:lnTo>
                    <a:pt x="0" y="1750"/>
                  </a:lnTo>
                  <a:close/>
                </a:path>
              </a:pathLst>
            </a:custGeom>
            <a:solidFill>
              <a:srgbClr val="1B241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5"/>
            <p:cNvSpPr>
              <a:spLocks/>
            </p:cNvSpPr>
            <p:nvPr/>
          </p:nvSpPr>
          <p:spPr bwMode="auto">
            <a:xfrm rot="10800000">
              <a:off x="3035398" y="4148877"/>
              <a:ext cx="2594252" cy="1686773"/>
            </a:xfrm>
            <a:custGeom>
              <a:avLst/>
              <a:gdLst>
                <a:gd name="T0" fmla="*/ 5304 w 22213"/>
                <a:gd name="T1" fmla="*/ 14794 h 14794"/>
                <a:gd name="T2" fmla="*/ 22213 w 22213"/>
                <a:gd name="T3" fmla="*/ 9401 h 14794"/>
                <a:gd name="T4" fmla="*/ 22213 w 22213"/>
                <a:gd name="T5" fmla="*/ 0 h 14794"/>
                <a:gd name="T6" fmla="*/ 0 w 22213"/>
                <a:gd name="T7" fmla="*/ 7501 h 14794"/>
                <a:gd name="T8" fmla="*/ 5304 w 22213"/>
                <a:gd name="T9" fmla="*/ 14794 h 14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13" h="14794">
                  <a:moveTo>
                    <a:pt x="5304" y="14794"/>
                  </a:moveTo>
                  <a:lnTo>
                    <a:pt x="22213" y="9401"/>
                  </a:lnTo>
                  <a:lnTo>
                    <a:pt x="22213" y="0"/>
                  </a:lnTo>
                  <a:lnTo>
                    <a:pt x="0" y="7501"/>
                  </a:lnTo>
                  <a:lnTo>
                    <a:pt x="5304" y="1479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6433C">
                    <a:shade val="30000"/>
                    <a:satMod val="115000"/>
                  </a:srgbClr>
                </a:gs>
                <a:gs pos="50000">
                  <a:srgbClr val="36433C">
                    <a:shade val="67500"/>
                    <a:satMod val="115000"/>
                  </a:srgbClr>
                </a:gs>
                <a:gs pos="100000">
                  <a:srgbClr val="36433C">
                    <a:shade val="100000"/>
                    <a:satMod val="11500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6"/>
            <p:cNvSpPr>
              <a:spLocks/>
            </p:cNvSpPr>
            <p:nvPr/>
          </p:nvSpPr>
          <p:spPr bwMode="auto">
            <a:xfrm rot="10800000">
              <a:off x="3035397" y="2204985"/>
              <a:ext cx="579537" cy="253472"/>
            </a:xfrm>
            <a:custGeom>
              <a:avLst/>
              <a:gdLst>
                <a:gd name="T0" fmla="*/ 4964 w 4964"/>
                <a:gd name="T1" fmla="*/ 1177 h 2225"/>
                <a:gd name="T2" fmla="*/ 4964 w 4964"/>
                <a:gd name="T3" fmla="*/ 0 h 2225"/>
                <a:gd name="T4" fmla="*/ 0 w 4964"/>
                <a:gd name="T5" fmla="*/ 1583 h 2225"/>
                <a:gd name="T6" fmla="*/ 73 w 4964"/>
                <a:gd name="T7" fmla="*/ 1683 h 2225"/>
                <a:gd name="T8" fmla="*/ 1676 w 4964"/>
                <a:gd name="T9" fmla="*/ 2225 h 2225"/>
                <a:gd name="T10" fmla="*/ 4964 w 4964"/>
                <a:gd name="T11" fmla="*/ 1177 h 2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64" h="2225">
                  <a:moveTo>
                    <a:pt x="4964" y="1177"/>
                  </a:moveTo>
                  <a:lnTo>
                    <a:pt x="4964" y="0"/>
                  </a:lnTo>
                  <a:lnTo>
                    <a:pt x="0" y="1583"/>
                  </a:lnTo>
                  <a:lnTo>
                    <a:pt x="73" y="1683"/>
                  </a:lnTo>
                  <a:lnTo>
                    <a:pt x="1676" y="2225"/>
                  </a:lnTo>
                  <a:lnTo>
                    <a:pt x="4964" y="1177"/>
                  </a:lnTo>
                  <a:close/>
                </a:path>
              </a:pathLst>
            </a:custGeom>
            <a:solidFill>
              <a:srgbClr val="5E83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7"/>
            <p:cNvSpPr>
              <a:spLocks/>
            </p:cNvSpPr>
            <p:nvPr/>
          </p:nvSpPr>
          <p:spPr bwMode="auto">
            <a:xfrm rot="10800000">
              <a:off x="2051516" y="2734722"/>
              <a:ext cx="983881" cy="388414"/>
            </a:xfrm>
            <a:custGeom>
              <a:avLst/>
              <a:gdLst>
                <a:gd name="T0" fmla="*/ 0 w 8427"/>
                <a:gd name="T1" fmla="*/ 1425 h 3409"/>
                <a:gd name="T2" fmla="*/ 6302 w 8427"/>
                <a:gd name="T3" fmla="*/ 3409 h 3409"/>
                <a:gd name="T4" fmla="*/ 8391 w 8427"/>
                <a:gd name="T5" fmla="*/ 2703 h 3409"/>
                <a:gd name="T6" fmla="*/ 8427 w 8427"/>
                <a:gd name="T7" fmla="*/ 2652 h 3409"/>
                <a:gd name="T8" fmla="*/ 0 w 8427"/>
                <a:gd name="T9" fmla="*/ 0 h 3409"/>
                <a:gd name="T10" fmla="*/ 0 w 8427"/>
                <a:gd name="T11" fmla="*/ 1425 h 3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27" h="3409">
                  <a:moveTo>
                    <a:pt x="0" y="1425"/>
                  </a:moveTo>
                  <a:lnTo>
                    <a:pt x="6302" y="3409"/>
                  </a:lnTo>
                  <a:lnTo>
                    <a:pt x="8391" y="2703"/>
                  </a:lnTo>
                  <a:lnTo>
                    <a:pt x="8427" y="2652"/>
                  </a:lnTo>
                  <a:lnTo>
                    <a:pt x="0" y="0"/>
                  </a:lnTo>
                  <a:lnTo>
                    <a:pt x="0" y="1425"/>
                  </a:lnTo>
                  <a:close/>
                </a:path>
              </a:pathLst>
            </a:custGeom>
            <a:solidFill>
              <a:srgbClr val="A682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8"/>
            <p:cNvSpPr>
              <a:spLocks/>
            </p:cNvSpPr>
            <p:nvPr/>
          </p:nvSpPr>
          <p:spPr bwMode="auto">
            <a:xfrm rot="10800000">
              <a:off x="441146" y="4156171"/>
              <a:ext cx="2594252" cy="1679479"/>
            </a:xfrm>
            <a:custGeom>
              <a:avLst/>
              <a:gdLst>
                <a:gd name="T0" fmla="*/ 16950 w 22213"/>
                <a:gd name="T1" fmla="*/ 14735 h 14735"/>
                <a:gd name="T2" fmla="*/ 22213 w 22213"/>
                <a:gd name="T3" fmla="*/ 7501 h 14735"/>
                <a:gd name="T4" fmla="*/ 0 w 22213"/>
                <a:gd name="T5" fmla="*/ 0 h 14735"/>
                <a:gd name="T6" fmla="*/ 0 w 22213"/>
                <a:gd name="T7" fmla="*/ 9401 h 14735"/>
                <a:gd name="T8" fmla="*/ 16950 w 22213"/>
                <a:gd name="T9" fmla="*/ 14735 h 14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13" h="14735">
                  <a:moveTo>
                    <a:pt x="16950" y="14735"/>
                  </a:moveTo>
                  <a:lnTo>
                    <a:pt x="22213" y="7501"/>
                  </a:lnTo>
                  <a:lnTo>
                    <a:pt x="0" y="0"/>
                  </a:lnTo>
                  <a:lnTo>
                    <a:pt x="0" y="9401"/>
                  </a:lnTo>
                  <a:lnTo>
                    <a:pt x="16950" y="1473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6433C">
                    <a:shade val="30000"/>
                    <a:satMod val="115000"/>
                  </a:srgbClr>
                </a:gs>
                <a:gs pos="50000">
                  <a:srgbClr val="36433C">
                    <a:shade val="67500"/>
                    <a:satMod val="115000"/>
                  </a:srgbClr>
                </a:gs>
                <a:gs pos="100000">
                  <a:srgbClr val="36433C">
                    <a:shade val="100000"/>
                    <a:satMod val="11500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9"/>
            <p:cNvSpPr>
              <a:spLocks/>
            </p:cNvSpPr>
            <p:nvPr/>
          </p:nvSpPr>
          <p:spPr bwMode="auto">
            <a:xfrm rot="10800000">
              <a:off x="3035398" y="1500186"/>
              <a:ext cx="498948" cy="824239"/>
            </a:xfrm>
            <a:custGeom>
              <a:avLst/>
              <a:gdLst>
                <a:gd name="T0" fmla="*/ 4270 w 4270"/>
                <a:gd name="T1" fmla="*/ 7230 h 7230"/>
                <a:gd name="T2" fmla="*/ 4270 w 4270"/>
                <a:gd name="T3" fmla="*/ 0 h 7230"/>
                <a:gd name="T4" fmla="*/ 982 w 4270"/>
                <a:gd name="T5" fmla="*/ 1048 h 7230"/>
                <a:gd name="T6" fmla="*/ 0 w 4270"/>
                <a:gd name="T7" fmla="*/ 1361 h 7230"/>
                <a:gd name="T8" fmla="*/ 4270 w 4270"/>
                <a:gd name="T9" fmla="*/ 7230 h 7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70" h="7230">
                  <a:moveTo>
                    <a:pt x="4270" y="7230"/>
                  </a:moveTo>
                  <a:lnTo>
                    <a:pt x="4270" y="0"/>
                  </a:lnTo>
                  <a:lnTo>
                    <a:pt x="982" y="1048"/>
                  </a:lnTo>
                  <a:lnTo>
                    <a:pt x="0" y="1361"/>
                  </a:lnTo>
                  <a:lnTo>
                    <a:pt x="4270" y="723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C2E30">
                    <a:shade val="30000"/>
                    <a:satMod val="115000"/>
                  </a:srgbClr>
                </a:gs>
                <a:gs pos="50000">
                  <a:srgbClr val="DC2E30">
                    <a:shade val="67500"/>
                    <a:satMod val="115000"/>
                  </a:srgbClr>
                </a:gs>
                <a:gs pos="100000">
                  <a:srgbClr val="DC2E30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0"/>
            <p:cNvSpPr>
              <a:spLocks/>
            </p:cNvSpPr>
            <p:nvPr/>
          </p:nvSpPr>
          <p:spPr bwMode="auto">
            <a:xfrm rot="10800000">
              <a:off x="2535748" y="1500186"/>
              <a:ext cx="499649" cy="824239"/>
            </a:xfrm>
            <a:custGeom>
              <a:avLst/>
              <a:gdLst>
                <a:gd name="T0" fmla="*/ 4281 w 4281"/>
                <a:gd name="T1" fmla="*/ 1347 h 7230"/>
                <a:gd name="T2" fmla="*/ 3214 w 4281"/>
                <a:gd name="T3" fmla="*/ 1011 h 7230"/>
                <a:gd name="T4" fmla="*/ 0 w 4281"/>
                <a:gd name="T5" fmla="*/ 0 h 7230"/>
                <a:gd name="T6" fmla="*/ 0 w 4281"/>
                <a:gd name="T7" fmla="*/ 7230 h 7230"/>
                <a:gd name="T8" fmla="*/ 4281 w 4281"/>
                <a:gd name="T9" fmla="*/ 1347 h 7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81" h="7230">
                  <a:moveTo>
                    <a:pt x="4281" y="1347"/>
                  </a:moveTo>
                  <a:lnTo>
                    <a:pt x="3214" y="1011"/>
                  </a:lnTo>
                  <a:lnTo>
                    <a:pt x="0" y="0"/>
                  </a:lnTo>
                  <a:lnTo>
                    <a:pt x="0" y="7230"/>
                  </a:lnTo>
                  <a:lnTo>
                    <a:pt x="4281" y="134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C2E30">
                    <a:shade val="30000"/>
                    <a:satMod val="115000"/>
                  </a:srgbClr>
                </a:gs>
                <a:gs pos="50000">
                  <a:srgbClr val="DC2E30">
                    <a:shade val="67500"/>
                    <a:satMod val="115000"/>
                  </a:srgbClr>
                </a:gs>
                <a:gs pos="100000">
                  <a:srgbClr val="DC2E30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1"/>
            <p:cNvSpPr>
              <a:spLocks/>
            </p:cNvSpPr>
            <p:nvPr/>
          </p:nvSpPr>
          <p:spPr bwMode="auto">
            <a:xfrm rot="10800000">
              <a:off x="2149624" y="2279749"/>
              <a:ext cx="885774" cy="680180"/>
            </a:xfrm>
            <a:custGeom>
              <a:avLst/>
              <a:gdLst>
                <a:gd name="T0" fmla="*/ 4976 w 7584"/>
                <a:gd name="T1" fmla="*/ 5972 h 5972"/>
                <a:gd name="T2" fmla="*/ 7584 w 7584"/>
                <a:gd name="T3" fmla="*/ 2387 h 5972"/>
                <a:gd name="T4" fmla="*/ 6302 w 7584"/>
                <a:gd name="T5" fmla="*/ 1984 h 5972"/>
                <a:gd name="T6" fmla="*/ 0 w 7584"/>
                <a:gd name="T7" fmla="*/ 0 h 5972"/>
                <a:gd name="T8" fmla="*/ 0 w 7584"/>
                <a:gd name="T9" fmla="*/ 4405 h 5972"/>
                <a:gd name="T10" fmla="*/ 4976 w 7584"/>
                <a:gd name="T11" fmla="*/ 5972 h 5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84" h="5972">
                  <a:moveTo>
                    <a:pt x="4976" y="5972"/>
                  </a:moveTo>
                  <a:lnTo>
                    <a:pt x="7584" y="2387"/>
                  </a:lnTo>
                  <a:lnTo>
                    <a:pt x="6302" y="1984"/>
                  </a:lnTo>
                  <a:lnTo>
                    <a:pt x="0" y="0"/>
                  </a:lnTo>
                  <a:lnTo>
                    <a:pt x="0" y="4405"/>
                  </a:lnTo>
                  <a:lnTo>
                    <a:pt x="4976" y="597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99CC00">
                    <a:shade val="30000"/>
                    <a:satMod val="115000"/>
                  </a:srgbClr>
                </a:gs>
                <a:gs pos="50000">
                  <a:srgbClr val="99CC00">
                    <a:shade val="67500"/>
                    <a:satMod val="115000"/>
                  </a:srgbClr>
                </a:gs>
                <a:gs pos="100000">
                  <a:srgbClr val="99CC00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22"/>
            <p:cNvSpPr>
              <a:spLocks/>
            </p:cNvSpPr>
            <p:nvPr/>
          </p:nvSpPr>
          <p:spPr bwMode="auto">
            <a:xfrm rot="10800000">
              <a:off x="2454459" y="2208631"/>
              <a:ext cx="580939" cy="249825"/>
            </a:xfrm>
            <a:custGeom>
              <a:avLst/>
              <a:gdLst>
                <a:gd name="T0" fmla="*/ 0 w 4976"/>
                <a:gd name="T1" fmla="*/ 1177 h 2188"/>
                <a:gd name="T2" fmla="*/ 3214 w 4976"/>
                <a:gd name="T3" fmla="*/ 2188 h 2188"/>
                <a:gd name="T4" fmla="*/ 4951 w 4976"/>
                <a:gd name="T5" fmla="*/ 1601 h 2188"/>
                <a:gd name="T6" fmla="*/ 4976 w 4976"/>
                <a:gd name="T7" fmla="*/ 1567 h 2188"/>
                <a:gd name="T8" fmla="*/ 0 w 4976"/>
                <a:gd name="T9" fmla="*/ 0 h 2188"/>
                <a:gd name="T10" fmla="*/ 0 w 4976"/>
                <a:gd name="T11" fmla="*/ 1177 h 2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76" h="2188">
                  <a:moveTo>
                    <a:pt x="0" y="1177"/>
                  </a:moveTo>
                  <a:lnTo>
                    <a:pt x="3214" y="2188"/>
                  </a:lnTo>
                  <a:lnTo>
                    <a:pt x="4951" y="1601"/>
                  </a:lnTo>
                  <a:lnTo>
                    <a:pt x="4976" y="1567"/>
                  </a:lnTo>
                  <a:lnTo>
                    <a:pt x="0" y="0"/>
                  </a:lnTo>
                  <a:lnTo>
                    <a:pt x="0" y="1177"/>
                  </a:lnTo>
                  <a:close/>
                </a:path>
              </a:pathLst>
            </a:custGeom>
            <a:solidFill>
              <a:srgbClr val="5E83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6718619" y="1855785"/>
            <a:ext cx="52559" cy="3481390"/>
            <a:chOff x="6705919" y="1500185"/>
            <a:chExt cx="52559" cy="3481390"/>
          </a:xfrm>
        </p:grpSpPr>
        <p:sp>
          <p:nvSpPr>
            <p:cNvPr id="73" name="Rectangle 72"/>
            <p:cNvSpPr/>
            <p:nvPr/>
          </p:nvSpPr>
          <p:spPr>
            <a:xfrm>
              <a:off x="6705919" y="1500185"/>
              <a:ext cx="52559" cy="66913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6705919" y="2271000"/>
              <a:ext cx="52559" cy="41278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6705919" y="2816781"/>
              <a:ext cx="52559" cy="40391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6705919" y="3370225"/>
              <a:ext cx="52559" cy="6207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6705919" y="4148877"/>
              <a:ext cx="52559" cy="83269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cxnSp>
        <p:nvCxnSpPr>
          <p:cNvPr id="78" name="Straight Connector 77"/>
          <p:cNvCxnSpPr/>
          <p:nvPr/>
        </p:nvCxnSpPr>
        <p:spPr>
          <a:xfrm>
            <a:off x="3963654" y="1855786"/>
            <a:ext cx="280752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4468936" y="2626600"/>
            <a:ext cx="230224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4819641" y="3172381"/>
            <a:ext cx="195153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5173723" y="3725825"/>
            <a:ext cx="159537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5737243" y="4504477"/>
            <a:ext cx="10310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ctangle 82"/>
          <p:cNvSpPr/>
          <p:nvPr/>
        </p:nvSpPr>
        <p:spPr>
          <a:xfrm>
            <a:off x="6809279" y="1855785"/>
            <a:ext cx="2347421" cy="6691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French Supercomputer</a:t>
            </a:r>
          </a:p>
        </p:txBody>
      </p:sp>
      <p:sp>
        <p:nvSpPr>
          <p:cNvPr id="84" name="Rectangle 83"/>
          <p:cNvSpPr/>
          <p:nvPr/>
        </p:nvSpPr>
        <p:spPr>
          <a:xfrm>
            <a:off x="6809279" y="2626600"/>
            <a:ext cx="2347421" cy="4127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Openstack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mr-I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–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620vCPUs and GPUs</a:t>
            </a:r>
          </a:p>
        </p:txBody>
      </p:sp>
      <p:sp>
        <p:nvSpPr>
          <p:cNvPr id="85" name="Rectangle 84"/>
          <p:cNvSpPr/>
          <p:nvPr/>
        </p:nvSpPr>
        <p:spPr>
          <a:xfrm>
            <a:off x="6809279" y="3172381"/>
            <a:ext cx="2347421" cy="4039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ArmGrid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mr-I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–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512CPUs</a:t>
            </a:r>
          </a:p>
        </p:txBody>
      </p:sp>
      <p:sp>
        <p:nvSpPr>
          <p:cNvPr id="86" name="Rectangle 85"/>
          <p:cNvSpPr/>
          <p:nvPr/>
        </p:nvSpPr>
        <p:spPr>
          <a:xfrm>
            <a:off x="6809279" y="3725825"/>
            <a:ext cx="2347421" cy="6207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Armcluster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mr-I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–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128 CPUs</a:t>
            </a:r>
          </a:p>
        </p:txBody>
      </p:sp>
      <p:sp>
        <p:nvSpPr>
          <p:cNvPr id="87" name="Rectangle 86"/>
          <p:cNvSpPr/>
          <p:nvPr/>
        </p:nvSpPr>
        <p:spPr>
          <a:xfrm>
            <a:off x="6809279" y="4504477"/>
            <a:ext cx="2347421" cy="83269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Networking servers - 10</a:t>
            </a:r>
          </a:p>
        </p:txBody>
      </p:sp>
      <p:sp>
        <p:nvSpPr>
          <p:cNvPr id="88" name="Rectangle 87"/>
          <p:cNvSpPr/>
          <p:nvPr/>
        </p:nvSpPr>
        <p:spPr>
          <a:xfrm>
            <a:off x="12700" y="1855785"/>
            <a:ext cx="1584010" cy="6691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Supercomputing</a:t>
            </a:r>
          </a:p>
        </p:txBody>
      </p:sp>
      <p:sp>
        <p:nvSpPr>
          <p:cNvPr id="89" name="Rectangle 88"/>
          <p:cNvSpPr/>
          <p:nvPr/>
        </p:nvSpPr>
        <p:spPr>
          <a:xfrm>
            <a:off x="12700" y="2633525"/>
            <a:ext cx="1584010" cy="41222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Cloud/HPC</a:t>
            </a:r>
          </a:p>
        </p:txBody>
      </p:sp>
      <p:sp>
        <p:nvSpPr>
          <p:cNvPr id="90" name="Rectangle 89"/>
          <p:cNvSpPr/>
          <p:nvPr/>
        </p:nvSpPr>
        <p:spPr>
          <a:xfrm>
            <a:off x="12700" y="3180481"/>
            <a:ext cx="1584010" cy="3958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Grid/HPC</a:t>
            </a:r>
          </a:p>
        </p:txBody>
      </p:sp>
      <p:sp>
        <p:nvSpPr>
          <p:cNvPr id="91" name="Rectangle 90"/>
          <p:cNvSpPr/>
          <p:nvPr/>
        </p:nvSpPr>
        <p:spPr>
          <a:xfrm>
            <a:off x="12700" y="3730278"/>
            <a:ext cx="1584010" cy="6207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Cluster</a:t>
            </a:r>
          </a:p>
        </p:txBody>
      </p:sp>
      <p:sp>
        <p:nvSpPr>
          <p:cNvPr id="92" name="Rectangle 91"/>
          <p:cNvSpPr/>
          <p:nvPr/>
        </p:nvSpPr>
        <p:spPr>
          <a:xfrm>
            <a:off x="12700" y="4511771"/>
            <a:ext cx="1584010" cy="83269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Distributed Systems</a:t>
            </a:r>
          </a:p>
        </p:txBody>
      </p:sp>
      <p:sp>
        <p:nvSpPr>
          <p:cNvPr id="93" name="Rectangle 92"/>
          <p:cNvSpPr/>
          <p:nvPr/>
        </p:nvSpPr>
        <p:spPr>
          <a:xfrm>
            <a:off x="3683000" y="2047184"/>
            <a:ext cx="610469" cy="6691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2019</a:t>
            </a:r>
          </a:p>
        </p:txBody>
      </p:sp>
      <p:sp>
        <p:nvSpPr>
          <p:cNvPr id="94" name="Rectangle 93"/>
          <p:cNvSpPr/>
          <p:nvPr/>
        </p:nvSpPr>
        <p:spPr>
          <a:xfrm>
            <a:off x="3619500" y="2817999"/>
            <a:ext cx="798636" cy="4127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&gt;2016</a:t>
            </a:r>
          </a:p>
        </p:txBody>
      </p:sp>
      <p:sp>
        <p:nvSpPr>
          <p:cNvPr id="95" name="Rectangle 94"/>
          <p:cNvSpPr/>
          <p:nvPr/>
        </p:nvSpPr>
        <p:spPr>
          <a:xfrm>
            <a:off x="3568700" y="3465380"/>
            <a:ext cx="849436" cy="4039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&gt;2009</a:t>
            </a:r>
          </a:p>
        </p:txBody>
      </p:sp>
      <p:sp>
        <p:nvSpPr>
          <p:cNvPr id="96" name="Rectangle 95"/>
          <p:cNvSpPr/>
          <p:nvPr/>
        </p:nvSpPr>
        <p:spPr>
          <a:xfrm>
            <a:off x="3429000" y="4158524"/>
            <a:ext cx="1039936" cy="620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&gt;2004</a:t>
            </a:r>
          </a:p>
        </p:txBody>
      </p:sp>
      <p:sp>
        <p:nvSpPr>
          <p:cNvPr id="97" name="Rectangle 96"/>
          <p:cNvSpPr/>
          <p:nvPr/>
        </p:nvSpPr>
        <p:spPr>
          <a:xfrm>
            <a:off x="3528024" y="5076876"/>
            <a:ext cx="940912" cy="8326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1998</a:t>
            </a:r>
          </a:p>
        </p:txBody>
      </p:sp>
      <p:sp>
        <p:nvSpPr>
          <p:cNvPr id="98" name="Rectangle 97"/>
          <p:cNvSpPr/>
          <p:nvPr/>
        </p:nvSpPr>
        <p:spPr>
          <a:xfrm>
            <a:off x="1639393" y="1855785"/>
            <a:ext cx="52559" cy="6691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1639393" y="2633525"/>
            <a:ext cx="52559" cy="41222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1639393" y="3180481"/>
            <a:ext cx="52559" cy="39581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1639393" y="3730278"/>
            <a:ext cx="52559" cy="6207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639393" y="4511771"/>
            <a:ext cx="52559" cy="83269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3" name="Straight Connector 102"/>
          <p:cNvCxnSpPr>
            <a:stCxn id="69" idx="3"/>
          </p:cNvCxnSpPr>
          <p:nvPr/>
        </p:nvCxnSpPr>
        <p:spPr>
          <a:xfrm flipH="1">
            <a:off x="12700" y="1855786"/>
            <a:ext cx="3950954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>
            <a:stCxn id="70" idx="0"/>
          </p:cNvCxnSpPr>
          <p:nvPr/>
        </p:nvCxnSpPr>
        <p:spPr>
          <a:xfrm flipH="1">
            <a:off x="12700" y="2635349"/>
            <a:ext cx="344424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12700" y="3176028"/>
            <a:ext cx="3092831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>
            <a:stCxn id="32" idx="1"/>
          </p:cNvCxnSpPr>
          <p:nvPr/>
        </p:nvCxnSpPr>
        <p:spPr>
          <a:xfrm flipH="1" flipV="1">
            <a:off x="12701" y="3725825"/>
            <a:ext cx="2745487" cy="553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>
            <a:stCxn id="63" idx="2"/>
          </p:cNvCxnSpPr>
          <p:nvPr/>
        </p:nvCxnSpPr>
        <p:spPr>
          <a:xfrm flipH="1">
            <a:off x="12700" y="4510110"/>
            <a:ext cx="222574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8" name="Picture 2" descr="http://www1.asnet.am/images/logo201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81717" y="4523043"/>
            <a:ext cx="836902" cy="256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istc-logo-143809163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019" y="3725294"/>
            <a:ext cx="345600" cy="288000"/>
          </a:xfrm>
          <a:prstGeom prst="rect">
            <a:avLst/>
          </a:prstGeom>
        </p:spPr>
      </p:pic>
      <p:pic>
        <p:nvPicPr>
          <p:cNvPr id="4" name="Picture 3" descr="Unknow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0617" y="5580705"/>
            <a:ext cx="878662" cy="439331"/>
          </a:xfrm>
          <a:prstGeom prst="rect">
            <a:avLst/>
          </a:prstGeom>
        </p:spPr>
      </p:pic>
      <p:pic>
        <p:nvPicPr>
          <p:cNvPr id="109" name="Picture 108" descr="istc-logo-143809163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467" y="3230787"/>
            <a:ext cx="345600" cy="288000"/>
          </a:xfrm>
          <a:prstGeom prst="rect">
            <a:avLst/>
          </a:prstGeom>
        </p:spPr>
      </p:pic>
      <p:pic>
        <p:nvPicPr>
          <p:cNvPr id="5" name="Picture 4" descr="EaPConnect_logo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338" y="2626600"/>
            <a:ext cx="805935" cy="288000"/>
          </a:xfrm>
          <a:prstGeom prst="rect">
            <a:avLst/>
          </a:prstGeom>
        </p:spPr>
      </p:pic>
      <p:pic>
        <p:nvPicPr>
          <p:cNvPr id="6" name="Picture 5" descr="siteon0.jpg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594" y="1745680"/>
            <a:ext cx="701040" cy="53035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637454" y="1459414"/>
            <a:ext cx="8771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Funding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1948224" y="1490646"/>
            <a:ext cx="20921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External collaboration</a:t>
            </a:r>
          </a:p>
        </p:txBody>
      </p:sp>
      <p:pic>
        <p:nvPicPr>
          <p:cNvPr id="8" name="Picture 7" descr="GEANT_logo_and_strapline_hi_re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9275" y="2655035"/>
            <a:ext cx="843828" cy="500046"/>
          </a:xfrm>
          <a:prstGeom prst="rect">
            <a:avLst/>
          </a:prstGeom>
        </p:spPr>
      </p:pic>
      <p:pic>
        <p:nvPicPr>
          <p:cNvPr id="9" name="Picture 8" descr="EOSC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200" y="1964989"/>
            <a:ext cx="1574800" cy="559929"/>
          </a:xfrm>
          <a:prstGeom prst="rect">
            <a:avLst/>
          </a:prstGeom>
        </p:spPr>
      </p:pic>
      <p:pic>
        <p:nvPicPr>
          <p:cNvPr id="10" name="Picture 9" descr="European_Grid_Initiative_logo.gi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830" y="3249430"/>
            <a:ext cx="510999" cy="379599"/>
          </a:xfrm>
          <a:prstGeom prst="rect">
            <a:avLst/>
          </a:prstGeom>
        </p:spPr>
      </p:pic>
      <p:pic>
        <p:nvPicPr>
          <p:cNvPr id="12" name="Picture 11" descr="Screen Shot 2019-11-27 at 3.19.07 PM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2854" y="3169561"/>
            <a:ext cx="594048" cy="43959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030259" y="3125228"/>
            <a:ext cx="700594" cy="549266"/>
          </a:xfrm>
          <a:prstGeom prst="rect">
            <a:avLst/>
          </a:prstGeom>
        </p:spPr>
      </p:pic>
      <p:pic>
        <p:nvPicPr>
          <p:cNvPr id="111" name="Picture 110" descr="logo_VISEEM_FINAL_WEB.jpg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6251004" y="2587769"/>
            <a:ext cx="446126" cy="460459"/>
          </a:xfrm>
          <a:prstGeom prst="rect">
            <a:avLst/>
          </a:prstGeom>
        </p:spPr>
      </p:pic>
      <p:pic>
        <p:nvPicPr>
          <p:cNvPr id="14" name="Picture 13" descr="Untitled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8345" y="1810669"/>
            <a:ext cx="512023" cy="386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1887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646"/>
            <a:ext cx="9144000" cy="1143000"/>
          </a:xfrm>
        </p:spPr>
        <p:txBody>
          <a:bodyPr>
            <a:noAutofit/>
          </a:bodyPr>
          <a:lstStyle/>
          <a:p>
            <a:r>
              <a:rPr lang="en-US" altLang="ko-KR" sz="4000" dirty="0">
                <a:latin typeface="Calibri HEADING"/>
                <a:cs typeface="Calibri HEADING"/>
              </a:rPr>
              <a:t>ASNET-AM </a:t>
            </a:r>
            <a:r>
              <a:rPr lang="mr-IN" altLang="ko-KR" sz="4000" dirty="0">
                <a:latin typeface="Calibri HEADING"/>
                <a:cs typeface="Calibri HEADING"/>
              </a:rPr>
              <a:t>- future</a:t>
            </a:r>
            <a:endParaRPr lang="en-US" sz="4000" dirty="0">
              <a:latin typeface="Calibri HEADING"/>
              <a:cs typeface="Calibri HEADING"/>
            </a:endParaRPr>
          </a:p>
        </p:txBody>
      </p:sp>
      <p:pic>
        <p:nvPicPr>
          <p:cNvPr id="27" name="Picture 26" descr="00000000870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032000"/>
            <a:ext cx="6170183" cy="3340100"/>
          </a:xfrm>
          <a:prstGeom prst="rect">
            <a:avLst/>
          </a:prstGeom>
        </p:spPr>
      </p:pic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0ACD679D-1C45-450C-AA8B-2EA89DE8D9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7485" y="3983236"/>
            <a:ext cx="1274449" cy="1123051"/>
          </a:xfrm>
          <a:prstGeom prst="roundRect">
            <a:avLst>
              <a:gd name="adj" fmla="val 11676"/>
            </a:avLst>
          </a:prstGeom>
          <a:solidFill>
            <a:srgbClr val="FFC000">
              <a:alpha val="71000"/>
            </a:srgbClr>
          </a:solidFill>
          <a:ln w="12700">
            <a:noFill/>
            <a:round/>
            <a:headEnd/>
            <a:tailEnd/>
          </a:ln>
          <a:effectLst>
            <a:outerShdw dist="38100" dir="5400000" algn="t" rotWithShape="0">
              <a:srgbClr val="808080">
                <a:alpha val="39998"/>
              </a:srgbClr>
            </a:outerShdw>
          </a:effectLst>
        </p:spPr>
        <p:txBody>
          <a:bodyPr lIns="0" tIns="0" rIns="0" bIns="0" anchor="ctr"/>
          <a:lstStyle>
            <a:lvl1pPr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ts val="1400"/>
              </a:lnSpc>
            </a:pPr>
            <a:r>
              <a:rPr lang="en-US" altLang="en-US" sz="1400" dirty="0">
                <a:solidFill>
                  <a:srgbClr val="FFFFFF"/>
                </a:solidFill>
                <a:latin typeface="Calibri" panose="020F0502020204030204" pitchFamily="34" charset="0"/>
              </a:rPr>
              <a:t>122400 CPU cores</a:t>
            </a:r>
          </a:p>
          <a:p>
            <a:pPr algn="ctr" eaLnBrk="1" hangingPunct="1">
              <a:lnSpc>
                <a:spcPts val="1400"/>
              </a:lnSpc>
            </a:pPr>
            <a:endParaRPr lang="en-US" altLang="en-US" sz="1400" dirty="0">
              <a:solidFill>
                <a:srgbClr val="FFFFFF"/>
              </a:solidFill>
              <a:latin typeface="Calibri" panose="020F0502020204030204" pitchFamily="34" charset="0"/>
            </a:endParaRPr>
          </a:p>
          <a:p>
            <a:pPr algn="ctr" eaLnBrk="1" hangingPunct="1">
              <a:lnSpc>
                <a:spcPts val="1400"/>
              </a:lnSpc>
            </a:pPr>
            <a:r>
              <a:rPr lang="en-US" altLang="en-US" sz="1400" dirty="0">
                <a:solidFill>
                  <a:srgbClr val="FFFFFF"/>
                </a:solidFill>
                <a:latin typeface="Calibri" panose="020F0502020204030204" pitchFamily="34" charset="0"/>
              </a:rPr>
              <a:t>274GFlop/s</a:t>
            </a:r>
          </a:p>
          <a:p>
            <a:pPr algn="ctr" eaLnBrk="1" hangingPunct="1">
              <a:lnSpc>
                <a:spcPts val="1400"/>
              </a:lnSpc>
            </a:pPr>
            <a:r>
              <a:rPr lang="en-US" altLang="en-US" sz="1400" dirty="0">
                <a:solidFill>
                  <a:srgbClr val="FFFFFF"/>
                </a:solidFill>
                <a:latin typeface="Calibri" panose="020F0502020204030204" pitchFamily="34" charset="0"/>
              </a:rPr>
              <a:t>performance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EC87D7AC-716A-42AA-B25E-CD9D081226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7485" y="2608697"/>
            <a:ext cx="1274449" cy="1209439"/>
          </a:xfrm>
          <a:prstGeom prst="roundRect">
            <a:avLst>
              <a:gd name="adj" fmla="val 11676"/>
            </a:avLst>
          </a:prstGeom>
          <a:solidFill>
            <a:srgbClr val="151B33">
              <a:alpha val="80000"/>
            </a:srgbClr>
          </a:solidFill>
          <a:ln w="12700">
            <a:noFill/>
            <a:round/>
            <a:headEnd/>
            <a:tailEnd/>
          </a:ln>
          <a:effectLst>
            <a:outerShdw dist="38100" dir="5400000" algn="t" rotWithShape="0">
              <a:srgbClr val="808080">
                <a:alpha val="39998"/>
              </a:srgbClr>
            </a:outerShdw>
          </a:effectLst>
        </p:spPr>
        <p:txBody>
          <a:bodyPr lIns="0" tIns="0" rIns="0" bIns="0" anchor="ctr"/>
          <a:lstStyle>
            <a:lvl1pPr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ts val="1400"/>
              </a:lnSpc>
            </a:pPr>
            <a:r>
              <a:rPr lang="en-US" altLang="en-US" sz="1400" dirty="0">
                <a:solidFill>
                  <a:srgbClr val="FFFFFF"/>
                </a:solidFill>
                <a:latin typeface="Calibri" panose="020F0502020204030204" pitchFamily="34" charset="0"/>
              </a:rPr>
              <a:t>Data Science</a:t>
            </a:r>
          </a:p>
          <a:p>
            <a:pPr algn="ctr" eaLnBrk="1" hangingPunct="1">
              <a:lnSpc>
                <a:spcPts val="1400"/>
              </a:lnSpc>
            </a:pPr>
            <a:r>
              <a:rPr lang="en-US" altLang="en-US" sz="1400" dirty="0">
                <a:solidFill>
                  <a:srgbClr val="FFFFFF"/>
                </a:solidFill>
                <a:latin typeface="Calibri" panose="020F0502020204030204" pitchFamily="34" charset="0"/>
              </a:rPr>
              <a:t>Artificial Intelligence</a:t>
            </a:r>
          </a:p>
          <a:p>
            <a:pPr algn="ctr" eaLnBrk="1" hangingPunct="1">
              <a:lnSpc>
                <a:spcPts val="1400"/>
              </a:lnSpc>
            </a:pPr>
            <a:r>
              <a:rPr lang="en-US" altLang="en-US" sz="1400" dirty="0">
                <a:solidFill>
                  <a:srgbClr val="FFFFFF"/>
                </a:solidFill>
                <a:latin typeface="Calibri" panose="020F0502020204030204" pitchFamily="34" charset="0"/>
              </a:rPr>
              <a:t>HPC</a:t>
            </a:r>
          </a:p>
          <a:p>
            <a:pPr algn="ctr" eaLnBrk="1" hangingPunct="1">
              <a:lnSpc>
                <a:spcPts val="1400"/>
              </a:lnSpc>
            </a:pPr>
            <a:r>
              <a:rPr lang="en-US" altLang="en-US" sz="1400" dirty="0" err="1">
                <a:solidFill>
                  <a:srgbClr val="FFFFFF"/>
                </a:solidFill>
                <a:latin typeface="Calibri" panose="020F0502020204030204" pitchFamily="34" charset="0"/>
              </a:rPr>
              <a:t>Cybersecurity</a:t>
            </a:r>
            <a:endParaRPr lang="en-US" altLang="en-US" sz="1400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AAB0197-C36F-AA4B-A42C-DFFB6D25D2CF}"/>
              </a:ext>
            </a:extLst>
          </p:cNvPr>
          <p:cNvSpPr/>
          <p:nvPr/>
        </p:nvSpPr>
        <p:spPr bwMode="auto">
          <a:xfrm>
            <a:off x="295881" y="4191000"/>
            <a:ext cx="2160240" cy="1055961"/>
          </a:xfrm>
          <a:prstGeom prst="roundRect">
            <a:avLst>
              <a:gd name="adj" fmla="val 12144"/>
            </a:avLst>
          </a:prstGeom>
          <a:solidFill>
            <a:srgbClr val="FC3860">
              <a:alpha val="83000"/>
            </a:srgbClr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anose="02020603050405020304" pitchFamily="18" charset="0"/>
            </a:endParaRPr>
          </a:p>
        </p:txBody>
      </p: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3702A174-79A5-C847-BDB9-326A8CF5DC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920" y="4212909"/>
            <a:ext cx="1913750" cy="433666"/>
          </a:xfrm>
        </p:spPr>
        <p:txBody>
          <a:bodyPr/>
          <a:lstStyle/>
          <a:p>
            <a:pPr marL="0" indent="0">
              <a:buNone/>
            </a:pPr>
            <a:r>
              <a:rPr lang="en-US" sz="1400" b="1" dirty="0">
                <a:solidFill>
                  <a:schemeClr val="bg1"/>
                </a:solidFill>
              </a:rPr>
              <a:t>HPC resources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8F83143-B6FF-4D40-B1B3-476E20EF18A0}"/>
              </a:ext>
            </a:extLst>
          </p:cNvPr>
          <p:cNvSpPr/>
          <p:nvPr/>
        </p:nvSpPr>
        <p:spPr>
          <a:xfrm>
            <a:off x="295880" y="4566504"/>
            <a:ext cx="648000" cy="476134"/>
          </a:xfrm>
          <a:prstGeom prst="rect">
            <a:avLst/>
          </a:prstGeom>
          <a:solidFill>
            <a:srgbClr val="144776"/>
          </a:solidFill>
          <a:ln w="12700" cap="flat" cmpd="sng" algn="ctr">
            <a:noFill/>
            <a:prstDash val="solid"/>
          </a:ln>
          <a:effectLst/>
        </p:spPr>
        <p:txBody>
          <a:bodyPr wrap="none" lIns="0" tIns="0" rIns="0" bIns="0" anchor="ctr"/>
          <a:lstStyle/>
          <a:p>
            <a:pPr algn="ctr">
              <a:defRPr/>
            </a:pPr>
            <a:r>
              <a:rPr lang="en-US" sz="1100" b="1" kern="0" dirty="0">
                <a:solidFill>
                  <a:schemeClr val="bg1"/>
                </a:solidFill>
                <a:latin typeface="Calibri" panose="020F0502020204030204" pitchFamily="34" charset="0"/>
                <a:ea typeface="MS PGothic" charset="0"/>
                <a:cs typeface="MS PGothic" charset="0"/>
              </a:rPr>
              <a:t>Industry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8F83143-B6FF-4D40-B1B3-476E20EF18A0}"/>
              </a:ext>
            </a:extLst>
          </p:cNvPr>
          <p:cNvSpPr/>
          <p:nvPr/>
        </p:nvSpPr>
        <p:spPr>
          <a:xfrm>
            <a:off x="1015960" y="4566504"/>
            <a:ext cx="648000" cy="476134"/>
          </a:xfrm>
          <a:prstGeom prst="rect">
            <a:avLst/>
          </a:prstGeom>
          <a:solidFill>
            <a:srgbClr val="144776"/>
          </a:solidFill>
          <a:ln w="12700" cap="flat" cmpd="sng" algn="ctr">
            <a:noFill/>
            <a:prstDash val="solid"/>
          </a:ln>
          <a:effectLst/>
        </p:spPr>
        <p:txBody>
          <a:bodyPr wrap="none" lIns="0" tIns="0" rIns="0" bIns="0" anchor="ctr"/>
          <a:lstStyle/>
          <a:p>
            <a:pPr algn="ctr">
              <a:defRPr/>
            </a:pPr>
            <a:r>
              <a:rPr lang="en-US" sz="1100" b="1" kern="0" dirty="0">
                <a:solidFill>
                  <a:schemeClr val="bg1"/>
                </a:solidFill>
                <a:latin typeface="Calibri" panose="020F0502020204030204" pitchFamily="34" charset="0"/>
                <a:ea typeface="MS PGothic" charset="0"/>
                <a:cs typeface="MS PGothic" charset="0"/>
              </a:rPr>
              <a:t>Academia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8F83143-B6FF-4D40-B1B3-476E20EF18A0}"/>
              </a:ext>
            </a:extLst>
          </p:cNvPr>
          <p:cNvSpPr/>
          <p:nvPr/>
        </p:nvSpPr>
        <p:spPr>
          <a:xfrm>
            <a:off x="1808120" y="4566504"/>
            <a:ext cx="648000" cy="476134"/>
          </a:xfrm>
          <a:prstGeom prst="rect">
            <a:avLst/>
          </a:prstGeom>
          <a:solidFill>
            <a:srgbClr val="144776"/>
          </a:solidFill>
          <a:ln w="12700" cap="flat" cmpd="sng" algn="ctr">
            <a:noFill/>
            <a:prstDash val="solid"/>
          </a:ln>
          <a:effectLst/>
        </p:spPr>
        <p:txBody>
          <a:bodyPr wrap="none" lIns="0" tIns="0" rIns="0" bIns="0" anchor="ctr"/>
          <a:lstStyle/>
          <a:p>
            <a:pPr algn="ctr">
              <a:defRPr/>
            </a:pPr>
            <a:r>
              <a:rPr lang="en-US" sz="1100" b="1" kern="0" dirty="0">
                <a:solidFill>
                  <a:schemeClr val="bg1"/>
                </a:solidFill>
                <a:latin typeface="Calibri" panose="020F0502020204030204" pitchFamily="34" charset="0"/>
                <a:ea typeface="MS PGothic" charset="0"/>
                <a:cs typeface="MS PGothic" charset="0"/>
              </a:rPr>
              <a:t>State</a:t>
            </a:r>
          </a:p>
        </p:txBody>
      </p:sp>
      <p:pic>
        <p:nvPicPr>
          <p:cNvPr id="3" name="Picture 2" descr="Screen Shot 2019-11-27 at 4.16.1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6900" y="2103636"/>
            <a:ext cx="1892300" cy="19939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1449" y="4566504"/>
            <a:ext cx="2109351" cy="746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9205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>
                <a:latin typeface="Calibri"/>
                <a:cs typeface="Calibri"/>
              </a:rPr>
              <a:t>Use cases - societal challenges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1E3647A-3F25-41CB-867F-FCCEEB596DB7}"/>
              </a:ext>
            </a:extLst>
          </p:cNvPr>
          <p:cNvSpPr txBox="1"/>
          <p:nvPr/>
        </p:nvSpPr>
        <p:spPr>
          <a:xfrm>
            <a:off x="6644590" y="2028057"/>
            <a:ext cx="23089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Water resources management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3F13BF1-5B5B-4010-A306-3681458F7541}"/>
              </a:ext>
            </a:extLst>
          </p:cNvPr>
          <p:cNvSpPr txBox="1"/>
          <p:nvPr/>
        </p:nvSpPr>
        <p:spPr>
          <a:xfrm>
            <a:off x="5582672" y="2028057"/>
            <a:ext cx="872754" cy="400110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000" b="1" dirty="0">
                <a:solidFill>
                  <a:schemeClr val="accent2"/>
                </a:solidFill>
                <a:latin typeface="Calibri"/>
                <a:cs typeface="Calibri"/>
              </a:rPr>
              <a:t>Hydrological </a:t>
            </a:r>
            <a:r>
              <a:rPr lang="en-US" altLang="ko-KR" sz="1000" b="1" dirty="0" err="1">
                <a:solidFill>
                  <a:schemeClr val="accent2"/>
                </a:solidFill>
                <a:latin typeface="Calibri"/>
                <a:cs typeface="Calibri"/>
              </a:rPr>
              <a:t>modelling</a:t>
            </a:r>
            <a:endParaRPr lang="ko-KR" altLang="en-US" sz="1000" b="1" dirty="0">
              <a:solidFill>
                <a:schemeClr val="accent2"/>
              </a:solidFill>
              <a:latin typeface="Calibri"/>
              <a:cs typeface="Calibri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D810C78-80FD-42E9-AF77-7F97D6AE9535}"/>
              </a:ext>
            </a:extLst>
          </p:cNvPr>
          <p:cNvSpPr txBox="1"/>
          <p:nvPr/>
        </p:nvSpPr>
        <p:spPr>
          <a:xfrm>
            <a:off x="6644590" y="5249309"/>
            <a:ext cx="2667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hazardous geological and </a:t>
            </a:r>
          </a:p>
          <a:p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seismological phenomena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4E09A52-EE35-4D3B-B123-78A0EDDD6ED6}"/>
              </a:ext>
            </a:extLst>
          </p:cNvPr>
          <p:cNvSpPr txBox="1"/>
          <p:nvPr/>
        </p:nvSpPr>
        <p:spPr>
          <a:xfrm>
            <a:off x="5582672" y="5249750"/>
            <a:ext cx="872754" cy="400110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000" b="1" dirty="0">
                <a:solidFill>
                  <a:schemeClr val="accent4"/>
                </a:solidFill>
                <a:latin typeface="Calibri"/>
                <a:cs typeface="Calibri"/>
              </a:rPr>
              <a:t>Seismology and geology</a:t>
            </a:r>
            <a:endParaRPr lang="ko-KR" altLang="en-US" sz="1000" b="1" dirty="0">
              <a:solidFill>
                <a:schemeClr val="accent4"/>
              </a:solidFill>
              <a:latin typeface="Calibri"/>
              <a:cs typeface="Calibri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96A28E0-8303-412C-A89A-0FD34AA9AB81}"/>
              </a:ext>
            </a:extLst>
          </p:cNvPr>
          <p:cNvSpPr txBox="1"/>
          <p:nvPr/>
        </p:nvSpPr>
        <p:spPr>
          <a:xfrm>
            <a:off x="609600" y="1828650"/>
            <a:ext cx="2316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  <a:latin typeface="Calibri"/>
              <a:cs typeface="Calibri"/>
            </a:endParaRPr>
          </a:p>
          <a:p>
            <a:pPr algn="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Off site monitoring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CB5566B-DAB5-41F9-8CFC-E0F9654887E7}"/>
              </a:ext>
            </a:extLst>
          </p:cNvPr>
          <p:cNvSpPr txBox="1"/>
          <p:nvPr/>
        </p:nvSpPr>
        <p:spPr>
          <a:xfrm>
            <a:off x="3065264" y="2013869"/>
            <a:ext cx="877954" cy="400110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000" b="1" dirty="0">
                <a:solidFill>
                  <a:schemeClr val="accent4"/>
                </a:solidFill>
                <a:latin typeface="Calibri"/>
                <a:cs typeface="Calibri"/>
              </a:rPr>
              <a:t>Atmospheric modeling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D456681-34EE-42E1-8E35-07C2F9EA94F9}"/>
              </a:ext>
            </a:extLst>
          </p:cNvPr>
          <p:cNvSpPr txBox="1"/>
          <p:nvPr/>
        </p:nvSpPr>
        <p:spPr>
          <a:xfrm>
            <a:off x="609600" y="3637020"/>
            <a:ext cx="13512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Air pollution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F2E97F0-9B5C-45D0-ACE6-49BD0AF56FEA}"/>
              </a:ext>
            </a:extLst>
          </p:cNvPr>
          <p:cNvSpPr txBox="1"/>
          <p:nvPr/>
        </p:nvSpPr>
        <p:spPr>
          <a:xfrm>
            <a:off x="2149013" y="3644516"/>
            <a:ext cx="777168" cy="400110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000" b="1" dirty="0" err="1">
                <a:solidFill>
                  <a:schemeClr val="accent3"/>
                </a:solidFill>
                <a:latin typeface="Calibri"/>
                <a:cs typeface="Calibri"/>
              </a:rPr>
              <a:t>Env</a:t>
            </a:r>
            <a:r>
              <a:rPr lang="en-US" altLang="ko-KR" sz="1000" b="1" dirty="0">
                <a:solidFill>
                  <a:schemeClr val="accent3"/>
                </a:solidFill>
                <a:latin typeface="Calibri"/>
                <a:cs typeface="Calibri"/>
              </a:rPr>
              <a:t>. protection</a:t>
            </a:r>
            <a:endParaRPr lang="ko-KR" altLang="en-US" sz="1000" b="1" dirty="0">
              <a:solidFill>
                <a:schemeClr val="accent3"/>
              </a:solidFill>
              <a:latin typeface="Calibri"/>
              <a:cs typeface="Calibri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D0BE0A5-CB75-4B47-8E8B-99473A084A5D}"/>
              </a:ext>
            </a:extLst>
          </p:cNvPr>
          <p:cNvSpPr txBox="1"/>
          <p:nvPr/>
        </p:nvSpPr>
        <p:spPr>
          <a:xfrm>
            <a:off x="335036" y="5249309"/>
            <a:ext cx="2523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Drought, desertification</a:t>
            </a:r>
          </a:p>
          <a:p>
            <a:pPr algn="r"/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FFB67B8-DCC3-4B76-8623-112C05385E3C}"/>
              </a:ext>
            </a:extLst>
          </p:cNvPr>
          <p:cNvSpPr txBox="1"/>
          <p:nvPr/>
        </p:nvSpPr>
        <p:spPr>
          <a:xfrm>
            <a:off x="3065274" y="5241945"/>
            <a:ext cx="877944" cy="400110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000" b="1" dirty="0">
                <a:solidFill>
                  <a:schemeClr val="accent2"/>
                </a:solidFill>
                <a:latin typeface="Calibri"/>
                <a:cs typeface="Calibri"/>
              </a:rPr>
              <a:t>Climate </a:t>
            </a:r>
            <a:r>
              <a:rPr lang="en-US" altLang="ko-KR" sz="1000" b="1" dirty="0" err="1">
                <a:solidFill>
                  <a:schemeClr val="accent2"/>
                </a:solidFill>
                <a:latin typeface="Calibri"/>
                <a:cs typeface="Calibri"/>
              </a:rPr>
              <a:t>modelling</a:t>
            </a:r>
            <a:endParaRPr lang="ko-KR" altLang="en-US" sz="1000" b="1" dirty="0">
              <a:solidFill>
                <a:schemeClr val="accent2"/>
              </a:solidFill>
              <a:latin typeface="Calibri"/>
              <a:cs typeface="Calibri"/>
            </a:endParaRPr>
          </a:p>
        </p:txBody>
      </p:sp>
      <p:cxnSp>
        <p:nvCxnSpPr>
          <p:cNvPr id="62" name="Straight Connector 7">
            <a:extLst>
              <a:ext uri="{FF2B5EF4-FFF2-40B4-BE49-F238E27FC236}">
                <a16:creationId xmlns:a16="http://schemas.microsoft.com/office/drawing/2014/main" id="{F8A4A3F0-A7BD-457D-B63C-6CAFD1CF86AB}"/>
              </a:ext>
            </a:extLst>
          </p:cNvPr>
          <p:cNvCxnSpPr/>
          <p:nvPr/>
        </p:nvCxnSpPr>
        <p:spPr>
          <a:xfrm flipV="1">
            <a:off x="4806162" y="2729942"/>
            <a:ext cx="824633" cy="1098908"/>
          </a:xfrm>
          <a:prstGeom prst="line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31">
            <a:extLst>
              <a:ext uri="{FF2B5EF4-FFF2-40B4-BE49-F238E27FC236}">
                <a16:creationId xmlns:a16="http://schemas.microsoft.com/office/drawing/2014/main" id="{7720CBFD-2CE7-49F3-98A0-08742C27472C}"/>
              </a:ext>
            </a:extLst>
          </p:cNvPr>
          <p:cNvCxnSpPr/>
          <p:nvPr/>
        </p:nvCxnSpPr>
        <p:spPr>
          <a:xfrm flipV="1">
            <a:off x="4806162" y="3828850"/>
            <a:ext cx="1466014" cy="6753"/>
          </a:xfrm>
          <a:prstGeom prst="line">
            <a:avLst/>
          </a:prstGeom>
          <a:ln w="1905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34">
            <a:extLst>
              <a:ext uri="{FF2B5EF4-FFF2-40B4-BE49-F238E27FC236}">
                <a16:creationId xmlns:a16="http://schemas.microsoft.com/office/drawing/2014/main" id="{262362E0-5394-47C1-AF1F-ED6029D43567}"/>
              </a:ext>
            </a:extLst>
          </p:cNvPr>
          <p:cNvCxnSpPr/>
          <p:nvPr/>
        </p:nvCxnSpPr>
        <p:spPr>
          <a:xfrm>
            <a:off x="4806162" y="3833237"/>
            <a:ext cx="824633" cy="1152061"/>
          </a:xfrm>
          <a:prstGeom prst="line">
            <a:avLst/>
          </a:prstGeom>
          <a:ln w="1905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37">
            <a:extLst>
              <a:ext uri="{FF2B5EF4-FFF2-40B4-BE49-F238E27FC236}">
                <a16:creationId xmlns:a16="http://schemas.microsoft.com/office/drawing/2014/main" id="{AB3CDCC4-83D2-4C4C-99E9-61036DD01D58}"/>
              </a:ext>
            </a:extLst>
          </p:cNvPr>
          <p:cNvCxnSpPr/>
          <p:nvPr/>
        </p:nvCxnSpPr>
        <p:spPr>
          <a:xfrm flipH="1" flipV="1">
            <a:off x="3943218" y="2729942"/>
            <a:ext cx="862943" cy="1105661"/>
          </a:xfrm>
          <a:prstGeom prst="line">
            <a:avLst/>
          </a:prstGeom>
          <a:ln w="1905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48">
            <a:extLst>
              <a:ext uri="{FF2B5EF4-FFF2-40B4-BE49-F238E27FC236}">
                <a16:creationId xmlns:a16="http://schemas.microsoft.com/office/drawing/2014/main" id="{B7C048DD-BB79-4845-9046-AF68ACB25252}"/>
              </a:ext>
            </a:extLst>
          </p:cNvPr>
          <p:cNvCxnSpPr/>
          <p:nvPr/>
        </p:nvCxnSpPr>
        <p:spPr>
          <a:xfrm flipH="1">
            <a:off x="3340148" y="3833237"/>
            <a:ext cx="1466014" cy="0"/>
          </a:xfrm>
          <a:prstGeom prst="line">
            <a:avLst/>
          </a:prstGeom>
          <a:ln w="1905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49">
            <a:extLst>
              <a:ext uri="{FF2B5EF4-FFF2-40B4-BE49-F238E27FC236}">
                <a16:creationId xmlns:a16="http://schemas.microsoft.com/office/drawing/2014/main" id="{B3A245AD-37E3-487B-9DB8-F08206D00DE0}"/>
              </a:ext>
            </a:extLst>
          </p:cNvPr>
          <p:cNvCxnSpPr/>
          <p:nvPr/>
        </p:nvCxnSpPr>
        <p:spPr>
          <a:xfrm flipH="1">
            <a:off x="3943218" y="3835603"/>
            <a:ext cx="862943" cy="1100467"/>
          </a:xfrm>
          <a:prstGeom prst="line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16">
            <a:extLst>
              <a:ext uri="{FF2B5EF4-FFF2-40B4-BE49-F238E27FC236}">
                <a16:creationId xmlns:a16="http://schemas.microsoft.com/office/drawing/2014/main" id="{AC238C90-A270-496D-BF1F-3C819DEC3E72}"/>
              </a:ext>
            </a:extLst>
          </p:cNvPr>
          <p:cNvSpPr/>
          <p:nvPr/>
        </p:nvSpPr>
        <p:spPr>
          <a:xfrm>
            <a:off x="3875347" y="2892559"/>
            <a:ext cx="1861631" cy="1872582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/>
              <a:cs typeface="Calibri"/>
            </a:endParaRPr>
          </a:p>
        </p:txBody>
      </p:sp>
      <p:grpSp>
        <p:nvGrpSpPr>
          <p:cNvPr id="69" name="Group 4">
            <a:extLst>
              <a:ext uri="{FF2B5EF4-FFF2-40B4-BE49-F238E27FC236}">
                <a16:creationId xmlns:a16="http://schemas.microsoft.com/office/drawing/2014/main" id="{1A5E71F8-8758-4D97-9F54-8B5F118A1F29}"/>
              </a:ext>
            </a:extLst>
          </p:cNvPr>
          <p:cNvGrpSpPr/>
          <p:nvPr/>
        </p:nvGrpSpPr>
        <p:grpSpPr>
          <a:xfrm>
            <a:off x="5539170" y="1755140"/>
            <a:ext cx="1832517" cy="4147419"/>
            <a:chOff x="5292077" y="1378094"/>
            <a:chExt cx="1440156" cy="3240358"/>
          </a:xfrm>
        </p:grpSpPr>
        <p:sp>
          <p:nvSpPr>
            <p:cNvPr id="74" name="Oval 17">
              <a:extLst>
                <a:ext uri="{FF2B5EF4-FFF2-40B4-BE49-F238E27FC236}">
                  <a16:creationId xmlns:a16="http://schemas.microsoft.com/office/drawing/2014/main" id="{1A7E9C65-0EEB-40AD-91AA-584C996136D6}"/>
                </a:ext>
              </a:extLst>
            </p:cNvPr>
            <p:cNvSpPr/>
            <p:nvPr/>
          </p:nvSpPr>
          <p:spPr>
            <a:xfrm>
              <a:off x="6012153" y="2638233"/>
              <a:ext cx="720080" cy="720080"/>
            </a:xfrm>
            <a:prstGeom prst="ellipse">
              <a:avLst/>
            </a:prstGeom>
            <a:noFill/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Calibri"/>
                <a:cs typeface="Calibri"/>
              </a:endParaRPr>
            </a:p>
          </p:txBody>
        </p:sp>
        <p:sp>
          <p:nvSpPr>
            <p:cNvPr id="75" name="Oval 18">
              <a:extLst>
                <a:ext uri="{FF2B5EF4-FFF2-40B4-BE49-F238E27FC236}">
                  <a16:creationId xmlns:a16="http://schemas.microsoft.com/office/drawing/2014/main" id="{E83D6561-7B73-45EE-9F9C-8C9A4B169E55}"/>
                </a:ext>
              </a:extLst>
            </p:cNvPr>
            <p:cNvSpPr/>
            <p:nvPr/>
          </p:nvSpPr>
          <p:spPr>
            <a:xfrm>
              <a:off x="5292077" y="3898372"/>
              <a:ext cx="720080" cy="720080"/>
            </a:xfrm>
            <a:prstGeom prst="ellipse">
              <a:avLst/>
            </a:prstGeom>
            <a:noFill/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Calibri"/>
                <a:cs typeface="Calibri"/>
              </a:endParaRPr>
            </a:p>
          </p:txBody>
        </p:sp>
        <p:sp>
          <p:nvSpPr>
            <p:cNvPr id="76" name="Oval 19">
              <a:extLst>
                <a:ext uri="{FF2B5EF4-FFF2-40B4-BE49-F238E27FC236}">
                  <a16:creationId xmlns:a16="http://schemas.microsoft.com/office/drawing/2014/main" id="{702741D3-5B76-48E5-A063-40F10420B5F1}"/>
                </a:ext>
              </a:extLst>
            </p:cNvPr>
            <p:cNvSpPr/>
            <p:nvPr/>
          </p:nvSpPr>
          <p:spPr>
            <a:xfrm>
              <a:off x="5292080" y="1378094"/>
              <a:ext cx="720080" cy="720080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Calibri"/>
                <a:cs typeface="Calibri"/>
              </a:endParaRPr>
            </a:p>
          </p:txBody>
        </p:sp>
      </p:grpSp>
      <p:grpSp>
        <p:nvGrpSpPr>
          <p:cNvPr id="70" name="Group 3">
            <a:extLst>
              <a:ext uri="{FF2B5EF4-FFF2-40B4-BE49-F238E27FC236}">
                <a16:creationId xmlns:a16="http://schemas.microsoft.com/office/drawing/2014/main" id="{7EB6CA42-CDB6-4A15-872B-170B8872EEF5}"/>
              </a:ext>
            </a:extLst>
          </p:cNvPr>
          <p:cNvGrpSpPr/>
          <p:nvPr/>
        </p:nvGrpSpPr>
        <p:grpSpPr>
          <a:xfrm flipH="1">
            <a:off x="2149012" y="1759528"/>
            <a:ext cx="1832517" cy="4147419"/>
            <a:chOff x="5444477" y="1381522"/>
            <a:chExt cx="1440155" cy="3240358"/>
          </a:xfrm>
        </p:grpSpPr>
        <p:sp>
          <p:nvSpPr>
            <p:cNvPr id="71" name="Oval 20">
              <a:extLst>
                <a:ext uri="{FF2B5EF4-FFF2-40B4-BE49-F238E27FC236}">
                  <a16:creationId xmlns:a16="http://schemas.microsoft.com/office/drawing/2014/main" id="{8CF30ED5-9615-45A1-94F9-30847F1D6792}"/>
                </a:ext>
              </a:extLst>
            </p:cNvPr>
            <p:cNvSpPr/>
            <p:nvPr/>
          </p:nvSpPr>
          <p:spPr>
            <a:xfrm>
              <a:off x="6164552" y="2641661"/>
              <a:ext cx="720080" cy="720080"/>
            </a:xfrm>
            <a:prstGeom prst="ellipse">
              <a:avLst/>
            </a:prstGeom>
            <a:noFill/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Calibri"/>
                <a:cs typeface="Calibri"/>
              </a:endParaRPr>
            </a:p>
          </p:txBody>
        </p:sp>
        <p:sp>
          <p:nvSpPr>
            <p:cNvPr id="72" name="Oval 21">
              <a:extLst>
                <a:ext uri="{FF2B5EF4-FFF2-40B4-BE49-F238E27FC236}">
                  <a16:creationId xmlns:a16="http://schemas.microsoft.com/office/drawing/2014/main" id="{F46244FC-B5C0-4EEC-856E-1EBE82F38EDF}"/>
                </a:ext>
              </a:extLst>
            </p:cNvPr>
            <p:cNvSpPr/>
            <p:nvPr/>
          </p:nvSpPr>
          <p:spPr>
            <a:xfrm>
              <a:off x="5444477" y="3901800"/>
              <a:ext cx="720080" cy="720080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Calibri"/>
                <a:cs typeface="Calibri"/>
              </a:endParaRPr>
            </a:p>
          </p:txBody>
        </p:sp>
        <p:sp>
          <p:nvSpPr>
            <p:cNvPr id="73" name="Oval 22">
              <a:extLst>
                <a:ext uri="{FF2B5EF4-FFF2-40B4-BE49-F238E27FC236}">
                  <a16:creationId xmlns:a16="http://schemas.microsoft.com/office/drawing/2014/main" id="{BAE2E2A9-A307-4276-85A2-0D17DF293DEB}"/>
                </a:ext>
              </a:extLst>
            </p:cNvPr>
            <p:cNvSpPr/>
            <p:nvPr/>
          </p:nvSpPr>
          <p:spPr>
            <a:xfrm>
              <a:off x="5444480" y="1381522"/>
              <a:ext cx="720080" cy="720080"/>
            </a:xfrm>
            <a:prstGeom prst="ellipse">
              <a:avLst/>
            </a:prstGeom>
            <a:noFill/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Calibri"/>
                <a:cs typeface="Calibri"/>
              </a:endParaRPr>
            </a:p>
          </p:txBody>
        </p:sp>
      </p:grpSp>
      <p:sp>
        <p:nvSpPr>
          <p:cNvPr id="77" name="TextBox 76">
            <a:extLst>
              <a:ext uri="{FF2B5EF4-FFF2-40B4-BE49-F238E27FC236}">
                <a16:creationId xmlns:a16="http://schemas.microsoft.com/office/drawing/2014/main" id="{4945B3A0-9CC6-4B2E-ABAB-B279A819AC60}"/>
              </a:ext>
            </a:extLst>
          </p:cNvPr>
          <p:cNvSpPr txBox="1"/>
          <p:nvPr/>
        </p:nvSpPr>
        <p:spPr>
          <a:xfrm>
            <a:off x="4047620" y="3451634"/>
            <a:ext cx="1573152" cy="646331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latin typeface="Calibri"/>
                <a:cs typeface="Calibri"/>
              </a:rPr>
              <a:t>Societal challenges</a:t>
            </a:r>
            <a:endParaRPr lang="ko-KR" altLang="en-US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3F13BF1-5B5B-4010-A306-3681458F7541}"/>
              </a:ext>
            </a:extLst>
          </p:cNvPr>
          <p:cNvSpPr txBox="1"/>
          <p:nvPr/>
        </p:nvSpPr>
        <p:spPr>
          <a:xfrm>
            <a:off x="6498933" y="3628795"/>
            <a:ext cx="872754" cy="400110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000" b="1" dirty="0">
                <a:solidFill>
                  <a:srgbClr val="9BBB59"/>
                </a:solidFill>
                <a:latin typeface="Calibri"/>
                <a:cs typeface="Calibri"/>
              </a:rPr>
              <a:t>Weather prediction</a:t>
            </a:r>
            <a:endParaRPr lang="ko-KR" altLang="en-US" sz="1000" b="1" dirty="0">
              <a:solidFill>
                <a:srgbClr val="9BBB59"/>
              </a:solidFill>
              <a:latin typeface="Calibri"/>
              <a:cs typeface="Calibri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1E3647A-3F25-41CB-867F-FCCEEB596DB7}"/>
              </a:ext>
            </a:extLst>
          </p:cNvPr>
          <p:cNvSpPr txBox="1"/>
          <p:nvPr/>
        </p:nvSpPr>
        <p:spPr>
          <a:xfrm>
            <a:off x="7532345" y="3644516"/>
            <a:ext cx="14211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Severe weather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6444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>
                <a:latin typeface="Calibri"/>
                <a:cs typeface="Calibri"/>
              </a:rPr>
              <a:t>Use cases - societal challenges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145774" y="4802948"/>
            <a:ext cx="3857614" cy="561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GB" dirty="0">
                <a:latin typeface="Calibri"/>
                <a:cs typeface="Calibri"/>
              </a:rPr>
              <a:t>Monitoring the environment with Earth observation in Armenia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2803" y="4833524"/>
            <a:ext cx="4788918" cy="561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altLang="en-US" dirty="0">
                <a:latin typeface="Calibri"/>
                <a:cs typeface="Calibri"/>
              </a:rPr>
              <a:t>Supporting weather ‘</a:t>
            </a:r>
            <a:r>
              <a:rPr lang="en-US" altLang="en-US" dirty="0" err="1">
                <a:latin typeface="Calibri"/>
                <a:cs typeface="Calibri"/>
              </a:rPr>
              <a:t>nowcasting</a:t>
            </a:r>
            <a:r>
              <a:rPr lang="en-US" altLang="en-US" dirty="0">
                <a:latin typeface="Calibri"/>
                <a:cs typeface="Calibri"/>
              </a:rPr>
              <a:t>’ to prevent damage </a:t>
            </a:r>
            <a:r>
              <a:rPr lang="mr-IN" altLang="en-US" dirty="0">
                <a:latin typeface="Calibri"/>
                <a:cs typeface="Calibri"/>
              </a:rPr>
              <a:t>in</a:t>
            </a:r>
            <a:r>
              <a:rPr lang="en-US" altLang="en-US" dirty="0">
                <a:latin typeface="Calibri"/>
                <a:cs typeface="Calibri"/>
              </a:rPr>
              <a:t> Armenia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03" b="8199"/>
          <a:stretch/>
        </p:blipFill>
        <p:spPr>
          <a:xfrm>
            <a:off x="457200" y="1591105"/>
            <a:ext cx="3721100" cy="2827992"/>
          </a:xfrm>
          <a:prstGeom prst="ellipse">
            <a:avLst/>
          </a:prstGeom>
        </p:spPr>
      </p:pic>
      <p:pic>
        <p:nvPicPr>
          <p:cNvPr id="41" name="Picture 2" descr="Related imag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19" t="13465" r="3526" b="2325"/>
          <a:stretch/>
        </p:blipFill>
        <p:spPr bwMode="auto">
          <a:xfrm>
            <a:off x="5259389" y="1591105"/>
            <a:ext cx="3743999" cy="2824389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DAAB0197-C36F-AA4B-A42C-DFFB6D25D2CF}"/>
              </a:ext>
            </a:extLst>
          </p:cNvPr>
          <p:cNvSpPr/>
          <p:nvPr/>
        </p:nvSpPr>
        <p:spPr bwMode="auto">
          <a:xfrm>
            <a:off x="6334224" y="5665400"/>
            <a:ext cx="1979660" cy="284078"/>
          </a:xfrm>
          <a:prstGeom prst="roundRect">
            <a:avLst>
              <a:gd name="adj" fmla="val 42568"/>
            </a:avLst>
          </a:prstGeom>
          <a:solidFill>
            <a:srgbClr val="144776"/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/>
              <a:cs typeface="Calibri"/>
            </a:endParaRPr>
          </a:p>
        </p:txBody>
      </p:sp>
      <p:sp>
        <p:nvSpPr>
          <p:cNvPr id="44" name="Rectangle 61">
            <a:extLst>
              <a:ext uri="{FF2B5EF4-FFF2-40B4-BE49-F238E27FC236}">
                <a16:creationId xmlns:a16="http://schemas.microsoft.com/office/drawing/2014/main" id="{E94E3572-BF50-4B45-96D2-D226A8CC46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6232" y="5672000"/>
            <a:ext cx="186808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s-ES_tradnl" altLang="en-US" sz="1400" dirty="0">
                <a:solidFill>
                  <a:srgbClr val="FFFFFF"/>
                </a:solidFill>
                <a:latin typeface="Calibri"/>
                <a:cs typeface="Calibri"/>
              </a:rPr>
              <a:t>http://datacube.sci.am</a:t>
            </a:r>
            <a:endParaRPr lang="en-US" altLang="en-US" sz="140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DAAB0197-C36F-AA4B-A42C-DFFB6D25D2CF}"/>
              </a:ext>
            </a:extLst>
          </p:cNvPr>
          <p:cNvSpPr/>
          <p:nvPr/>
        </p:nvSpPr>
        <p:spPr bwMode="auto">
          <a:xfrm>
            <a:off x="62803" y="5697400"/>
            <a:ext cx="5135572" cy="307777"/>
          </a:xfrm>
          <a:prstGeom prst="roundRect">
            <a:avLst>
              <a:gd name="adj" fmla="val 42568"/>
            </a:avLst>
          </a:prstGeom>
          <a:solidFill>
            <a:srgbClr val="144776"/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/>
              <a:cs typeface="Calibri"/>
            </a:endParaRPr>
          </a:p>
        </p:txBody>
      </p:sp>
      <p:sp>
        <p:nvSpPr>
          <p:cNvPr id="47" name="Rectangle 61">
            <a:extLst>
              <a:ext uri="{FF2B5EF4-FFF2-40B4-BE49-F238E27FC236}">
                <a16:creationId xmlns:a16="http://schemas.microsoft.com/office/drawing/2014/main" id="{E94E3572-BF50-4B45-96D2-D226A8CC46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088" y="5667100"/>
            <a:ext cx="492028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400" b="1" dirty="0">
                <a:solidFill>
                  <a:schemeClr val="bg1"/>
                </a:solidFill>
                <a:latin typeface="Calibri"/>
                <a:cs typeface="Calibri"/>
              </a:rPr>
              <a:t>Armenian State </a:t>
            </a:r>
            <a:r>
              <a:rPr lang="en-GB" altLang="en-US" sz="1400" b="1" dirty="0" err="1">
                <a:solidFill>
                  <a:schemeClr val="bg1"/>
                </a:solidFill>
                <a:latin typeface="Calibri"/>
                <a:cs typeface="Calibri"/>
              </a:rPr>
              <a:t>Hydrometeorological</a:t>
            </a:r>
            <a:r>
              <a:rPr lang="en-GB" altLang="en-US" sz="1400" b="1" dirty="0">
                <a:solidFill>
                  <a:schemeClr val="bg1"/>
                </a:solidFill>
                <a:latin typeface="Calibri"/>
                <a:cs typeface="Calibri"/>
              </a:rPr>
              <a:t> and Monitoring Service</a:t>
            </a:r>
            <a:endParaRPr lang="en-GB" altLang="en-US" sz="14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46672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>
                <a:latin typeface="Calibri"/>
                <a:cs typeface="Calibri"/>
              </a:rPr>
              <a:t>Use cases - scientific challenges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1E3647A-3F25-41CB-867F-FCCEEB596DB7}"/>
              </a:ext>
            </a:extLst>
          </p:cNvPr>
          <p:cNvSpPr txBox="1"/>
          <p:nvPr/>
        </p:nvSpPr>
        <p:spPr>
          <a:xfrm>
            <a:off x="6644590" y="2028057"/>
            <a:ext cx="23089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Quantum chemical simulations</a:t>
            </a:r>
          </a:p>
          <a:p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3F13BF1-5B5B-4010-A306-3681458F7541}"/>
              </a:ext>
            </a:extLst>
          </p:cNvPr>
          <p:cNvSpPr txBox="1"/>
          <p:nvPr/>
        </p:nvSpPr>
        <p:spPr>
          <a:xfrm>
            <a:off x="5582672" y="1951112"/>
            <a:ext cx="872754" cy="553998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000" b="1" dirty="0">
                <a:solidFill>
                  <a:schemeClr val="accent2"/>
                </a:solidFill>
                <a:latin typeface="Calibri"/>
                <a:cs typeface="Calibri"/>
              </a:rPr>
              <a:t>Materials, chemistry</a:t>
            </a:r>
          </a:p>
          <a:p>
            <a:pPr algn="ctr"/>
            <a:endParaRPr lang="ko-KR" altLang="en-US" sz="1000" b="1" dirty="0">
              <a:solidFill>
                <a:schemeClr val="accent2"/>
              </a:solidFill>
              <a:latin typeface="Calibri"/>
              <a:cs typeface="Calibri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D810C78-80FD-42E9-AF77-7F97D6AE9535}"/>
              </a:ext>
            </a:extLst>
          </p:cNvPr>
          <p:cNvSpPr txBox="1"/>
          <p:nvPr/>
        </p:nvSpPr>
        <p:spPr>
          <a:xfrm>
            <a:off x="6644590" y="5249309"/>
            <a:ext cx="26672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3D modelling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4E09A52-EE35-4D3B-B123-78A0EDDD6ED6}"/>
              </a:ext>
            </a:extLst>
          </p:cNvPr>
          <p:cNvSpPr txBox="1"/>
          <p:nvPr/>
        </p:nvSpPr>
        <p:spPr>
          <a:xfrm>
            <a:off x="5582672" y="5172806"/>
            <a:ext cx="872754" cy="553998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000" b="1" dirty="0">
                <a:solidFill>
                  <a:schemeClr val="accent4"/>
                </a:solidFill>
                <a:latin typeface="Calibri"/>
                <a:cs typeface="Calibri"/>
              </a:rPr>
              <a:t>Archeology and social sciences</a:t>
            </a:r>
            <a:endParaRPr lang="ko-KR" altLang="en-US" sz="1000" b="1" dirty="0">
              <a:solidFill>
                <a:schemeClr val="accent4"/>
              </a:solidFill>
              <a:latin typeface="Calibri"/>
              <a:cs typeface="Calibri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96A28E0-8303-412C-A89A-0FD34AA9AB81}"/>
              </a:ext>
            </a:extLst>
          </p:cNvPr>
          <p:cNvSpPr txBox="1"/>
          <p:nvPr/>
        </p:nvSpPr>
        <p:spPr>
          <a:xfrm>
            <a:off x="609600" y="1828650"/>
            <a:ext cx="23165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  <a:latin typeface="Calibri"/>
              <a:cs typeface="Calibri"/>
            </a:endParaRPr>
          </a:p>
          <a:p>
            <a:pPr algn="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Genomics, molecular dynamics</a:t>
            </a:r>
          </a:p>
          <a:p>
            <a:pPr algn="r"/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CB5566B-DAB5-41F9-8CFC-E0F9654887E7}"/>
              </a:ext>
            </a:extLst>
          </p:cNvPr>
          <p:cNvSpPr txBox="1"/>
          <p:nvPr/>
        </p:nvSpPr>
        <p:spPr>
          <a:xfrm>
            <a:off x="3065264" y="2013869"/>
            <a:ext cx="877954" cy="400110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000" b="1" dirty="0">
                <a:solidFill>
                  <a:schemeClr val="accent4"/>
                </a:solidFill>
                <a:latin typeface="Calibri"/>
                <a:cs typeface="Calibri"/>
              </a:rPr>
              <a:t>Life science &amp; medicine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D456681-34EE-42E1-8E35-07C2F9EA94F9}"/>
              </a:ext>
            </a:extLst>
          </p:cNvPr>
          <p:cNvSpPr txBox="1"/>
          <p:nvPr/>
        </p:nvSpPr>
        <p:spPr>
          <a:xfrm>
            <a:off x="609600" y="3637020"/>
            <a:ext cx="13512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LHC CERN, IVOA</a:t>
            </a:r>
          </a:p>
          <a:p>
            <a:pPr algn="r"/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F2E97F0-9B5C-45D0-ACE6-49BD0AF56FEA}"/>
              </a:ext>
            </a:extLst>
          </p:cNvPr>
          <p:cNvSpPr txBox="1"/>
          <p:nvPr/>
        </p:nvSpPr>
        <p:spPr>
          <a:xfrm>
            <a:off x="2149013" y="3490628"/>
            <a:ext cx="777168" cy="707886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000" b="1" dirty="0">
                <a:solidFill>
                  <a:schemeClr val="accent3"/>
                </a:solidFill>
                <a:latin typeface="Calibri"/>
                <a:cs typeface="Calibri"/>
              </a:rPr>
              <a:t>Astrophysics and high energy physics</a:t>
            </a:r>
            <a:endParaRPr lang="ko-KR" altLang="en-US" sz="1000" b="1" dirty="0">
              <a:solidFill>
                <a:schemeClr val="accent3"/>
              </a:solidFill>
              <a:latin typeface="Calibri"/>
              <a:cs typeface="Calibri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D0BE0A5-CB75-4B47-8E8B-99473A084A5D}"/>
              </a:ext>
            </a:extLst>
          </p:cNvPr>
          <p:cNvSpPr txBox="1"/>
          <p:nvPr/>
        </p:nvSpPr>
        <p:spPr>
          <a:xfrm>
            <a:off x="335036" y="5249309"/>
            <a:ext cx="25238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GIS, GPS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FFB67B8-DCC3-4B76-8623-112C05385E3C}"/>
              </a:ext>
            </a:extLst>
          </p:cNvPr>
          <p:cNvSpPr txBox="1"/>
          <p:nvPr/>
        </p:nvSpPr>
        <p:spPr>
          <a:xfrm>
            <a:off x="3065274" y="5318889"/>
            <a:ext cx="877944" cy="246221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000" b="1" dirty="0">
                <a:solidFill>
                  <a:schemeClr val="accent2"/>
                </a:solidFill>
                <a:latin typeface="Calibri"/>
                <a:cs typeface="Calibri"/>
              </a:rPr>
              <a:t>Earth science</a:t>
            </a:r>
            <a:endParaRPr lang="ko-KR" altLang="en-US" sz="1000" b="1" dirty="0">
              <a:solidFill>
                <a:schemeClr val="accent2"/>
              </a:solidFill>
              <a:latin typeface="Calibri"/>
              <a:cs typeface="Calibri"/>
            </a:endParaRPr>
          </a:p>
        </p:txBody>
      </p:sp>
      <p:cxnSp>
        <p:nvCxnSpPr>
          <p:cNvPr id="62" name="Straight Connector 7">
            <a:extLst>
              <a:ext uri="{FF2B5EF4-FFF2-40B4-BE49-F238E27FC236}">
                <a16:creationId xmlns:a16="http://schemas.microsoft.com/office/drawing/2014/main" id="{F8A4A3F0-A7BD-457D-B63C-6CAFD1CF86AB}"/>
              </a:ext>
            </a:extLst>
          </p:cNvPr>
          <p:cNvCxnSpPr/>
          <p:nvPr/>
        </p:nvCxnSpPr>
        <p:spPr>
          <a:xfrm flipV="1">
            <a:off x="4806162" y="2729942"/>
            <a:ext cx="824633" cy="1098908"/>
          </a:xfrm>
          <a:prstGeom prst="line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31">
            <a:extLst>
              <a:ext uri="{FF2B5EF4-FFF2-40B4-BE49-F238E27FC236}">
                <a16:creationId xmlns:a16="http://schemas.microsoft.com/office/drawing/2014/main" id="{7720CBFD-2CE7-49F3-98A0-08742C27472C}"/>
              </a:ext>
            </a:extLst>
          </p:cNvPr>
          <p:cNvCxnSpPr/>
          <p:nvPr/>
        </p:nvCxnSpPr>
        <p:spPr>
          <a:xfrm flipV="1">
            <a:off x="4806162" y="3828850"/>
            <a:ext cx="1466014" cy="6753"/>
          </a:xfrm>
          <a:prstGeom prst="line">
            <a:avLst/>
          </a:prstGeom>
          <a:ln w="1905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34">
            <a:extLst>
              <a:ext uri="{FF2B5EF4-FFF2-40B4-BE49-F238E27FC236}">
                <a16:creationId xmlns:a16="http://schemas.microsoft.com/office/drawing/2014/main" id="{262362E0-5394-47C1-AF1F-ED6029D43567}"/>
              </a:ext>
            </a:extLst>
          </p:cNvPr>
          <p:cNvCxnSpPr/>
          <p:nvPr/>
        </p:nvCxnSpPr>
        <p:spPr>
          <a:xfrm>
            <a:off x="4806162" y="3833237"/>
            <a:ext cx="824633" cy="1152061"/>
          </a:xfrm>
          <a:prstGeom prst="line">
            <a:avLst/>
          </a:prstGeom>
          <a:ln w="1905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37">
            <a:extLst>
              <a:ext uri="{FF2B5EF4-FFF2-40B4-BE49-F238E27FC236}">
                <a16:creationId xmlns:a16="http://schemas.microsoft.com/office/drawing/2014/main" id="{AB3CDCC4-83D2-4C4C-99E9-61036DD01D58}"/>
              </a:ext>
            </a:extLst>
          </p:cNvPr>
          <p:cNvCxnSpPr/>
          <p:nvPr/>
        </p:nvCxnSpPr>
        <p:spPr>
          <a:xfrm flipH="1" flipV="1">
            <a:off x="3943218" y="2729942"/>
            <a:ext cx="862943" cy="1105661"/>
          </a:xfrm>
          <a:prstGeom prst="line">
            <a:avLst/>
          </a:prstGeom>
          <a:ln w="1905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48">
            <a:extLst>
              <a:ext uri="{FF2B5EF4-FFF2-40B4-BE49-F238E27FC236}">
                <a16:creationId xmlns:a16="http://schemas.microsoft.com/office/drawing/2014/main" id="{B7C048DD-BB79-4845-9046-AF68ACB25252}"/>
              </a:ext>
            </a:extLst>
          </p:cNvPr>
          <p:cNvCxnSpPr/>
          <p:nvPr/>
        </p:nvCxnSpPr>
        <p:spPr>
          <a:xfrm flipH="1">
            <a:off x="3340148" y="3833237"/>
            <a:ext cx="1466014" cy="0"/>
          </a:xfrm>
          <a:prstGeom prst="line">
            <a:avLst/>
          </a:prstGeom>
          <a:ln w="1905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49">
            <a:extLst>
              <a:ext uri="{FF2B5EF4-FFF2-40B4-BE49-F238E27FC236}">
                <a16:creationId xmlns:a16="http://schemas.microsoft.com/office/drawing/2014/main" id="{B3A245AD-37E3-487B-9DB8-F08206D00DE0}"/>
              </a:ext>
            </a:extLst>
          </p:cNvPr>
          <p:cNvCxnSpPr/>
          <p:nvPr/>
        </p:nvCxnSpPr>
        <p:spPr>
          <a:xfrm flipH="1">
            <a:off x="3943218" y="3835603"/>
            <a:ext cx="862943" cy="1100467"/>
          </a:xfrm>
          <a:prstGeom prst="line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16">
            <a:extLst>
              <a:ext uri="{FF2B5EF4-FFF2-40B4-BE49-F238E27FC236}">
                <a16:creationId xmlns:a16="http://schemas.microsoft.com/office/drawing/2014/main" id="{AC238C90-A270-496D-BF1F-3C819DEC3E72}"/>
              </a:ext>
            </a:extLst>
          </p:cNvPr>
          <p:cNvSpPr/>
          <p:nvPr/>
        </p:nvSpPr>
        <p:spPr>
          <a:xfrm>
            <a:off x="3875347" y="2892559"/>
            <a:ext cx="1861631" cy="1872582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/>
              <a:cs typeface="Calibri"/>
            </a:endParaRPr>
          </a:p>
        </p:txBody>
      </p:sp>
      <p:grpSp>
        <p:nvGrpSpPr>
          <p:cNvPr id="69" name="Group 4">
            <a:extLst>
              <a:ext uri="{FF2B5EF4-FFF2-40B4-BE49-F238E27FC236}">
                <a16:creationId xmlns:a16="http://schemas.microsoft.com/office/drawing/2014/main" id="{1A5E71F8-8758-4D97-9F54-8B5F118A1F29}"/>
              </a:ext>
            </a:extLst>
          </p:cNvPr>
          <p:cNvGrpSpPr/>
          <p:nvPr/>
        </p:nvGrpSpPr>
        <p:grpSpPr>
          <a:xfrm>
            <a:off x="5539170" y="1755140"/>
            <a:ext cx="1832517" cy="4147419"/>
            <a:chOff x="5292077" y="1378094"/>
            <a:chExt cx="1440156" cy="3240358"/>
          </a:xfrm>
        </p:grpSpPr>
        <p:sp>
          <p:nvSpPr>
            <p:cNvPr id="74" name="Oval 17">
              <a:extLst>
                <a:ext uri="{FF2B5EF4-FFF2-40B4-BE49-F238E27FC236}">
                  <a16:creationId xmlns:a16="http://schemas.microsoft.com/office/drawing/2014/main" id="{1A7E9C65-0EEB-40AD-91AA-584C996136D6}"/>
                </a:ext>
              </a:extLst>
            </p:cNvPr>
            <p:cNvSpPr/>
            <p:nvPr/>
          </p:nvSpPr>
          <p:spPr>
            <a:xfrm>
              <a:off x="6012153" y="2638233"/>
              <a:ext cx="720080" cy="720080"/>
            </a:xfrm>
            <a:prstGeom prst="ellipse">
              <a:avLst/>
            </a:prstGeom>
            <a:noFill/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Calibri"/>
                <a:cs typeface="Calibri"/>
              </a:endParaRPr>
            </a:p>
          </p:txBody>
        </p:sp>
        <p:sp>
          <p:nvSpPr>
            <p:cNvPr id="75" name="Oval 18">
              <a:extLst>
                <a:ext uri="{FF2B5EF4-FFF2-40B4-BE49-F238E27FC236}">
                  <a16:creationId xmlns:a16="http://schemas.microsoft.com/office/drawing/2014/main" id="{E83D6561-7B73-45EE-9F9C-8C9A4B169E55}"/>
                </a:ext>
              </a:extLst>
            </p:cNvPr>
            <p:cNvSpPr/>
            <p:nvPr/>
          </p:nvSpPr>
          <p:spPr>
            <a:xfrm>
              <a:off x="5292077" y="3898372"/>
              <a:ext cx="720080" cy="720080"/>
            </a:xfrm>
            <a:prstGeom prst="ellipse">
              <a:avLst/>
            </a:prstGeom>
            <a:noFill/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Calibri"/>
                <a:cs typeface="Calibri"/>
              </a:endParaRPr>
            </a:p>
          </p:txBody>
        </p:sp>
        <p:sp>
          <p:nvSpPr>
            <p:cNvPr id="76" name="Oval 19">
              <a:extLst>
                <a:ext uri="{FF2B5EF4-FFF2-40B4-BE49-F238E27FC236}">
                  <a16:creationId xmlns:a16="http://schemas.microsoft.com/office/drawing/2014/main" id="{702741D3-5B76-48E5-A063-40F10420B5F1}"/>
                </a:ext>
              </a:extLst>
            </p:cNvPr>
            <p:cNvSpPr/>
            <p:nvPr/>
          </p:nvSpPr>
          <p:spPr>
            <a:xfrm>
              <a:off x="5292080" y="1378094"/>
              <a:ext cx="720080" cy="720080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Calibri"/>
                <a:cs typeface="Calibri"/>
              </a:endParaRPr>
            </a:p>
          </p:txBody>
        </p:sp>
      </p:grpSp>
      <p:grpSp>
        <p:nvGrpSpPr>
          <p:cNvPr id="70" name="Group 3">
            <a:extLst>
              <a:ext uri="{FF2B5EF4-FFF2-40B4-BE49-F238E27FC236}">
                <a16:creationId xmlns:a16="http://schemas.microsoft.com/office/drawing/2014/main" id="{7EB6CA42-CDB6-4A15-872B-170B8872EEF5}"/>
              </a:ext>
            </a:extLst>
          </p:cNvPr>
          <p:cNvGrpSpPr/>
          <p:nvPr/>
        </p:nvGrpSpPr>
        <p:grpSpPr>
          <a:xfrm flipH="1">
            <a:off x="2149012" y="1759528"/>
            <a:ext cx="1832517" cy="4147419"/>
            <a:chOff x="5444477" y="1381522"/>
            <a:chExt cx="1440155" cy="3240358"/>
          </a:xfrm>
        </p:grpSpPr>
        <p:sp>
          <p:nvSpPr>
            <p:cNvPr id="71" name="Oval 20">
              <a:extLst>
                <a:ext uri="{FF2B5EF4-FFF2-40B4-BE49-F238E27FC236}">
                  <a16:creationId xmlns:a16="http://schemas.microsoft.com/office/drawing/2014/main" id="{8CF30ED5-9615-45A1-94F9-30847F1D6792}"/>
                </a:ext>
              </a:extLst>
            </p:cNvPr>
            <p:cNvSpPr/>
            <p:nvPr/>
          </p:nvSpPr>
          <p:spPr>
            <a:xfrm>
              <a:off x="6164552" y="2641661"/>
              <a:ext cx="720080" cy="720080"/>
            </a:xfrm>
            <a:prstGeom prst="ellipse">
              <a:avLst/>
            </a:prstGeom>
            <a:noFill/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Calibri"/>
                <a:cs typeface="Calibri"/>
              </a:endParaRPr>
            </a:p>
          </p:txBody>
        </p:sp>
        <p:sp>
          <p:nvSpPr>
            <p:cNvPr id="72" name="Oval 21">
              <a:extLst>
                <a:ext uri="{FF2B5EF4-FFF2-40B4-BE49-F238E27FC236}">
                  <a16:creationId xmlns:a16="http://schemas.microsoft.com/office/drawing/2014/main" id="{F46244FC-B5C0-4EEC-856E-1EBE82F38EDF}"/>
                </a:ext>
              </a:extLst>
            </p:cNvPr>
            <p:cNvSpPr/>
            <p:nvPr/>
          </p:nvSpPr>
          <p:spPr>
            <a:xfrm>
              <a:off x="5444477" y="3901800"/>
              <a:ext cx="720080" cy="720080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Calibri"/>
                <a:cs typeface="Calibri"/>
              </a:endParaRPr>
            </a:p>
          </p:txBody>
        </p:sp>
        <p:sp>
          <p:nvSpPr>
            <p:cNvPr id="73" name="Oval 22">
              <a:extLst>
                <a:ext uri="{FF2B5EF4-FFF2-40B4-BE49-F238E27FC236}">
                  <a16:creationId xmlns:a16="http://schemas.microsoft.com/office/drawing/2014/main" id="{BAE2E2A9-A307-4276-85A2-0D17DF293DEB}"/>
                </a:ext>
              </a:extLst>
            </p:cNvPr>
            <p:cNvSpPr/>
            <p:nvPr/>
          </p:nvSpPr>
          <p:spPr>
            <a:xfrm>
              <a:off x="5444480" y="1381522"/>
              <a:ext cx="720080" cy="720080"/>
            </a:xfrm>
            <a:prstGeom prst="ellipse">
              <a:avLst/>
            </a:prstGeom>
            <a:noFill/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Calibri"/>
                <a:cs typeface="Calibri"/>
              </a:endParaRPr>
            </a:p>
          </p:txBody>
        </p:sp>
      </p:grpSp>
      <p:sp>
        <p:nvSpPr>
          <p:cNvPr id="77" name="TextBox 76">
            <a:extLst>
              <a:ext uri="{FF2B5EF4-FFF2-40B4-BE49-F238E27FC236}">
                <a16:creationId xmlns:a16="http://schemas.microsoft.com/office/drawing/2014/main" id="{4945B3A0-9CC6-4B2E-ABAB-B279A819AC60}"/>
              </a:ext>
            </a:extLst>
          </p:cNvPr>
          <p:cNvSpPr txBox="1"/>
          <p:nvPr/>
        </p:nvSpPr>
        <p:spPr>
          <a:xfrm>
            <a:off x="4047620" y="3451634"/>
            <a:ext cx="1573152" cy="646331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latin typeface="Calibri"/>
                <a:cs typeface="Calibri"/>
              </a:rPr>
              <a:t>Scientific challenges</a:t>
            </a:r>
            <a:endParaRPr lang="ko-KR" altLang="en-US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3F13BF1-5B5B-4010-A306-3681458F7541}"/>
              </a:ext>
            </a:extLst>
          </p:cNvPr>
          <p:cNvSpPr txBox="1"/>
          <p:nvPr/>
        </p:nvSpPr>
        <p:spPr>
          <a:xfrm>
            <a:off x="6498933" y="3705739"/>
            <a:ext cx="872754" cy="246221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000" b="1" dirty="0">
                <a:solidFill>
                  <a:srgbClr val="9BBB59"/>
                </a:solidFill>
                <a:latin typeface="Calibri"/>
                <a:cs typeface="Calibri"/>
              </a:rPr>
              <a:t>Engineering</a:t>
            </a:r>
            <a:endParaRPr lang="ko-KR" altLang="en-US" sz="1000" b="1" dirty="0">
              <a:solidFill>
                <a:srgbClr val="9BBB59"/>
              </a:solidFill>
              <a:latin typeface="Calibri"/>
              <a:cs typeface="Calibri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1E3647A-3F25-41CB-867F-FCCEEB596DB7}"/>
              </a:ext>
            </a:extLst>
          </p:cNvPr>
          <p:cNvSpPr txBox="1"/>
          <p:nvPr/>
        </p:nvSpPr>
        <p:spPr>
          <a:xfrm>
            <a:off x="7532345" y="3644516"/>
            <a:ext cx="16116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Scientific computing &amp; </a:t>
            </a:r>
            <a:r>
              <a:rPr lang="en-US" altLang="ko-KR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modelling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657642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>
                <a:latin typeface="Calibri"/>
                <a:cs typeface="Calibri"/>
              </a:rPr>
              <a:t>Use cases - scientific challenges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56874" y="2933955"/>
            <a:ext cx="3857614" cy="561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GB" sz="1600" dirty="0">
                <a:latin typeface="Calibri"/>
                <a:cs typeface="Calibri"/>
              </a:rPr>
              <a:t>Empowering the Armenian Genome Project with HPC resources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64403" y="2979777"/>
            <a:ext cx="3924997" cy="561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altLang="en-US" sz="1600" dirty="0">
                <a:latin typeface="Calibri"/>
                <a:cs typeface="Calibri"/>
              </a:rPr>
              <a:t>Supporting the </a:t>
            </a:r>
            <a:r>
              <a:rPr lang="en-US" altLang="en-US" sz="1600" dirty="0" err="1">
                <a:latin typeface="Calibri"/>
                <a:cs typeface="Calibri"/>
              </a:rPr>
              <a:t>m</a:t>
            </a:r>
            <a:r>
              <a:rPr lang="en-US" sz="1600" dirty="0" err="1">
                <a:latin typeface="Calibri"/>
                <a:cs typeface="Calibri"/>
              </a:rPr>
              <a:t>ultiwavelength</a:t>
            </a:r>
            <a:r>
              <a:rPr lang="en-US" sz="1600" dirty="0">
                <a:latin typeface="Calibri"/>
                <a:cs typeface="Calibri"/>
              </a:rPr>
              <a:t> monitoring of the bright </a:t>
            </a:r>
            <a:r>
              <a:rPr lang="en-US" sz="1600" dirty="0" err="1">
                <a:latin typeface="Calibri"/>
                <a:cs typeface="Calibri"/>
              </a:rPr>
              <a:t>Blazars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44" name="Rectangle 61">
            <a:extLst>
              <a:ext uri="{FF2B5EF4-FFF2-40B4-BE49-F238E27FC236}">
                <a16:creationId xmlns:a16="http://schemas.microsoft.com/office/drawing/2014/main" id="{E94E3572-BF50-4B45-96D2-D226A8CC46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6232" y="5672000"/>
            <a:ext cx="186808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s-ES_tradnl" altLang="en-US" sz="1400" dirty="0">
                <a:solidFill>
                  <a:srgbClr val="FFFFFF"/>
                </a:solidFill>
                <a:latin typeface="Calibri"/>
                <a:cs typeface="Calibri"/>
              </a:rPr>
              <a:t>http://datacube.sci.am</a:t>
            </a:r>
            <a:endParaRPr lang="en-US" altLang="en-US" sz="140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DAAB0197-C36F-AA4B-A42C-DFFB6D25D2CF}"/>
              </a:ext>
            </a:extLst>
          </p:cNvPr>
          <p:cNvSpPr/>
          <p:nvPr/>
        </p:nvSpPr>
        <p:spPr bwMode="auto">
          <a:xfrm>
            <a:off x="368301" y="3541469"/>
            <a:ext cx="3467100" cy="306109"/>
          </a:xfrm>
          <a:prstGeom prst="roundRect">
            <a:avLst>
              <a:gd name="adj" fmla="val 42568"/>
            </a:avLst>
          </a:prstGeom>
          <a:solidFill>
            <a:srgbClr val="144776"/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/>
              <a:cs typeface="Calibri"/>
            </a:endParaRPr>
          </a:p>
        </p:txBody>
      </p:sp>
      <p:sp>
        <p:nvSpPr>
          <p:cNvPr id="47" name="Rectangle 61">
            <a:extLst>
              <a:ext uri="{FF2B5EF4-FFF2-40B4-BE49-F238E27FC236}">
                <a16:creationId xmlns:a16="http://schemas.microsoft.com/office/drawing/2014/main" id="{E94E3572-BF50-4B45-96D2-D226A8CC46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3554169"/>
            <a:ext cx="345440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US" sz="1200" b="1" dirty="0">
                <a:solidFill>
                  <a:srgbClr val="FFFFFF"/>
                </a:solidFill>
                <a:latin typeface="Calibri"/>
                <a:cs typeface="Calibri"/>
              </a:rPr>
              <a:t>International Centre for Relativistic Astrophysics</a:t>
            </a:r>
          </a:p>
        </p:txBody>
      </p:sp>
      <p:pic>
        <p:nvPicPr>
          <p:cNvPr id="11" name="Picture 2" descr="\\Mac\Home\Downloads\blaza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00" y="1315245"/>
            <a:ext cx="2477396" cy="15480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cover_pathway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58391" y="1480807"/>
            <a:ext cx="1642924" cy="1548000"/>
          </a:xfrm>
          <a:prstGeom prst="ellipse">
            <a:avLst/>
          </a:prstGeom>
          <a:noFill/>
        </p:spPr>
      </p:pic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DAAB0197-C36F-AA4B-A42C-DFFB6D25D2CF}"/>
              </a:ext>
            </a:extLst>
          </p:cNvPr>
          <p:cNvSpPr/>
          <p:nvPr/>
        </p:nvSpPr>
        <p:spPr bwMode="auto">
          <a:xfrm>
            <a:off x="5219700" y="3469485"/>
            <a:ext cx="3467100" cy="306109"/>
          </a:xfrm>
          <a:prstGeom prst="roundRect">
            <a:avLst>
              <a:gd name="adj" fmla="val 42568"/>
            </a:avLst>
          </a:prstGeom>
          <a:solidFill>
            <a:srgbClr val="144776"/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/>
              <a:cs typeface="Calibri"/>
            </a:endParaRPr>
          </a:p>
        </p:txBody>
      </p:sp>
      <p:sp>
        <p:nvSpPr>
          <p:cNvPr id="14" name="Rectangle 61">
            <a:extLst>
              <a:ext uri="{FF2B5EF4-FFF2-40B4-BE49-F238E27FC236}">
                <a16:creationId xmlns:a16="http://schemas.microsoft.com/office/drawing/2014/main" id="{E94E3572-BF50-4B45-96D2-D226A8CC46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2399" y="3482185"/>
            <a:ext cx="345440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de-DE" sz="1200" b="1" dirty="0">
                <a:solidFill>
                  <a:schemeClr val="bg1"/>
                </a:solidFill>
                <a:latin typeface="Calibri"/>
                <a:cs typeface="Calibri"/>
              </a:rPr>
              <a:t>http://</a:t>
            </a:r>
            <a:r>
              <a:rPr lang="de-DE" sz="1200" b="1" dirty="0" err="1">
                <a:solidFill>
                  <a:schemeClr val="bg1"/>
                </a:solidFill>
                <a:latin typeface="Calibri"/>
                <a:cs typeface="Calibri"/>
              </a:rPr>
              <a:t>armeniangenome.am</a:t>
            </a:r>
            <a:endParaRPr lang="en-US" sz="12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00" y="3873499"/>
            <a:ext cx="3028078" cy="1548000"/>
          </a:xfrm>
          <a:prstGeom prst="ellipse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04104" y="5354585"/>
            <a:ext cx="392499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Calibri"/>
                <a:cs typeface="Calibri"/>
              </a:rPr>
              <a:t>Enabling computational materials discovery and atomic scale simulations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DAAB0197-C36F-AA4B-A42C-DFFB6D25D2CF}"/>
              </a:ext>
            </a:extLst>
          </p:cNvPr>
          <p:cNvSpPr/>
          <p:nvPr/>
        </p:nvSpPr>
        <p:spPr bwMode="auto">
          <a:xfrm>
            <a:off x="508002" y="5916277"/>
            <a:ext cx="3467100" cy="306109"/>
          </a:xfrm>
          <a:prstGeom prst="roundRect">
            <a:avLst>
              <a:gd name="adj" fmla="val 42568"/>
            </a:avLst>
          </a:prstGeom>
          <a:solidFill>
            <a:srgbClr val="144776"/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/>
              <a:cs typeface="Calibri"/>
            </a:endParaRPr>
          </a:p>
        </p:txBody>
      </p:sp>
      <p:sp>
        <p:nvSpPr>
          <p:cNvPr id="18" name="Rectangle 61">
            <a:extLst>
              <a:ext uri="{FF2B5EF4-FFF2-40B4-BE49-F238E27FC236}">
                <a16:creationId xmlns:a16="http://schemas.microsoft.com/office/drawing/2014/main" id="{E94E3572-BF50-4B45-96D2-D226A8CC46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701" y="5928977"/>
            <a:ext cx="345440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buClr>
                <a:schemeClr val="bg1"/>
              </a:buClr>
            </a:pPr>
            <a:r>
              <a:rPr lang="en-GB" altLang="en-US" sz="1200" b="1" dirty="0">
                <a:solidFill>
                  <a:srgbClr val="FFFFFF"/>
                </a:solidFill>
                <a:latin typeface="Calibri"/>
                <a:cs typeface="Calibri"/>
              </a:rPr>
              <a:t>Faculty of </a:t>
            </a:r>
            <a:r>
              <a:rPr lang="en-GB" altLang="en-US" sz="1200" b="1" dirty="0" err="1">
                <a:solidFill>
                  <a:srgbClr val="FFFFFF"/>
                </a:solidFill>
                <a:latin typeface="Calibri"/>
                <a:cs typeface="Calibri"/>
              </a:rPr>
              <a:t>Radiophysics</a:t>
            </a:r>
            <a:r>
              <a:rPr lang="en-GB" altLang="en-US" sz="1200" b="1" dirty="0">
                <a:solidFill>
                  <a:srgbClr val="FFFFFF"/>
                </a:solidFill>
                <a:latin typeface="Calibri"/>
                <a:cs typeface="Calibri"/>
              </a:rPr>
              <a:t>, Yerevan State University</a:t>
            </a:r>
            <a:endParaRPr lang="en-GB" altLang="en-US" sz="120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pic>
        <p:nvPicPr>
          <p:cNvPr id="19" name="Рисунок 2" descr="Изображение выглядит как зеленый, пол&#10;&#10;Автоматически созданное описание">
            <a:extLst>
              <a:ext uri="{FF2B5EF4-FFF2-40B4-BE49-F238E27FC236}">
                <a16:creationId xmlns:a16="http://schemas.microsoft.com/office/drawing/2014/main" id="{8D57FC07-86BF-439B-A650-7C502C0792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5948902" y="3831168"/>
            <a:ext cx="2350812" cy="1548000"/>
          </a:xfrm>
          <a:prstGeom prst="ellipse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147369" y="5344201"/>
            <a:ext cx="392499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Calibri"/>
                <a:cs typeface="Calibri"/>
              </a:rPr>
              <a:t>Enabling laser physics and quantum computing simulations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DAAB0197-C36F-AA4B-A42C-DFFB6D25D2CF}"/>
              </a:ext>
            </a:extLst>
          </p:cNvPr>
          <p:cNvSpPr/>
          <p:nvPr/>
        </p:nvSpPr>
        <p:spPr bwMode="auto">
          <a:xfrm>
            <a:off x="5351267" y="5905893"/>
            <a:ext cx="3467100" cy="306109"/>
          </a:xfrm>
          <a:prstGeom prst="roundRect">
            <a:avLst>
              <a:gd name="adj" fmla="val 42568"/>
            </a:avLst>
          </a:prstGeom>
          <a:solidFill>
            <a:srgbClr val="144776"/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/>
              <a:cs typeface="Calibri"/>
            </a:endParaRPr>
          </a:p>
        </p:txBody>
      </p:sp>
      <p:sp>
        <p:nvSpPr>
          <p:cNvPr id="22" name="Rectangle 61">
            <a:extLst>
              <a:ext uri="{FF2B5EF4-FFF2-40B4-BE49-F238E27FC236}">
                <a16:creationId xmlns:a16="http://schemas.microsoft.com/office/drawing/2014/main" id="{E94E3572-BF50-4B45-96D2-D226A8CC46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3966" y="5918593"/>
            <a:ext cx="345440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buClr>
                <a:schemeClr val="bg1"/>
              </a:buClr>
            </a:pPr>
            <a:r>
              <a:rPr lang="en-US" sz="1200" b="1" dirty="0">
                <a:solidFill>
                  <a:schemeClr val="bg1"/>
                </a:solidFill>
                <a:latin typeface="Calibri"/>
                <a:cs typeface="Calibri"/>
              </a:rPr>
              <a:t>Institute for Physical Research of NAS RA</a:t>
            </a:r>
          </a:p>
        </p:txBody>
      </p:sp>
    </p:spTree>
    <p:extLst>
      <p:ext uri="{BB962C8B-B14F-4D97-AF65-F5344CB8AC3E}">
        <p14:creationId xmlns:p14="http://schemas.microsoft.com/office/powerpoint/2010/main" val="8359878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>
                <a:latin typeface="Calibri"/>
                <a:cs typeface="Calibri"/>
              </a:rPr>
              <a:t>Use cases </a:t>
            </a:r>
            <a:r>
              <a:rPr lang="mr-IN" altLang="ko-KR" dirty="0">
                <a:latin typeface="Calibri"/>
                <a:cs typeface="Calibri"/>
              </a:rPr>
              <a:t>–</a:t>
            </a:r>
            <a:r>
              <a:rPr lang="en-US" altLang="ko-KR" dirty="0">
                <a:latin typeface="Calibri"/>
                <a:cs typeface="Calibri"/>
              </a:rPr>
              <a:t> digital services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1E3647A-3F25-41CB-867F-FCCEEB596DB7}"/>
              </a:ext>
            </a:extLst>
          </p:cNvPr>
          <p:cNvSpPr txBox="1"/>
          <p:nvPr/>
        </p:nvSpPr>
        <p:spPr>
          <a:xfrm>
            <a:off x="6644590" y="2028057"/>
            <a:ext cx="23089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Mirroring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3F13BF1-5B5B-4010-A306-3681458F7541}"/>
              </a:ext>
            </a:extLst>
          </p:cNvPr>
          <p:cNvSpPr txBox="1"/>
          <p:nvPr/>
        </p:nvSpPr>
        <p:spPr>
          <a:xfrm>
            <a:off x="5582672" y="2105001"/>
            <a:ext cx="872754" cy="246221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000" b="1" dirty="0">
                <a:solidFill>
                  <a:schemeClr val="accent2"/>
                </a:solidFill>
                <a:latin typeface="Calibri"/>
                <a:cs typeface="Calibri"/>
              </a:rPr>
              <a:t>Repositories</a:t>
            </a:r>
            <a:endParaRPr lang="ko-KR" altLang="en-US" sz="1000" b="1" dirty="0">
              <a:solidFill>
                <a:schemeClr val="accent2"/>
              </a:solidFill>
              <a:latin typeface="Calibri"/>
              <a:cs typeface="Calibri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D810C78-80FD-42E9-AF77-7F97D6AE9535}"/>
              </a:ext>
            </a:extLst>
          </p:cNvPr>
          <p:cNvSpPr txBox="1"/>
          <p:nvPr/>
        </p:nvSpPr>
        <p:spPr>
          <a:xfrm>
            <a:off x="6644590" y="5249309"/>
            <a:ext cx="26672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Moodle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4E09A52-EE35-4D3B-B123-78A0EDDD6ED6}"/>
              </a:ext>
            </a:extLst>
          </p:cNvPr>
          <p:cNvSpPr txBox="1"/>
          <p:nvPr/>
        </p:nvSpPr>
        <p:spPr>
          <a:xfrm>
            <a:off x="5582672" y="5326694"/>
            <a:ext cx="872754" cy="246221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000" b="1" dirty="0">
                <a:solidFill>
                  <a:schemeClr val="accent4"/>
                </a:solidFill>
                <a:latin typeface="Calibri"/>
                <a:cs typeface="Calibri"/>
              </a:rPr>
              <a:t>E-Learning</a:t>
            </a:r>
            <a:endParaRPr lang="ko-KR" altLang="en-US" sz="1000" b="1" dirty="0">
              <a:solidFill>
                <a:schemeClr val="accent4"/>
              </a:solidFill>
              <a:latin typeface="Calibri"/>
              <a:cs typeface="Calibri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96A28E0-8303-412C-A89A-0FD34AA9AB81}"/>
              </a:ext>
            </a:extLst>
          </p:cNvPr>
          <p:cNvSpPr txBox="1"/>
          <p:nvPr/>
        </p:nvSpPr>
        <p:spPr>
          <a:xfrm>
            <a:off x="609600" y="1828650"/>
            <a:ext cx="2316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  <a:latin typeface="Calibri"/>
              <a:cs typeface="Calibri"/>
            </a:endParaRPr>
          </a:p>
          <a:p>
            <a:pPr algn="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Lola technology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CB5566B-DAB5-41F9-8CFC-E0F9654887E7}"/>
              </a:ext>
            </a:extLst>
          </p:cNvPr>
          <p:cNvSpPr txBox="1"/>
          <p:nvPr/>
        </p:nvSpPr>
        <p:spPr>
          <a:xfrm>
            <a:off x="3065264" y="2090813"/>
            <a:ext cx="877954" cy="246221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000" b="1" dirty="0">
                <a:solidFill>
                  <a:schemeClr val="accent4"/>
                </a:solidFill>
                <a:latin typeface="Calibri"/>
                <a:cs typeface="Calibri"/>
              </a:rPr>
              <a:t>Streaming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D456681-34EE-42E1-8E35-07C2F9EA94F9}"/>
              </a:ext>
            </a:extLst>
          </p:cNvPr>
          <p:cNvSpPr txBox="1"/>
          <p:nvPr/>
        </p:nvSpPr>
        <p:spPr>
          <a:xfrm>
            <a:off x="609600" y="3637020"/>
            <a:ext cx="13512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Visualization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F2E97F0-9B5C-45D0-ACE6-49BD0AF56FEA}"/>
              </a:ext>
            </a:extLst>
          </p:cNvPr>
          <p:cNvSpPr txBox="1"/>
          <p:nvPr/>
        </p:nvSpPr>
        <p:spPr>
          <a:xfrm>
            <a:off x="2149013" y="3644516"/>
            <a:ext cx="777168" cy="400110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000" b="1" dirty="0">
                <a:solidFill>
                  <a:schemeClr val="accent3"/>
                </a:solidFill>
                <a:latin typeface="Calibri"/>
                <a:cs typeface="Calibri"/>
              </a:rPr>
              <a:t>Digital museums</a:t>
            </a:r>
            <a:endParaRPr lang="ko-KR" altLang="en-US" sz="1000" b="1" dirty="0">
              <a:solidFill>
                <a:schemeClr val="accent3"/>
              </a:solidFill>
              <a:latin typeface="Calibri"/>
              <a:cs typeface="Calibri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D0BE0A5-CB75-4B47-8E8B-99473A084A5D}"/>
              </a:ext>
            </a:extLst>
          </p:cNvPr>
          <p:cNvSpPr txBox="1"/>
          <p:nvPr/>
        </p:nvSpPr>
        <p:spPr>
          <a:xfrm>
            <a:off x="335036" y="5249309"/>
            <a:ext cx="25238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FileSender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FFB67B8-DCC3-4B76-8623-112C05385E3C}"/>
              </a:ext>
            </a:extLst>
          </p:cNvPr>
          <p:cNvSpPr txBox="1"/>
          <p:nvPr/>
        </p:nvSpPr>
        <p:spPr>
          <a:xfrm>
            <a:off x="3065274" y="5318889"/>
            <a:ext cx="877944" cy="246221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000" b="1" dirty="0">
                <a:solidFill>
                  <a:schemeClr val="accent2"/>
                </a:solidFill>
                <a:latin typeface="Calibri"/>
                <a:cs typeface="Calibri"/>
              </a:rPr>
              <a:t>Data transfer</a:t>
            </a:r>
            <a:endParaRPr lang="ko-KR" altLang="en-US" sz="1000" b="1" dirty="0">
              <a:solidFill>
                <a:schemeClr val="accent2"/>
              </a:solidFill>
              <a:latin typeface="Calibri"/>
              <a:cs typeface="Calibri"/>
            </a:endParaRPr>
          </a:p>
        </p:txBody>
      </p:sp>
      <p:cxnSp>
        <p:nvCxnSpPr>
          <p:cNvPr id="62" name="Straight Connector 7">
            <a:extLst>
              <a:ext uri="{FF2B5EF4-FFF2-40B4-BE49-F238E27FC236}">
                <a16:creationId xmlns:a16="http://schemas.microsoft.com/office/drawing/2014/main" id="{F8A4A3F0-A7BD-457D-B63C-6CAFD1CF86AB}"/>
              </a:ext>
            </a:extLst>
          </p:cNvPr>
          <p:cNvCxnSpPr/>
          <p:nvPr/>
        </p:nvCxnSpPr>
        <p:spPr>
          <a:xfrm flipV="1">
            <a:off x="4806162" y="2729942"/>
            <a:ext cx="824633" cy="1098908"/>
          </a:xfrm>
          <a:prstGeom prst="line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31">
            <a:extLst>
              <a:ext uri="{FF2B5EF4-FFF2-40B4-BE49-F238E27FC236}">
                <a16:creationId xmlns:a16="http://schemas.microsoft.com/office/drawing/2014/main" id="{7720CBFD-2CE7-49F3-98A0-08742C27472C}"/>
              </a:ext>
            </a:extLst>
          </p:cNvPr>
          <p:cNvCxnSpPr/>
          <p:nvPr/>
        </p:nvCxnSpPr>
        <p:spPr>
          <a:xfrm flipV="1">
            <a:off x="4806162" y="3828850"/>
            <a:ext cx="1466014" cy="6753"/>
          </a:xfrm>
          <a:prstGeom prst="line">
            <a:avLst/>
          </a:prstGeom>
          <a:ln w="1905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34">
            <a:extLst>
              <a:ext uri="{FF2B5EF4-FFF2-40B4-BE49-F238E27FC236}">
                <a16:creationId xmlns:a16="http://schemas.microsoft.com/office/drawing/2014/main" id="{262362E0-5394-47C1-AF1F-ED6029D43567}"/>
              </a:ext>
            </a:extLst>
          </p:cNvPr>
          <p:cNvCxnSpPr/>
          <p:nvPr/>
        </p:nvCxnSpPr>
        <p:spPr>
          <a:xfrm>
            <a:off x="4806162" y="3833237"/>
            <a:ext cx="824633" cy="1152061"/>
          </a:xfrm>
          <a:prstGeom prst="line">
            <a:avLst/>
          </a:prstGeom>
          <a:ln w="1905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37">
            <a:extLst>
              <a:ext uri="{FF2B5EF4-FFF2-40B4-BE49-F238E27FC236}">
                <a16:creationId xmlns:a16="http://schemas.microsoft.com/office/drawing/2014/main" id="{AB3CDCC4-83D2-4C4C-99E9-61036DD01D58}"/>
              </a:ext>
            </a:extLst>
          </p:cNvPr>
          <p:cNvCxnSpPr/>
          <p:nvPr/>
        </p:nvCxnSpPr>
        <p:spPr>
          <a:xfrm flipH="1" flipV="1">
            <a:off x="3943218" y="2729942"/>
            <a:ext cx="862943" cy="1105661"/>
          </a:xfrm>
          <a:prstGeom prst="line">
            <a:avLst/>
          </a:prstGeom>
          <a:ln w="1905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48">
            <a:extLst>
              <a:ext uri="{FF2B5EF4-FFF2-40B4-BE49-F238E27FC236}">
                <a16:creationId xmlns:a16="http://schemas.microsoft.com/office/drawing/2014/main" id="{B7C048DD-BB79-4845-9046-AF68ACB25252}"/>
              </a:ext>
            </a:extLst>
          </p:cNvPr>
          <p:cNvCxnSpPr/>
          <p:nvPr/>
        </p:nvCxnSpPr>
        <p:spPr>
          <a:xfrm flipH="1">
            <a:off x="3340148" y="3833237"/>
            <a:ext cx="1466014" cy="0"/>
          </a:xfrm>
          <a:prstGeom prst="line">
            <a:avLst/>
          </a:prstGeom>
          <a:ln w="1905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49">
            <a:extLst>
              <a:ext uri="{FF2B5EF4-FFF2-40B4-BE49-F238E27FC236}">
                <a16:creationId xmlns:a16="http://schemas.microsoft.com/office/drawing/2014/main" id="{B3A245AD-37E3-487B-9DB8-F08206D00DE0}"/>
              </a:ext>
            </a:extLst>
          </p:cNvPr>
          <p:cNvCxnSpPr/>
          <p:nvPr/>
        </p:nvCxnSpPr>
        <p:spPr>
          <a:xfrm flipH="1">
            <a:off x="3943218" y="3835603"/>
            <a:ext cx="862943" cy="1100467"/>
          </a:xfrm>
          <a:prstGeom prst="line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16">
            <a:extLst>
              <a:ext uri="{FF2B5EF4-FFF2-40B4-BE49-F238E27FC236}">
                <a16:creationId xmlns:a16="http://schemas.microsoft.com/office/drawing/2014/main" id="{AC238C90-A270-496D-BF1F-3C819DEC3E72}"/>
              </a:ext>
            </a:extLst>
          </p:cNvPr>
          <p:cNvSpPr/>
          <p:nvPr/>
        </p:nvSpPr>
        <p:spPr>
          <a:xfrm>
            <a:off x="3875347" y="2892559"/>
            <a:ext cx="1861631" cy="1872582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/>
              <a:cs typeface="Calibri"/>
            </a:endParaRPr>
          </a:p>
        </p:txBody>
      </p:sp>
      <p:grpSp>
        <p:nvGrpSpPr>
          <p:cNvPr id="69" name="Group 4">
            <a:extLst>
              <a:ext uri="{FF2B5EF4-FFF2-40B4-BE49-F238E27FC236}">
                <a16:creationId xmlns:a16="http://schemas.microsoft.com/office/drawing/2014/main" id="{1A5E71F8-8758-4D97-9F54-8B5F118A1F29}"/>
              </a:ext>
            </a:extLst>
          </p:cNvPr>
          <p:cNvGrpSpPr/>
          <p:nvPr/>
        </p:nvGrpSpPr>
        <p:grpSpPr>
          <a:xfrm>
            <a:off x="5539170" y="1755140"/>
            <a:ext cx="1832517" cy="4147419"/>
            <a:chOff x="5292077" y="1378094"/>
            <a:chExt cx="1440156" cy="3240358"/>
          </a:xfrm>
        </p:grpSpPr>
        <p:sp>
          <p:nvSpPr>
            <p:cNvPr id="74" name="Oval 17">
              <a:extLst>
                <a:ext uri="{FF2B5EF4-FFF2-40B4-BE49-F238E27FC236}">
                  <a16:creationId xmlns:a16="http://schemas.microsoft.com/office/drawing/2014/main" id="{1A7E9C65-0EEB-40AD-91AA-584C996136D6}"/>
                </a:ext>
              </a:extLst>
            </p:cNvPr>
            <p:cNvSpPr/>
            <p:nvPr/>
          </p:nvSpPr>
          <p:spPr>
            <a:xfrm>
              <a:off x="6012153" y="2638233"/>
              <a:ext cx="720080" cy="720080"/>
            </a:xfrm>
            <a:prstGeom prst="ellipse">
              <a:avLst/>
            </a:prstGeom>
            <a:noFill/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Calibri"/>
                <a:cs typeface="Calibri"/>
              </a:endParaRPr>
            </a:p>
          </p:txBody>
        </p:sp>
        <p:sp>
          <p:nvSpPr>
            <p:cNvPr id="75" name="Oval 18">
              <a:extLst>
                <a:ext uri="{FF2B5EF4-FFF2-40B4-BE49-F238E27FC236}">
                  <a16:creationId xmlns:a16="http://schemas.microsoft.com/office/drawing/2014/main" id="{E83D6561-7B73-45EE-9F9C-8C9A4B169E55}"/>
                </a:ext>
              </a:extLst>
            </p:cNvPr>
            <p:cNvSpPr/>
            <p:nvPr/>
          </p:nvSpPr>
          <p:spPr>
            <a:xfrm>
              <a:off x="5292077" y="3898372"/>
              <a:ext cx="720080" cy="720080"/>
            </a:xfrm>
            <a:prstGeom prst="ellipse">
              <a:avLst/>
            </a:prstGeom>
            <a:noFill/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Calibri"/>
                <a:cs typeface="Calibri"/>
              </a:endParaRPr>
            </a:p>
          </p:txBody>
        </p:sp>
        <p:sp>
          <p:nvSpPr>
            <p:cNvPr id="76" name="Oval 19">
              <a:extLst>
                <a:ext uri="{FF2B5EF4-FFF2-40B4-BE49-F238E27FC236}">
                  <a16:creationId xmlns:a16="http://schemas.microsoft.com/office/drawing/2014/main" id="{702741D3-5B76-48E5-A063-40F10420B5F1}"/>
                </a:ext>
              </a:extLst>
            </p:cNvPr>
            <p:cNvSpPr/>
            <p:nvPr/>
          </p:nvSpPr>
          <p:spPr>
            <a:xfrm>
              <a:off x="5292080" y="1378094"/>
              <a:ext cx="720080" cy="720080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Calibri"/>
                <a:cs typeface="Calibri"/>
              </a:endParaRPr>
            </a:p>
          </p:txBody>
        </p:sp>
      </p:grpSp>
      <p:grpSp>
        <p:nvGrpSpPr>
          <p:cNvPr id="70" name="Group 3">
            <a:extLst>
              <a:ext uri="{FF2B5EF4-FFF2-40B4-BE49-F238E27FC236}">
                <a16:creationId xmlns:a16="http://schemas.microsoft.com/office/drawing/2014/main" id="{7EB6CA42-CDB6-4A15-872B-170B8872EEF5}"/>
              </a:ext>
            </a:extLst>
          </p:cNvPr>
          <p:cNvGrpSpPr/>
          <p:nvPr/>
        </p:nvGrpSpPr>
        <p:grpSpPr>
          <a:xfrm flipH="1">
            <a:off x="2149012" y="1759528"/>
            <a:ext cx="1832517" cy="4147419"/>
            <a:chOff x="5444477" y="1381522"/>
            <a:chExt cx="1440155" cy="3240358"/>
          </a:xfrm>
        </p:grpSpPr>
        <p:sp>
          <p:nvSpPr>
            <p:cNvPr id="71" name="Oval 20">
              <a:extLst>
                <a:ext uri="{FF2B5EF4-FFF2-40B4-BE49-F238E27FC236}">
                  <a16:creationId xmlns:a16="http://schemas.microsoft.com/office/drawing/2014/main" id="{8CF30ED5-9615-45A1-94F9-30847F1D6792}"/>
                </a:ext>
              </a:extLst>
            </p:cNvPr>
            <p:cNvSpPr/>
            <p:nvPr/>
          </p:nvSpPr>
          <p:spPr>
            <a:xfrm>
              <a:off x="6164552" y="2641661"/>
              <a:ext cx="720080" cy="720080"/>
            </a:xfrm>
            <a:prstGeom prst="ellipse">
              <a:avLst/>
            </a:prstGeom>
            <a:noFill/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Calibri"/>
                <a:cs typeface="Calibri"/>
              </a:endParaRPr>
            </a:p>
          </p:txBody>
        </p:sp>
        <p:sp>
          <p:nvSpPr>
            <p:cNvPr id="72" name="Oval 21">
              <a:extLst>
                <a:ext uri="{FF2B5EF4-FFF2-40B4-BE49-F238E27FC236}">
                  <a16:creationId xmlns:a16="http://schemas.microsoft.com/office/drawing/2014/main" id="{F46244FC-B5C0-4EEC-856E-1EBE82F38EDF}"/>
                </a:ext>
              </a:extLst>
            </p:cNvPr>
            <p:cNvSpPr/>
            <p:nvPr/>
          </p:nvSpPr>
          <p:spPr>
            <a:xfrm>
              <a:off x="5444477" y="3901800"/>
              <a:ext cx="720080" cy="720080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Calibri"/>
                <a:cs typeface="Calibri"/>
              </a:endParaRPr>
            </a:p>
          </p:txBody>
        </p:sp>
        <p:sp>
          <p:nvSpPr>
            <p:cNvPr id="73" name="Oval 22">
              <a:extLst>
                <a:ext uri="{FF2B5EF4-FFF2-40B4-BE49-F238E27FC236}">
                  <a16:creationId xmlns:a16="http://schemas.microsoft.com/office/drawing/2014/main" id="{BAE2E2A9-A307-4276-85A2-0D17DF293DEB}"/>
                </a:ext>
              </a:extLst>
            </p:cNvPr>
            <p:cNvSpPr/>
            <p:nvPr/>
          </p:nvSpPr>
          <p:spPr>
            <a:xfrm>
              <a:off x="5444480" y="1381522"/>
              <a:ext cx="720080" cy="720080"/>
            </a:xfrm>
            <a:prstGeom prst="ellipse">
              <a:avLst/>
            </a:prstGeom>
            <a:noFill/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Calibri"/>
                <a:cs typeface="Calibri"/>
              </a:endParaRPr>
            </a:p>
          </p:txBody>
        </p:sp>
      </p:grpSp>
      <p:sp>
        <p:nvSpPr>
          <p:cNvPr id="77" name="TextBox 76">
            <a:extLst>
              <a:ext uri="{FF2B5EF4-FFF2-40B4-BE49-F238E27FC236}">
                <a16:creationId xmlns:a16="http://schemas.microsoft.com/office/drawing/2014/main" id="{4945B3A0-9CC6-4B2E-ABAB-B279A819AC60}"/>
              </a:ext>
            </a:extLst>
          </p:cNvPr>
          <p:cNvSpPr txBox="1"/>
          <p:nvPr/>
        </p:nvSpPr>
        <p:spPr>
          <a:xfrm>
            <a:off x="4047620" y="3451634"/>
            <a:ext cx="1573152" cy="646331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bg1"/>
                </a:solidFill>
                <a:latin typeface="Calibri"/>
                <a:cs typeface="Calibri"/>
              </a:rPr>
              <a:t>Digital services</a:t>
            </a:r>
            <a:endParaRPr lang="ko-KR" altLang="en-US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3F13BF1-5B5B-4010-A306-3681458F7541}"/>
              </a:ext>
            </a:extLst>
          </p:cNvPr>
          <p:cNvSpPr txBox="1"/>
          <p:nvPr/>
        </p:nvSpPr>
        <p:spPr>
          <a:xfrm>
            <a:off x="6498933" y="3628795"/>
            <a:ext cx="872754" cy="400110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000" b="1" dirty="0">
                <a:solidFill>
                  <a:srgbClr val="9BBB59"/>
                </a:solidFill>
                <a:latin typeface="Calibri"/>
                <a:cs typeface="Calibri"/>
              </a:rPr>
              <a:t>Digital libraries</a:t>
            </a:r>
            <a:endParaRPr lang="ko-KR" altLang="en-US" sz="1000" b="1" dirty="0">
              <a:solidFill>
                <a:srgbClr val="9BBB59"/>
              </a:solidFill>
              <a:latin typeface="Calibri"/>
              <a:cs typeface="Calibri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1E3647A-3F25-41CB-867F-FCCEEB596DB7}"/>
              </a:ext>
            </a:extLst>
          </p:cNvPr>
          <p:cNvSpPr txBox="1"/>
          <p:nvPr/>
        </p:nvSpPr>
        <p:spPr>
          <a:xfrm>
            <a:off x="7532345" y="3644516"/>
            <a:ext cx="14211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Metadata management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4376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646"/>
            <a:ext cx="9144000" cy="1143000"/>
          </a:xfrm>
        </p:spPr>
        <p:txBody>
          <a:bodyPr>
            <a:noAutofit/>
          </a:bodyPr>
          <a:lstStyle/>
          <a:p>
            <a:r>
              <a:rPr lang="en-US" altLang="ko-KR" sz="4000" dirty="0"/>
              <a:t>Outline</a:t>
            </a:r>
            <a:endParaRPr lang="en-US" sz="4000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909035075"/>
              </p:ext>
            </p:extLst>
          </p:nvPr>
        </p:nvGraphicFramePr>
        <p:xfrm>
          <a:off x="723900" y="1336414"/>
          <a:ext cx="7810500" cy="490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684728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646"/>
            <a:ext cx="9144000" cy="1143000"/>
          </a:xfrm>
        </p:spPr>
        <p:txBody>
          <a:bodyPr>
            <a:noAutofit/>
          </a:bodyPr>
          <a:lstStyle/>
          <a:p>
            <a:r>
              <a:rPr lang="en-US" altLang="ko-KR" sz="4000" dirty="0">
                <a:latin typeface="Calibri HEA"/>
                <a:cs typeface="Calibri HEA"/>
              </a:rPr>
              <a:t>Digital services </a:t>
            </a:r>
            <a:r>
              <a:rPr lang="mr-IN" altLang="ko-KR" sz="4000" dirty="0">
                <a:latin typeface="Calibri HEA"/>
                <a:cs typeface="Calibri HEA"/>
              </a:rPr>
              <a:t>– digital libraries online</a:t>
            </a:r>
            <a:endParaRPr lang="en-US" sz="4000" dirty="0">
              <a:latin typeface="Calibri HEA"/>
              <a:cs typeface="Calibri HEA"/>
            </a:endParaRPr>
          </a:p>
        </p:txBody>
      </p:sp>
      <p:pic>
        <p:nvPicPr>
          <p:cNvPr id="9" name="Picture 7" descr="Screen Shot 2019-09-19 at 6.19.1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1339850"/>
            <a:ext cx="4471988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247650" y="4833025"/>
            <a:ext cx="456565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US" dirty="0" err="1"/>
              <a:t>dLibra</a:t>
            </a:r>
            <a:r>
              <a:rPr lang="en-US" dirty="0"/>
              <a:t> enables creating professional repositories of digital documents and sharing them with other people and systems on the Internet. </a:t>
            </a:r>
            <a:endParaRPr lang="pl-PL" dirty="0">
              <a:latin typeface="Calibri" charset="0"/>
              <a:cs typeface="Calibri" charset="0"/>
            </a:endParaRPr>
          </a:p>
        </p:txBody>
      </p:sp>
      <p:pic>
        <p:nvPicPr>
          <p:cNvPr id="12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3038475"/>
            <a:ext cx="3351213" cy="171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pole tekstowe 14"/>
          <p:cNvSpPr txBox="1">
            <a:spLocks noChangeArrowheads="1"/>
          </p:cNvSpPr>
          <p:nvPr/>
        </p:nvSpPr>
        <p:spPr bwMode="auto">
          <a:xfrm>
            <a:off x="4940360" y="1371600"/>
            <a:ext cx="3911539" cy="2862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2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1pPr>
            <a:lvl2pPr marL="742950" indent="-285750">
              <a:defRPr sz="22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2pPr>
            <a:lvl3pPr marL="1143000" indent="-228600">
              <a:defRPr sz="22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3pPr>
            <a:lvl4pPr marL="1600200" indent="-228600">
              <a:defRPr sz="22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4pPr>
            <a:lvl5pPr marL="2057400" indent="-228600">
              <a:defRPr sz="22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" charset="0"/>
                <a:ea typeface="MS PGothic" charset="0"/>
                <a:cs typeface="MS PGothic" charset="0"/>
              </a:defRPr>
            </a:lvl9pPr>
          </a:lstStyle>
          <a:p>
            <a:pPr algn="just"/>
            <a:r>
              <a:rPr lang="en-US" sz="1800" dirty="0">
                <a:latin typeface="Calibri" charset="0"/>
                <a:cs typeface="Calibri" charset="0"/>
              </a:rPr>
              <a:t>We are moving to the new platform based on </a:t>
            </a:r>
            <a:r>
              <a:rPr lang="pl-PL" sz="1800" dirty="0" err="1">
                <a:latin typeface="Calibri" charset="0"/>
                <a:cs typeface="Calibri" charset="0"/>
              </a:rPr>
              <a:t>dLibra</a:t>
            </a:r>
            <a:r>
              <a:rPr lang="en-US" sz="1800" dirty="0">
                <a:latin typeface="Calibri" charset="0"/>
                <a:cs typeface="Calibri" charset="0"/>
              </a:rPr>
              <a:t> system. </a:t>
            </a:r>
            <a:endParaRPr lang="pl-PL" sz="1800" dirty="0">
              <a:latin typeface="Calibri" charset="0"/>
              <a:cs typeface="Calibri" charset="0"/>
            </a:endParaRPr>
          </a:p>
          <a:p>
            <a:pPr algn="just"/>
            <a:endParaRPr lang="pl-PL" sz="1800" dirty="0">
              <a:latin typeface="Calibri" charset="0"/>
              <a:cs typeface="Calibri" charset="0"/>
            </a:endParaRPr>
          </a:p>
          <a:p>
            <a:pPr algn="just"/>
            <a:r>
              <a:rPr lang="en-US" sz="1800" dirty="0">
                <a:latin typeface="Calibri" charset="0"/>
                <a:cs typeface="Calibri" charset="0"/>
              </a:rPr>
              <a:t>The new p</a:t>
            </a:r>
            <a:r>
              <a:rPr lang="en-GB" sz="1800" dirty="0" err="1">
                <a:latin typeface="Calibri" charset="0"/>
                <a:cs typeface="Calibri" charset="0"/>
              </a:rPr>
              <a:t>ortal</a:t>
            </a:r>
            <a:r>
              <a:rPr lang="en-GB" sz="1800" dirty="0">
                <a:latin typeface="Calibri" charset="0"/>
                <a:cs typeface="Calibri" charset="0"/>
              </a:rPr>
              <a:t> offers the users many powerful possibilities such as</a:t>
            </a:r>
            <a:r>
              <a:rPr lang="pl-PL" sz="1800" dirty="0">
                <a:latin typeface="Calibri" charset="0"/>
                <a:cs typeface="Calibri" charset="0"/>
              </a:rPr>
              <a:t> </a:t>
            </a:r>
            <a:r>
              <a:rPr lang="en-GB" sz="1800" b="1" dirty="0">
                <a:latin typeface="Calibri" charset="0"/>
                <a:cs typeface="Calibri" charset="0"/>
              </a:rPr>
              <a:t>searching the content</a:t>
            </a:r>
            <a:r>
              <a:rPr lang="en-GB" sz="1800" dirty="0">
                <a:latin typeface="Calibri" charset="0"/>
                <a:cs typeface="Calibri" charset="0"/>
              </a:rPr>
              <a:t> of the collected resources, searching bibliographic descriptions using</a:t>
            </a:r>
            <a:r>
              <a:rPr lang="pl-PL" sz="1800" dirty="0">
                <a:latin typeface="Calibri" charset="0"/>
                <a:cs typeface="Calibri" charset="0"/>
              </a:rPr>
              <a:t> </a:t>
            </a:r>
            <a:r>
              <a:rPr lang="en-GB" sz="1800" b="1" dirty="0">
                <a:latin typeface="Calibri" charset="0"/>
                <a:cs typeface="Calibri" charset="0"/>
              </a:rPr>
              <a:t>synonyms </a:t>
            </a:r>
            <a:r>
              <a:rPr lang="en-GB" sz="1800" dirty="0">
                <a:latin typeface="Calibri" charset="0"/>
                <a:cs typeface="Calibri" charset="0"/>
              </a:rPr>
              <a:t>dictionary, </a:t>
            </a:r>
            <a:r>
              <a:rPr lang="en-GB" sz="1800" b="1" dirty="0">
                <a:latin typeface="Calibri" charset="0"/>
                <a:cs typeface="Calibri" charset="0"/>
              </a:rPr>
              <a:t>grouping</a:t>
            </a:r>
            <a:r>
              <a:rPr lang="en-GB" sz="1800" dirty="0">
                <a:latin typeface="Calibri" charset="0"/>
                <a:cs typeface="Calibri" charset="0"/>
              </a:rPr>
              <a:t> digital publications and navigating their</a:t>
            </a:r>
            <a:r>
              <a:rPr lang="en-GB" sz="1800" b="1" dirty="0">
                <a:latin typeface="Calibri" charset="0"/>
                <a:cs typeface="Calibri" charset="0"/>
              </a:rPr>
              <a:t> structure</a:t>
            </a:r>
            <a:r>
              <a:rPr lang="en-GB" sz="1800" dirty="0">
                <a:latin typeface="Calibri" charset="0"/>
                <a:cs typeface="Calibri" charset="0"/>
              </a:rPr>
              <a:t>.</a:t>
            </a:r>
            <a:endParaRPr lang="ru-RU" sz="1800" dirty="0">
              <a:latin typeface="Calibri" charset="0"/>
              <a:cs typeface="Calibri" charset="0"/>
            </a:endParaRPr>
          </a:p>
        </p:txBody>
      </p:sp>
      <p:pic>
        <p:nvPicPr>
          <p:cNvPr id="14" name="Obraz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684" y="4233923"/>
            <a:ext cx="1244101" cy="1791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Obraz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4763" y="4233923"/>
            <a:ext cx="1277997" cy="1751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Obraz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84741" y="5611794"/>
            <a:ext cx="1259259" cy="578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052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646"/>
            <a:ext cx="9144000" cy="1143000"/>
          </a:xfrm>
        </p:spPr>
        <p:txBody>
          <a:bodyPr>
            <a:noAutofit/>
          </a:bodyPr>
          <a:lstStyle/>
          <a:p>
            <a:r>
              <a:rPr lang="en-US" altLang="ko-KR" sz="4000" dirty="0">
                <a:latin typeface="Calibri"/>
                <a:cs typeface="Calibri"/>
              </a:rPr>
              <a:t>Digital services </a:t>
            </a:r>
            <a:r>
              <a:rPr lang="mr-IN" altLang="ko-KR" sz="4000" dirty="0">
                <a:latin typeface="Calibri"/>
                <a:cs typeface="Calibri"/>
              </a:rPr>
              <a:t>– streaming</a:t>
            </a:r>
            <a:endParaRPr lang="en-US" sz="4000" dirty="0">
              <a:latin typeface="Calibri"/>
              <a:cs typeface="Calibri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3200" y="1456035"/>
            <a:ext cx="86741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dirty="0">
                <a:solidFill>
                  <a:schemeClr val="bg2">
                    <a:lumMod val="25000"/>
                  </a:schemeClr>
                </a:solidFill>
                <a:latin typeface="Calibri"/>
                <a:cs typeface="Calibri"/>
              </a:rPr>
              <a:t>A Low Latency, High Quality Audio/Video Transmission System (Lola) </a:t>
            </a:r>
          </a:p>
          <a:p>
            <a:pPr algn="ctr"/>
            <a:r>
              <a:rPr lang="en-US" sz="2200" dirty="0">
                <a:solidFill>
                  <a:schemeClr val="bg2">
                    <a:lumMod val="25000"/>
                  </a:schemeClr>
                </a:solidFill>
                <a:latin typeface="Calibri"/>
                <a:cs typeface="Calibri"/>
              </a:rPr>
              <a:t>for Network Musical Performances and Interaction</a:t>
            </a:r>
            <a:endParaRPr lang="en-US" sz="2200" dirty="0">
              <a:latin typeface="Calibri"/>
              <a:cs typeface="Calibri"/>
            </a:endParaRPr>
          </a:p>
        </p:txBody>
      </p:sp>
      <p:pic>
        <p:nvPicPr>
          <p:cNvPr id="4" name="Picture 3" descr="Screen Shot 2019-09-04 at 1.03.4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800" y="2451100"/>
            <a:ext cx="3975100" cy="361108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03200" y="5141099"/>
            <a:ext cx="23749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it-IT" dirty="0">
                <a:latin typeface="Calibri"/>
                <a:cs typeface="Calibri"/>
              </a:rPr>
              <a:t>Fondazione Università Ca' </a:t>
            </a:r>
            <a:r>
              <a:rPr lang="it-IT" dirty="0" err="1">
                <a:latin typeface="Calibri"/>
                <a:cs typeface="Calibri"/>
              </a:rPr>
              <a:t>Foscari</a:t>
            </a:r>
            <a:r>
              <a:rPr lang="it-IT" dirty="0">
                <a:latin typeface="Calibri"/>
                <a:cs typeface="Calibri"/>
              </a:rPr>
              <a:t>. Cà </a:t>
            </a:r>
            <a:r>
              <a:rPr lang="it-IT" dirty="0" err="1">
                <a:latin typeface="Calibri"/>
                <a:cs typeface="Calibri"/>
              </a:rPr>
              <a:t>Dolfin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83646" y="2672834"/>
            <a:ext cx="23341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latin typeface="Calibri"/>
                <a:cs typeface="Calibri"/>
              </a:rPr>
              <a:t>Estonian Academy of Music and Theatre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640763" y="5141099"/>
            <a:ext cx="25286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libri"/>
                <a:cs typeface="Calibri"/>
              </a:rPr>
              <a:t>National Academy of Sciences of Armenia</a:t>
            </a:r>
          </a:p>
        </p:txBody>
      </p:sp>
      <p:pic>
        <p:nvPicPr>
          <p:cNvPr id="6" name="Picture 5" descr="Screen Shot 2019-09-17 at 10.21.11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3319165"/>
            <a:ext cx="2374900" cy="1720334"/>
          </a:xfrm>
          <a:prstGeom prst="rect">
            <a:avLst/>
          </a:prstGeom>
        </p:spPr>
      </p:pic>
      <p:pic>
        <p:nvPicPr>
          <p:cNvPr id="7" name="Picture 6" descr="Screen Shot 2019-09-17 at 10.22.06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" y="3308941"/>
            <a:ext cx="2395501" cy="1730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2852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4"/>
          <p:cNvSpPr txBox="1">
            <a:spLocks/>
          </p:cNvSpPr>
          <p:nvPr/>
        </p:nvSpPr>
        <p:spPr>
          <a:xfrm>
            <a:off x="1219200" y="1935163"/>
            <a:ext cx="6858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solidFill>
                <a:srgbClr val="222A35"/>
              </a:solidFill>
            </a:endParaRPr>
          </a:p>
          <a:p>
            <a:r>
              <a:rPr lang="en-US" dirty="0"/>
              <a:t>hank    			  </a:t>
            </a:r>
            <a:r>
              <a:rPr lang="en-US" dirty="0" err="1"/>
              <a:t>ou</a:t>
            </a:r>
            <a:r>
              <a:rPr lang="en-US" dirty="0"/>
              <a:t>!</a:t>
            </a:r>
          </a:p>
        </p:txBody>
      </p:sp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1767880" y="2853830"/>
            <a:ext cx="968870" cy="968870"/>
            <a:chOff x="1382807" y="174388"/>
            <a:chExt cx="3025589" cy="3025588"/>
          </a:xfrm>
        </p:grpSpPr>
        <p:sp>
          <p:nvSpPr>
            <p:cNvPr id="17" name="Rectangle 16"/>
            <p:cNvSpPr/>
            <p:nvPr/>
          </p:nvSpPr>
          <p:spPr>
            <a:xfrm>
              <a:off x="1382807" y="174388"/>
              <a:ext cx="3025588" cy="3025588"/>
            </a:xfrm>
            <a:prstGeom prst="rect">
              <a:avLst/>
            </a:prstGeom>
            <a:solidFill>
              <a:srgbClr val="16A08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8" name="Freeform 17"/>
            <p:cNvSpPr/>
            <p:nvPr/>
          </p:nvSpPr>
          <p:spPr>
            <a:xfrm>
              <a:off x="2163311" y="784634"/>
              <a:ext cx="1468794" cy="1928720"/>
            </a:xfrm>
            <a:custGeom>
              <a:avLst/>
              <a:gdLst/>
              <a:ahLst/>
              <a:cxnLst/>
              <a:rect l="l" t="t" r="r" b="b"/>
              <a:pathLst>
                <a:path w="1468794" h="1928720">
                  <a:moveTo>
                    <a:pt x="57861" y="0"/>
                  </a:moveTo>
                  <a:lnTo>
                    <a:pt x="1410932" y="0"/>
                  </a:lnTo>
                  <a:cubicBezTo>
                    <a:pt x="1419834" y="0"/>
                    <a:pt x="1427994" y="2720"/>
                    <a:pt x="1435412" y="8160"/>
                  </a:cubicBezTo>
                  <a:cubicBezTo>
                    <a:pt x="1442830" y="13600"/>
                    <a:pt x="1449012" y="22501"/>
                    <a:pt x="1453957" y="34865"/>
                  </a:cubicBezTo>
                  <a:cubicBezTo>
                    <a:pt x="1458903" y="47229"/>
                    <a:pt x="1462612" y="63796"/>
                    <a:pt x="1465085" y="84567"/>
                  </a:cubicBezTo>
                  <a:cubicBezTo>
                    <a:pt x="1467558" y="105338"/>
                    <a:pt x="1468794" y="130559"/>
                    <a:pt x="1468794" y="160232"/>
                  </a:cubicBezTo>
                  <a:cubicBezTo>
                    <a:pt x="1468794" y="188915"/>
                    <a:pt x="1467558" y="213395"/>
                    <a:pt x="1465085" y="233672"/>
                  </a:cubicBezTo>
                  <a:cubicBezTo>
                    <a:pt x="1462612" y="253948"/>
                    <a:pt x="1458903" y="270268"/>
                    <a:pt x="1453957" y="282631"/>
                  </a:cubicBezTo>
                  <a:cubicBezTo>
                    <a:pt x="1449012" y="294995"/>
                    <a:pt x="1442830" y="304144"/>
                    <a:pt x="1435412" y="310079"/>
                  </a:cubicBezTo>
                  <a:cubicBezTo>
                    <a:pt x="1427994" y="316013"/>
                    <a:pt x="1419834" y="318980"/>
                    <a:pt x="1410932" y="318980"/>
                  </a:cubicBezTo>
                  <a:lnTo>
                    <a:pt x="930236" y="318980"/>
                  </a:lnTo>
                  <a:lnTo>
                    <a:pt x="930236" y="1866407"/>
                  </a:lnTo>
                  <a:cubicBezTo>
                    <a:pt x="930236" y="1876298"/>
                    <a:pt x="927021" y="1885200"/>
                    <a:pt x="920592" y="1893112"/>
                  </a:cubicBezTo>
                  <a:cubicBezTo>
                    <a:pt x="914163" y="1901025"/>
                    <a:pt x="903531" y="1907454"/>
                    <a:pt x="888694" y="1912400"/>
                  </a:cubicBezTo>
                  <a:cubicBezTo>
                    <a:pt x="873858" y="1917345"/>
                    <a:pt x="853829" y="1921301"/>
                    <a:pt x="828607" y="1924269"/>
                  </a:cubicBezTo>
                  <a:cubicBezTo>
                    <a:pt x="803386" y="1927236"/>
                    <a:pt x="771982" y="1928720"/>
                    <a:pt x="734397" y="1928720"/>
                  </a:cubicBezTo>
                  <a:cubicBezTo>
                    <a:pt x="696811" y="1928720"/>
                    <a:pt x="665408" y="1927236"/>
                    <a:pt x="640186" y="1924269"/>
                  </a:cubicBezTo>
                  <a:cubicBezTo>
                    <a:pt x="614964" y="1921301"/>
                    <a:pt x="594935" y="1917345"/>
                    <a:pt x="580099" y="1912400"/>
                  </a:cubicBezTo>
                  <a:cubicBezTo>
                    <a:pt x="565263" y="1907454"/>
                    <a:pt x="554630" y="1901025"/>
                    <a:pt x="548201" y="1893112"/>
                  </a:cubicBezTo>
                  <a:cubicBezTo>
                    <a:pt x="541772" y="1885200"/>
                    <a:pt x="538558" y="1876298"/>
                    <a:pt x="538558" y="1866407"/>
                  </a:cubicBezTo>
                  <a:lnTo>
                    <a:pt x="538558" y="318980"/>
                  </a:lnTo>
                  <a:lnTo>
                    <a:pt x="57861" y="318980"/>
                  </a:lnTo>
                  <a:cubicBezTo>
                    <a:pt x="47970" y="318980"/>
                    <a:pt x="39563" y="316013"/>
                    <a:pt x="32640" y="310079"/>
                  </a:cubicBezTo>
                  <a:cubicBezTo>
                    <a:pt x="25716" y="304144"/>
                    <a:pt x="19781" y="294995"/>
                    <a:pt x="14836" y="282631"/>
                  </a:cubicBezTo>
                  <a:cubicBezTo>
                    <a:pt x="9891" y="270268"/>
                    <a:pt x="6181" y="253948"/>
                    <a:pt x="3709" y="233672"/>
                  </a:cubicBezTo>
                  <a:cubicBezTo>
                    <a:pt x="1236" y="213395"/>
                    <a:pt x="0" y="188915"/>
                    <a:pt x="0" y="160232"/>
                  </a:cubicBezTo>
                  <a:cubicBezTo>
                    <a:pt x="0" y="130559"/>
                    <a:pt x="1236" y="105338"/>
                    <a:pt x="3709" y="84567"/>
                  </a:cubicBezTo>
                  <a:cubicBezTo>
                    <a:pt x="6181" y="63796"/>
                    <a:pt x="9891" y="47229"/>
                    <a:pt x="14836" y="34865"/>
                  </a:cubicBezTo>
                  <a:cubicBezTo>
                    <a:pt x="19781" y="22501"/>
                    <a:pt x="25716" y="13600"/>
                    <a:pt x="32640" y="8160"/>
                  </a:cubicBezTo>
                  <a:cubicBezTo>
                    <a:pt x="39563" y="2720"/>
                    <a:pt x="47970" y="0"/>
                    <a:pt x="57861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685800">
                <a:defRPr/>
              </a:pPr>
              <a:endParaRPr lang="en-US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198867" y="802692"/>
              <a:ext cx="2209529" cy="2397284"/>
            </a:xfrm>
            <a:custGeom>
              <a:avLst/>
              <a:gdLst>
                <a:gd name="connsiteX0" fmla="*/ 0 w 2209529"/>
                <a:gd name="connsiteY0" fmla="*/ 293050 h 2397284"/>
                <a:gd name="connsiteX1" fmla="*/ 22306 w 2209529"/>
                <a:gd name="connsiteY1" fmla="*/ 300922 h 2397284"/>
                <a:gd name="connsiteX2" fmla="*/ 503003 w 2209529"/>
                <a:gd name="connsiteY2" fmla="*/ 300922 h 2397284"/>
                <a:gd name="connsiteX3" fmla="*/ 503003 w 2209529"/>
                <a:gd name="connsiteY3" fmla="*/ 729388 h 2397284"/>
                <a:gd name="connsiteX4" fmla="*/ 1406731 w 2209529"/>
                <a:gd name="connsiteY4" fmla="*/ 0 h 2397284"/>
                <a:gd name="connsiteX5" fmla="*/ 2209529 w 2209529"/>
                <a:gd name="connsiteY5" fmla="*/ 696401 h 2397284"/>
                <a:gd name="connsiteX6" fmla="*/ 2209529 w 2209529"/>
                <a:gd name="connsiteY6" fmla="*/ 2397284 h 2397284"/>
                <a:gd name="connsiteX7" fmla="*/ 1115822 w 2209529"/>
                <a:gd name="connsiteY7" fmla="*/ 2397284 h 2397284"/>
                <a:gd name="connsiteX8" fmla="*/ 516470 w 2209529"/>
                <a:gd name="connsiteY8" fmla="*/ 1877366 h 2397284"/>
                <a:gd name="connsiteX9" fmla="*/ 544544 w 2209529"/>
                <a:gd name="connsiteY9" fmla="*/ 1894342 h 2397284"/>
                <a:gd name="connsiteX10" fmla="*/ 604631 w 2209529"/>
                <a:gd name="connsiteY10" fmla="*/ 1906211 h 2397284"/>
                <a:gd name="connsiteX11" fmla="*/ 698842 w 2209529"/>
                <a:gd name="connsiteY11" fmla="*/ 1910662 h 2397284"/>
                <a:gd name="connsiteX12" fmla="*/ 793052 w 2209529"/>
                <a:gd name="connsiteY12" fmla="*/ 1906211 h 2397284"/>
                <a:gd name="connsiteX13" fmla="*/ 853139 w 2209529"/>
                <a:gd name="connsiteY13" fmla="*/ 1894342 h 2397284"/>
                <a:gd name="connsiteX14" fmla="*/ 885037 w 2209529"/>
                <a:gd name="connsiteY14" fmla="*/ 1875054 h 2397284"/>
                <a:gd name="connsiteX15" fmla="*/ 894681 w 2209529"/>
                <a:gd name="connsiteY15" fmla="*/ 1848349 h 2397284"/>
                <a:gd name="connsiteX16" fmla="*/ 894681 w 2209529"/>
                <a:gd name="connsiteY16" fmla="*/ 300922 h 2397284"/>
                <a:gd name="connsiteX17" fmla="*/ 1375377 w 2209529"/>
                <a:gd name="connsiteY17" fmla="*/ 300922 h 2397284"/>
                <a:gd name="connsiteX18" fmla="*/ 1399857 w 2209529"/>
                <a:gd name="connsiteY18" fmla="*/ 292021 h 2397284"/>
                <a:gd name="connsiteX19" fmla="*/ 1418402 w 2209529"/>
                <a:gd name="connsiteY19" fmla="*/ 264573 h 2397284"/>
                <a:gd name="connsiteX20" fmla="*/ 1429530 w 2209529"/>
                <a:gd name="connsiteY20" fmla="*/ 215614 h 2397284"/>
                <a:gd name="connsiteX21" fmla="*/ 1433239 w 2209529"/>
                <a:gd name="connsiteY21" fmla="*/ 142174 h 2397284"/>
                <a:gd name="connsiteX22" fmla="*/ 1429530 w 2209529"/>
                <a:gd name="connsiteY22" fmla="*/ 66509 h 2397284"/>
                <a:gd name="connsiteX23" fmla="*/ 1418402 w 2209529"/>
                <a:gd name="connsiteY23" fmla="*/ 16807 h 2397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09529" h="2397284">
                  <a:moveTo>
                    <a:pt x="0" y="293050"/>
                  </a:moveTo>
                  <a:lnTo>
                    <a:pt x="22306" y="300922"/>
                  </a:lnTo>
                  <a:lnTo>
                    <a:pt x="503003" y="300922"/>
                  </a:lnTo>
                  <a:lnTo>
                    <a:pt x="503003" y="729388"/>
                  </a:lnTo>
                  <a:close/>
                  <a:moveTo>
                    <a:pt x="1406731" y="0"/>
                  </a:moveTo>
                  <a:lnTo>
                    <a:pt x="2209529" y="696401"/>
                  </a:lnTo>
                  <a:lnTo>
                    <a:pt x="2209529" y="2397284"/>
                  </a:lnTo>
                  <a:lnTo>
                    <a:pt x="1115822" y="2397284"/>
                  </a:lnTo>
                  <a:lnTo>
                    <a:pt x="516470" y="1877366"/>
                  </a:lnTo>
                  <a:lnTo>
                    <a:pt x="544544" y="1894342"/>
                  </a:lnTo>
                  <a:cubicBezTo>
                    <a:pt x="559380" y="1899287"/>
                    <a:pt x="579409" y="1903243"/>
                    <a:pt x="604631" y="1906211"/>
                  </a:cubicBezTo>
                  <a:cubicBezTo>
                    <a:pt x="629853" y="1909178"/>
                    <a:pt x="661256" y="1910662"/>
                    <a:pt x="698842" y="1910662"/>
                  </a:cubicBezTo>
                  <a:cubicBezTo>
                    <a:pt x="736427" y="1910662"/>
                    <a:pt x="767831" y="1909178"/>
                    <a:pt x="793052" y="1906211"/>
                  </a:cubicBezTo>
                  <a:cubicBezTo>
                    <a:pt x="818274" y="1903243"/>
                    <a:pt x="838303" y="1899287"/>
                    <a:pt x="853139" y="1894342"/>
                  </a:cubicBezTo>
                  <a:cubicBezTo>
                    <a:pt x="867976" y="1889396"/>
                    <a:pt x="878608" y="1882967"/>
                    <a:pt x="885037" y="1875054"/>
                  </a:cubicBezTo>
                  <a:cubicBezTo>
                    <a:pt x="891466" y="1867142"/>
                    <a:pt x="894681" y="1858240"/>
                    <a:pt x="894681" y="1848349"/>
                  </a:cubicBezTo>
                  <a:lnTo>
                    <a:pt x="894681" y="300922"/>
                  </a:lnTo>
                  <a:lnTo>
                    <a:pt x="1375377" y="300922"/>
                  </a:lnTo>
                  <a:cubicBezTo>
                    <a:pt x="1384279" y="300922"/>
                    <a:pt x="1392439" y="297955"/>
                    <a:pt x="1399857" y="292021"/>
                  </a:cubicBezTo>
                  <a:cubicBezTo>
                    <a:pt x="1407275" y="286086"/>
                    <a:pt x="1413457" y="276937"/>
                    <a:pt x="1418402" y="264573"/>
                  </a:cubicBezTo>
                  <a:cubicBezTo>
                    <a:pt x="1423348" y="252210"/>
                    <a:pt x="1427057" y="235890"/>
                    <a:pt x="1429530" y="215614"/>
                  </a:cubicBezTo>
                  <a:cubicBezTo>
                    <a:pt x="1432003" y="195337"/>
                    <a:pt x="1433239" y="170857"/>
                    <a:pt x="1433239" y="142174"/>
                  </a:cubicBezTo>
                  <a:cubicBezTo>
                    <a:pt x="1433239" y="112501"/>
                    <a:pt x="1432003" y="87280"/>
                    <a:pt x="1429530" y="66509"/>
                  </a:cubicBezTo>
                  <a:cubicBezTo>
                    <a:pt x="1427057" y="45738"/>
                    <a:pt x="1423348" y="29171"/>
                    <a:pt x="1418402" y="16807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defTabSz="685800">
                <a:defRPr/>
              </a:pPr>
              <a:endParaRPr lang="en-US" sz="1350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4788024" y="2853830"/>
            <a:ext cx="968870" cy="968870"/>
            <a:chOff x="1382807" y="174388"/>
            <a:chExt cx="3025589" cy="3025588"/>
          </a:xfrm>
        </p:grpSpPr>
        <p:sp>
          <p:nvSpPr>
            <p:cNvPr id="21" name="Rectangle 20"/>
            <p:cNvSpPr/>
            <p:nvPr/>
          </p:nvSpPr>
          <p:spPr>
            <a:xfrm>
              <a:off x="1382807" y="174388"/>
              <a:ext cx="3025588" cy="3025588"/>
            </a:xfrm>
            <a:prstGeom prst="rect">
              <a:avLst/>
            </a:prstGeom>
            <a:solidFill>
              <a:srgbClr val="C0392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540121" y="810818"/>
              <a:ext cx="1868275" cy="2389158"/>
            </a:xfrm>
            <a:custGeom>
              <a:avLst/>
              <a:gdLst>
                <a:gd name="connsiteX0" fmla="*/ 0 w 1868275"/>
                <a:gd name="connsiteY0" fmla="*/ 1718 h 2389158"/>
                <a:gd name="connsiteX1" fmla="*/ 506810 w 1868275"/>
                <a:gd name="connsiteY1" fmla="*/ 441359 h 2389158"/>
                <a:gd name="connsiteX2" fmla="*/ 476232 w 1868275"/>
                <a:gd name="connsiteY2" fmla="*/ 509406 h 2389158"/>
                <a:gd name="connsiteX3" fmla="*/ 418370 w 1868275"/>
                <a:gd name="connsiteY3" fmla="*/ 653319 h 2389158"/>
                <a:gd name="connsiteX4" fmla="*/ 360509 w 1868275"/>
                <a:gd name="connsiteY4" fmla="*/ 809100 h 2389158"/>
                <a:gd name="connsiteX5" fmla="*/ 357541 w 1868275"/>
                <a:gd name="connsiteY5" fmla="*/ 809100 h 2389158"/>
                <a:gd name="connsiteX6" fmla="*/ 295971 w 1868275"/>
                <a:gd name="connsiteY6" fmla="*/ 650351 h 2389158"/>
                <a:gd name="connsiteX7" fmla="*/ 234400 w 1868275"/>
                <a:gd name="connsiteY7" fmla="*/ 506439 h 2389158"/>
                <a:gd name="connsiteX8" fmla="*/ 20757 w 1868275"/>
                <a:gd name="connsiteY8" fmla="*/ 34645 h 2389158"/>
                <a:gd name="connsiteX9" fmla="*/ 1103694 w 1868275"/>
                <a:gd name="connsiteY9" fmla="*/ 0 h 2389158"/>
                <a:gd name="connsiteX10" fmla="*/ 1868275 w 1868275"/>
                <a:gd name="connsiteY10" fmla="*/ 663249 h 2389158"/>
                <a:gd name="connsiteX11" fmla="*/ 1868275 w 1868275"/>
                <a:gd name="connsiteY11" fmla="*/ 2389158 h 2389158"/>
                <a:gd name="connsiteX12" fmla="*/ 768108 w 1868275"/>
                <a:gd name="connsiteY12" fmla="*/ 2389158 h 2389158"/>
                <a:gd name="connsiteX13" fmla="*/ 176188 w 1868275"/>
                <a:gd name="connsiteY13" fmla="*/ 1875688 h 2389158"/>
                <a:gd name="connsiteX14" fmla="*/ 193600 w 1868275"/>
                <a:gd name="connsiteY14" fmla="*/ 1886216 h 2389158"/>
                <a:gd name="connsiteX15" fmla="*/ 253687 w 1868275"/>
                <a:gd name="connsiteY15" fmla="*/ 1898085 h 2389158"/>
                <a:gd name="connsiteX16" fmla="*/ 348639 w 1868275"/>
                <a:gd name="connsiteY16" fmla="*/ 1902536 h 2389158"/>
                <a:gd name="connsiteX17" fmla="*/ 442850 w 1868275"/>
                <a:gd name="connsiteY17" fmla="*/ 1898085 h 2389158"/>
                <a:gd name="connsiteX18" fmla="*/ 502937 w 1868275"/>
                <a:gd name="connsiteY18" fmla="*/ 1886216 h 2389158"/>
                <a:gd name="connsiteX19" fmla="*/ 534835 w 1868275"/>
                <a:gd name="connsiteY19" fmla="*/ 1866928 h 2389158"/>
                <a:gd name="connsiteX20" fmla="*/ 544479 w 1868275"/>
                <a:gd name="connsiteY20" fmla="*/ 1840223 h 2389158"/>
                <a:gd name="connsiteX21" fmla="*/ 544479 w 1868275"/>
                <a:gd name="connsiteY21" fmla="*/ 1165171 h 2389158"/>
                <a:gd name="connsiteX22" fmla="*/ 1069684 w 1868275"/>
                <a:gd name="connsiteY22" fmla="*/ 119212 h 2389158"/>
                <a:gd name="connsiteX23" fmla="*/ 1105291 w 1868275"/>
                <a:gd name="connsiteY23" fmla="*/ 34645 h 2389158"/>
                <a:gd name="connsiteX24" fmla="*/ 1107702 w 1868275"/>
                <a:gd name="connsiteY24" fmla="*/ 7383 h 2389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868275" h="2389158">
                  <a:moveTo>
                    <a:pt x="0" y="1718"/>
                  </a:moveTo>
                  <a:lnTo>
                    <a:pt x="506810" y="441359"/>
                  </a:lnTo>
                  <a:lnTo>
                    <a:pt x="476232" y="509406"/>
                  </a:lnTo>
                  <a:cubicBezTo>
                    <a:pt x="457439" y="554904"/>
                    <a:pt x="438152" y="602875"/>
                    <a:pt x="418370" y="653319"/>
                  </a:cubicBezTo>
                  <a:cubicBezTo>
                    <a:pt x="398588" y="703762"/>
                    <a:pt x="379301" y="755689"/>
                    <a:pt x="360509" y="809100"/>
                  </a:cubicBezTo>
                  <a:lnTo>
                    <a:pt x="357541" y="809100"/>
                  </a:lnTo>
                  <a:cubicBezTo>
                    <a:pt x="336770" y="753711"/>
                    <a:pt x="316247" y="700795"/>
                    <a:pt x="295971" y="650351"/>
                  </a:cubicBezTo>
                  <a:cubicBezTo>
                    <a:pt x="275694" y="599908"/>
                    <a:pt x="255171" y="551937"/>
                    <a:pt x="234400" y="506439"/>
                  </a:cubicBezTo>
                  <a:lnTo>
                    <a:pt x="20757" y="34645"/>
                  </a:lnTo>
                  <a:close/>
                  <a:moveTo>
                    <a:pt x="1103694" y="0"/>
                  </a:moveTo>
                  <a:lnTo>
                    <a:pt x="1868275" y="663249"/>
                  </a:lnTo>
                  <a:lnTo>
                    <a:pt x="1868275" y="2389158"/>
                  </a:lnTo>
                  <a:lnTo>
                    <a:pt x="768108" y="2389158"/>
                  </a:lnTo>
                  <a:lnTo>
                    <a:pt x="176188" y="1875688"/>
                  </a:lnTo>
                  <a:lnTo>
                    <a:pt x="193600" y="1886216"/>
                  </a:lnTo>
                  <a:cubicBezTo>
                    <a:pt x="208931" y="1891161"/>
                    <a:pt x="228960" y="1895117"/>
                    <a:pt x="253687" y="1898085"/>
                  </a:cubicBezTo>
                  <a:cubicBezTo>
                    <a:pt x="278414" y="1901052"/>
                    <a:pt x="310065" y="1902536"/>
                    <a:pt x="348639" y="1902536"/>
                  </a:cubicBezTo>
                  <a:cubicBezTo>
                    <a:pt x="386225" y="1902536"/>
                    <a:pt x="417628" y="1901052"/>
                    <a:pt x="442850" y="1898085"/>
                  </a:cubicBezTo>
                  <a:cubicBezTo>
                    <a:pt x="468072" y="1895117"/>
                    <a:pt x="488101" y="1891161"/>
                    <a:pt x="502937" y="1886216"/>
                  </a:cubicBezTo>
                  <a:cubicBezTo>
                    <a:pt x="517773" y="1881270"/>
                    <a:pt x="528406" y="1874841"/>
                    <a:pt x="534835" y="1866928"/>
                  </a:cubicBezTo>
                  <a:cubicBezTo>
                    <a:pt x="541264" y="1859016"/>
                    <a:pt x="544479" y="1850114"/>
                    <a:pt x="544479" y="1840223"/>
                  </a:cubicBezTo>
                  <a:lnTo>
                    <a:pt x="544479" y="1165171"/>
                  </a:lnTo>
                  <a:lnTo>
                    <a:pt x="1069684" y="119212"/>
                  </a:lnTo>
                  <a:cubicBezTo>
                    <a:pt x="1087488" y="83604"/>
                    <a:pt x="1099357" y="55416"/>
                    <a:pt x="1105291" y="34645"/>
                  </a:cubicBezTo>
                  <a:cubicBezTo>
                    <a:pt x="1108259" y="24260"/>
                    <a:pt x="1109062" y="15172"/>
                    <a:pt x="1107702" y="7383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defTabSz="685800">
                <a:defRPr/>
              </a:pPr>
              <a:endParaRPr lang="en-US" sz="1350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>
              <a:off x="2128726" y="775732"/>
              <a:ext cx="1519738" cy="1937622"/>
            </a:xfrm>
            <a:custGeom>
              <a:avLst/>
              <a:gdLst/>
              <a:ahLst/>
              <a:cxnLst/>
              <a:rect l="l" t="t" r="r" b="b"/>
              <a:pathLst>
                <a:path w="1519738" h="1937622">
                  <a:moveTo>
                    <a:pt x="202189" y="0"/>
                  </a:moveTo>
                  <a:cubicBezTo>
                    <a:pt x="247688" y="0"/>
                    <a:pt x="284036" y="989"/>
                    <a:pt x="311236" y="2967"/>
                  </a:cubicBezTo>
                  <a:cubicBezTo>
                    <a:pt x="338436" y="4946"/>
                    <a:pt x="359949" y="8655"/>
                    <a:pt x="375774" y="14095"/>
                  </a:cubicBezTo>
                  <a:cubicBezTo>
                    <a:pt x="391600" y="19534"/>
                    <a:pt x="403221" y="26705"/>
                    <a:pt x="410640" y="35607"/>
                  </a:cubicBezTo>
                  <a:cubicBezTo>
                    <a:pt x="418058" y="44509"/>
                    <a:pt x="425229" y="55883"/>
                    <a:pt x="432152" y="69731"/>
                  </a:cubicBezTo>
                  <a:lnTo>
                    <a:pt x="645795" y="541525"/>
                  </a:lnTo>
                  <a:cubicBezTo>
                    <a:pt x="666566" y="587023"/>
                    <a:pt x="687089" y="634994"/>
                    <a:pt x="707366" y="685437"/>
                  </a:cubicBezTo>
                  <a:cubicBezTo>
                    <a:pt x="727642" y="735881"/>
                    <a:pt x="748165" y="788797"/>
                    <a:pt x="768936" y="844186"/>
                  </a:cubicBezTo>
                  <a:lnTo>
                    <a:pt x="771904" y="844186"/>
                  </a:lnTo>
                  <a:cubicBezTo>
                    <a:pt x="790696" y="790775"/>
                    <a:pt x="809983" y="738848"/>
                    <a:pt x="829765" y="688405"/>
                  </a:cubicBezTo>
                  <a:cubicBezTo>
                    <a:pt x="849547" y="637961"/>
                    <a:pt x="868834" y="589990"/>
                    <a:pt x="887627" y="544492"/>
                  </a:cubicBezTo>
                  <a:lnTo>
                    <a:pt x="1098302" y="75665"/>
                  </a:lnTo>
                  <a:cubicBezTo>
                    <a:pt x="1103248" y="59840"/>
                    <a:pt x="1109430" y="47229"/>
                    <a:pt x="1116848" y="37833"/>
                  </a:cubicBezTo>
                  <a:cubicBezTo>
                    <a:pt x="1124266" y="28436"/>
                    <a:pt x="1135393" y="20771"/>
                    <a:pt x="1150229" y="14836"/>
                  </a:cubicBezTo>
                  <a:cubicBezTo>
                    <a:pt x="1165066" y="8902"/>
                    <a:pt x="1185342" y="4946"/>
                    <a:pt x="1211058" y="2967"/>
                  </a:cubicBezTo>
                  <a:cubicBezTo>
                    <a:pt x="1236774" y="989"/>
                    <a:pt x="1270898" y="0"/>
                    <a:pt x="1313429" y="0"/>
                  </a:cubicBezTo>
                  <a:cubicBezTo>
                    <a:pt x="1369807" y="0"/>
                    <a:pt x="1413574" y="1236"/>
                    <a:pt x="1444730" y="3709"/>
                  </a:cubicBezTo>
                  <a:cubicBezTo>
                    <a:pt x="1475886" y="6182"/>
                    <a:pt x="1497152" y="12611"/>
                    <a:pt x="1508526" y="22996"/>
                  </a:cubicBezTo>
                  <a:cubicBezTo>
                    <a:pt x="1519901" y="33382"/>
                    <a:pt x="1522621" y="48960"/>
                    <a:pt x="1516686" y="69731"/>
                  </a:cubicBezTo>
                  <a:cubicBezTo>
                    <a:pt x="1510752" y="90502"/>
                    <a:pt x="1498883" y="118690"/>
                    <a:pt x="1481079" y="154298"/>
                  </a:cubicBezTo>
                  <a:lnTo>
                    <a:pt x="955874" y="1200257"/>
                  </a:lnTo>
                  <a:lnTo>
                    <a:pt x="955874" y="1875309"/>
                  </a:lnTo>
                  <a:cubicBezTo>
                    <a:pt x="955874" y="1885200"/>
                    <a:pt x="952659" y="1894102"/>
                    <a:pt x="946230" y="1902014"/>
                  </a:cubicBezTo>
                  <a:cubicBezTo>
                    <a:pt x="939801" y="1909927"/>
                    <a:pt x="929168" y="1916356"/>
                    <a:pt x="914332" y="1921302"/>
                  </a:cubicBezTo>
                  <a:cubicBezTo>
                    <a:pt x="899496" y="1926247"/>
                    <a:pt x="879467" y="1930203"/>
                    <a:pt x="854245" y="1933171"/>
                  </a:cubicBezTo>
                  <a:cubicBezTo>
                    <a:pt x="829023" y="1936138"/>
                    <a:pt x="797620" y="1937622"/>
                    <a:pt x="760034" y="1937622"/>
                  </a:cubicBezTo>
                  <a:cubicBezTo>
                    <a:pt x="721460" y="1937622"/>
                    <a:pt x="689809" y="1936138"/>
                    <a:pt x="665082" y="1933171"/>
                  </a:cubicBezTo>
                  <a:cubicBezTo>
                    <a:pt x="640355" y="1930203"/>
                    <a:pt x="620326" y="1926247"/>
                    <a:pt x="604995" y="1921302"/>
                  </a:cubicBezTo>
                  <a:cubicBezTo>
                    <a:pt x="589664" y="1916356"/>
                    <a:pt x="579032" y="1909927"/>
                    <a:pt x="573097" y="1902014"/>
                  </a:cubicBezTo>
                  <a:cubicBezTo>
                    <a:pt x="567163" y="1894102"/>
                    <a:pt x="564195" y="1885200"/>
                    <a:pt x="564195" y="1875309"/>
                  </a:cubicBezTo>
                  <a:lnTo>
                    <a:pt x="564195" y="1200257"/>
                  </a:lnTo>
                  <a:lnTo>
                    <a:pt x="38990" y="154298"/>
                  </a:lnTo>
                  <a:cubicBezTo>
                    <a:pt x="20198" y="117701"/>
                    <a:pt x="8081" y="89265"/>
                    <a:pt x="2641" y="68989"/>
                  </a:cubicBezTo>
                  <a:cubicBezTo>
                    <a:pt x="-2799" y="48713"/>
                    <a:pt x="168" y="33382"/>
                    <a:pt x="11543" y="22996"/>
                  </a:cubicBezTo>
                  <a:cubicBezTo>
                    <a:pt x="22917" y="12611"/>
                    <a:pt x="43936" y="6182"/>
                    <a:pt x="74597" y="3709"/>
                  </a:cubicBezTo>
                  <a:cubicBezTo>
                    <a:pt x="105259" y="1236"/>
                    <a:pt x="147790" y="0"/>
                    <a:pt x="202189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685800">
                <a:defRPr/>
              </a:pPr>
              <a:endParaRPr lang="en-US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0079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646"/>
            <a:ext cx="9144000" cy="1143000"/>
          </a:xfrm>
        </p:spPr>
        <p:txBody>
          <a:bodyPr>
            <a:noAutofit/>
          </a:bodyPr>
          <a:lstStyle/>
          <a:p>
            <a:r>
              <a:rPr lang="en-US" altLang="ko-KR" sz="4000" dirty="0" err="1">
                <a:latin typeface="Calibri"/>
                <a:cs typeface="Calibri"/>
              </a:rPr>
              <a:t>EaP</a:t>
            </a:r>
            <a:r>
              <a:rPr lang="en-US" altLang="ko-KR" sz="4000" dirty="0">
                <a:latin typeface="Calibri"/>
                <a:cs typeface="Calibri"/>
              </a:rPr>
              <a:t> region - policy</a:t>
            </a:r>
            <a:endParaRPr lang="en-US" sz="4000" dirty="0">
              <a:latin typeface="Calibri"/>
              <a:cs typeface="Calibri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59000" y="1803401"/>
            <a:ext cx="6616700" cy="339580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aseline="30000" dirty="0"/>
              <a:t>Launched in 2009 as a joint policy initiative, the Eastern Partnership (</a:t>
            </a:r>
            <a:r>
              <a:rPr lang="en-US" sz="2400" baseline="30000" dirty="0" err="1"/>
              <a:t>EaP</a:t>
            </a:r>
            <a:r>
              <a:rPr lang="en-US" sz="2400" baseline="30000" dirty="0"/>
              <a:t>) aims to deepen and strengthen relations between the European Union, its Member States and its six Eastern </a:t>
            </a:r>
            <a:r>
              <a:rPr lang="en-US" sz="2400" baseline="30000" dirty="0" err="1"/>
              <a:t>neighbours</a:t>
            </a:r>
            <a:r>
              <a:rPr lang="en-US" sz="2400" baseline="30000" dirty="0"/>
              <a:t>: Armenia, Azerbaijan, Belarus, Georgia, the Republic of Moldova and Ukraine (73 million  population).</a:t>
            </a:r>
          </a:p>
          <a:p>
            <a:pPr algn="just">
              <a:lnSpc>
                <a:spcPct val="150000"/>
              </a:lnSpc>
            </a:pPr>
            <a:endParaRPr lang="en-US" sz="2400" baseline="30000" dirty="0"/>
          </a:p>
          <a:p>
            <a:pPr algn="just">
              <a:lnSpc>
                <a:spcPct val="150000"/>
              </a:lnSpc>
            </a:pPr>
            <a:endParaRPr lang="en-US" sz="2400" baseline="30000" dirty="0"/>
          </a:p>
          <a:p>
            <a:pPr algn="just">
              <a:lnSpc>
                <a:spcPct val="150000"/>
              </a:lnSpc>
            </a:pPr>
            <a:endParaRPr lang="en-US" sz="2400" baseline="30000" dirty="0"/>
          </a:p>
          <a:p>
            <a:pPr algn="just">
              <a:lnSpc>
                <a:spcPct val="150000"/>
              </a:lnSpc>
            </a:pPr>
            <a:r>
              <a:rPr lang="en-US" sz="2400" baseline="30000" dirty="0"/>
              <a:t>Within this framework, all partners have committed to demonstrate and deliver tangible benefits to the daily lives of citizens across the region.</a:t>
            </a:r>
            <a:endParaRPr lang="en-US" sz="2400" dirty="0"/>
          </a:p>
        </p:txBody>
      </p:sp>
      <p:pic>
        <p:nvPicPr>
          <p:cNvPr id="13" name="Picture 12" descr="flag_2colors"/>
          <p:cNvPicPr/>
          <p:nvPr/>
        </p:nvPicPr>
        <p:blipFill>
          <a:blip r:embed="rId2"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52" y="3239452"/>
            <a:ext cx="1631284" cy="11547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58830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646"/>
            <a:ext cx="9144000" cy="1143000"/>
          </a:xfrm>
        </p:spPr>
        <p:txBody>
          <a:bodyPr>
            <a:noAutofit/>
          </a:bodyPr>
          <a:lstStyle/>
          <a:p>
            <a:r>
              <a:rPr lang="en-US" altLang="ko-KR" sz="4000" dirty="0" err="1">
                <a:latin typeface="Calibri"/>
                <a:cs typeface="Calibri"/>
              </a:rPr>
              <a:t>EaP</a:t>
            </a:r>
            <a:r>
              <a:rPr lang="en-US" altLang="ko-KR" sz="4000" dirty="0">
                <a:latin typeface="Calibri"/>
                <a:cs typeface="Calibri"/>
              </a:rPr>
              <a:t> region - actors</a:t>
            </a:r>
            <a:endParaRPr lang="en-US" sz="4000" dirty="0">
              <a:latin typeface="Calibri"/>
              <a:cs typeface="Calibri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A74F1437-A90D-DE49-8163-F019318E1FE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1996" y="1349225"/>
            <a:ext cx="6089104" cy="4875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" name="Picture 108">
            <a:extLst>
              <a:ext uri="{FF2B5EF4-FFF2-40B4-BE49-F238E27FC236}">
                <a16:creationId xmlns:a16="http://schemas.microsoft.com/office/drawing/2014/main" id="{08D4D0F8-30E2-B946-9B76-F76AE8360F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8410" y="4154288"/>
            <a:ext cx="540289" cy="607825"/>
          </a:xfrm>
          <a:prstGeom prst="rect">
            <a:avLst/>
          </a:prstGeom>
        </p:spPr>
      </p:pic>
      <p:pic>
        <p:nvPicPr>
          <p:cNvPr id="110" name="Picture 109">
            <a:extLst>
              <a:ext uri="{FF2B5EF4-FFF2-40B4-BE49-F238E27FC236}">
                <a16:creationId xmlns:a16="http://schemas.microsoft.com/office/drawing/2014/main" id="{4846453D-CB2F-564E-9137-6D8C6D0B8F3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7945710" y="4912117"/>
            <a:ext cx="602829" cy="602829"/>
          </a:xfrm>
          <a:prstGeom prst="rect">
            <a:avLst/>
          </a:prstGeom>
        </p:spPr>
      </p:pic>
      <p:pic>
        <p:nvPicPr>
          <p:cNvPr id="111" name="Picture 110">
            <a:extLst>
              <a:ext uri="{FF2B5EF4-FFF2-40B4-BE49-F238E27FC236}">
                <a16:creationId xmlns:a16="http://schemas.microsoft.com/office/drawing/2014/main" id="{3ABA0CEA-1415-D64D-96CE-CDCB6335F7C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4910" y="5689213"/>
            <a:ext cx="707829" cy="286255"/>
          </a:xfrm>
          <a:prstGeom prst="rect">
            <a:avLst/>
          </a:prstGeom>
        </p:spPr>
      </p:pic>
      <p:sp>
        <p:nvSpPr>
          <p:cNvPr id="113" name="Rectangle 112">
            <a:extLst>
              <a:ext uri="{FF2B5EF4-FFF2-40B4-BE49-F238E27FC236}">
                <a16:creationId xmlns:a16="http://schemas.microsoft.com/office/drawing/2014/main" id="{C3D81FE2-0114-A04E-93F1-BEEE116F06FB}"/>
              </a:ext>
            </a:extLst>
          </p:cNvPr>
          <p:cNvSpPr/>
          <p:nvPr/>
        </p:nvSpPr>
        <p:spPr bwMode="auto">
          <a:xfrm>
            <a:off x="7796683" y="4051299"/>
            <a:ext cx="853417" cy="2044701"/>
          </a:xfrm>
          <a:prstGeom prst="rect">
            <a:avLst/>
          </a:prstGeom>
          <a:noFill/>
          <a:ln w="9525" cap="flat" cmpd="sng" algn="ctr">
            <a:solidFill>
              <a:srgbClr val="14477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/>
            <a:endParaRPr lang="en-US" sz="3200"/>
          </a:p>
        </p:txBody>
      </p:sp>
      <p:pic>
        <p:nvPicPr>
          <p:cNvPr id="114" name="Picture 113">
            <a:extLst>
              <a:ext uri="{FF2B5EF4-FFF2-40B4-BE49-F238E27FC236}">
                <a16:creationId xmlns:a16="http://schemas.microsoft.com/office/drawing/2014/main" id="{C2BA6798-B41B-6744-9D80-A97DB8296C3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209" y="2396762"/>
            <a:ext cx="674719" cy="404831"/>
          </a:xfrm>
          <a:prstGeom prst="rect">
            <a:avLst/>
          </a:prstGeom>
        </p:spPr>
      </p:pic>
      <p:pic>
        <p:nvPicPr>
          <p:cNvPr id="115" name="Picture 114">
            <a:extLst>
              <a:ext uri="{FF2B5EF4-FFF2-40B4-BE49-F238E27FC236}">
                <a16:creationId xmlns:a16="http://schemas.microsoft.com/office/drawing/2014/main" id="{592F4D88-3F9C-EE49-AADA-F224B06720A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669" y="1628676"/>
            <a:ext cx="668259" cy="755424"/>
          </a:xfrm>
          <a:prstGeom prst="rect">
            <a:avLst/>
          </a:prstGeom>
        </p:spPr>
      </p:pic>
      <p:pic>
        <p:nvPicPr>
          <p:cNvPr id="119" name="Picture 118">
            <a:extLst>
              <a:ext uri="{FF2B5EF4-FFF2-40B4-BE49-F238E27FC236}">
                <a16:creationId xmlns:a16="http://schemas.microsoft.com/office/drawing/2014/main" id="{2EB337BB-EFE7-FD49-AB8C-E0D609CA4604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809" y="2934033"/>
            <a:ext cx="597119" cy="597119"/>
          </a:xfrm>
          <a:prstGeom prst="rect">
            <a:avLst/>
          </a:prstGeom>
        </p:spPr>
      </p:pic>
      <p:sp>
        <p:nvSpPr>
          <p:cNvPr id="120" name="Rectangle 119">
            <a:extLst>
              <a:ext uri="{FF2B5EF4-FFF2-40B4-BE49-F238E27FC236}">
                <a16:creationId xmlns:a16="http://schemas.microsoft.com/office/drawing/2014/main" id="{C3D81FE2-0114-A04E-93F1-BEEE116F06FB}"/>
              </a:ext>
            </a:extLst>
          </p:cNvPr>
          <p:cNvSpPr/>
          <p:nvPr/>
        </p:nvSpPr>
        <p:spPr bwMode="auto">
          <a:xfrm>
            <a:off x="245830" y="1628677"/>
            <a:ext cx="853417" cy="2008748"/>
          </a:xfrm>
          <a:prstGeom prst="rect">
            <a:avLst/>
          </a:prstGeom>
          <a:noFill/>
          <a:ln w="9525" cap="flat" cmpd="sng" algn="ctr">
            <a:solidFill>
              <a:srgbClr val="14477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/>
            <a:endParaRPr lang="en-US" sz="3200"/>
          </a:p>
        </p:txBody>
      </p:sp>
    </p:spTree>
    <p:extLst>
      <p:ext uri="{BB962C8B-B14F-4D97-AF65-F5344CB8AC3E}">
        <p14:creationId xmlns:p14="http://schemas.microsoft.com/office/powerpoint/2010/main" val="2201345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646"/>
            <a:ext cx="9144000" cy="1143000"/>
          </a:xfrm>
        </p:spPr>
        <p:txBody>
          <a:bodyPr>
            <a:noAutofit/>
          </a:bodyPr>
          <a:lstStyle/>
          <a:p>
            <a:r>
              <a:rPr lang="en-US" altLang="ko-KR" sz="4000" dirty="0" err="1">
                <a:latin typeface="Calibri"/>
                <a:cs typeface="Calibri"/>
              </a:rPr>
              <a:t>EaP</a:t>
            </a:r>
            <a:r>
              <a:rPr lang="en-US" altLang="ko-KR" sz="4000" dirty="0">
                <a:latin typeface="Calibri"/>
                <a:cs typeface="Calibri"/>
              </a:rPr>
              <a:t> Cloud </a:t>
            </a:r>
            <a:r>
              <a:rPr lang="mr-IN" altLang="ko-KR" sz="4000" dirty="0">
                <a:latin typeface="Calibri"/>
                <a:cs typeface="Calibri"/>
              </a:rPr>
              <a:t>–</a:t>
            </a:r>
            <a:r>
              <a:rPr lang="en-US" altLang="ko-KR" sz="4000" dirty="0">
                <a:latin typeface="Calibri"/>
                <a:cs typeface="Calibri"/>
              </a:rPr>
              <a:t> connectivity</a:t>
            </a:r>
            <a:endParaRPr lang="en-US" sz="4000" dirty="0">
              <a:latin typeface="Calibri"/>
              <a:cs typeface="Calibri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426298-1865-4878-B601-E4C43422AC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0" y="1391444"/>
            <a:ext cx="8509000" cy="478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2473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646"/>
            <a:ext cx="9144000" cy="1143000"/>
          </a:xfrm>
        </p:spPr>
        <p:txBody>
          <a:bodyPr>
            <a:noAutofit/>
          </a:bodyPr>
          <a:lstStyle/>
          <a:p>
            <a:r>
              <a:rPr lang="en-US" altLang="ko-KR" sz="4000" dirty="0" err="1">
                <a:latin typeface="Calibri"/>
                <a:cs typeface="Calibri"/>
              </a:rPr>
              <a:t>EaP</a:t>
            </a:r>
            <a:r>
              <a:rPr lang="en-US" altLang="ko-KR" sz="4000" dirty="0">
                <a:latin typeface="Calibri"/>
                <a:cs typeface="Calibri"/>
              </a:rPr>
              <a:t> Cloud </a:t>
            </a:r>
            <a:r>
              <a:rPr lang="mr-IN" altLang="ko-KR" sz="4000" dirty="0">
                <a:latin typeface="Calibri"/>
                <a:cs typeface="Calibri"/>
              </a:rPr>
              <a:t>–</a:t>
            </a:r>
            <a:r>
              <a:rPr lang="en-US" altLang="ko-KR" sz="4000" dirty="0">
                <a:latin typeface="Calibri"/>
                <a:cs typeface="Calibri"/>
              </a:rPr>
              <a:t> cloud usage</a:t>
            </a:r>
            <a:endParaRPr lang="en-US" sz="4000" dirty="0">
              <a:latin typeface="Calibri"/>
              <a:cs typeface="Calibri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275472" y="1442829"/>
            <a:ext cx="4572000" cy="4572000"/>
            <a:chOff x="685800" y="1295400"/>
            <a:chExt cx="4572000" cy="45720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800" y="1295400"/>
              <a:ext cx="4572000" cy="45720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295400" y="3352800"/>
              <a:ext cx="3352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Local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62400" y="1442829"/>
            <a:ext cx="4572000" cy="4572000"/>
            <a:chOff x="3372728" y="1295400"/>
            <a:chExt cx="4572000" cy="45720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72728" y="1295400"/>
              <a:ext cx="4572000" cy="457200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4981136" y="3214300"/>
              <a:ext cx="1371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Global</a:t>
              </a:r>
            </a:p>
          </p:txBody>
        </p:sp>
      </p:grpSp>
      <p:pic>
        <p:nvPicPr>
          <p:cNvPr id="10" name="Picture 9" descr="aws_logo_smile_1200x63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3350" y="3481615"/>
            <a:ext cx="1308100" cy="686753"/>
          </a:xfrm>
          <a:prstGeom prst="rect">
            <a:avLst/>
          </a:prstGeom>
        </p:spPr>
      </p:pic>
      <p:pic>
        <p:nvPicPr>
          <p:cNvPr id="11" name="Picture 10" descr="Unknown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844" y="3481615"/>
            <a:ext cx="1012706" cy="506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511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646"/>
            <a:ext cx="9144000" cy="1143000"/>
          </a:xfrm>
        </p:spPr>
        <p:txBody>
          <a:bodyPr>
            <a:noAutofit/>
          </a:bodyPr>
          <a:lstStyle/>
          <a:p>
            <a:r>
              <a:rPr lang="en-US" altLang="ko-KR" sz="4000" dirty="0" err="1">
                <a:latin typeface="Calibri"/>
                <a:cs typeface="Calibri"/>
              </a:rPr>
              <a:t>EaP</a:t>
            </a:r>
            <a:r>
              <a:rPr lang="en-US" altLang="ko-KR" sz="4000" dirty="0">
                <a:latin typeface="Calibri"/>
                <a:cs typeface="Calibri"/>
              </a:rPr>
              <a:t> Cloud </a:t>
            </a:r>
            <a:r>
              <a:rPr lang="mr-IN" altLang="ko-KR" sz="4000" dirty="0">
                <a:latin typeface="Calibri"/>
                <a:cs typeface="Calibri"/>
              </a:rPr>
              <a:t>–</a:t>
            </a:r>
            <a:r>
              <a:rPr lang="en-US" altLang="ko-KR" sz="4000" dirty="0">
                <a:latin typeface="Calibri"/>
                <a:cs typeface="Calibri"/>
              </a:rPr>
              <a:t> </a:t>
            </a:r>
            <a:r>
              <a:rPr lang="en-US" altLang="ko-KR" sz="4000" dirty="0" err="1">
                <a:latin typeface="Calibri"/>
                <a:cs typeface="Calibri"/>
              </a:rPr>
              <a:t>IaaS</a:t>
            </a:r>
            <a:r>
              <a:rPr lang="en-US" altLang="ko-KR" sz="4000" dirty="0">
                <a:latin typeface="Calibri"/>
                <a:cs typeface="Calibri"/>
              </a:rPr>
              <a:t> resources</a:t>
            </a:r>
            <a:endParaRPr lang="en-US" sz="4000" dirty="0">
              <a:latin typeface="Calibri"/>
              <a:cs typeface="Calibri"/>
            </a:endParaRPr>
          </a:p>
        </p:txBody>
      </p:sp>
      <p:pic>
        <p:nvPicPr>
          <p:cNvPr id="3" name="Picture 2" descr="Untitl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01" y="1320800"/>
            <a:ext cx="7890982" cy="4882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6501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646"/>
            <a:ext cx="9144000" cy="1143000"/>
          </a:xfrm>
        </p:spPr>
        <p:txBody>
          <a:bodyPr>
            <a:noAutofit/>
          </a:bodyPr>
          <a:lstStyle/>
          <a:p>
            <a:r>
              <a:rPr lang="en-US" altLang="ko-KR" sz="4000" dirty="0" err="1">
                <a:latin typeface="Calibri"/>
                <a:cs typeface="Calibri"/>
              </a:rPr>
              <a:t>EaP</a:t>
            </a:r>
            <a:r>
              <a:rPr lang="en-US" altLang="ko-KR" sz="4000" dirty="0">
                <a:latin typeface="Calibri"/>
                <a:cs typeface="Calibri"/>
              </a:rPr>
              <a:t> Cloud </a:t>
            </a:r>
            <a:r>
              <a:rPr lang="mr-IN" altLang="ko-KR" sz="4000" dirty="0">
                <a:latin typeface="Calibri"/>
                <a:cs typeface="Calibri"/>
              </a:rPr>
              <a:t>–</a:t>
            </a:r>
            <a:r>
              <a:rPr lang="en-US" altLang="ko-KR" sz="4000" dirty="0">
                <a:latin typeface="Calibri"/>
                <a:cs typeface="Calibri"/>
              </a:rPr>
              <a:t> </a:t>
            </a:r>
            <a:r>
              <a:rPr lang="en-US" altLang="ko-KR" sz="4000" dirty="0" err="1">
                <a:latin typeface="Calibri"/>
                <a:cs typeface="Calibri"/>
              </a:rPr>
              <a:t>IaaS</a:t>
            </a:r>
            <a:r>
              <a:rPr lang="en-US" altLang="ko-KR" sz="4000" dirty="0">
                <a:latin typeface="Calibri"/>
                <a:cs typeface="Calibri"/>
              </a:rPr>
              <a:t> VMs</a:t>
            </a:r>
            <a:endParaRPr lang="en-US" sz="4000" dirty="0">
              <a:latin typeface="Calibri"/>
              <a:cs typeface="Calibri"/>
            </a:endParaRPr>
          </a:p>
        </p:txBody>
      </p:sp>
      <p:pic>
        <p:nvPicPr>
          <p:cNvPr id="6" name="Picture 5" descr="Untitl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909" y="1320800"/>
            <a:ext cx="7895690" cy="488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2327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646"/>
            <a:ext cx="9144000" cy="1143000"/>
          </a:xfrm>
        </p:spPr>
        <p:txBody>
          <a:bodyPr>
            <a:noAutofit/>
          </a:bodyPr>
          <a:lstStyle/>
          <a:p>
            <a:r>
              <a:rPr lang="en-US" altLang="ko-KR" sz="4000" dirty="0">
                <a:latin typeface="Calibri"/>
                <a:cs typeface="Calibri"/>
              </a:rPr>
              <a:t>ASNET-AM </a:t>
            </a:r>
            <a:r>
              <a:rPr lang="mr-IN" altLang="ko-KR" sz="4000" dirty="0">
                <a:latin typeface="Calibri"/>
                <a:cs typeface="Calibri"/>
              </a:rPr>
              <a:t>– </a:t>
            </a:r>
            <a:r>
              <a:rPr lang="en-US" altLang="ko-KR" sz="4000" dirty="0">
                <a:latin typeface="Calibri"/>
                <a:cs typeface="Calibri"/>
              </a:rPr>
              <a:t>mission</a:t>
            </a:r>
            <a:endParaRPr lang="en-US" sz="4000" dirty="0">
              <a:latin typeface="Calibri"/>
              <a:cs typeface="Calibri"/>
            </a:endParaRPr>
          </a:p>
        </p:txBody>
      </p:sp>
      <p:sp>
        <p:nvSpPr>
          <p:cNvPr id="40" name="Circular Arrow 39"/>
          <p:cNvSpPr/>
          <p:nvPr/>
        </p:nvSpPr>
        <p:spPr>
          <a:xfrm>
            <a:off x="755576" y="913284"/>
            <a:ext cx="3369226" cy="3369226"/>
          </a:xfrm>
          <a:prstGeom prst="circularArrow">
            <a:avLst>
              <a:gd name="adj1" fmla="val 8116"/>
              <a:gd name="adj2" fmla="val 770346"/>
              <a:gd name="adj3" fmla="val 18850604"/>
              <a:gd name="adj4" fmla="val 1043232"/>
              <a:gd name="adj5" fmla="val 12500"/>
            </a:avLst>
          </a:prstGeom>
          <a:solidFill>
            <a:srgbClr val="0070C0"/>
          </a:solidFill>
          <a:effectLst>
            <a:outerShdw blurRad="330200" dist="38100" dir="5400000" algn="t" rotWithShape="0">
              <a:prstClr val="black">
                <a:alpha val="40000"/>
              </a:prstClr>
            </a:outerShdw>
          </a:effectLst>
          <a:scene3d>
            <a:camera prst="perspectiveRelaxedModerately"/>
            <a:lightRig rig="flat" dir="t">
              <a:rot lat="0" lon="0" rev="4800000"/>
            </a:lightRig>
          </a:scene3d>
          <a:sp3d extrusionH="254000" contourW="12700">
            <a:bevelT/>
            <a:extrusionClr>
              <a:schemeClr val="bg1"/>
            </a:extrusionClr>
            <a:contourClr>
              <a:schemeClr val="bg1">
                <a:lumMod val="8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41" name="Circular Arrow 40"/>
          <p:cNvSpPr/>
          <p:nvPr/>
        </p:nvSpPr>
        <p:spPr>
          <a:xfrm>
            <a:off x="4644008" y="946655"/>
            <a:ext cx="3369226" cy="3369226"/>
          </a:xfrm>
          <a:prstGeom prst="circularArrow">
            <a:avLst>
              <a:gd name="adj1" fmla="val 8889"/>
              <a:gd name="adj2" fmla="val 770346"/>
              <a:gd name="adj3" fmla="val 12070398"/>
              <a:gd name="adj4" fmla="val 14945764"/>
              <a:gd name="adj5" fmla="val 12500"/>
            </a:avLst>
          </a:prstGeom>
          <a:solidFill>
            <a:srgbClr val="0070C0"/>
          </a:solidFill>
          <a:effectLst>
            <a:outerShdw blurRad="330200" dist="38100" dir="5400000" algn="t" rotWithShape="0">
              <a:prstClr val="black">
                <a:alpha val="40000"/>
              </a:prstClr>
            </a:outerShdw>
          </a:effectLst>
          <a:scene3d>
            <a:camera prst="perspectiveRelaxedModerately"/>
            <a:lightRig rig="flat" dir="t">
              <a:rot lat="0" lon="0" rev="4800000"/>
            </a:lightRig>
          </a:scene3d>
          <a:sp3d extrusionH="254000" contourW="12700">
            <a:bevelT/>
            <a:extrusionClr>
              <a:schemeClr val="bg1"/>
            </a:extrusionClr>
            <a:contourClr>
              <a:schemeClr val="bg1">
                <a:lumMod val="8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571674" y="2495034"/>
            <a:ext cx="204414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>
                <a:solidFill>
                  <a:srgbClr val="0270C0"/>
                </a:solidFill>
                <a:latin typeface="Calibri"/>
                <a:cs typeface="Calibri"/>
              </a:rPr>
              <a:t>Digital economy</a:t>
            </a:r>
          </a:p>
        </p:txBody>
      </p:sp>
      <p:sp>
        <p:nvSpPr>
          <p:cNvPr id="43" name="Rectangle 42"/>
          <p:cNvSpPr/>
          <p:nvPr/>
        </p:nvSpPr>
        <p:spPr>
          <a:xfrm>
            <a:off x="5521374" y="2571234"/>
            <a:ext cx="182137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>
                <a:solidFill>
                  <a:srgbClr val="0270C0"/>
                </a:solidFill>
                <a:latin typeface="Calibri"/>
                <a:cs typeface="Calibri"/>
              </a:rPr>
              <a:t>Digital science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740728900"/>
              </p:ext>
            </p:extLst>
          </p:nvPr>
        </p:nvGraphicFramePr>
        <p:xfrm>
          <a:off x="442447" y="4051300"/>
          <a:ext cx="3939053" cy="20574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7" name="Diagram 16"/>
          <p:cNvGraphicFramePr/>
          <p:nvPr>
            <p:extLst>
              <p:ext uri="{D42A27DB-BD31-4B8C-83A1-F6EECF244321}">
                <p14:modId xmlns:p14="http://schemas.microsoft.com/office/powerpoint/2010/main" val="1213509980"/>
              </p:ext>
            </p:extLst>
          </p:nvPr>
        </p:nvGraphicFramePr>
        <p:xfrm>
          <a:off x="4580556" y="4114800"/>
          <a:ext cx="3939053" cy="20574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6779841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83257</TotalTime>
  <Words>729</Words>
  <Application>Microsoft Macintosh PowerPoint</Application>
  <PresentationFormat>On-screen Show (4:3)</PresentationFormat>
  <Paragraphs>197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4" baseType="lpstr">
      <vt:lpstr>맑은 고딕</vt:lpstr>
      <vt:lpstr>MS PGothic</vt:lpstr>
      <vt:lpstr>Arial</vt:lpstr>
      <vt:lpstr>Calibri</vt:lpstr>
      <vt:lpstr>Calibri HEA</vt:lpstr>
      <vt:lpstr>Calibri HEADING</vt:lpstr>
      <vt:lpstr>EverSlide Office</vt:lpstr>
      <vt:lpstr>Helvetica</vt:lpstr>
      <vt:lpstr>linea-basic-10</vt:lpstr>
      <vt:lpstr>Mangal</vt:lpstr>
      <vt:lpstr>Times</vt:lpstr>
      <vt:lpstr>Office Theme</vt:lpstr>
      <vt:lpstr>Cloud Activities in the Eastern Partnership Region – Armenian  Experience</vt:lpstr>
      <vt:lpstr>Outline</vt:lpstr>
      <vt:lpstr>EaP region - policy</vt:lpstr>
      <vt:lpstr>EaP region - actors</vt:lpstr>
      <vt:lpstr>EaP Cloud – connectivity</vt:lpstr>
      <vt:lpstr>EaP Cloud – cloud usage</vt:lpstr>
      <vt:lpstr>EaP Cloud – IaaS resources</vt:lpstr>
      <vt:lpstr>EaP Cloud – IaaS VMs</vt:lpstr>
      <vt:lpstr>ASNET-AM – mission</vt:lpstr>
      <vt:lpstr>ASNET-AM – vision</vt:lpstr>
      <vt:lpstr>ASNET-AM – at a glance</vt:lpstr>
      <vt:lpstr>ASNET-AM - connectivity</vt:lpstr>
      <vt:lpstr>ASNET-AM - computing</vt:lpstr>
      <vt:lpstr>ASNET-AM - future</vt:lpstr>
      <vt:lpstr>Use cases - societal challenges</vt:lpstr>
      <vt:lpstr>Use cases - societal challenges</vt:lpstr>
      <vt:lpstr>Use cases - scientific challenges</vt:lpstr>
      <vt:lpstr>Use cases - scientific challenges</vt:lpstr>
      <vt:lpstr>Use cases – digital services</vt:lpstr>
      <vt:lpstr>Digital services – digital libraries online</vt:lpstr>
      <vt:lpstr>Digital services – streaming</vt:lpstr>
      <vt:lpstr>PowerPoint Presentation</vt:lpstr>
    </vt:vector>
  </TitlesOfParts>
  <Company>NAS RA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Syllabus and Course Introduction</dc:title>
  <dc:creator>Hrachya Astsatryan</dc:creator>
  <cp:lastModifiedBy>Casper Dreef</cp:lastModifiedBy>
  <cp:revision>743</cp:revision>
  <dcterms:created xsi:type="dcterms:W3CDTF">2015-11-05T12:53:54Z</dcterms:created>
  <dcterms:modified xsi:type="dcterms:W3CDTF">2019-11-28T11:39:02Z</dcterms:modified>
</cp:coreProperties>
</file>