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3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4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4" r:id="rId2"/>
    <p:sldMasterId id="2147483706" r:id="rId3"/>
    <p:sldMasterId id="2147483736" r:id="rId4"/>
    <p:sldMasterId id="2147483803" r:id="rId5"/>
  </p:sldMasterIdLst>
  <p:notesMasterIdLst>
    <p:notesMasterId r:id="rId19"/>
  </p:notesMasterIdLst>
  <p:sldIdLst>
    <p:sldId id="287" r:id="rId6"/>
    <p:sldId id="726" r:id="rId7"/>
    <p:sldId id="807" r:id="rId8"/>
    <p:sldId id="811" r:id="rId9"/>
    <p:sldId id="799" r:id="rId10"/>
    <p:sldId id="802" r:id="rId11"/>
    <p:sldId id="801" r:id="rId12"/>
    <p:sldId id="808" r:id="rId13"/>
    <p:sldId id="809" r:id="rId14"/>
    <p:sldId id="810" r:id="rId15"/>
    <p:sldId id="728" r:id="rId16"/>
    <p:sldId id="803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FFDDDD"/>
    <a:srgbClr val="FF0000"/>
    <a:srgbClr val="1F4E7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 autoAdjust="0"/>
    <p:restoredTop sz="81881" autoAdjust="0"/>
  </p:normalViewPr>
  <p:slideViewPr>
    <p:cSldViewPr snapToGrid="0">
      <p:cViewPr varScale="1">
        <p:scale>
          <a:sx n="110" d="100"/>
          <a:sy n="110" d="100"/>
        </p:scale>
        <p:origin x="1192" y="17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0E98AA-DF4F-45A3-ADB3-76DC3FC49E3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9B7CF47-65A6-4951-9A7D-1AC85D5D26F5}">
      <dgm:prSet phldrT="[Szöveg]"/>
      <dgm:spPr/>
      <dgm:t>
        <a:bodyPr/>
        <a:lstStyle/>
        <a:p>
          <a:pPr algn="ctr"/>
          <a:r>
            <a:rPr lang="en-GB" b="1" u="sng" noProof="0" dirty="0">
              <a:solidFill>
                <a:schemeClr val="accent1">
                  <a:lumMod val="50000"/>
                </a:schemeClr>
              </a:solidFill>
            </a:rPr>
            <a:t>20-21 June 20019</a:t>
          </a:r>
        </a:p>
        <a:p>
          <a:pPr algn="l"/>
          <a:r>
            <a:rPr lang="en-GB" noProof="0" dirty="0">
              <a:solidFill>
                <a:schemeClr val="accent1">
                  <a:lumMod val="50000"/>
                </a:schemeClr>
              </a:solidFill>
            </a:rPr>
            <a:t>European Council, nomination of Ursula von der </a:t>
          </a:r>
          <a:r>
            <a:rPr lang="en-GB" noProof="0" dirty="0" err="1">
              <a:solidFill>
                <a:schemeClr val="accent1">
                  <a:lumMod val="50000"/>
                </a:schemeClr>
              </a:solidFill>
            </a:rPr>
            <a:t>Leyen</a:t>
          </a:r>
          <a:r>
            <a:rPr lang="en-GB" noProof="0" dirty="0">
              <a:solidFill>
                <a:schemeClr val="accent1">
                  <a:lumMod val="50000"/>
                </a:schemeClr>
              </a:solidFill>
            </a:rPr>
            <a:t> (</a:t>
          </a:r>
          <a:r>
            <a:rPr lang="en-GB" noProof="0" dirty="0" err="1">
              <a:solidFill>
                <a:schemeClr val="accent1">
                  <a:lumMod val="50000"/>
                </a:schemeClr>
              </a:solidFill>
            </a:rPr>
            <a:t>UvdL</a:t>
          </a:r>
          <a:r>
            <a:rPr lang="en-GB" noProof="0" dirty="0">
              <a:solidFill>
                <a:schemeClr val="accent1">
                  <a:lumMod val="50000"/>
                </a:schemeClr>
              </a:solidFill>
            </a:rPr>
            <a:t>)      </a:t>
          </a:r>
        </a:p>
        <a:p>
          <a:pPr algn="l"/>
          <a:r>
            <a:rPr lang="en-GB" noProof="0" dirty="0">
              <a:solidFill>
                <a:schemeClr val="accent1">
                  <a:lumMod val="50000"/>
                </a:schemeClr>
              </a:solidFill>
            </a:rPr>
            <a:t>Council also publishes ‘New Strategy for the EU’</a:t>
          </a:r>
        </a:p>
      </dgm:t>
    </dgm:pt>
    <dgm:pt modelId="{9FC4B7B4-823E-42F4-B6CF-0F6DEC03CE98}" type="parTrans" cxnId="{90F1D773-AFE1-4750-9775-7F832D0E6A19}">
      <dgm:prSet/>
      <dgm:spPr/>
      <dgm:t>
        <a:bodyPr/>
        <a:lstStyle/>
        <a:p>
          <a:endParaRPr lang="en-GB"/>
        </a:p>
      </dgm:t>
    </dgm:pt>
    <dgm:pt modelId="{4667A6D5-9238-4E71-BE1D-510339CD1396}" type="sibTrans" cxnId="{90F1D773-AFE1-4750-9775-7F832D0E6A19}">
      <dgm:prSet/>
      <dgm:spPr/>
      <dgm:t>
        <a:bodyPr/>
        <a:lstStyle/>
        <a:p>
          <a:endParaRPr lang="en-GB"/>
        </a:p>
      </dgm:t>
    </dgm:pt>
    <dgm:pt modelId="{DED3B8F5-A4ED-44F3-A906-2E7F4524C7F1}">
      <dgm:prSet phldrT="[Szöveg]"/>
      <dgm:spPr/>
      <dgm:t>
        <a:bodyPr/>
        <a:lstStyle/>
        <a:p>
          <a:pPr algn="ctr"/>
          <a:r>
            <a:rPr lang="en-GB" b="1" u="sng" noProof="0" dirty="0">
              <a:solidFill>
                <a:schemeClr val="accent1">
                  <a:lumMod val="50000"/>
                </a:schemeClr>
              </a:solidFill>
            </a:rPr>
            <a:t>October 2019 </a:t>
          </a:r>
        </a:p>
        <a:p>
          <a:pPr algn="l"/>
          <a:r>
            <a:rPr lang="en-GB" noProof="0" dirty="0">
              <a:solidFill>
                <a:schemeClr val="accent1">
                  <a:lumMod val="50000"/>
                </a:schemeClr>
              </a:solidFill>
            </a:rPr>
            <a:t>Commissioners’ Hearings </a:t>
          </a:r>
        </a:p>
      </dgm:t>
    </dgm:pt>
    <dgm:pt modelId="{C5A5414D-2111-46EE-9352-9764D1103A02}" type="parTrans" cxnId="{E4E84FD2-39F1-4133-AD3E-092AE51F13D3}">
      <dgm:prSet/>
      <dgm:spPr/>
      <dgm:t>
        <a:bodyPr/>
        <a:lstStyle/>
        <a:p>
          <a:endParaRPr lang="en-GB"/>
        </a:p>
      </dgm:t>
    </dgm:pt>
    <dgm:pt modelId="{4DDD37BE-E6BB-455F-85C1-A765771FFC6A}" type="sibTrans" cxnId="{E4E84FD2-39F1-4133-AD3E-092AE51F13D3}">
      <dgm:prSet/>
      <dgm:spPr/>
      <dgm:t>
        <a:bodyPr/>
        <a:lstStyle/>
        <a:p>
          <a:endParaRPr lang="en-GB"/>
        </a:p>
      </dgm:t>
    </dgm:pt>
    <dgm:pt modelId="{0892643A-1179-48EB-8E0A-7267D6E1DE66}">
      <dgm:prSet phldrT="[Szöveg]"/>
      <dgm:spPr/>
      <dgm:t>
        <a:bodyPr/>
        <a:lstStyle/>
        <a:p>
          <a:pPr algn="ctr"/>
          <a:r>
            <a:rPr lang="hu-HU" b="1" u="sng" dirty="0">
              <a:solidFill>
                <a:schemeClr val="accent1">
                  <a:lumMod val="50000"/>
                </a:schemeClr>
              </a:solidFill>
            </a:rPr>
            <a:t>16/17th </a:t>
          </a:r>
          <a:r>
            <a:rPr lang="hu-HU" b="1" u="sng" dirty="0" err="1">
              <a:solidFill>
                <a:schemeClr val="accent1">
                  <a:lumMod val="50000"/>
                </a:schemeClr>
              </a:solidFill>
            </a:rPr>
            <a:t>October</a:t>
          </a:r>
          <a:endParaRPr lang="hu-HU" b="1" u="sng" dirty="0">
            <a:solidFill>
              <a:schemeClr val="accent1">
                <a:lumMod val="50000"/>
              </a:schemeClr>
            </a:solidFill>
          </a:endParaRPr>
        </a:p>
        <a:p>
          <a:pPr algn="l"/>
          <a:r>
            <a:rPr lang="hu-HU" dirty="0">
              <a:solidFill>
                <a:schemeClr val="accent1">
                  <a:lumMod val="50000"/>
                </a:schemeClr>
              </a:solidFill>
            </a:rPr>
            <a:t>European Council</a:t>
          </a:r>
          <a:r>
            <a:rPr lang="en-US" dirty="0">
              <a:solidFill>
                <a:schemeClr val="accent1">
                  <a:lumMod val="50000"/>
                </a:schemeClr>
              </a:solidFill>
            </a:rPr>
            <a:t> final Strategy for EU</a:t>
          </a:r>
          <a:endParaRPr lang="en-GB" dirty="0">
            <a:solidFill>
              <a:schemeClr val="accent1">
                <a:lumMod val="50000"/>
              </a:schemeClr>
            </a:solidFill>
          </a:endParaRPr>
        </a:p>
      </dgm:t>
    </dgm:pt>
    <dgm:pt modelId="{B0D99E8F-D03C-4BDA-B7BA-BD74AEF55144}" type="parTrans" cxnId="{C7A4FB70-BCE2-4AEE-826D-085CE3422336}">
      <dgm:prSet/>
      <dgm:spPr/>
      <dgm:t>
        <a:bodyPr/>
        <a:lstStyle/>
        <a:p>
          <a:endParaRPr lang="en-GB"/>
        </a:p>
      </dgm:t>
    </dgm:pt>
    <dgm:pt modelId="{3B155D11-09DC-4271-957E-07E781445182}" type="sibTrans" cxnId="{C7A4FB70-BCE2-4AEE-826D-085CE3422336}">
      <dgm:prSet/>
      <dgm:spPr/>
      <dgm:t>
        <a:bodyPr/>
        <a:lstStyle/>
        <a:p>
          <a:endParaRPr lang="en-GB"/>
        </a:p>
      </dgm:t>
    </dgm:pt>
    <dgm:pt modelId="{F6AA4F23-4428-4715-8484-776F64D99290}">
      <dgm:prSet phldrT="[Szöveg]"/>
      <dgm:spPr/>
      <dgm:t>
        <a:bodyPr/>
        <a:lstStyle/>
        <a:p>
          <a:pPr algn="ctr"/>
          <a:r>
            <a:rPr lang="en-GB" b="1" u="sng" noProof="0" dirty="0">
              <a:solidFill>
                <a:schemeClr val="accent1">
                  <a:lumMod val="50000"/>
                </a:schemeClr>
              </a:solidFill>
            </a:rPr>
            <a:t>16th of July</a:t>
          </a:r>
        </a:p>
        <a:p>
          <a:pPr algn="l"/>
          <a:r>
            <a:rPr lang="en-GB" noProof="0" dirty="0">
              <a:solidFill>
                <a:schemeClr val="accent1">
                  <a:lumMod val="50000"/>
                </a:schemeClr>
              </a:solidFill>
            </a:rPr>
            <a:t>EP approved </a:t>
          </a:r>
          <a:r>
            <a:rPr lang="en-GB" noProof="0" dirty="0" err="1">
              <a:solidFill>
                <a:schemeClr val="accent1">
                  <a:lumMod val="50000"/>
                </a:schemeClr>
              </a:solidFill>
            </a:rPr>
            <a:t>UvdL</a:t>
          </a:r>
          <a:r>
            <a:rPr lang="en-GB" noProof="0" dirty="0">
              <a:solidFill>
                <a:schemeClr val="accent1">
                  <a:lumMod val="50000"/>
                </a:schemeClr>
              </a:solidFill>
            </a:rPr>
            <a:t> and    started the procedure of the new EC commissioner </a:t>
          </a:r>
        </a:p>
      </dgm:t>
    </dgm:pt>
    <dgm:pt modelId="{D26E0159-9A75-4F4D-ABFF-86D36BBDFF9A}" type="parTrans" cxnId="{5CA3A649-5DB9-48AF-BA6A-201819D3B28F}">
      <dgm:prSet/>
      <dgm:spPr/>
      <dgm:t>
        <a:bodyPr/>
        <a:lstStyle/>
        <a:p>
          <a:endParaRPr lang="en-GB"/>
        </a:p>
      </dgm:t>
    </dgm:pt>
    <dgm:pt modelId="{8AE49550-C7C2-4548-A0EA-EB6D33A91D0A}" type="sibTrans" cxnId="{5CA3A649-5DB9-48AF-BA6A-201819D3B28F}">
      <dgm:prSet/>
      <dgm:spPr/>
      <dgm:t>
        <a:bodyPr/>
        <a:lstStyle/>
        <a:p>
          <a:endParaRPr lang="en-GB"/>
        </a:p>
      </dgm:t>
    </dgm:pt>
    <dgm:pt modelId="{573406F8-C26B-46C1-99D2-DC72ED4BDD53}">
      <dgm:prSet/>
      <dgm:spPr/>
      <dgm:t>
        <a:bodyPr/>
        <a:lstStyle/>
        <a:p>
          <a:pPr algn="ctr"/>
          <a:r>
            <a:rPr lang="en-GB" b="1" u="sng" noProof="0" dirty="0">
              <a:solidFill>
                <a:schemeClr val="accent1">
                  <a:lumMod val="50000"/>
                </a:schemeClr>
              </a:solidFill>
            </a:rPr>
            <a:t>First week of September </a:t>
          </a:r>
        </a:p>
        <a:p>
          <a:pPr algn="l"/>
          <a:r>
            <a:rPr lang="en-GB" noProof="0" dirty="0" err="1">
              <a:solidFill>
                <a:schemeClr val="accent1">
                  <a:lumMod val="50000"/>
                </a:schemeClr>
              </a:solidFill>
            </a:rPr>
            <a:t>UvdL</a:t>
          </a:r>
          <a:r>
            <a:rPr lang="en-GB" noProof="0" dirty="0">
              <a:solidFill>
                <a:schemeClr val="accent1">
                  <a:lumMod val="50000"/>
                </a:schemeClr>
              </a:solidFill>
            </a:rPr>
            <a:t> priorities published</a:t>
          </a:r>
        </a:p>
      </dgm:t>
    </dgm:pt>
    <dgm:pt modelId="{7C4622BE-80D0-485C-B6D7-3082F57EAAAB}" type="parTrans" cxnId="{E5EB80C6-22CE-4A13-B9A0-68158AC0F7E0}">
      <dgm:prSet/>
      <dgm:spPr/>
      <dgm:t>
        <a:bodyPr/>
        <a:lstStyle/>
        <a:p>
          <a:endParaRPr lang="en-GB"/>
        </a:p>
      </dgm:t>
    </dgm:pt>
    <dgm:pt modelId="{F67628D6-25C1-4F60-A33F-CA430348EB80}" type="sibTrans" cxnId="{E5EB80C6-22CE-4A13-B9A0-68158AC0F7E0}">
      <dgm:prSet/>
      <dgm:spPr/>
      <dgm:t>
        <a:bodyPr/>
        <a:lstStyle/>
        <a:p>
          <a:endParaRPr lang="en-GB"/>
        </a:p>
      </dgm:t>
    </dgm:pt>
    <dgm:pt modelId="{AFD83B15-A225-4542-ABDC-EE025C4CB40E}">
      <dgm:prSet phldrT="[Szöveg]"/>
      <dgm:spPr/>
      <dgm:t>
        <a:bodyPr/>
        <a:lstStyle/>
        <a:p>
          <a:pPr algn="ctr"/>
          <a:r>
            <a:rPr lang="en-GB" b="1" u="sng" noProof="0" dirty="0">
              <a:solidFill>
                <a:schemeClr val="accent1">
                  <a:lumMod val="50000"/>
                </a:schemeClr>
              </a:solidFill>
            </a:rPr>
            <a:t>23rd of October </a:t>
          </a:r>
        </a:p>
        <a:p>
          <a:pPr algn="l"/>
          <a:r>
            <a:rPr lang="en-GB" noProof="0" dirty="0">
              <a:solidFill>
                <a:schemeClr val="accent1">
                  <a:lumMod val="50000"/>
                </a:schemeClr>
              </a:solidFill>
            </a:rPr>
            <a:t>Final vote on Commissioners </a:t>
          </a:r>
        </a:p>
      </dgm:t>
    </dgm:pt>
    <dgm:pt modelId="{EDE228F8-22BF-49A2-A6E2-082F0078CAD6}" type="parTrans" cxnId="{5421990E-AD57-42D4-B1D9-BBB0904BDBDA}">
      <dgm:prSet/>
      <dgm:spPr/>
      <dgm:t>
        <a:bodyPr/>
        <a:lstStyle/>
        <a:p>
          <a:endParaRPr lang="en-GB"/>
        </a:p>
      </dgm:t>
    </dgm:pt>
    <dgm:pt modelId="{04E4EB54-4399-4740-B99F-C6522CD1D07D}" type="sibTrans" cxnId="{5421990E-AD57-42D4-B1D9-BBB0904BDBDA}">
      <dgm:prSet/>
      <dgm:spPr/>
      <dgm:t>
        <a:bodyPr/>
        <a:lstStyle/>
        <a:p>
          <a:endParaRPr lang="en-GB"/>
        </a:p>
      </dgm:t>
    </dgm:pt>
    <dgm:pt modelId="{CBB53385-5127-4B29-8CC0-BF0FEB9D3CB7}" type="pres">
      <dgm:prSet presAssocID="{C30E98AA-DF4F-45A3-ADB3-76DC3FC49E3E}" presName="Name0" presStyleCnt="0">
        <dgm:presLayoutVars>
          <dgm:dir/>
          <dgm:resizeHandles val="exact"/>
        </dgm:presLayoutVars>
      </dgm:prSet>
      <dgm:spPr/>
    </dgm:pt>
    <dgm:pt modelId="{40B463AC-EA9E-40E9-8E53-44EA5DE886F0}" type="pres">
      <dgm:prSet presAssocID="{C30E98AA-DF4F-45A3-ADB3-76DC3FC49E3E}" presName="arrow" presStyleLbl="bgShp" presStyleIdx="0" presStyleCnt="1"/>
      <dgm:spPr/>
    </dgm:pt>
    <dgm:pt modelId="{CC05425A-BA98-48E6-BDAD-F2F99FC975DA}" type="pres">
      <dgm:prSet presAssocID="{C30E98AA-DF4F-45A3-ADB3-76DC3FC49E3E}" presName="points" presStyleCnt="0"/>
      <dgm:spPr/>
    </dgm:pt>
    <dgm:pt modelId="{008816B4-9BF5-4681-8D3A-0C8C611C002D}" type="pres">
      <dgm:prSet presAssocID="{89B7CF47-65A6-4951-9A7D-1AC85D5D26F5}" presName="compositeA" presStyleCnt="0"/>
      <dgm:spPr/>
    </dgm:pt>
    <dgm:pt modelId="{890FBF38-B0FB-439E-AAD0-61445851DDA9}" type="pres">
      <dgm:prSet presAssocID="{89B7CF47-65A6-4951-9A7D-1AC85D5D26F5}" presName="textA" presStyleLbl="revTx" presStyleIdx="0" presStyleCnt="6" custScaleX="185610">
        <dgm:presLayoutVars>
          <dgm:bulletEnabled val="1"/>
        </dgm:presLayoutVars>
      </dgm:prSet>
      <dgm:spPr/>
    </dgm:pt>
    <dgm:pt modelId="{9E04361E-4041-4D1B-BBBE-1B27D3659F8F}" type="pres">
      <dgm:prSet presAssocID="{89B7CF47-65A6-4951-9A7D-1AC85D5D26F5}" presName="circleA" presStyleLbl="node1" presStyleIdx="0" presStyleCnt="6"/>
      <dgm:spPr/>
    </dgm:pt>
    <dgm:pt modelId="{7A85189D-7C48-4009-A12E-9B15EBA08BA7}" type="pres">
      <dgm:prSet presAssocID="{89B7CF47-65A6-4951-9A7D-1AC85D5D26F5}" presName="spaceA" presStyleCnt="0"/>
      <dgm:spPr/>
    </dgm:pt>
    <dgm:pt modelId="{4CCF492F-0FA5-41AB-81D6-1FCB28A3E220}" type="pres">
      <dgm:prSet presAssocID="{4667A6D5-9238-4E71-BE1D-510339CD1396}" presName="space" presStyleCnt="0"/>
      <dgm:spPr/>
    </dgm:pt>
    <dgm:pt modelId="{FECF5E76-DB84-4AD7-8026-B59650F9345F}" type="pres">
      <dgm:prSet presAssocID="{F6AA4F23-4428-4715-8484-776F64D99290}" presName="compositeB" presStyleCnt="0"/>
      <dgm:spPr/>
    </dgm:pt>
    <dgm:pt modelId="{059F517E-5179-48A8-8669-435F6B97FA42}" type="pres">
      <dgm:prSet presAssocID="{F6AA4F23-4428-4715-8484-776F64D99290}" presName="textB" presStyleLbl="revTx" presStyleIdx="1" presStyleCnt="6" custScaleX="147029">
        <dgm:presLayoutVars>
          <dgm:bulletEnabled val="1"/>
        </dgm:presLayoutVars>
      </dgm:prSet>
      <dgm:spPr/>
    </dgm:pt>
    <dgm:pt modelId="{B7F3197A-EDCE-49A3-B7E3-1229E0A09767}" type="pres">
      <dgm:prSet presAssocID="{F6AA4F23-4428-4715-8484-776F64D99290}" presName="circleB" presStyleLbl="node1" presStyleIdx="1" presStyleCnt="6"/>
      <dgm:spPr/>
    </dgm:pt>
    <dgm:pt modelId="{D49D2761-69DF-4F23-B394-B20EF9FC8F16}" type="pres">
      <dgm:prSet presAssocID="{F6AA4F23-4428-4715-8484-776F64D99290}" presName="spaceB" presStyleCnt="0"/>
      <dgm:spPr/>
    </dgm:pt>
    <dgm:pt modelId="{265E8F36-6C32-41A9-8B76-0FBA1EFFD17B}" type="pres">
      <dgm:prSet presAssocID="{8AE49550-C7C2-4548-A0EA-EB6D33A91D0A}" presName="space" presStyleCnt="0"/>
      <dgm:spPr/>
    </dgm:pt>
    <dgm:pt modelId="{DA94364B-4111-442B-B758-864B2FCA6FB0}" type="pres">
      <dgm:prSet presAssocID="{573406F8-C26B-46C1-99D2-DC72ED4BDD53}" presName="compositeA" presStyleCnt="0"/>
      <dgm:spPr/>
    </dgm:pt>
    <dgm:pt modelId="{C6084024-FC23-4C91-8E3E-366A6B8BE171}" type="pres">
      <dgm:prSet presAssocID="{573406F8-C26B-46C1-99D2-DC72ED4BDD53}" presName="textA" presStyleLbl="revTx" presStyleIdx="2" presStyleCnt="6" custScaleX="104654">
        <dgm:presLayoutVars>
          <dgm:bulletEnabled val="1"/>
        </dgm:presLayoutVars>
      </dgm:prSet>
      <dgm:spPr/>
    </dgm:pt>
    <dgm:pt modelId="{54EA3FE1-786F-4CE7-8632-C021D40C4070}" type="pres">
      <dgm:prSet presAssocID="{573406F8-C26B-46C1-99D2-DC72ED4BDD53}" presName="circleA" presStyleLbl="node1" presStyleIdx="2" presStyleCnt="6"/>
      <dgm:spPr/>
    </dgm:pt>
    <dgm:pt modelId="{66A152E8-AE75-4F6B-A099-64198FB3D4FE}" type="pres">
      <dgm:prSet presAssocID="{573406F8-C26B-46C1-99D2-DC72ED4BDD53}" presName="spaceA" presStyleCnt="0"/>
      <dgm:spPr/>
    </dgm:pt>
    <dgm:pt modelId="{38867BFE-D295-4F32-90F0-E2B967CC71E4}" type="pres">
      <dgm:prSet presAssocID="{F67628D6-25C1-4F60-A33F-CA430348EB80}" presName="space" presStyleCnt="0"/>
      <dgm:spPr/>
    </dgm:pt>
    <dgm:pt modelId="{5905FA88-4B5C-491B-8DB3-930DBCBAC990}" type="pres">
      <dgm:prSet presAssocID="{DED3B8F5-A4ED-44F3-A906-2E7F4524C7F1}" presName="compositeB" presStyleCnt="0"/>
      <dgm:spPr/>
    </dgm:pt>
    <dgm:pt modelId="{6700AEAF-CB89-40BF-9DCA-96067B1C0A6C}" type="pres">
      <dgm:prSet presAssocID="{DED3B8F5-A4ED-44F3-A906-2E7F4524C7F1}" presName="textB" presStyleLbl="revTx" presStyleIdx="3" presStyleCnt="6">
        <dgm:presLayoutVars>
          <dgm:bulletEnabled val="1"/>
        </dgm:presLayoutVars>
      </dgm:prSet>
      <dgm:spPr/>
    </dgm:pt>
    <dgm:pt modelId="{698C9D9A-A7EC-4E70-BAB9-091113AB56C0}" type="pres">
      <dgm:prSet presAssocID="{DED3B8F5-A4ED-44F3-A906-2E7F4524C7F1}" presName="circleB" presStyleLbl="node1" presStyleIdx="3" presStyleCnt="6"/>
      <dgm:spPr/>
    </dgm:pt>
    <dgm:pt modelId="{0124915D-5F4C-42F3-AA22-1BAE9B05DDAD}" type="pres">
      <dgm:prSet presAssocID="{DED3B8F5-A4ED-44F3-A906-2E7F4524C7F1}" presName="spaceB" presStyleCnt="0"/>
      <dgm:spPr/>
    </dgm:pt>
    <dgm:pt modelId="{48997DC1-3025-491A-B788-0D3EDE31FD54}" type="pres">
      <dgm:prSet presAssocID="{4DDD37BE-E6BB-455F-85C1-A765771FFC6A}" presName="space" presStyleCnt="0"/>
      <dgm:spPr/>
    </dgm:pt>
    <dgm:pt modelId="{4D6AF45F-118F-4B2E-B7FC-BC76FBDB2D15}" type="pres">
      <dgm:prSet presAssocID="{0892643A-1179-48EB-8E0A-7267D6E1DE66}" presName="compositeA" presStyleCnt="0"/>
      <dgm:spPr/>
    </dgm:pt>
    <dgm:pt modelId="{6E8F32AA-222B-4170-83B4-9167722B466E}" type="pres">
      <dgm:prSet presAssocID="{0892643A-1179-48EB-8E0A-7267D6E1DE66}" presName="textA" presStyleLbl="revTx" presStyleIdx="4" presStyleCnt="6">
        <dgm:presLayoutVars>
          <dgm:bulletEnabled val="1"/>
        </dgm:presLayoutVars>
      </dgm:prSet>
      <dgm:spPr/>
    </dgm:pt>
    <dgm:pt modelId="{6F059DC0-CE8E-473D-A3F8-96DE3D08F547}" type="pres">
      <dgm:prSet presAssocID="{0892643A-1179-48EB-8E0A-7267D6E1DE66}" presName="circleA" presStyleLbl="node1" presStyleIdx="4" presStyleCnt="6"/>
      <dgm:spPr/>
    </dgm:pt>
    <dgm:pt modelId="{348D5029-F3EF-404C-9579-7A2D87D10ECF}" type="pres">
      <dgm:prSet presAssocID="{0892643A-1179-48EB-8E0A-7267D6E1DE66}" presName="spaceA" presStyleCnt="0"/>
      <dgm:spPr/>
    </dgm:pt>
    <dgm:pt modelId="{71709698-337F-4E4F-B072-5481B36A2291}" type="pres">
      <dgm:prSet presAssocID="{3B155D11-09DC-4271-957E-07E781445182}" presName="space" presStyleCnt="0"/>
      <dgm:spPr/>
    </dgm:pt>
    <dgm:pt modelId="{F26B71D8-C12D-4BB3-B5B3-44957530CADE}" type="pres">
      <dgm:prSet presAssocID="{AFD83B15-A225-4542-ABDC-EE025C4CB40E}" presName="compositeB" presStyleCnt="0"/>
      <dgm:spPr/>
    </dgm:pt>
    <dgm:pt modelId="{36558103-FCF0-41E3-B1C1-74AF17E0C38E}" type="pres">
      <dgm:prSet presAssocID="{AFD83B15-A225-4542-ABDC-EE025C4CB40E}" presName="textB" presStyleLbl="revTx" presStyleIdx="5" presStyleCnt="6">
        <dgm:presLayoutVars>
          <dgm:bulletEnabled val="1"/>
        </dgm:presLayoutVars>
      </dgm:prSet>
      <dgm:spPr/>
    </dgm:pt>
    <dgm:pt modelId="{0D848881-3400-4976-8814-D2DA21986E10}" type="pres">
      <dgm:prSet presAssocID="{AFD83B15-A225-4542-ABDC-EE025C4CB40E}" presName="circleB" presStyleLbl="node1" presStyleIdx="5" presStyleCnt="6"/>
      <dgm:spPr/>
    </dgm:pt>
    <dgm:pt modelId="{6688389B-1A5A-43AA-A34F-9D242267DB10}" type="pres">
      <dgm:prSet presAssocID="{AFD83B15-A225-4542-ABDC-EE025C4CB40E}" presName="spaceB" presStyleCnt="0"/>
      <dgm:spPr/>
    </dgm:pt>
  </dgm:ptLst>
  <dgm:cxnLst>
    <dgm:cxn modelId="{6A0DCA0D-AA5B-433D-84D2-7A66E26A65EF}" type="presOf" srcId="{F6AA4F23-4428-4715-8484-776F64D99290}" destId="{059F517E-5179-48A8-8669-435F6B97FA42}" srcOrd="0" destOrd="0" presId="urn:microsoft.com/office/officeart/2005/8/layout/hProcess11"/>
    <dgm:cxn modelId="{5421990E-AD57-42D4-B1D9-BBB0904BDBDA}" srcId="{C30E98AA-DF4F-45A3-ADB3-76DC3FC49E3E}" destId="{AFD83B15-A225-4542-ABDC-EE025C4CB40E}" srcOrd="5" destOrd="0" parTransId="{EDE228F8-22BF-49A2-A6E2-082F0078CAD6}" sibTransId="{04E4EB54-4399-4740-B99F-C6522CD1D07D}"/>
    <dgm:cxn modelId="{5CA3A649-5DB9-48AF-BA6A-201819D3B28F}" srcId="{C30E98AA-DF4F-45A3-ADB3-76DC3FC49E3E}" destId="{F6AA4F23-4428-4715-8484-776F64D99290}" srcOrd="1" destOrd="0" parTransId="{D26E0159-9A75-4F4D-ABFF-86D36BBDFF9A}" sibTransId="{8AE49550-C7C2-4548-A0EA-EB6D33A91D0A}"/>
    <dgm:cxn modelId="{C6C19C6A-287C-43E1-BF1F-349237959C2F}" type="presOf" srcId="{C30E98AA-DF4F-45A3-ADB3-76DC3FC49E3E}" destId="{CBB53385-5127-4B29-8CC0-BF0FEB9D3CB7}" srcOrd="0" destOrd="0" presId="urn:microsoft.com/office/officeart/2005/8/layout/hProcess11"/>
    <dgm:cxn modelId="{C7A4FB70-BCE2-4AEE-826D-085CE3422336}" srcId="{C30E98AA-DF4F-45A3-ADB3-76DC3FC49E3E}" destId="{0892643A-1179-48EB-8E0A-7267D6E1DE66}" srcOrd="4" destOrd="0" parTransId="{B0D99E8F-D03C-4BDA-B7BA-BD74AEF55144}" sibTransId="{3B155D11-09DC-4271-957E-07E781445182}"/>
    <dgm:cxn modelId="{90F1D773-AFE1-4750-9775-7F832D0E6A19}" srcId="{C30E98AA-DF4F-45A3-ADB3-76DC3FC49E3E}" destId="{89B7CF47-65A6-4951-9A7D-1AC85D5D26F5}" srcOrd="0" destOrd="0" parTransId="{9FC4B7B4-823E-42F4-B6CF-0F6DEC03CE98}" sibTransId="{4667A6D5-9238-4E71-BE1D-510339CD1396}"/>
    <dgm:cxn modelId="{59B33BC0-1110-4DDA-A547-937CAC516B06}" type="presOf" srcId="{0892643A-1179-48EB-8E0A-7267D6E1DE66}" destId="{6E8F32AA-222B-4170-83B4-9167722B466E}" srcOrd="0" destOrd="0" presId="urn:microsoft.com/office/officeart/2005/8/layout/hProcess11"/>
    <dgm:cxn modelId="{2BC8F4C0-D503-49B4-895B-2972FC654919}" type="presOf" srcId="{AFD83B15-A225-4542-ABDC-EE025C4CB40E}" destId="{36558103-FCF0-41E3-B1C1-74AF17E0C38E}" srcOrd="0" destOrd="0" presId="urn:microsoft.com/office/officeart/2005/8/layout/hProcess11"/>
    <dgm:cxn modelId="{E5EB80C6-22CE-4A13-B9A0-68158AC0F7E0}" srcId="{C30E98AA-DF4F-45A3-ADB3-76DC3FC49E3E}" destId="{573406F8-C26B-46C1-99D2-DC72ED4BDD53}" srcOrd="2" destOrd="0" parTransId="{7C4622BE-80D0-485C-B6D7-3082F57EAAAB}" sibTransId="{F67628D6-25C1-4F60-A33F-CA430348EB80}"/>
    <dgm:cxn modelId="{702F30D2-68E2-467B-9B96-447BF0FE3421}" type="presOf" srcId="{573406F8-C26B-46C1-99D2-DC72ED4BDD53}" destId="{C6084024-FC23-4C91-8E3E-366A6B8BE171}" srcOrd="0" destOrd="0" presId="urn:microsoft.com/office/officeart/2005/8/layout/hProcess11"/>
    <dgm:cxn modelId="{E4E84FD2-39F1-4133-AD3E-092AE51F13D3}" srcId="{C30E98AA-DF4F-45A3-ADB3-76DC3FC49E3E}" destId="{DED3B8F5-A4ED-44F3-A906-2E7F4524C7F1}" srcOrd="3" destOrd="0" parTransId="{C5A5414D-2111-46EE-9352-9764D1103A02}" sibTransId="{4DDD37BE-E6BB-455F-85C1-A765771FFC6A}"/>
    <dgm:cxn modelId="{2B2D2AEF-66F2-48E6-B772-36A65981A34C}" type="presOf" srcId="{89B7CF47-65A6-4951-9A7D-1AC85D5D26F5}" destId="{890FBF38-B0FB-439E-AAD0-61445851DDA9}" srcOrd="0" destOrd="0" presId="urn:microsoft.com/office/officeart/2005/8/layout/hProcess11"/>
    <dgm:cxn modelId="{E08F0AF3-684E-42B7-8A89-D75A242F84C7}" type="presOf" srcId="{DED3B8F5-A4ED-44F3-A906-2E7F4524C7F1}" destId="{6700AEAF-CB89-40BF-9DCA-96067B1C0A6C}" srcOrd="0" destOrd="0" presId="urn:microsoft.com/office/officeart/2005/8/layout/hProcess11"/>
    <dgm:cxn modelId="{ED99EA4C-1050-452A-B35D-EC6637796A5C}" type="presParOf" srcId="{CBB53385-5127-4B29-8CC0-BF0FEB9D3CB7}" destId="{40B463AC-EA9E-40E9-8E53-44EA5DE886F0}" srcOrd="0" destOrd="0" presId="urn:microsoft.com/office/officeart/2005/8/layout/hProcess11"/>
    <dgm:cxn modelId="{A4D83622-ECF8-446D-AA1C-52343C8064CA}" type="presParOf" srcId="{CBB53385-5127-4B29-8CC0-BF0FEB9D3CB7}" destId="{CC05425A-BA98-48E6-BDAD-F2F99FC975DA}" srcOrd="1" destOrd="0" presId="urn:microsoft.com/office/officeart/2005/8/layout/hProcess11"/>
    <dgm:cxn modelId="{19D90D22-E116-427F-91CD-DDEBC9909116}" type="presParOf" srcId="{CC05425A-BA98-48E6-BDAD-F2F99FC975DA}" destId="{008816B4-9BF5-4681-8D3A-0C8C611C002D}" srcOrd="0" destOrd="0" presId="urn:microsoft.com/office/officeart/2005/8/layout/hProcess11"/>
    <dgm:cxn modelId="{8D7C5D4F-CD3A-4D4E-82B4-FBB2F1FCDAFD}" type="presParOf" srcId="{008816B4-9BF5-4681-8D3A-0C8C611C002D}" destId="{890FBF38-B0FB-439E-AAD0-61445851DDA9}" srcOrd="0" destOrd="0" presId="urn:microsoft.com/office/officeart/2005/8/layout/hProcess11"/>
    <dgm:cxn modelId="{D205AE3F-052B-4CD8-8E96-2E568A691819}" type="presParOf" srcId="{008816B4-9BF5-4681-8D3A-0C8C611C002D}" destId="{9E04361E-4041-4D1B-BBBE-1B27D3659F8F}" srcOrd="1" destOrd="0" presId="urn:microsoft.com/office/officeart/2005/8/layout/hProcess11"/>
    <dgm:cxn modelId="{F76A58EE-4004-4A77-822F-5664F498DE6C}" type="presParOf" srcId="{008816B4-9BF5-4681-8D3A-0C8C611C002D}" destId="{7A85189D-7C48-4009-A12E-9B15EBA08BA7}" srcOrd="2" destOrd="0" presId="urn:microsoft.com/office/officeart/2005/8/layout/hProcess11"/>
    <dgm:cxn modelId="{5EBB9246-7E79-4BA9-B1AA-BAF61288E5CB}" type="presParOf" srcId="{CC05425A-BA98-48E6-BDAD-F2F99FC975DA}" destId="{4CCF492F-0FA5-41AB-81D6-1FCB28A3E220}" srcOrd="1" destOrd="0" presId="urn:microsoft.com/office/officeart/2005/8/layout/hProcess11"/>
    <dgm:cxn modelId="{D02A9E79-376E-40D5-BADE-5AF5CE27F7E3}" type="presParOf" srcId="{CC05425A-BA98-48E6-BDAD-F2F99FC975DA}" destId="{FECF5E76-DB84-4AD7-8026-B59650F9345F}" srcOrd="2" destOrd="0" presId="urn:microsoft.com/office/officeart/2005/8/layout/hProcess11"/>
    <dgm:cxn modelId="{2E9E5656-0DB9-4403-A418-87953909D300}" type="presParOf" srcId="{FECF5E76-DB84-4AD7-8026-B59650F9345F}" destId="{059F517E-5179-48A8-8669-435F6B97FA42}" srcOrd="0" destOrd="0" presId="urn:microsoft.com/office/officeart/2005/8/layout/hProcess11"/>
    <dgm:cxn modelId="{911956C0-1D58-4702-8D23-994DAFD9B77A}" type="presParOf" srcId="{FECF5E76-DB84-4AD7-8026-B59650F9345F}" destId="{B7F3197A-EDCE-49A3-B7E3-1229E0A09767}" srcOrd="1" destOrd="0" presId="urn:microsoft.com/office/officeart/2005/8/layout/hProcess11"/>
    <dgm:cxn modelId="{92091CEA-7038-4F46-A7FF-CB4E07D1CFD9}" type="presParOf" srcId="{FECF5E76-DB84-4AD7-8026-B59650F9345F}" destId="{D49D2761-69DF-4F23-B394-B20EF9FC8F16}" srcOrd="2" destOrd="0" presId="urn:microsoft.com/office/officeart/2005/8/layout/hProcess11"/>
    <dgm:cxn modelId="{7F6EDD1D-92AF-41A8-BCC0-FB8266ED2A0F}" type="presParOf" srcId="{CC05425A-BA98-48E6-BDAD-F2F99FC975DA}" destId="{265E8F36-6C32-41A9-8B76-0FBA1EFFD17B}" srcOrd="3" destOrd="0" presId="urn:microsoft.com/office/officeart/2005/8/layout/hProcess11"/>
    <dgm:cxn modelId="{EAE16840-BA7B-4F2B-BF5F-B06C3BBA19E3}" type="presParOf" srcId="{CC05425A-BA98-48E6-BDAD-F2F99FC975DA}" destId="{DA94364B-4111-442B-B758-864B2FCA6FB0}" srcOrd="4" destOrd="0" presId="urn:microsoft.com/office/officeart/2005/8/layout/hProcess11"/>
    <dgm:cxn modelId="{8DFE8B0A-B9B5-4B45-AC32-9952E4EAE6F8}" type="presParOf" srcId="{DA94364B-4111-442B-B758-864B2FCA6FB0}" destId="{C6084024-FC23-4C91-8E3E-366A6B8BE171}" srcOrd="0" destOrd="0" presId="urn:microsoft.com/office/officeart/2005/8/layout/hProcess11"/>
    <dgm:cxn modelId="{63E99EA7-56B2-4FBF-866B-11D112758301}" type="presParOf" srcId="{DA94364B-4111-442B-B758-864B2FCA6FB0}" destId="{54EA3FE1-786F-4CE7-8632-C021D40C4070}" srcOrd="1" destOrd="0" presId="urn:microsoft.com/office/officeart/2005/8/layout/hProcess11"/>
    <dgm:cxn modelId="{467E81F6-7E98-432A-9173-59E221CF14D9}" type="presParOf" srcId="{DA94364B-4111-442B-B758-864B2FCA6FB0}" destId="{66A152E8-AE75-4F6B-A099-64198FB3D4FE}" srcOrd="2" destOrd="0" presId="urn:microsoft.com/office/officeart/2005/8/layout/hProcess11"/>
    <dgm:cxn modelId="{ACCF857B-16FC-42CC-961C-9A1B336B1042}" type="presParOf" srcId="{CC05425A-BA98-48E6-BDAD-F2F99FC975DA}" destId="{38867BFE-D295-4F32-90F0-E2B967CC71E4}" srcOrd="5" destOrd="0" presId="urn:microsoft.com/office/officeart/2005/8/layout/hProcess11"/>
    <dgm:cxn modelId="{268FC31A-4C3D-4ABA-8556-280633EBBEF3}" type="presParOf" srcId="{CC05425A-BA98-48E6-BDAD-F2F99FC975DA}" destId="{5905FA88-4B5C-491B-8DB3-930DBCBAC990}" srcOrd="6" destOrd="0" presId="urn:microsoft.com/office/officeart/2005/8/layout/hProcess11"/>
    <dgm:cxn modelId="{3E0F6231-AA61-48FE-B5BC-445D3E7DD9D6}" type="presParOf" srcId="{5905FA88-4B5C-491B-8DB3-930DBCBAC990}" destId="{6700AEAF-CB89-40BF-9DCA-96067B1C0A6C}" srcOrd="0" destOrd="0" presId="urn:microsoft.com/office/officeart/2005/8/layout/hProcess11"/>
    <dgm:cxn modelId="{1569DE43-EE81-4784-B33E-CE26A0AC48A1}" type="presParOf" srcId="{5905FA88-4B5C-491B-8DB3-930DBCBAC990}" destId="{698C9D9A-A7EC-4E70-BAB9-091113AB56C0}" srcOrd="1" destOrd="0" presId="urn:microsoft.com/office/officeart/2005/8/layout/hProcess11"/>
    <dgm:cxn modelId="{B1F189E5-5CE4-4020-86A1-8554C62E936F}" type="presParOf" srcId="{5905FA88-4B5C-491B-8DB3-930DBCBAC990}" destId="{0124915D-5F4C-42F3-AA22-1BAE9B05DDAD}" srcOrd="2" destOrd="0" presId="urn:microsoft.com/office/officeart/2005/8/layout/hProcess11"/>
    <dgm:cxn modelId="{8AD7B3DE-F2EE-4CB0-BBDD-420E4C22F44B}" type="presParOf" srcId="{CC05425A-BA98-48E6-BDAD-F2F99FC975DA}" destId="{48997DC1-3025-491A-B788-0D3EDE31FD54}" srcOrd="7" destOrd="0" presId="urn:microsoft.com/office/officeart/2005/8/layout/hProcess11"/>
    <dgm:cxn modelId="{46C60E90-09CA-4FA4-9689-ECD99745A852}" type="presParOf" srcId="{CC05425A-BA98-48E6-BDAD-F2F99FC975DA}" destId="{4D6AF45F-118F-4B2E-B7FC-BC76FBDB2D15}" srcOrd="8" destOrd="0" presId="urn:microsoft.com/office/officeart/2005/8/layout/hProcess11"/>
    <dgm:cxn modelId="{924353BD-A905-4629-83AA-1623CF05730D}" type="presParOf" srcId="{4D6AF45F-118F-4B2E-B7FC-BC76FBDB2D15}" destId="{6E8F32AA-222B-4170-83B4-9167722B466E}" srcOrd="0" destOrd="0" presId="urn:microsoft.com/office/officeart/2005/8/layout/hProcess11"/>
    <dgm:cxn modelId="{8AFE65FF-A8D6-4046-8174-B49DB43A11E1}" type="presParOf" srcId="{4D6AF45F-118F-4B2E-B7FC-BC76FBDB2D15}" destId="{6F059DC0-CE8E-473D-A3F8-96DE3D08F547}" srcOrd="1" destOrd="0" presId="urn:microsoft.com/office/officeart/2005/8/layout/hProcess11"/>
    <dgm:cxn modelId="{92745A3A-5FB0-440F-86E9-E7AADAF0C8B1}" type="presParOf" srcId="{4D6AF45F-118F-4B2E-B7FC-BC76FBDB2D15}" destId="{348D5029-F3EF-404C-9579-7A2D87D10ECF}" srcOrd="2" destOrd="0" presId="urn:microsoft.com/office/officeart/2005/8/layout/hProcess11"/>
    <dgm:cxn modelId="{D24D831B-A532-41B9-A734-89EE2EBAC6EF}" type="presParOf" srcId="{CC05425A-BA98-48E6-BDAD-F2F99FC975DA}" destId="{71709698-337F-4E4F-B072-5481B36A2291}" srcOrd="9" destOrd="0" presId="urn:microsoft.com/office/officeart/2005/8/layout/hProcess11"/>
    <dgm:cxn modelId="{6AC9C2E4-353C-492F-9D53-147F9798DCCD}" type="presParOf" srcId="{CC05425A-BA98-48E6-BDAD-F2F99FC975DA}" destId="{F26B71D8-C12D-4BB3-B5B3-44957530CADE}" srcOrd="10" destOrd="0" presId="urn:microsoft.com/office/officeart/2005/8/layout/hProcess11"/>
    <dgm:cxn modelId="{9FF43697-E390-49B0-83E3-6DD4B7A14C92}" type="presParOf" srcId="{F26B71D8-C12D-4BB3-B5B3-44957530CADE}" destId="{36558103-FCF0-41E3-B1C1-74AF17E0C38E}" srcOrd="0" destOrd="0" presId="urn:microsoft.com/office/officeart/2005/8/layout/hProcess11"/>
    <dgm:cxn modelId="{2DD4152D-99A3-4547-BC27-87C199971509}" type="presParOf" srcId="{F26B71D8-C12D-4BB3-B5B3-44957530CADE}" destId="{0D848881-3400-4976-8814-D2DA21986E10}" srcOrd="1" destOrd="0" presId="urn:microsoft.com/office/officeart/2005/8/layout/hProcess11"/>
    <dgm:cxn modelId="{5230BA0B-E579-4A75-9D1E-34B573A0FC5F}" type="presParOf" srcId="{F26B71D8-C12D-4BB3-B5B3-44957530CADE}" destId="{6688389B-1A5A-43AA-A34F-9D242267DB10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463AC-EA9E-40E9-8E53-44EA5DE886F0}">
      <dsp:nvSpPr>
        <dsp:cNvPr id="0" name=""/>
        <dsp:cNvSpPr/>
      </dsp:nvSpPr>
      <dsp:spPr>
        <a:xfrm>
          <a:off x="0" y="780330"/>
          <a:ext cx="9380070" cy="1040441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0FBF38-B0FB-439E-AAD0-61445851DDA9}">
      <dsp:nvSpPr>
        <dsp:cNvPr id="0" name=""/>
        <dsp:cNvSpPr/>
      </dsp:nvSpPr>
      <dsp:spPr>
        <a:xfrm>
          <a:off x="2562" y="0"/>
          <a:ext cx="2054302" cy="104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b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u="sng" kern="1200" noProof="0" dirty="0">
              <a:solidFill>
                <a:schemeClr val="accent1">
                  <a:lumMod val="50000"/>
                </a:schemeClr>
              </a:solidFill>
            </a:rPr>
            <a:t>20-21 June 20019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noProof="0" dirty="0">
              <a:solidFill>
                <a:schemeClr val="accent1">
                  <a:lumMod val="50000"/>
                </a:schemeClr>
              </a:solidFill>
            </a:rPr>
            <a:t>European Council, nomination of Ursula von der </a:t>
          </a:r>
          <a:r>
            <a:rPr lang="en-GB" sz="1000" kern="1200" noProof="0" dirty="0" err="1">
              <a:solidFill>
                <a:schemeClr val="accent1">
                  <a:lumMod val="50000"/>
                </a:schemeClr>
              </a:solidFill>
            </a:rPr>
            <a:t>Leyen</a:t>
          </a:r>
          <a:r>
            <a:rPr lang="en-GB" sz="1000" kern="1200" noProof="0" dirty="0">
              <a:solidFill>
                <a:schemeClr val="accent1">
                  <a:lumMod val="50000"/>
                </a:schemeClr>
              </a:solidFill>
            </a:rPr>
            <a:t> (</a:t>
          </a:r>
          <a:r>
            <a:rPr lang="en-GB" sz="1000" kern="1200" noProof="0" dirty="0" err="1">
              <a:solidFill>
                <a:schemeClr val="accent1">
                  <a:lumMod val="50000"/>
                </a:schemeClr>
              </a:solidFill>
            </a:rPr>
            <a:t>UvdL</a:t>
          </a:r>
          <a:r>
            <a:rPr lang="en-GB" sz="1000" kern="1200" noProof="0" dirty="0">
              <a:solidFill>
                <a:schemeClr val="accent1">
                  <a:lumMod val="50000"/>
                </a:schemeClr>
              </a:solidFill>
            </a:rPr>
            <a:t>)      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noProof="0" dirty="0">
              <a:solidFill>
                <a:schemeClr val="accent1">
                  <a:lumMod val="50000"/>
                </a:schemeClr>
              </a:solidFill>
            </a:rPr>
            <a:t>Council also publishes ‘New Strategy for the EU’</a:t>
          </a:r>
        </a:p>
      </dsp:txBody>
      <dsp:txXfrm>
        <a:off x="2562" y="0"/>
        <a:ext cx="2054302" cy="1040441"/>
      </dsp:txXfrm>
    </dsp:sp>
    <dsp:sp modelId="{9E04361E-4041-4D1B-BBBE-1B27D3659F8F}">
      <dsp:nvSpPr>
        <dsp:cNvPr id="0" name=""/>
        <dsp:cNvSpPr/>
      </dsp:nvSpPr>
      <dsp:spPr>
        <a:xfrm>
          <a:off x="899658" y="1170496"/>
          <a:ext cx="260110" cy="2601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9F517E-5179-48A8-8669-435F6B97FA42}">
      <dsp:nvSpPr>
        <dsp:cNvPr id="0" name=""/>
        <dsp:cNvSpPr/>
      </dsp:nvSpPr>
      <dsp:spPr>
        <a:xfrm>
          <a:off x="2112203" y="1560661"/>
          <a:ext cx="1627293" cy="104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u="sng" kern="1200" noProof="0" dirty="0">
              <a:solidFill>
                <a:schemeClr val="accent1">
                  <a:lumMod val="50000"/>
                </a:schemeClr>
              </a:solidFill>
            </a:rPr>
            <a:t>16th of July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noProof="0" dirty="0">
              <a:solidFill>
                <a:schemeClr val="accent1">
                  <a:lumMod val="50000"/>
                </a:schemeClr>
              </a:solidFill>
            </a:rPr>
            <a:t>EP approved </a:t>
          </a:r>
          <a:r>
            <a:rPr lang="en-GB" sz="1000" kern="1200" noProof="0" dirty="0" err="1">
              <a:solidFill>
                <a:schemeClr val="accent1">
                  <a:lumMod val="50000"/>
                </a:schemeClr>
              </a:solidFill>
            </a:rPr>
            <a:t>UvdL</a:t>
          </a:r>
          <a:r>
            <a:rPr lang="en-GB" sz="1000" kern="1200" noProof="0" dirty="0">
              <a:solidFill>
                <a:schemeClr val="accent1">
                  <a:lumMod val="50000"/>
                </a:schemeClr>
              </a:solidFill>
            </a:rPr>
            <a:t> and    started the procedure of the new EC commissioner </a:t>
          </a:r>
        </a:p>
      </dsp:txBody>
      <dsp:txXfrm>
        <a:off x="2112203" y="1560661"/>
        <a:ext cx="1627293" cy="1040441"/>
      </dsp:txXfrm>
    </dsp:sp>
    <dsp:sp modelId="{B7F3197A-EDCE-49A3-B7E3-1229E0A09767}">
      <dsp:nvSpPr>
        <dsp:cNvPr id="0" name=""/>
        <dsp:cNvSpPr/>
      </dsp:nvSpPr>
      <dsp:spPr>
        <a:xfrm>
          <a:off x="2795795" y="1170496"/>
          <a:ext cx="260110" cy="2601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084024-FC23-4C91-8E3E-366A6B8BE171}">
      <dsp:nvSpPr>
        <dsp:cNvPr id="0" name=""/>
        <dsp:cNvSpPr/>
      </dsp:nvSpPr>
      <dsp:spPr>
        <a:xfrm>
          <a:off x="3794836" y="0"/>
          <a:ext cx="1158293" cy="104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b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u="sng" kern="1200" noProof="0" dirty="0">
              <a:solidFill>
                <a:schemeClr val="accent1">
                  <a:lumMod val="50000"/>
                </a:schemeClr>
              </a:solidFill>
            </a:rPr>
            <a:t>First week of September 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noProof="0" dirty="0" err="1">
              <a:solidFill>
                <a:schemeClr val="accent1">
                  <a:lumMod val="50000"/>
                </a:schemeClr>
              </a:solidFill>
            </a:rPr>
            <a:t>UvdL</a:t>
          </a:r>
          <a:r>
            <a:rPr lang="en-GB" sz="1000" kern="1200" noProof="0" dirty="0">
              <a:solidFill>
                <a:schemeClr val="accent1">
                  <a:lumMod val="50000"/>
                </a:schemeClr>
              </a:solidFill>
            </a:rPr>
            <a:t> priorities published</a:t>
          </a:r>
        </a:p>
      </dsp:txBody>
      <dsp:txXfrm>
        <a:off x="3794836" y="0"/>
        <a:ext cx="1158293" cy="1040441"/>
      </dsp:txXfrm>
    </dsp:sp>
    <dsp:sp modelId="{54EA3FE1-786F-4CE7-8632-C021D40C4070}">
      <dsp:nvSpPr>
        <dsp:cNvPr id="0" name=""/>
        <dsp:cNvSpPr/>
      </dsp:nvSpPr>
      <dsp:spPr>
        <a:xfrm>
          <a:off x="4243928" y="1170496"/>
          <a:ext cx="260110" cy="2601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00AEAF-CB89-40BF-9DCA-96067B1C0A6C}">
      <dsp:nvSpPr>
        <dsp:cNvPr id="0" name=""/>
        <dsp:cNvSpPr/>
      </dsp:nvSpPr>
      <dsp:spPr>
        <a:xfrm>
          <a:off x="5008469" y="1560661"/>
          <a:ext cx="1106784" cy="104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u="sng" kern="1200" noProof="0" dirty="0">
              <a:solidFill>
                <a:schemeClr val="accent1">
                  <a:lumMod val="50000"/>
                </a:schemeClr>
              </a:solidFill>
            </a:rPr>
            <a:t>October 2019 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noProof="0" dirty="0">
              <a:solidFill>
                <a:schemeClr val="accent1">
                  <a:lumMod val="50000"/>
                </a:schemeClr>
              </a:solidFill>
            </a:rPr>
            <a:t>Commissioners’ Hearings </a:t>
          </a:r>
        </a:p>
      </dsp:txBody>
      <dsp:txXfrm>
        <a:off x="5008469" y="1560661"/>
        <a:ext cx="1106784" cy="1040441"/>
      </dsp:txXfrm>
    </dsp:sp>
    <dsp:sp modelId="{698C9D9A-A7EC-4E70-BAB9-091113AB56C0}">
      <dsp:nvSpPr>
        <dsp:cNvPr id="0" name=""/>
        <dsp:cNvSpPr/>
      </dsp:nvSpPr>
      <dsp:spPr>
        <a:xfrm>
          <a:off x="5431806" y="1170496"/>
          <a:ext cx="260110" cy="2601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8F32AA-222B-4170-83B4-9167722B466E}">
      <dsp:nvSpPr>
        <dsp:cNvPr id="0" name=""/>
        <dsp:cNvSpPr/>
      </dsp:nvSpPr>
      <dsp:spPr>
        <a:xfrm>
          <a:off x="6170593" y="0"/>
          <a:ext cx="1106784" cy="104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b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b="1" u="sng" kern="1200" dirty="0">
              <a:solidFill>
                <a:schemeClr val="accent1">
                  <a:lumMod val="50000"/>
                </a:schemeClr>
              </a:solidFill>
            </a:rPr>
            <a:t>16/17th </a:t>
          </a:r>
          <a:r>
            <a:rPr lang="hu-HU" sz="1000" b="1" u="sng" kern="1200" dirty="0" err="1">
              <a:solidFill>
                <a:schemeClr val="accent1">
                  <a:lumMod val="50000"/>
                </a:schemeClr>
              </a:solidFill>
            </a:rPr>
            <a:t>October</a:t>
          </a:r>
          <a:endParaRPr lang="hu-HU" sz="1000" b="1" u="sng" kern="1200" dirty="0">
            <a:solidFill>
              <a:schemeClr val="accent1">
                <a:lumMod val="50000"/>
              </a:schemeClr>
            </a:solidFill>
          </a:endParaRP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000" kern="1200" dirty="0">
              <a:solidFill>
                <a:schemeClr val="accent1">
                  <a:lumMod val="50000"/>
                </a:schemeClr>
              </a:solidFill>
            </a:rPr>
            <a:t>European Council</a:t>
          </a:r>
          <a:r>
            <a:rPr lang="en-US" sz="1000" kern="1200" dirty="0">
              <a:solidFill>
                <a:schemeClr val="accent1">
                  <a:lumMod val="50000"/>
                </a:schemeClr>
              </a:solidFill>
            </a:rPr>
            <a:t> final Strategy for EU</a:t>
          </a:r>
          <a:endParaRPr lang="en-GB" sz="1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170593" y="0"/>
        <a:ext cx="1106784" cy="1040441"/>
      </dsp:txXfrm>
    </dsp:sp>
    <dsp:sp modelId="{6F059DC0-CE8E-473D-A3F8-96DE3D08F547}">
      <dsp:nvSpPr>
        <dsp:cNvPr id="0" name=""/>
        <dsp:cNvSpPr/>
      </dsp:nvSpPr>
      <dsp:spPr>
        <a:xfrm>
          <a:off x="6593929" y="1170496"/>
          <a:ext cx="260110" cy="2601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558103-FCF0-41E3-B1C1-74AF17E0C38E}">
      <dsp:nvSpPr>
        <dsp:cNvPr id="0" name=""/>
        <dsp:cNvSpPr/>
      </dsp:nvSpPr>
      <dsp:spPr>
        <a:xfrm>
          <a:off x="7332716" y="1560661"/>
          <a:ext cx="1106784" cy="1040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u="sng" kern="1200" noProof="0" dirty="0">
              <a:solidFill>
                <a:schemeClr val="accent1">
                  <a:lumMod val="50000"/>
                </a:schemeClr>
              </a:solidFill>
            </a:rPr>
            <a:t>23rd of October 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noProof="0" dirty="0">
              <a:solidFill>
                <a:schemeClr val="accent1">
                  <a:lumMod val="50000"/>
                </a:schemeClr>
              </a:solidFill>
            </a:rPr>
            <a:t>Final vote on Commissioners </a:t>
          </a:r>
        </a:p>
      </dsp:txBody>
      <dsp:txXfrm>
        <a:off x="7332716" y="1560661"/>
        <a:ext cx="1106784" cy="1040441"/>
      </dsp:txXfrm>
    </dsp:sp>
    <dsp:sp modelId="{0D848881-3400-4976-8814-D2DA21986E10}">
      <dsp:nvSpPr>
        <dsp:cNvPr id="0" name=""/>
        <dsp:cNvSpPr/>
      </dsp:nvSpPr>
      <dsp:spPr>
        <a:xfrm>
          <a:off x="7756053" y="1170496"/>
          <a:ext cx="260110" cy="2601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21DADF-5CA0-4DBF-9609-CB60D7F141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ACC32C-78DB-487E-A8C3-5E357B91E71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8ECE8-8DA1-4A0F-ADCC-B80922C135DC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4B6D4FB-E3C2-463B-A1E5-9E0721465BC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8044B17-E7C5-40BA-9CAF-F14B5C163D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643F3-72AA-47D9-A891-B08CB8940C1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678D5D-3A1C-41B9-A3A9-661729D23A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F2259-6EC6-434F-91ED-7CDE42EEC6B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F2259-6EC6-434F-91ED-7CDE42EEC6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47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Process</a:t>
            </a:r>
            <a:r>
              <a:rPr lang="hu-HU" dirty="0"/>
              <a:t> </a:t>
            </a:r>
            <a:r>
              <a:rPr lang="hu-HU" dirty="0" err="1"/>
              <a:t>will</a:t>
            </a:r>
            <a:r>
              <a:rPr lang="hu-HU" dirty="0"/>
              <a:t> be </a:t>
            </a:r>
            <a:r>
              <a:rPr lang="hu-HU" dirty="0" err="1"/>
              <a:t>delayed</a:t>
            </a:r>
            <a:r>
              <a:rPr lang="hu-HU" dirty="0"/>
              <a:t>, , BREXIT is </a:t>
            </a:r>
            <a:r>
              <a:rPr lang="hu-HU" dirty="0" err="1"/>
              <a:t>additional</a:t>
            </a:r>
            <a:r>
              <a:rPr lang="hu-HU" dirty="0"/>
              <a:t> </a:t>
            </a:r>
            <a:r>
              <a:rPr lang="hu-HU" dirty="0" err="1"/>
              <a:t>uncertainity</a:t>
            </a:r>
            <a:r>
              <a:rPr lang="hu-HU" dirty="0"/>
              <a:t>. Plus  </a:t>
            </a:r>
            <a:r>
              <a:rPr lang="hu-HU" dirty="0" err="1"/>
              <a:t>the</a:t>
            </a:r>
            <a:r>
              <a:rPr lang="hu-HU" dirty="0"/>
              <a:t>  MFF </a:t>
            </a:r>
          </a:p>
          <a:p>
            <a:endParaRPr lang="hu-HU" dirty="0"/>
          </a:p>
          <a:p>
            <a:r>
              <a:rPr lang="hu-HU" dirty="0"/>
              <a:t>GÉANT </a:t>
            </a:r>
            <a:r>
              <a:rPr lang="hu-HU" dirty="0" err="1"/>
              <a:t>will</a:t>
            </a:r>
            <a:r>
              <a:rPr lang="hu-HU" dirty="0"/>
              <a:t> </a:t>
            </a:r>
            <a:r>
              <a:rPr lang="hu-HU" dirty="0" err="1"/>
              <a:t>aling</a:t>
            </a:r>
            <a:r>
              <a:rPr lang="hu-HU" dirty="0"/>
              <a:t> </a:t>
            </a:r>
            <a:r>
              <a:rPr lang="hu-HU" dirty="0" err="1"/>
              <a:t>its</a:t>
            </a:r>
            <a:r>
              <a:rPr lang="hu-HU" dirty="0"/>
              <a:t> </a:t>
            </a:r>
            <a:r>
              <a:rPr lang="hu-HU" dirty="0" err="1"/>
              <a:t>priorities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EU </a:t>
            </a:r>
            <a:r>
              <a:rPr lang="hu-HU" dirty="0" err="1"/>
              <a:t>priorities</a:t>
            </a:r>
            <a:r>
              <a:rPr lang="hu-HU" dirty="0"/>
              <a:t> </a:t>
            </a:r>
            <a:r>
              <a:rPr lang="hu-HU" dirty="0" err="1"/>
              <a:t>agreed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EU </a:t>
            </a:r>
            <a:r>
              <a:rPr lang="hu-HU" dirty="0" err="1"/>
              <a:t>memb</a:t>
            </a:r>
            <a:r>
              <a:rPr lang="en-US" dirty="0"/>
              <a:t>e</a:t>
            </a:r>
            <a:r>
              <a:rPr lang="hu-HU" dirty="0"/>
              <a:t>r </a:t>
            </a:r>
            <a:r>
              <a:rPr lang="hu-HU" dirty="0" err="1"/>
              <a:t>States</a:t>
            </a:r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F2259-6EC6-434F-91ED-7CDE42EEC6B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63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2.png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190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4805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3709542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4470343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2847100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</p:spTree>
    <p:extLst>
      <p:ext uri="{BB962C8B-B14F-4D97-AF65-F5344CB8AC3E}">
        <p14:creationId xmlns:p14="http://schemas.microsoft.com/office/powerpoint/2010/main" val="176026427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9160" y="-47950"/>
            <a:ext cx="12211160" cy="6905949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3514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824D5-3F4D-40BA-B28E-52FC5761D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97547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82890255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802970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N4-2 in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824D5-3F4D-40BA-B28E-52FC5761DE7D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ounded Rectangle 10"/>
          <p:cNvSpPr/>
          <p:nvPr/>
        </p:nvSpPr>
        <p:spPr bwMode="auto">
          <a:xfrm>
            <a:off x="7953120" y="6533096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10085080" y="6533096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5551343" y="6533096"/>
            <a:ext cx="1613828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18178" y="6528141"/>
            <a:ext cx="1728634" cy="3298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Introduction/Objectives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034760" y="6529202"/>
            <a:ext cx="1728634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GN4-2 in Numbers</a:t>
            </a:r>
          </a:p>
        </p:txBody>
      </p:sp>
    </p:spTree>
    <p:extLst>
      <p:ext uri="{BB962C8B-B14F-4D97-AF65-F5344CB8AC3E}">
        <p14:creationId xmlns:p14="http://schemas.microsoft.com/office/powerpoint/2010/main" val="37427313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bal Conne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667402" y="6524585"/>
            <a:ext cx="1456212" cy="3298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824D5-3F4D-40BA-B28E-52FC5761DE7D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Rounded Rectangle 15"/>
          <p:cNvSpPr/>
          <p:nvPr/>
        </p:nvSpPr>
        <p:spPr bwMode="auto">
          <a:xfrm>
            <a:off x="7969740" y="6533096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10095514" y="6533096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3063756" y="6533096"/>
            <a:ext cx="1613828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GN4-2</a:t>
            </a:r>
            <a:r>
              <a:rPr lang="en-GB" sz="1200" b="0" baseline="0" dirty="0">
                <a:solidFill>
                  <a:schemeClr val="bg1"/>
                </a:solidFill>
              </a:rPr>
              <a:t> in Numbers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28602" y="6533096"/>
            <a:ext cx="175339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Introduction/Objectives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459345" y="6533096"/>
            <a:ext cx="1728634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</p:spTree>
    <p:extLst>
      <p:ext uri="{BB962C8B-B14F-4D97-AF65-F5344CB8AC3E}">
        <p14:creationId xmlns:p14="http://schemas.microsoft.com/office/powerpoint/2010/main" val="3289230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36029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824D5-3F4D-40BA-B28E-52FC5761DE7D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ounded Rectangle 10"/>
          <p:cNvSpPr/>
          <p:nvPr/>
        </p:nvSpPr>
        <p:spPr bwMode="auto">
          <a:xfrm>
            <a:off x="7969740" y="6533096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10095514" y="6533096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3063756" y="6533096"/>
            <a:ext cx="1613828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GN4-2</a:t>
            </a:r>
            <a:r>
              <a:rPr lang="en-GB" sz="1200" b="0" baseline="0" dirty="0">
                <a:solidFill>
                  <a:schemeClr val="bg1"/>
                </a:solidFill>
              </a:rPr>
              <a:t> in Numbers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528602" y="6533096"/>
            <a:ext cx="175339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Introduction/Objectives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459345" y="6533096"/>
            <a:ext cx="1728634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</p:spTree>
    <p:extLst>
      <p:ext uri="{BB962C8B-B14F-4D97-AF65-F5344CB8AC3E}">
        <p14:creationId xmlns:p14="http://schemas.microsoft.com/office/powerpoint/2010/main" val="301028756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824D5-3F4D-40BA-B28E-52FC5761DE7D}" type="slidenum">
              <a:rPr lang="en-GB" smtClean="0"/>
              <a:t>‹#›</a:t>
            </a:fld>
            <a:endParaRPr lang="en-GB"/>
          </a:p>
        </p:txBody>
      </p:sp>
      <p:sp>
        <p:nvSpPr>
          <p:cNvPr id="29" name="Rounded Rectangle 28"/>
          <p:cNvSpPr/>
          <p:nvPr/>
        </p:nvSpPr>
        <p:spPr bwMode="auto">
          <a:xfrm>
            <a:off x="10085080" y="6533096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30" name="Rounded Rectangle 29"/>
          <p:cNvSpPr/>
          <p:nvPr/>
        </p:nvSpPr>
        <p:spPr bwMode="auto">
          <a:xfrm>
            <a:off x="2985868" y="6533096"/>
            <a:ext cx="1613828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GN4-2</a:t>
            </a:r>
            <a:r>
              <a:rPr lang="en-GB" sz="1200" b="0" baseline="0" dirty="0">
                <a:solidFill>
                  <a:schemeClr val="bg1"/>
                </a:solidFill>
              </a:rPr>
              <a:t> in Numbers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518168" y="6533096"/>
            <a:ext cx="175339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Introduction/Objectives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642138" y="6533096"/>
            <a:ext cx="1728634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33" name="Rounded Rectangle 32"/>
          <p:cNvSpPr/>
          <p:nvPr/>
        </p:nvSpPr>
        <p:spPr bwMode="auto">
          <a:xfrm>
            <a:off x="5314003" y="6533096"/>
            <a:ext cx="1613828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</p:spTree>
    <p:extLst>
      <p:ext uri="{BB962C8B-B14F-4D97-AF65-F5344CB8AC3E}">
        <p14:creationId xmlns:p14="http://schemas.microsoft.com/office/powerpoint/2010/main" val="57023898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6896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332BE-CCAD-4ADA-9050-D6DD72D170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E60DB1-9BF8-48D4-8D50-56C11D63B8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70F65-4E28-4EE5-84DC-43DC0BA55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E12A9-7AC7-47F3-95AE-3DC2CF146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6979C-D295-4AF4-9C00-39966103B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824D5-3F4D-40BA-B28E-52FC5761D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276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538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38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660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25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314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56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000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5705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703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174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010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8976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1606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3468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0994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947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63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47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9204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647" y="144000"/>
            <a:ext cx="9612087" cy="97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br>
              <a:rPr lang="en-US" dirty="0"/>
            </a:br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0878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72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1" y="2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8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3" y="1502908"/>
            <a:ext cx="10515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>
          <a:xfrm>
            <a:off x="11439527" y="6523902"/>
            <a:ext cx="569600" cy="321399"/>
          </a:xfrm>
          <a:prstGeom prst="rect">
            <a:avLst/>
          </a:prstGeom>
        </p:spPr>
        <p:txBody>
          <a:bodyPr/>
          <a:lstStyle/>
          <a:p>
            <a:fld id="{24E51802-775A-4EF2-AC58-64E5EEBCF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3399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C19228A3-EF93-448A-84F9-0A8AFE8447AF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24E51802-775A-4EF2-AC58-64E5EEBCF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2081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FB3F9-A7DC-4E2F-9749-049E1987A6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C0537B-E5BD-4278-BAF4-30FB8D9663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92E0D-A6F1-4179-9302-CBB2A82D6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A3-EF93-448A-84F9-0A8AFE8447AF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522B6-B3FE-4E59-8771-33C23648B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7C593-A7ED-4DE6-898C-A31010CA7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1802-775A-4EF2-AC58-64E5EEBCFC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44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026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586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536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057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720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1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02922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527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392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599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540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1891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5467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4986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11359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4939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6926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0103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808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04856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1627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52273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9505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7769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0845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230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123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159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650138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90948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524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144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72139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87160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946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6305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9990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04400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00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0839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9639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31558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4931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4548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612269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5786068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48347451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4329705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3930679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17069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83090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21030182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411190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1735019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78000406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27674399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393211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3153282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49584779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5230170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47875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72242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39249770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894489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43376892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14213298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2902767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3101912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1568803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6703977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777835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03698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26" Type="http://schemas.openxmlformats.org/officeDocument/2006/relationships/slideLayout" Target="../slideLayouts/slideLayout70.xml"/><Relationship Id="rId3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65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5" Type="http://schemas.openxmlformats.org/officeDocument/2006/relationships/slideLayout" Target="../slideLayouts/slideLayout69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29" Type="http://schemas.openxmlformats.org/officeDocument/2006/relationships/slideLayout" Target="../slideLayouts/slideLayout73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24" Type="http://schemas.openxmlformats.org/officeDocument/2006/relationships/slideLayout" Target="../slideLayouts/slideLayout68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slideLayout" Target="../slideLayouts/slideLayout67.xml"/><Relationship Id="rId28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slideLayout" Target="../slideLayouts/slideLayout66.xml"/><Relationship Id="rId27" Type="http://schemas.openxmlformats.org/officeDocument/2006/relationships/slideLayout" Target="../slideLayouts/slideLayout71.xml"/><Relationship Id="rId30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18" Type="http://schemas.openxmlformats.org/officeDocument/2006/relationships/slideLayout" Target="../slideLayouts/slideLayout91.xml"/><Relationship Id="rId26" Type="http://schemas.openxmlformats.org/officeDocument/2006/relationships/slideLayout" Target="../slideLayouts/slideLayout99.xml"/><Relationship Id="rId3" Type="http://schemas.openxmlformats.org/officeDocument/2006/relationships/slideLayout" Target="../slideLayouts/slideLayout76.xml"/><Relationship Id="rId21" Type="http://schemas.openxmlformats.org/officeDocument/2006/relationships/slideLayout" Target="../slideLayouts/slideLayout94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17" Type="http://schemas.openxmlformats.org/officeDocument/2006/relationships/slideLayout" Target="../slideLayouts/slideLayout90.xml"/><Relationship Id="rId25" Type="http://schemas.openxmlformats.org/officeDocument/2006/relationships/slideLayout" Target="../slideLayouts/slideLayout98.xml"/><Relationship Id="rId2" Type="http://schemas.openxmlformats.org/officeDocument/2006/relationships/slideLayout" Target="../slideLayouts/slideLayout75.xml"/><Relationship Id="rId16" Type="http://schemas.openxmlformats.org/officeDocument/2006/relationships/slideLayout" Target="../slideLayouts/slideLayout89.xml"/><Relationship Id="rId20" Type="http://schemas.openxmlformats.org/officeDocument/2006/relationships/slideLayout" Target="../slideLayouts/slideLayout93.xml"/><Relationship Id="rId29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24" Type="http://schemas.openxmlformats.org/officeDocument/2006/relationships/slideLayout" Target="../slideLayouts/slideLayout97.xml"/><Relationship Id="rId5" Type="http://schemas.openxmlformats.org/officeDocument/2006/relationships/slideLayout" Target="../slideLayouts/slideLayout78.xml"/><Relationship Id="rId15" Type="http://schemas.openxmlformats.org/officeDocument/2006/relationships/slideLayout" Target="../slideLayouts/slideLayout88.xml"/><Relationship Id="rId23" Type="http://schemas.openxmlformats.org/officeDocument/2006/relationships/slideLayout" Target="../slideLayouts/slideLayout96.xml"/><Relationship Id="rId28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83.xml"/><Relationship Id="rId19" Type="http://schemas.openxmlformats.org/officeDocument/2006/relationships/slideLayout" Target="../slideLayouts/slideLayout92.xml"/><Relationship Id="rId31" Type="http://schemas.openxmlformats.org/officeDocument/2006/relationships/theme" Target="../theme/theme4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Relationship Id="rId22" Type="http://schemas.openxmlformats.org/officeDocument/2006/relationships/slideLayout" Target="../slideLayouts/slideLayout95.xml"/><Relationship Id="rId27" Type="http://schemas.openxmlformats.org/officeDocument/2006/relationships/slideLayout" Target="../slideLayouts/slideLayout100.xml"/><Relationship Id="rId30" Type="http://schemas.openxmlformats.org/officeDocument/2006/relationships/slideLayout" Target="../slideLayouts/slideLayout10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image" Target="../media/image32.png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image" Target="../media/image31.jpg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74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46506-A9DF-7745-AC86-3B5288B7FFA4}" type="datetimeFigureOut">
              <a:rPr lang="en-US" smtClean="0"/>
              <a:t>11/29/19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74C18-4CCF-584A-A965-DB40B1608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2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414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  <p:sldLayoutId id="2147483732" r:id="rId26"/>
    <p:sldLayoutId id="2147483733" r:id="rId27"/>
    <p:sldLayoutId id="2147483734" r:id="rId28"/>
    <p:sldLayoutId id="214748373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00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  <p:sldLayoutId id="2147483754" r:id="rId18"/>
    <p:sldLayoutId id="2147483755" r:id="rId19"/>
    <p:sldLayoutId id="2147483756" r:id="rId20"/>
    <p:sldLayoutId id="2147483757" r:id="rId21"/>
    <p:sldLayoutId id="2147483758" r:id="rId22"/>
    <p:sldLayoutId id="2147483759" r:id="rId23"/>
    <p:sldLayoutId id="2147483760" r:id="rId24"/>
    <p:sldLayoutId id="2147483761" r:id="rId25"/>
    <p:sldLayoutId id="2147483762" r:id="rId26"/>
    <p:sldLayoutId id="2147483763" r:id="rId27"/>
    <p:sldLayoutId id="2147483764" r:id="rId28"/>
    <p:sldLayoutId id="2147483765" r:id="rId29"/>
    <p:sldLayoutId id="214748376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086824D5-3F4D-40BA-B28E-52FC5761DE7D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7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82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>
          <p15:clr>
            <a:srgbClr val="F26B43"/>
          </p15:clr>
        </p15:guide>
        <p15:guide id="4" orient="horz" pos="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3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175278" y="2152205"/>
            <a:ext cx="6350783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>
                <a:solidFill>
                  <a:schemeClr val="bg1"/>
                </a:solidFill>
              </a:rPr>
              <a:t>EOSC State of Play 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175278" y="3379967"/>
            <a:ext cx="943353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SIG-CISS</a:t>
            </a:r>
          </a:p>
          <a:p>
            <a:r>
              <a:rPr lang="en-US" sz="2000" dirty="0">
                <a:solidFill>
                  <a:schemeClr val="bg1"/>
                </a:solidFill>
              </a:rPr>
              <a:t>29 November 2019  </a:t>
            </a:r>
          </a:p>
          <a:p>
            <a:r>
              <a:rPr lang="en-US" sz="2000" dirty="0">
                <a:solidFill>
                  <a:schemeClr val="bg1"/>
                </a:solidFill>
              </a:rPr>
              <a:t>Hendrik Ike</a:t>
            </a: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567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7398E-9677-0B4F-A55F-4D531A65F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047" y="31140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Current Projects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244AECF-CBA9-E84C-9DB9-B340283D4E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57" y="1018572"/>
            <a:ext cx="8891232" cy="5528027"/>
          </a:xfrm>
        </p:spPr>
      </p:pic>
    </p:spTree>
    <p:extLst>
      <p:ext uri="{BB962C8B-B14F-4D97-AF65-F5344CB8AC3E}">
        <p14:creationId xmlns:p14="http://schemas.microsoft.com/office/powerpoint/2010/main" val="1589129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88B5E-616D-4393-8DF2-19880DE18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55" y="402383"/>
            <a:ext cx="10967852" cy="43090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Overall EOSC/EDI environment: Interdependent, but with different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7A0AA-B2CC-48F8-8CCF-694DF2A26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253" y="1307832"/>
            <a:ext cx="9524872" cy="4923410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EOSC</a:t>
            </a:r>
            <a:r>
              <a:rPr lang="en-GB" dirty="0"/>
              <a:t>: </a:t>
            </a:r>
          </a:p>
          <a:p>
            <a:pPr lvl="1"/>
            <a:r>
              <a:rPr lang="en-GB" dirty="0"/>
              <a:t>Moving from extensive fragmented data management towards intensive cross-domain sustainable collaboration </a:t>
            </a:r>
          </a:p>
          <a:p>
            <a:pPr lvl="1"/>
            <a:r>
              <a:rPr lang="en-GB" dirty="0"/>
              <a:t>Objective criteria </a:t>
            </a:r>
            <a:r>
              <a:rPr lang="en-GB" i="1" dirty="0"/>
              <a:t>besides</a:t>
            </a:r>
            <a:r>
              <a:rPr lang="en-GB" dirty="0"/>
              <a:t> excellence to select the best projects</a:t>
            </a:r>
          </a:p>
          <a:p>
            <a:pPr lvl="1"/>
            <a:r>
              <a:rPr lang="en-GB" dirty="0"/>
              <a:t>FAIR Data management and a secure data infrastructure</a:t>
            </a:r>
          </a:p>
          <a:p>
            <a:pPr lvl="1"/>
            <a:endParaRPr lang="en-GB" dirty="0"/>
          </a:p>
          <a:p>
            <a:r>
              <a:rPr lang="en-GB" b="1" dirty="0"/>
              <a:t>EDI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Will generate the </a:t>
            </a:r>
            <a:r>
              <a:rPr lang="en-GB" u="sng" dirty="0"/>
              <a:t>European Data Lake</a:t>
            </a:r>
            <a:r>
              <a:rPr lang="en-GB" dirty="0"/>
              <a:t> that would be compatible with technologies such as AI and Quantum</a:t>
            </a:r>
            <a:endParaRPr lang="en-GB" dirty="0">
              <a:highlight>
                <a:srgbClr val="FFFF00"/>
              </a:highlight>
            </a:endParaRPr>
          </a:p>
          <a:p>
            <a:pPr lvl="2"/>
            <a:r>
              <a:rPr lang="en-GB" dirty="0"/>
              <a:t>A ‘Public European Infrastructure’ (</a:t>
            </a:r>
            <a:r>
              <a:rPr lang="en-GB" dirty="0" err="1"/>
              <a:t>EuroHPC</a:t>
            </a:r>
            <a:r>
              <a:rPr lang="en-GB" dirty="0"/>
              <a:t>, GÉANT, PRACE..)</a:t>
            </a:r>
          </a:p>
          <a:p>
            <a:pPr lvl="2"/>
            <a:r>
              <a:rPr lang="en-GB" dirty="0"/>
              <a:t>European Common Data Space (This will achieve the ‘data lake’ without frontiers under research criteria rather than internal market criteria)</a:t>
            </a:r>
          </a:p>
          <a:p>
            <a:pPr lvl="2"/>
            <a:r>
              <a:rPr lang="en-GB" dirty="0"/>
              <a:t>Will provide a secure legislative framework based on GDPR and high ethical standards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516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id="{5E61159E-50E2-4249-BC05-5661373BD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893" y="869625"/>
            <a:ext cx="7267575" cy="5695950"/>
          </a:xfrm>
          <a:prstGeom prst="rect">
            <a:avLst/>
          </a:prstGeom>
        </p:spPr>
      </p:pic>
      <p:sp>
        <p:nvSpPr>
          <p:cNvPr id="6" name="Cím 5">
            <a:extLst>
              <a:ext uri="{FF2B5EF4-FFF2-40B4-BE49-F238E27FC236}">
                <a16:creationId xmlns:a16="http://schemas.microsoft.com/office/drawing/2014/main" id="{7B56E39C-CB12-489E-912C-A01CA1EB2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72" y="18438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Common European Data Space – snapshot!</a:t>
            </a:r>
          </a:p>
        </p:txBody>
      </p:sp>
    </p:spTree>
    <p:extLst>
      <p:ext uri="{BB962C8B-B14F-4D97-AF65-F5344CB8AC3E}">
        <p14:creationId xmlns:p14="http://schemas.microsoft.com/office/powerpoint/2010/main" val="377024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882913" y="3528248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Any questions?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8990FF7-FB7B-4C75-8D2F-0E7930E145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6933165"/>
              </p:ext>
            </p:extLst>
          </p:nvPr>
        </p:nvGraphicFramePr>
        <p:xfrm>
          <a:off x="700668" y="827897"/>
          <a:ext cx="9380070" cy="2601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ím 5">
            <a:extLst>
              <a:ext uri="{FF2B5EF4-FFF2-40B4-BE49-F238E27FC236}">
                <a16:creationId xmlns:a16="http://schemas.microsoft.com/office/drawing/2014/main" id="{83711FC8-BFFF-497B-A3A8-E40F38F4E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342" y="25310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An EU Leadership Transition and New EU Priorities 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55C16D2-6C7C-455A-A898-69D293CE74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49212" y="3165995"/>
            <a:ext cx="1314225" cy="1808751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2A932073-ABC0-4A0F-B99E-A6A40342ACBB}"/>
              </a:ext>
            </a:extLst>
          </p:cNvPr>
          <p:cNvSpPr txBox="1"/>
          <p:nvPr/>
        </p:nvSpPr>
        <p:spPr>
          <a:xfrm>
            <a:off x="367554" y="5414172"/>
            <a:ext cx="10050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Commissioner for </a:t>
            </a:r>
            <a:r>
              <a:rPr lang="hu-HU" dirty="0" err="1">
                <a:solidFill>
                  <a:schemeClr val="accent1">
                    <a:lumMod val="50000"/>
                  </a:schemeClr>
                </a:solidFill>
              </a:rPr>
              <a:t>Innovation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hu-HU" dirty="0" err="1">
                <a:solidFill>
                  <a:schemeClr val="accent1">
                    <a:lumMod val="50000"/>
                  </a:schemeClr>
                </a:solidFill>
              </a:rPr>
              <a:t>Youth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Research and Education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is Ms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Mariya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Gabriel; good news for the ERA and the EEA.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Commissioner for </a:t>
            </a:r>
            <a:r>
              <a:rPr lang="hu-HU" dirty="0" err="1">
                <a:solidFill>
                  <a:schemeClr val="accent1">
                    <a:lumMod val="50000"/>
                  </a:schemeClr>
                </a:solidFill>
              </a:rPr>
              <a:t>Internal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</a:rPr>
              <a:t> Market </a:t>
            </a:r>
            <a:r>
              <a:rPr lang="hu-HU" dirty="0" err="1">
                <a:solidFill>
                  <a:schemeClr val="accent1">
                    <a:lumMod val="50000"/>
                  </a:schemeClr>
                </a:solidFill>
              </a:rPr>
              <a:t>including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</a:rPr>
              <a:t> Digital: </a:t>
            </a:r>
            <a:r>
              <a:rPr lang="en-GB" dirty="0">
                <a:solidFill>
                  <a:srgbClr val="002060"/>
                </a:solidFill>
              </a:rPr>
              <a:t>Thierry Breton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 err="1">
                <a:solidFill>
                  <a:srgbClr val="002060"/>
                </a:solidFill>
              </a:rPr>
              <a:t>former</a:t>
            </a:r>
            <a:r>
              <a:rPr lang="hu-HU" dirty="0">
                <a:solidFill>
                  <a:srgbClr val="002060"/>
                </a:solidFill>
              </a:rPr>
              <a:t> CEO of ATOS</a:t>
            </a: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EU Commission final approval 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u-HU" dirty="0" err="1">
                <a:solidFill>
                  <a:schemeClr val="accent1">
                    <a:lumMod val="50000"/>
                  </a:schemeClr>
                </a:solidFill>
              </a:rPr>
              <a:t>by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</a:rPr>
              <a:t> 1st of December </a:t>
            </a:r>
            <a:r>
              <a:rPr lang="hu-HU" dirty="0" err="1">
                <a:solidFill>
                  <a:schemeClr val="accent1">
                    <a:lumMod val="50000"/>
                  </a:schemeClr>
                </a:solidFill>
              </a:rPr>
              <a:t>or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postponed to thus far an unknown date.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7FB32100-E9E2-416F-8A3F-0C9DD4C4740C}"/>
              </a:ext>
            </a:extLst>
          </p:cNvPr>
          <p:cNvSpPr txBox="1"/>
          <p:nvPr/>
        </p:nvSpPr>
        <p:spPr>
          <a:xfrm>
            <a:off x="10124980" y="1123436"/>
            <a:ext cx="164781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800" dirty="0">
                <a:solidFill>
                  <a:srgbClr val="FF0000"/>
                </a:solidFill>
              </a:rPr>
              <a:t>?</a:t>
            </a:r>
            <a:endParaRPr lang="en-GB" sz="13800" dirty="0">
              <a:solidFill>
                <a:srgbClr val="FF0000"/>
              </a:solidFill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3C663F17-C395-4D8C-9680-7D5DEAC7B9FA}"/>
              </a:ext>
            </a:extLst>
          </p:cNvPr>
          <p:cNvSpPr txBox="1"/>
          <p:nvPr/>
        </p:nvSpPr>
        <p:spPr>
          <a:xfrm>
            <a:off x="6945969" y="3382847"/>
            <a:ext cx="3926011" cy="203132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 European Green Deal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An Economy that works for people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A Europe fit for the digital age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Protecting our European way of life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A stronger Europe in the world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 new push for European democracy</a:t>
            </a:r>
          </a:p>
          <a:p>
            <a:endParaRPr lang="en-GB" dirty="0"/>
          </a:p>
        </p:txBody>
      </p:sp>
      <p:pic>
        <p:nvPicPr>
          <p:cNvPr id="12" name="Kép 7">
            <a:extLst>
              <a:ext uri="{FF2B5EF4-FFF2-40B4-BE49-F238E27FC236}">
                <a16:creationId xmlns:a16="http://schemas.microsoft.com/office/drawing/2014/main" id="{736F112D-2CD4-BF4A-AE2D-E3E95A79DAB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129" r="1" b="3031"/>
          <a:stretch/>
        </p:blipFill>
        <p:spPr>
          <a:xfrm>
            <a:off x="994332" y="3165995"/>
            <a:ext cx="1500437" cy="1985174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3A82FDA-A765-AD4E-84F1-178D55D27FE7}"/>
              </a:ext>
            </a:extLst>
          </p:cNvPr>
          <p:cNvCxnSpPr/>
          <p:nvPr/>
        </p:nvCxnSpPr>
        <p:spPr>
          <a:xfrm>
            <a:off x="1736801" y="2128448"/>
            <a:ext cx="0" cy="9014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39A281F-F0BC-254B-A81F-892B8B6E249A}"/>
              </a:ext>
            </a:extLst>
          </p:cNvPr>
          <p:cNvCxnSpPr/>
          <p:nvPr/>
        </p:nvCxnSpPr>
        <p:spPr>
          <a:xfrm>
            <a:off x="5073736" y="2128447"/>
            <a:ext cx="0" cy="9014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Left Brace 4">
            <a:extLst>
              <a:ext uri="{FF2B5EF4-FFF2-40B4-BE49-F238E27FC236}">
                <a16:creationId xmlns:a16="http://schemas.microsoft.com/office/drawing/2014/main" id="{E3E83020-FEC0-F042-93CB-A42E18378914}"/>
              </a:ext>
            </a:extLst>
          </p:cNvPr>
          <p:cNvSpPr/>
          <p:nvPr/>
        </p:nvSpPr>
        <p:spPr>
          <a:xfrm>
            <a:off x="5878885" y="3426629"/>
            <a:ext cx="1286359" cy="1627322"/>
          </a:xfrm>
          <a:prstGeom prst="leftBrac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40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>
            <a:extLst>
              <a:ext uri="{FF2B5EF4-FFF2-40B4-BE49-F238E27FC236}">
                <a16:creationId xmlns:a16="http://schemas.microsoft.com/office/drawing/2014/main" id="{142D5B56-9DEC-4D90-A410-647F17801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596" y="1428049"/>
            <a:ext cx="9784028" cy="483207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b="1" dirty="0"/>
              <a:t>The reality inside the sector – data has to be made ‘FAIR’</a:t>
            </a:r>
          </a:p>
          <a:p>
            <a:pPr lvl="2"/>
            <a:r>
              <a:rPr lang="en-GB" dirty="0"/>
              <a:t>Less than 20% of data measured by researchers is recorded</a:t>
            </a:r>
          </a:p>
          <a:p>
            <a:pPr lvl="2"/>
            <a:r>
              <a:rPr lang="en-GB" dirty="0"/>
              <a:t>Less than 20% of the recorded data is reused at least once</a:t>
            </a:r>
          </a:p>
          <a:p>
            <a:pPr lvl="2"/>
            <a:r>
              <a:rPr lang="en-GB" dirty="0"/>
              <a:t>80% of researchers’ time is used to gather the data they need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The digitisation of the research sector</a:t>
            </a:r>
          </a:p>
          <a:p>
            <a:pPr lvl="2"/>
            <a:r>
              <a:rPr lang="en-GB" dirty="0"/>
              <a:t>Sensor-enabled nature and society will turn the Earth into a ‘laboratory’, with real time data generated continuously</a:t>
            </a:r>
          </a:p>
          <a:p>
            <a:pPr lvl="2"/>
            <a:r>
              <a:rPr lang="en-GB" dirty="0"/>
              <a:t>Laboratories with super-equipment generate immense data</a:t>
            </a:r>
          </a:p>
          <a:p>
            <a:pPr lvl="2"/>
            <a:r>
              <a:rPr lang="en-GB" dirty="0"/>
              <a:t>The computer ecosystem and integrated AI will utilise high quality data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Research is capital, energy, and talent intensive, while resources are limited</a:t>
            </a:r>
          </a:p>
          <a:p>
            <a:pPr lvl="2"/>
            <a:r>
              <a:rPr lang="en-GB" dirty="0"/>
              <a:t>A marked change in effectiveness and efficiency is crucial</a:t>
            </a:r>
          </a:p>
          <a:p>
            <a:pPr lvl="2"/>
            <a:r>
              <a:rPr lang="en-GB" dirty="0"/>
              <a:t>Sustainability is the name of the game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EU prosperity should be research and science data driven </a:t>
            </a:r>
          </a:p>
          <a:p>
            <a:pPr lvl="2"/>
            <a:r>
              <a:rPr lang="en-GB" dirty="0"/>
              <a:t>Economic, industrial and social policies require better research </a:t>
            </a:r>
          </a:p>
        </p:txBody>
      </p:sp>
      <p:sp>
        <p:nvSpPr>
          <p:cNvPr id="3" name="Cím 2">
            <a:extLst>
              <a:ext uri="{FF2B5EF4-FFF2-40B4-BE49-F238E27FC236}">
                <a16:creationId xmlns:a16="http://schemas.microsoft.com/office/drawing/2014/main" id="{B50268C7-47C5-4A60-A93C-72ACE97DD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133" y="760920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sz="3600" b="1" dirty="0"/>
              <a:t>European Open Science is a strategic choice to respond to future challenges: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1450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FA76E-9065-A542-92AA-C28BC8002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00" y="214595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What is EOSC?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D5089-A2EB-A04C-844D-DCCC23B0ED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300" y="430049"/>
            <a:ext cx="10405237" cy="51738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/>
          </a:p>
          <a:p>
            <a:pPr lvl="1"/>
            <a:r>
              <a:rPr lang="en-GB" dirty="0"/>
              <a:t>Is it clear?...Too many things to too many people?</a:t>
            </a:r>
          </a:p>
          <a:p>
            <a:pPr lvl="1"/>
            <a:r>
              <a:rPr lang="en-GB" dirty="0"/>
              <a:t>Open science/data and the FAIR ( Findable , Accessible, Interoperable and </a:t>
            </a:r>
            <a:r>
              <a:rPr lang="en-GB" dirty="0" err="1"/>
              <a:t>resusable</a:t>
            </a:r>
            <a:r>
              <a:rPr lang="en-GB" dirty="0"/>
              <a:t>) principles are the over arching goals</a:t>
            </a:r>
          </a:p>
          <a:p>
            <a:pPr lvl="1"/>
            <a:r>
              <a:rPr lang="en-GB" dirty="0"/>
              <a:t>Implementation often being seen from individual stakeholder viewpoints </a:t>
            </a:r>
          </a:p>
          <a:p>
            <a:pPr lvl="1"/>
            <a:r>
              <a:rPr lang="en-GB" dirty="0"/>
              <a:t>EOSC is not just an e-infra consolidation issue (if that)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297F85-B43E-F247-9207-1CDCA7EB7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602" y="3016990"/>
            <a:ext cx="5326795" cy="381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337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DE5108-0538-45B5-B407-DE5BD3A20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910" y="110926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EOSC as both an Environment and a Delivery Mechanism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36D6D906-E65A-4091-A649-B16B112345EE}"/>
              </a:ext>
            </a:extLst>
          </p:cNvPr>
          <p:cNvSpPr/>
          <p:nvPr/>
        </p:nvSpPr>
        <p:spPr>
          <a:xfrm>
            <a:off x="916910" y="537882"/>
            <a:ext cx="9894723" cy="5782235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4B7A67-82F8-824B-B0E1-04635C1C0D3A}"/>
              </a:ext>
            </a:extLst>
          </p:cNvPr>
          <p:cNvSpPr txBox="1"/>
          <p:nvPr/>
        </p:nvSpPr>
        <p:spPr>
          <a:xfrm>
            <a:off x="2732183" y="1767005"/>
            <a:ext cx="64448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6">
                    <a:lumMod val="75000"/>
                  </a:schemeClr>
                </a:solidFill>
              </a:rPr>
              <a:t>EOSC: an ecosystem of open but secure data accessible for research, realised through a set of basic rules of participation and supported by long term commitments to necessary support infrastructures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801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loud 34">
            <a:extLst>
              <a:ext uri="{FF2B5EF4-FFF2-40B4-BE49-F238E27FC236}">
                <a16:creationId xmlns:a16="http://schemas.microsoft.com/office/drawing/2014/main" id="{8877F6C8-8684-4C80-AF8C-D75CC73ABB1A}"/>
              </a:ext>
            </a:extLst>
          </p:cNvPr>
          <p:cNvSpPr/>
          <p:nvPr/>
        </p:nvSpPr>
        <p:spPr>
          <a:xfrm>
            <a:off x="1127990" y="875860"/>
            <a:ext cx="9529483" cy="5782235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DE5108-0538-45B5-B407-DE5BD3A20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0673"/>
            <a:ext cx="10967978" cy="43090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Connecting Science Data to Researchers &amp; Researchers to Resources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FBBEF79-C30D-49E1-9874-6534E7D1DE0B}"/>
              </a:ext>
            </a:extLst>
          </p:cNvPr>
          <p:cNvSpPr/>
          <p:nvPr/>
        </p:nvSpPr>
        <p:spPr>
          <a:xfrm>
            <a:off x="1454952" y="1641755"/>
            <a:ext cx="1568824" cy="75303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Transport</a:t>
            </a:r>
          </a:p>
          <a:p>
            <a:pPr algn="ctr"/>
            <a:r>
              <a:rPr lang="en-GB" sz="1200" dirty="0"/>
              <a:t>Mobility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2128389-C60F-4C58-A307-FE0A71394E2A}"/>
              </a:ext>
            </a:extLst>
          </p:cNvPr>
          <p:cNvSpPr/>
          <p:nvPr/>
        </p:nvSpPr>
        <p:spPr>
          <a:xfrm>
            <a:off x="9479992" y="2193898"/>
            <a:ext cx="1568824" cy="753036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PANOSC Cluster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2609791-3070-464B-BBEC-C88442C64FA8}"/>
              </a:ext>
            </a:extLst>
          </p:cNvPr>
          <p:cNvSpPr/>
          <p:nvPr/>
        </p:nvSpPr>
        <p:spPr>
          <a:xfrm>
            <a:off x="1086979" y="2233727"/>
            <a:ext cx="1568824" cy="753036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ENVRI Cluster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8AD835C-6AED-4551-8DF4-6282BA050962}"/>
              </a:ext>
            </a:extLst>
          </p:cNvPr>
          <p:cNvSpPr/>
          <p:nvPr/>
        </p:nvSpPr>
        <p:spPr>
          <a:xfrm>
            <a:off x="4052909" y="1208840"/>
            <a:ext cx="1568824" cy="75303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HEALTH</a:t>
            </a:r>
          </a:p>
          <a:p>
            <a:pPr algn="ctr"/>
            <a:r>
              <a:rPr lang="en-GB" sz="1200" dirty="0"/>
              <a:t>FENIX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B162A8D-DF39-4BFF-A06E-9C06E0D535AB}"/>
              </a:ext>
            </a:extLst>
          </p:cNvPr>
          <p:cNvSpPr/>
          <p:nvPr/>
        </p:nvSpPr>
        <p:spPr>
          <a:xfrm>
            <a:off x="5400301" y="1083026"/>
            <a:ext cx="1568824" cy="75303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Energy</a:t>
            </a:r>
          </a:p>
          <a:p>
            <a:pPr algn="ctr"/>
            <a:endParaRPr lang="en-GB" sz="12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2B312B0-CD6D-4E4B-AED0-5E636E1E3986}"/>
              </a:ext>
            </a:extLst>
          </p:cNvPr>
          <p:cNvSpPr/>
          <p:nvPr/>
        </p:nvSpPr>
        <p:spPr>
          <a:xfrm>
            <a:off x="2705517" y="1363570"/>
            <a:ext cx="1568824" cy="75303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Smart Industry</a:t>
            </a:r>
          </a:p>
          <a:p>
            <a:pPr algn="ctr"/>
            <a:r>
              <a:rPr lang="en-GB" sz="1200" dirty="0"/>
              <a:t>IoT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076AD83-F1A5-4412-AD6A-D279EBD1A7E2}"/>
              </a:ext>
            </a:extLst>
          </p:cNvPr>
          <p:cNvSpPr/>
          <p:nvPr/>
        </p:nvSpPr>
        <p:spPr>
          <a:xfrm>
            <a:off x="8324288" y="1053973"/>
            <a:ext cx="1568824" cy="75303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Environment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8D7A69A-F865-4FC1-9642-A4C85A2D7AB4}"/>
              </a:ext>
            </a:extLst>
          </p:cNvPr>
          <p:cNvSpPr/>
          <p:nvPr/>
        </p:nvSpPr>
        <p:spPr>
          <a:xfrm>
            <a:off x="6881332" y="1106660"/>
            <a:ext cx="1568824" cy="753036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SPACE DATA</a:t>
            </a:r>
          </a:p>
          <a:p>
            <a:pPr algn="ctr"/>
            <a:r>
              <a:rPr lang="en-GB" sz="1200" dirty="0"/>
              <a:t>DIAS</a:t>
            </a:r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5F0BDB4F-2D56-411B-9CA4-F4E8BFEA98B5}"/>
              </a:ext>
            </a:extLst>
          </p:cNvPr>
          <p:cNvSpPr/>
          <p:nvPr/>
        </p:nvSpPr>
        <p:spPr>
          <a:xfrm>
            <a:off x="2442881" y="3866782"/>
            <a:ext cx="6658003" cy="907171"/>
          </a:xfrm>
          <a:prstGeom prst="ca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dirty="0">
                <a:solidFill>
                  <a:srgbClr val="92D050"/>
                </a:solidFill>
              </a:rPr>
              <a:t>              Storage</a:t>
            </a:r>
          </a:p>
        </p:txBody>
      </p:sp>
      <p:sp>
        <p:nvSpPr>
          <p:cNvPr id="23" name="Cylinder 22">
            <a:extLst>
              <a:ext uri="{FF2B5EF4-FFF2-40B4-BE49-F238E27FC236}">
                <a16:creationId xmlns:a16="http://schemas.microsoft.com/office/drawing/2014/main" id="{6DC0793D-3D8C-42AF-BD7B-A08B8B0A5675}"/>
              </a:ext>
            </a:extLst>
          </p:cNvPr>
          <p:cNvSpPr/>
          <p:nvPr/>
        </p:nvSpPr>
        <p:spPr>
          <a:xfrm>
            <a:off x="2385045" y="4796071"/>
            <a:ext cx="2107123" cy="753036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HTC</a:t>
            </a:r>
          </a:p>
        </p:txBody>
      </p:sp>
      <p:sp>
        <p:nvSpPr>
          <p:cNvPr id="15" name="Cylinder 14">
            <a:extLst>
              <a:ext uri="{FF2B5EF4-FFF2-40B4-BE49-F238E27FC236}">
                <a16:creationId xmlns:a16="http://schemas.microsoft.com/office/drawing/2014/main" id="{EDA69F3E-63F0-4687-B4A1-D2ED8FBF8B5E}"/>
              </a:ext>
            </a:extLst>
          </p:cNvPr>
          <p:cNvSpPr/>
          <p:nvPr/>
        </p:nvSpPr>
        <p:spPr>
          <a:xfrm>
            <a:off x="2429538" y="2986763"/>
            <a:ext cx="6699212" cy="1151945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European Research Data lake</a:t>
            </a: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457D8334-619F-4B4C-80E8-7297C1E619CD}"/>
              </a:ext>
            </a:extLst>
          </p:cNvPr>
          <p:cNvSpPr/>
          <p:nvPr/>
        </p:nvSpPr>
        <p:spPr>
          <a:xfrm>
            <a:off x="3975373" y="2508566"/>
            <a:ext cx="3496236" cy="613699"/>
          </a:xfrm>
          <a:prstGeom prst="down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Up-Down 27">
            <a:extLst>
              <a:ext uri="{FF2B5EF4-FFF2-40B4-BE49-F238E27FC236}">
                <a16:creationId xmlns:a16="http://schemas.microsoft.com/office/drawing/2014/main" id="{857A8B6E-F133-4BB8-A5B1-3D01E0ADE081}"/>
              </a:ext>
            </a:extLst>
          </p:cNvPr>
          <p:cNvSpPr/>
          <p:nvPr/>
        </p:nvSpPr>
        <p:spPr>
          <a:xfrm>
            <a:off x="3188202" y="3987038"/>
            <a:ext cx="402598" cy="852714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Up-Down 21">
            <a:extLst>
              <a:ext uri="{FF2B5EF4-FFF2-40B4-BE49-F238E27FC236}">
                <a16:creationId xmlns:a16="http://schemas.microsoft.com/office/drawing/2014/main" id="{288DB03C-AC8F-4BF3-ADAB-710476D292AA}"/>
              </a:ext>
            </a:extLst>
          </p:cNvPr>
          <p:cNvSpPr/>
          <p:nvPr/>
        </p:nvSpPr>
        <p:spPr>
          <a:xfrm rot="19596946">
            <a:off x="8811749" y="3852136"/>
            <a:ext cx="330730" cy="1040851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ylinder 32">
            <a:extLst>
              <a:ext uri="{FF2B5EF4-FFF2-40B4-BE49-F238E27FC236}">
                <a16:creationId xmlns:a16="http://schemas.microsoft.com/office/drawing/2014/main" id="{474A03D6-D5F2-417E-A643-BE72C36B6E6A}"/>
              </a:ext>
            </a:extLst>
          </p:cNvPr>
          <p:cNvSpPr/>
          <p:nvPr/>
        </p:nvSpPr>
        <p:spPr>
          <a:xfrm>
            <a:off x="7019188" y="4816764"/>
            <a:ext cx="1878548" cy="753036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HPC</a:t>
            </a:r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8734AADA-5A3C-4AEF-B84D-049C75786FBB}"/>
              </a:ext>
            </a:extLst>
          </p:cNvPr>
          <p:cNvSpPr/>
          <p:nvPr/>
        </p:nvSpPr>
        <p:spPr>
          <a:xfrm>
            <a:off x="8663002" y="4810399"/>
            <a:ext cx="1474695" cy="753036"/>
          </a:xfrm>
          <a:prstGeom prst="can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IaaS/PaaS etc</a:t>
            </a:r>
          </a:p>
        </p:txBody>
      </p:sp>
      <p:sp>
        <p:nvSpPr>
          <p:cNvPr id="25" name="Cylinder 24">
            <a:extLst>
              <a:ext uri="{FF2B5EF4-FFF2-40B4-BE49-F238E27FC236}">
                <a16:creationId xmlns:a16="http://schemas.microsoft.com/office/drawing/2014/main" id="{AB69A66D-C9CA-40B7-8485-E6D4419C3227}"/>
              </a:ext>
            </a:extLst>
          </p:cNvPr>
          <p:cNvSpPr/>
          <p:nvPr/>
        </p:nvSpPr>
        <p:spPr>
          <a:xfrm>
            <a:off x="4309163" y="4816721"/>
            <a:ext cx="2930936" cy="852713"/>
          </a:xfrm>
          <a:prstGeom prst="ca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EuroHPC</a:t>
            </a:r>
            <a:endParaRPr lang="en-GB" dirty="0"/>
          </a:p>
        </p:txBody>
      </p:sp>
      <p:sp>
        <p:nvSpPr>
          <p:cNvPr id="26" name="Arrow: Up-Down 25">
            <a:extLst>
              <a:ext uri="{FF2B5EF4-FFF2-40B4-BE49-F238E27FC236}">
                <a16:creationId xmlns:a16="http://schemas.microsoft.com/office/drawing/2014/main" id="{FB4046C0-0F2B-4226-970D-0CF31986EAAA}"/>
              </a:ext>
            </a:extLst>
          </p:cNvPr>
          <p:cNvSpPr/>
          <p:nvPr/>
        </p:nvSpPr>
        <p:spPr>
          <a:xfrm>
            <a:off x="7816531" y="4041808"/>
            <a:ext cx="402598" cy="852714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Up-Down 33">
            <a:extLst>
              <a:ext uri="{FF2B5EF4-FFF2-40B4-BE49-F238E27FC236}">
                <a16:creationId xmlns:a16="http://schemas.microsoft.com/office/drawing/2014/main" id="{7F8C5EF2-5DB6-4050-9695-9B022DEEBA91}"/>
              </a:ext>
            </a:extLst>
          </p:cNvPr>
          <p:cNvSpPr/>
          <p:nvPr/>
        </p:nvSpPr>
        <p:spPr>
          <a:xfrm>
            <a:off x="5556966" y="4063764"/>
            <a:ext cx="402598" cy="852714"/>
          </a:xfrm>
          <a:prstGeom prst="upDownArrow">
            <a:avLst/>
          </a:prstGeom>
          <a:solidFill>
            <a:schemeClr val="accent4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9BDB1EE8-1DDE-48EC-B483-8215C69C1ECA}"/>
              </a:ext>
            </a:extLst>
          </p:cNvPr>
          <p:cNvSpPr/>
          <p:nvPr/>
        </p:nvSpPr>
        <p:spPr>
          <a:xfrm>
            <a:off x="1605033" y="5652052"/>
            <a:ext cx="8981934" cy="1040358"/>
          </a:xfrm>
          <a:prstGeom prst="roundRect">
            <a:avLst/>
          </a:prstGeom>
          <a:solidFill>
            <a:srgbClr val="7030A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575B7A-EA57-44C7-B07D-CA67E0F93C23}"/>
              </a:ext>
            </a:extLst>
          </p:cNvPr>
          <p:cNvSpPr txBox="1"/>
          <p:nvPr/>
        </p:nvSpPr>
        <p:spPr>
          <a:xfrm flipH="1">
            <a:off x="4510935" y="5904078"/>
            <a:ext cx="2655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FCCFF"/>
                </a:solidFill>
              </a:rPr>
              <a:t>Researchers</a:t>
            </a:r>
          </a:p>
        </p:txBody>
      </p:sp>
      <p:sp>
        <p:nvSpPr>
          <p:cNvPr id="32" name="Arrow: Bent 31">
            <a:extLst>
              <a:ext uri="{FF2B5EF4-FFF2-40B4-BE49-F238E27FC236}">
                <a16:creationId xmlns:a16="http://schemas.microsoft.com/office/drawing/2014/main" id="{69E1F723-2054-41A5-B45C-5952535CCFAE}"/>
              </a:ext>
            </a:extLst>
          </p:cNvPr>
          <p:cNvSpPr/>
          <p:nvPr/>
        </p:nvSpPr>
        <p:spPr>
          <a:xfrm rot="5400000">
            <a:off x="8471004" y="3971764"/>
            <a:ext cx="2436740" cy="1661817"/>
          </a:xfrm>
          <a:prstGeom prst="bentArrow">
            <a:avLst>
              <a:gd name="adj1" fmla="val 19213"/>
              <a:gd name="adj2" fmla="val 18570"/>
              <a:gd name="adj3" fmla="val 25000"/>
              <a:gd name="adj4" fmla="val 4375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Arrow: Bent 28">
            <a:extLst>
              <a:ext uri="{FF2B5EF4-FFF2-40B4-BE49-F238E27FC236}">
                <a16:creationId xmlns:a16="http://schemas.microsoft.com/office/drawing/2014/main" id="{197B3FD2-57A4-4B0C-BFE4-EBB79AF0C7B5}"/>
              </a:ext>
            </a:extLst>
          </p:cNvPr>
          <p:cNvSpPr/>
          <p:nvPr/>
        </p:nvSpPr>
        <p:spPr>
          <a:xfrm>
            <a:off x="1773463" y="3413399"/>
            <a:ext cx="882340" cy="2505194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Oval 7">
            <a:extLst>
              <a:ext uri="{FF2B5EF4-FFF2-40B4-BE49-F238E27FC236}">
                <a16:creationId xmlns:a16="http://schemas.microsoft.com/office/drawing/2014/main" id="{B36279C3-322C-488D-B59C-9F9AC98E3917}"/>
              </a:ext>
            </a:extLst>
          </p:cNvPr>
          <p:cNvSpPr/>
          <p:nvPr/>
        </p:nvSpPr>
        <p:spPr>
          <a:xfrm>
            <a:off x="9237616" y="1596359"/>
            <a:ext cx="1568824" cy="75303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Public </a:t>
            </a:r>
            <a:r>
              <a:rPr lang="hu-HU" sz="1200" dirty="0" err="1"/>
              <a:t>Services</a:t>
            </a:r>
            <a:endParaRPr lang="en-GB" sz="12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45AFA22-3A69-FA49-82A3-947A249031D7}"/>
              </a:ext>
            </a:extLst>
          </p:cNvPr>
          <p:cNvSpPr/>
          <p:nvPr/>
        </p:nvSpPr>
        <p:spPr>
          <a:xfrm>
            <a:off x="3153896" y="754957"/>
            <a:ext cx="1568824" cy="753036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EOSC-Life Cluster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B42FF2E-D046-DB4A-9D41-2FFBBF5F2B0C}"/>
              </a:ext>
            </a:extLst>
          </p:cNvPr>
          <p:cNvSpPr/>
          <p:nvPr/>
        </p:nvSpPr>
        <p:spPr>
          <a:xfrm>
            <a:off x="7827808" y="559209"/>
            <a:ext cx="1568824" cy="753036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ESCAPE Cluster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8601342-202F-9049-B27A-593B0FEEB21F}"/>
              </a:ext>
            </a:extLst>
          </p:cNvPr>
          <p:cNvSpPr/>
          <p:nvPr/>
        </p:nvSpPr>
        <p:spPr>
          <a:xfrm>
            <a:off x="6030722" y="603620"/>
            <a:ext cx="1568824" cy="753036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SSHOC Cluster</a:t>
            </a:r>
          </a:p>
        </p:txBody>
      </p:sp>
    </p:spTree>
    <p:extLst>
      <p:ext uri="{BB962C8B-B14F-4D97-AF65-F5344CB8AC3E}">
        <p14:creationId xmlns:p14="http://schemas.microsoft.com/office/powerpoint/2010/main" val="373686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8" grpId="0" animBg="1"/>
      <p:bldP spid="23" grpId="0" animBg="1"/>
      <p:bldP spid="15" grpId="0" animBg="1"/>
      <p:bldP spid="21" grpId="0" animBg="1"/>
      <p:bldP spid="28" grpId="0" animBg="1"/>
      <p:bldP spid="22" grpId="0" animBg="1"/>
      <p:bldP spid="33" grpId="0" animBg="1"/>
      <p:bldP spid="17" grpId="0" animBg="1"/>
      <p:bldP spid="25" grpId="0" animBg="1"/>
      <p:bldP spid="26" grpId="0" animBg="1"/>
      <p:bldP spid="34" grpId="0" animBg="1"/>
      <p:bldP spid="36" grpId="0" animBg="1"/>
      <p:bldP spid="37" grpId="0"/>
      <p:bldP spid="32" grpId="0" animBg="1"/>
      <p:bldP spid="29" grpId="0" animBg="1"/>
      <p:bldP spid="30" grpId="0" animBg="1"/>
      <p:bldP spid="31" grpId="0" animBg="1"/>
      <p:bldP spid="38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DE5108-0538-45B5-B407-DE5BD3A20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00" y="207832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GÉANT and NRENs role for EOSC in the EDI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DC2CBE1-5464-49FC-9453-CFC88F00E2E0}"/>
              </a:ext>
            </a:extLst>
          </p:cNvPr>
          <p:cNvSpPr/>
          <p:nvPr/>
        </p:nvSpPr>
        <p:spPr>
          <a:xfrm>
            <a:off x="6096000" y="1136073"/>
            <a:ext cx="4533014" cy="5389644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5E9531-E4E4-4F71-91B1-01F2E1647C83}"/>
              </a:ext>
            </a:extLst>
          </p:cNvPr>
          <p:cNvSpPr txBox="1"/>
          <p:nvPr/>
        </p:nvSpPr>
        <p:spPr>
          <a:xfrm flipH="1">
            <a:off x="8211832" y="1476944"/>
            <a:ext cx="2056341" cy="489364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GÉANT and NRENs infrastructure services</a:t>
            </a:r>
            <a:r>
              <a:rPr lang="hu-HU" sz="2400" b="1" dirty="0"/>
              <a:t> in </a:t>
            </a:r>
            <a:r>
              <a:rPr lang="hu-HU" sz="2400" b="1" dirty="0" err="1"/>
              <a:t>all</a:t>
            </a:r>
            <a:r>
              <a:rPr lang="hu-HU" sz="2400" b="1" dirty="0"/>
              <a:t> </a:t>
            </a:r>
            <a:r>
              <a:rPr lang="hu-HU" sz="2400" b="1" dirty="0" err="1"/>
              <a:t>countries</a:t>
            </a:r>
            <a:endParaRPr lang="en-GB" sz="2400" b="1" dirty="0"/>
          </a:p>
          <a:p>
            <a:pPr algn="ctr"/>
            <a:endParaRPr lang="en-GB" sz="2400" b="1" dirty="0"/>
          </a:p>
          <a:p>
            <a:pPr algn="ctr"/>
            <a:r>
              <a:rPr lang="en-GB" sz="2400" b="1" dirty="0">
                <a:solidFill>
                  <a:srgbClr val="FF0000"/>
                </a:solidFill>
              </a:rPr>
              <a:t>AAI</a:t>
            </a:r>
          </a:p>
          <a:p>
            <a:pPr algn="ctr"/>
            <a:endParaRPr lang="en-GB" sz="2400" b="1" dirty="0">
              <a:solidFill>
                <a:srgbClr val="FF0000"/>
              </a:solidFill>
            </a:endParaRPr>
          </a:p>
          <a:p>
            <a:pPr algn="ctr"/>
            <a:r>
              <a:rPr lang="en-GB" sz="2400" b="1" dirty="0">
                <a:solidFill>
                  <a:srgbClr val="FF0000"/>
                </a:solidFill>
              </a:rPr>
              <a:t>Network</a:t>
            </a:r>
          </a:p>
          <a:p>
            <a:pPr algn="ctr"/>
            <a:endParaRPr lang="en-GB" sz="2400" b="1" dirty="0">
              <a:solidFill>
                <a:srgbClr val="FF0000"/>
              </a:solidFill>
            </a:endParaRPr>
          </a:p>
          <a:p>
            <a:pPr algn="ctr"/>
            <a:r>
              <a:rPr lang="en-GB" sz="2400" b="1" dirty="0">
                <a:solidFill>
                  <a:srgbClr val="FF0000"/>
                </a:solidFill>
              </a:rPr>
              <a:t>Security</a:t>
            </a:r>
          </a:p>
          <a:p>
            <a:pPr algn="ctr"/>
            <a:endParaRPr lang="en-GB" sz="2400" b="1" dirty="0">
              <a:solidFill>
                <a:srgbClr val="FF0000"/>
              </a:solidFill>
            </a:endParaRPr>
          </a:p>
          <a:p>
            <a:pPr algn="ctr"/>
            <a:r>
              <a:rPr lang="en-GB" sz="2400" b="1" dirty="0">
                <a:solidFill>
                  <a:srgbClr val="FF0000"/>
                </a:solidFill>
              </a:rPr>
              <a:t>Procurement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BF9C4FEE-6ED7-4DB6-B221-9036B494C097}"/>
              </a:ext>
            </a:extLst>
          </p:cNvPr>
          <p:cNvSpPr/>
          <p:nvPr/>
        </p:nvSpPr>
        <p:spPr>
          <a:xfrm>
            <a:off x="6418730" y="2503843"/>
            <a:ext cx="928742" cy="925157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D7743B-AB10-4846-A35E-250B1791E50B}"/>
              </a:ext>
            </a:extLst>
          </p:cNvPr>
          <p:cNvSpPr txBox="1"/>
          <p:nvPr/>
        </p:nvSpPr>
        <p:spPr>
          <a:xfrm>
            <a:off x="7400446" y="2471607"/>
            <a:ext cx="860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/>
              <a:t>=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7691B6-E385-A844-947D-C6A16A0457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89" y="1736202"/>
            <a:ext cx="5298942" cy="30152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3848D94-C271-E243-9CCC-E21143291407}"/>
              </a:ext>
            </a:extLst>
          </p:cNvPr>
          <p:cNvSpPr/>
          <p:nvPr/>
        </p:nvSpPr>
        <p:spPr>
          <a:xfrm>
            <a:off x="5103964" y="3610917"/>
            <a:ext cx="578734" cy="1169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llate 10">
            <a:extLst>
              <a:ext uri="{FF2B5EF4-FFF2-40B4-BE49-F238E27FC236}">
                <a16:creationId xmlns:a16="http://schemas.microsoft.com/office/drawing/2014/main" id="{870BB531-60A4-B043-8C0C-60D151768E1A}"/>
              </a:ext>
            </a:extLst>
          </p:cNvPr>
          <p:cNvSpPr/>
          <p:nvPr/>
        </p:nvSpPr>
        <p:spPr>
          <a:xfrm rot="2544670">
            <a:off x="4978755" y="4561098"/>
            <a:ext cx="250417" cy="329817"/>
          </a:xfrm>
          <a:prstGeom prst="flowChartCol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384C4B2-EC39-5646-924B-41899EDCDD3A}"/>
              </a:ext>
            </a:extLst>
          </p:cNvPr>
          <p:cNvSpPr/>
          <p:nvPr/>
        </p:nvSpPr>
        <p:spPr>
          <a:xfrm rot="7868585">
            <a:off x="5059827" y="4659311"/>
            <a:ext cx="273198" cy="241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7040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EE8FE-9BB9-DA4A-A11A-B433C5C50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733" y="325967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EOSC thus-far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113E37-D72C-BC45-90D8-9A6CF91409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445" y="1136073"/>
            <a:ext cx="8725382" cy="539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673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3E4CB-EDEE-0749-88CC-638946C0A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900" y="265326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EOSC in 2019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7A63648-597C-AB46-B823-C5431BCD94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232" y="866921"/>
            <a:ext cx="9315005" cy="5398469"/>
          </a:xfrm>
        </p:spPr>
      </p:pic>
    </p:spTree>
    <p:extLst>
      <p:ext uri="{BB962C8B-B14F-4D97-AF65-F5344CB8AC3E}">
        <p14:creationId xmlns:p14="http://schemas.microsoft.com/office/powerpoint/2010/main" val="20505013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570B816-B039-1149-9E8E-B0935BF1B677}" vid="{4A12068A-FD2E-0B45-BB8F-F236C8AA2DA9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570B816-B039-1149-9E8E-B0935BF1B677}" vid="{CE90FA55-221B-CA4C-B361-F7E0ED1879FF}"/>
    </a:ext>
  </a:extLst>
</a:theme>
</file>

<file path=ppt/theme/theme3.xml><?xml version="1.0" encoding="utf-8"?>
<a:theme xmlns:a="http://schemas.openxmlformats.org/drawingml/2006/main" name="1_GEA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570B816-B039-1149-9E8E-B0935BF1B677}" vid="{7EC1E783-0DFD-6048-BBCE-B12555397596}"/>
    </a:ext>
  </a:extLst>
</a:theme>
</file>

<file path=ppt/theme/theme4.xml><?xml version="1.0" encoding="utf-8"?>
<a:theme xmlns:a="http://schemas.openxmlformats.org/drawingml/2006/main" name="GÉANT General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4-2_Period-1_EC-Review_Matthew_PPT" id="{41AED624-598E-4A99-B604-0CDDAF8C6376}" vid="{FBD4D2F6-8AC5-4D8C-B411-EB33E6FCBAA9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9798</TotalTime>
  <Words>719</Words>
  <Application>Microsoft Macintosh PowerPoint</Application>
  <PresentationFormat>Widescreen</PresentationFormat>
  <Paragraphs>114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Raleway</vt:lpstr>
      <vt:lpstr>Raleway Light</vt:lpstr>
      <vt:lpstr>GEANT</vt:lpstr>
      <vt:lpstr>Custom Design</vt:lpstr>
      <vt:lpstr>1_GEANT</vt:lpstr>
      <vt:lpstr>GÉANT General Slides</vt:lpstr>
      <vt:lpstr>GEANT EC Review</vt:lpstr>
      <vt:lpstr>PowerPoint Presentation</vt:lpstr>
      <vt:lpstr>An EU Leadership Transition and New EU Priorities </vt:lpstr>
      <vt:lpstr>European Open Science is a strategic choice to respond to future challenges: </vt:lpstr>
      <vt:lpstr>What is EOSC?</vt:lpstr>
      <vt:lpstr>EOSC as both an Environment and a Delivery Mechanism</vt:lpstr>
      <vt:lpstr>Connecting Science Data to Researchers &amp; Researchers to Resources</vt:lpstr>
      <vt:lpstr>GÉANT and NRENs role for EOSC in the EDI</vt:lpstr>
      <vt:lpstr>EOSC thus-far</vt:lpstr>
      <vt:lpstr>EOSC in 2019 </vt:lpstr>
      <vt:lpstr>Current Projects</vt:lpstr>
      <vt:lpstr>Overall EOSC/EDI environment: Interdependent, but with different objectives</vt:lpstr>
      <vt:lpstr>Common European Data Space – snapshot!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Scott</dc:creator>
  <cp:lastModifiedBy>Hendrik Ike</cp:lastModifiedBy>
  <cp:revision>205</cp:revision>
  <dcterms:created xsi:type="dcterms:W3CDTF">2019-09-03T09:36:48Z</dcterms:created>
  <dcterms:modified xsi:type="dcterms:W3CDTF">2019-11-29T08:30:55Z</dcterms:modified>
</cp:coreProperties>
</file>