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11" Type="http://schemas.openxmlformats.org/officeDocument/2006/relationships/slide" Target="slides/slide6.xml"/><Relationship Id="rId22" Type="http://schemas.openxmlformats.org/officeDocument/2006/relationships/slide" Target="slides/slide17.xml"/><Relationship Id="rId10" Type="http://schemas.openxmlformats.org/officeDocument/2006/relationships/slide" Target="slides/slide5.xml"/><Relationship Id="rId21" Type="http://schemas.openxmlformats.org/officeDocument/2006/relationships/slide" Target="slides/slide16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5776a9aee7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5776a9aee7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75a8693986_0_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75a8693986_0_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75a8693986_0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75a8693986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576ac70d6c_0_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576ac70d6c_0_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576ac70d6c_0_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" name="Google Shape;155;g576ac70d6c_0_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75aebb9379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75aebb937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5a028dc9b5_0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5a028dc9b5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576ac70d6c_0_9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g576ac70d6c_0_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576ac70d6c_0_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576ac70d6c_0_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576ac70d6c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576ac70d6c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59fd17d764_0_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59fd17d764_0_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75a869398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75a869398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75a8693986_0_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75a8693986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75996fda49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75996fda49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5a028dc9b5_0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5a028dc9b5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5a028dc9b5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5a028dc9b5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5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6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7.png"/><Relationship Id="rId4" Type="http://schemas.openxmlformats.org/officeDocument/2006/relationships/image" Target="../media/image19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9.jpg"/><Relationship Id="rId4" Type="http://schemas.openxmlformats.org/officeDocument/2006/relationships/image" Target="../media/image18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2.jpg"/><Relationship Id="rId4" Type="http://schemas.openxmlformats.org/officeDocument/2006/relationships/image" Target="../media/image20.png"/><Relationship Id="rId5" Type="http://schemas.openxmlformats.org/officeDocument/2006/relationships/image" Target="../media/image25.png"/><Relationship Id="rId6" Type="http://schemas.openxmlformats.org/officeDocument/2006/relationships/image" Target="../media/image21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hyperlink" Target="mailto:cloud@metacentrum.cz" TargetMode="External"/><Relationship Id="rId4" Type="http://schemas.openxmlformats.org/officeDocument/2006/relationships/image" Target="../media/image2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cloud.muni.cz" TargetMode="External"/><Relationship Id="rId4" Type="http://schemas.openxmlformats.org/officeDocument/2006/relationships/hyperlink" Target="https://cloud2.metacentrum.cz" TargetMode="External"/><Relationship Id="rId5" Type="http://schemas.openxmlformats.org/officeDocument/2006/relationships/hyperlink" Target="https://cloud.cerit-sc.cz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7.png"/><Relationship Id="rId4" Type="http://schemas.openxmlformats.org/officeDocument/2006/relationships/image" Target="../media/image26.png"/><Relationship Id="rId9" Type="http://schemas.openxmlformats.org/officeDocument/2006/relationships/image" Target="../media/image5.png"/><Relationship Id="rId5" Type="http://schemas.openxmlformats.org/officeDocument/2006/relationships/image" Target="../media/image4.png"/><Relationship Id="rId6" Type="http://schemas.openxmlformats.org/officeDocument/2006/relationships/image" Target="../media/image14.png"/><Relationship Id="rId7" Type="http://schemas.openxmlformats.org/officeDocument/2006/relationships/image" Target="../media/image2.png"/><Relationship Id="rId8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png"/><Relationship Id="rId4" Type="http://schemas.openxmlformats.org/officeDocument/2006/relationships/image" Target="../media/image10.png"/><Relationship Id="rId5" Type="http://schemas.openxmlformats.org/officeDocument/2006/relationships/image" Target="../media/image24.jpg"/><Relationship Id="rId6" Type="http://schemas.openxmlformats.org/officeDocument/2006/relationships/image" Target="../media/image12.png"/><Relationship Id="rId7" Type="http://schemas.openxmlformats.org/officeDocument/2006/relationships/image" Target="../media/image9.png"/><Relationship Id="rId8" Type="http://schemas.openxmlformats.org/officeDocument/2006/relationships/image" Target="../media/image1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200">
                <a:solidFill>
                  <a:srgbClr val="0B5394"/>
                </a:solidFill>
              </a:rPr>
              <a:t>MetaCentrum Cloud</a:t>
            </a:r>
            <a:endParaRPr sz="5200">
              <a:solidFill>
                <a:srgbClr val="0B5394"/>
              </a:solidFill>
            </a:endParaRPr>
          </a:p>
        </p:txBody>
      </p:sp>
      <p:sp>
        <p:nvSpPr>
          <p:cNvPr id="55" name="Google Shape;55;p13"/>
          <p:cNvSpPr txBox="1"/>
          <p:nvPr/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rgbClr val="78909C"/>
                </a:solidFill>
              </a:rPr>
              <a:t>“Cloud as a code”</a:t>
            </a:r>
            <a:endParaRPr sz="2800">
              <a:solidFill>
                <a:srgbClr val="78909C"/>
              </a:solidFill>
            </a:endParaRPr>
          </a:p>
        </p:txBody>
      </p:sp>
      <p:sp>
        <p:nvSpPr>
          <p:cNvPr id="56" name="Google Shape;56;p13"/>
          <p:cNvSpPr txBox="1"/>
          <p:nvPr/>
        </p:nvSpPr>
        <p:spPr>
          <a:xfrm>
            <a:off x="3303900" y="4682350"/>
            <a:ext cx="5839800" cy="29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0B5394"/>
                </a:solidFill>
              </a:rPr>
              <a:t>Radek Hrabovský, </a:t>
            </a:r>
            <a:r>
              <a:rPr lang="en" sz="1000" u="sng">
                <a:solidFill>
                  <a:srgbClr val="0B5394"/>
                </a:solidFill>
              </a:rPr>
              <a:t>Andrei Kirushchanka</a:t>
            </a:r>
            <a:r>
              <a:rPr lang="en" sz="1000">
                <a:solidFill>
                  <a:srgbClr val="0B5394"/>
                </a:solidFill>
              </a:rPr>
              <a:t>, Jiří Brázdil</a:t>
            </a:r>
            <a:r>
              <a:rPr lang="en" sz="1000">
                <a:solidFill>
                  <a:srgbClr val="0B5394"/>
                </a:solidFill>
              </a:rPr>
              <a:t>, Sven Relovský, </a:t>
            </a:r>
            <a:r>
              <a:rPr lang="en" sz="1000">
                <a:solidFill>
                  <a:srgbClr val="0B5394"/>
                </a:solidFill>
              </a:rPr>
              <a:t>Tomáš Sapák, David Vasicek </a:t>
            </a:r>
            <a:endParaRPr sz="1000">
              <a:solidFill>
                <a:srgbClr val="0B5394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2"/>
          <p:cNvSpPr txBox="1"/>
          <p:nvPr>
            <p:ph type="title"/>
          </p:nvPr>
        </p:nvSpPr>
        <p:spPr>
          <a:xfrm>
            <a:off x="311700" y="2164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lt1"/>
                </a:solidFill>
              </a:rPr>
              <a:t>Current state</a:t>
            </a:r>
            <a:endParaRPr>
              <a:solidFill>
                <a:schemeClr val="lt1"/>
              </a:solidFill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32" name="Google Shape;132;p2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2400"/>
              <a:buChar char="●"/>
            </a:pPr>
            <a:r>
              <a:rPr lang="en" sz="2400">
                <a:solidFill>
                  <a:srgbClr val="0B5394"/>
                </a:solidFill>
              </a:rPr>
              <a:t>Central storage→Ceph</a:t>
            </a:r>
            <a:endParaRPr sz="2400">
              <a:solidFill>
                <a:srgbClr val="0B5394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2400"/>
              <a:buChar char="●"/>
            </a:pPr>
            <a:r>
              <a:rPr lang="en" sz="2400">
                <a:solidFill>
                  <a:srgbClr val="0B5394"/>
                </a:solidFill>
              </a:rPr>
              <a:t>Cooperation with DataCare CESNET (THANKS!)</a:t>
            </a:r>
            <a:endParaRPr sz="2400">
              <a:solidFill>
                <a:srgbClr val="0B5394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2400"/>
              <a:buChar char="●"/>
            </a:pPr>
            <a:r>
              <a:rPr lang="en" sz="2400">
                <a:solidFill>
                  <a:srgbClr val="0B5394"/>
                </a:solidFill>
              </a:rPr>
              <a:t>Cluster 26 nodes</a:t>
            </a:r>
            <a:endParaRPr sz="2400">
              <a:solidFill>
                <a:srgbClr val="0B5394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2400"/>
              <a:buChar char="●"/>
            </a:pPr>
            <a:r>
              <a:rPr lang="en" sz="2400">
                <a:solidFill>
                  <a:srgbClr val="0B5394"/>
                </a:solidFill>
              </a:rPr>
              <a:t>1.4 PB storage</a:t>
            </a:r>
            <a:endParaRPr sz="2400">
              <a:solidFill>
                <a:srgbClr val="0B5394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2400"/>
              <a:buChar char="●"/>
            </a:pPr>
            <a:r>
              <a:rPr lang="en" sz="2400">
                <a:solidFill>
                  <a:srgbClr val="0B5394"/>
                </a:solidFill>
              </a:rPr>
              <a:t>Swift trough RADOS Gateway</a:t>
            </a:r>
            <a:endParaRPr sz="2400">
              <a:solidFill>
                <a:srgbClr val="0B5394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2400"/>
              <a:buChar char="∗"/>
            </a:pPr>
            <a:r>
              <a:rPr lang="en" sz="2400">
                <a:solidFill>
                  <a:srgbClr val="0B5394"/>
                </a:solidFill>
              </a:rPr>
              <a:t>Nvme disks</a:t>
            </a:r>
            <a:endParaRPr sz="2400">
              <a:solidFill>
                <a:srgbClr val="0B5394"/>
              </a:solidFill>
            </a:endParaRPr>
          </a:p>
        </p:txBody>
      </p:sp>
      <p:pic>
        <p:nvPicPr>
          <p:cNvPr id="133" name="Google Shape;133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50300" y="2733050"/>
            <a:ext cx="1976125" cy="1976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3"/>
          <p:cNvSpPr txBox="1"/>
          <p:nvPr>
            <p:ph type="title"/>
          </p:nvPr>
        </p:nvSpPr>
        <p:spPr>
          <a:xfrm>
            <a:off x="311700" y="2164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Open Virtual Network</a:t>
            </a:r>
            <a:endParaRPr>
              <a:solidFill>
                <a:schemeClr val="lt1"/>
              </a:solidFill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39" name="Google Shape;139;p23"/>
          <p:cNvSpPr txBox="1"/>
          <p:nvPr>
            <p:ph idx="1" type="body"/>
          </p:nvPr>
        </p:nvSpPr>
        <p:spPr>
          <a:xfrm>
            <a:off x="311700" y="1152475"/>
            <a:ext cx="8520600" cy="2632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2400"/>
              <a:buChar char="●"/>
            </a:pPr>
            <a:r>
              <a:rPr lang="en" sz="2400" strike="sngStrike">
                <a:solidFill>
                  <a:srgbClr val="0B5394"/>
                </a:solidFill>
              </a:rPr>
              <a:t>ML2/ovs</a:t>
            </a:r>
            <a:endParaRPr sz="2400">
              <a:solidFill>
                <a:srgbClr val="0B5394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2400"/>
              <a:buChar char="●"/>
            </a:pPr>
            <a:r>
              <a:rPr lang="en" sz="2400">
                <a:solidFill>
                  <a:srgbClr val="0B5394"/>
                </a:solidFill>
              </a:rPr>
              <a:t>ML2/networking-ovn</a:t>
            </a:r>
            <a:endParaRPr sz="2400">
              <a:solidFill>
                <a:srgbClr val="0B5394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2400"/>
              <a:buChar char="●"/>
            </a:pPr>
            <a:r>
              <a:rPr lang="en" sz="2400">
                <a:solidFill>
                  <a:srgbClr val="0B5394"/>
                </a:solidFill>
              </a:rPr>
              <a:t>287 networks</a:t>
            </a:r>
            <a:br>
              <a:rPr lang="en" sz="2400">
                <a:solidFill>
                  <a:srgbClr val="0B5394"/>
                </a:solidFill>
              </a:rPr>
            </a:br>
            <a:r>
              <a:rPr lang="en" sz="2400">
                <a:solidFill>
                  <a:srgbClr val="0B5394"/>
                </a:solidFill>
              </a:rPr>
              <a:t>Issues: </a:t>
            </a:r>
            <a:endParaRPr sz="2400">
              <a:solidFill>
                <a:srgbClr val="0B5394"/>
              </a:solidFill>
            </a:endParaRPr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2400"/>
              <a:buChar char="○"/>
            </a:pPr>
            <a:r>
              <a:rPr lang="en" sz="2400">
                <a:solidFill>
                  <a:srgbClr val="0B5394"/>
                </a:solidFill>
              </a:rPr>
              <a:t>Controller performance issue with </a:t>
            </a:r>
            <a:br>
              <a:rPr lang="en" sz="2400">
                <a:solidFill>
                  <a:srgbClr val="0B5394"/>
                </a:solidFill>
              </a:rPr>
            </a:br>
            <a:r>
              <a:rPr lang="en" sz="2400">
                <a:solidFill>
                  <a:srgbClr val="0B5394"/>
                </a:solidFill>
              </a:rPr>
              <a:t>neutron-server-ovn</a:t>
            </a:r>
            <a:endParaRPr sz="2400">
              <a:solidFill>
                <a:srgbClr val="0B5394"/>
              </a:solidFill>
            </a:endParaRPr>
          </a:p>
        </p:txBody>
      </p:sp>
      <p:pic>
        <p:nvPicPr>
          <p:cNvPr id="140" name="Google Shape;140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23625" y="2636449"/>
            <a:ext cx="2072350" cy="2072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0B5394"/>
                </a:solidFill>
              </a:rPr>
              <a:t>Bottlenecks</a:t>
            </a:r>
            <a:endParaRPr>
              <a:solidFill>
                <a:srgbClr val="0B5394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5"/>
          <p:cNvSpPr txBox="1"/>
          <p:nvPr>
            <p:ph type="title"/>
          </p:nvPr>
        </p:nvSpPr>
        <p:spPr>
          <a:xfrm>
            <a:off x="311700" y="2164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lt1"/>
                </a:solidFill>
              </a:rPr>
              <a:t>Hardware &amp; networking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descr="Juniper QFX5100-48T | Customer Reviews and Ratings ..." id="151" name="Google Shape;151;p25"/>
          <p:cNvPicPr preferRelativeResize="0"/>
          <p:nvPr/>
        </p:nvPicPr>
        <p:blipFill rotWithShape="1">
          <a:blip r:embed="rId3">
            <a:alphaModFix/>
          </a:blip>
          <a:srcRect b="41827" l="0" r="0" t="39841"/>
          <a:stretch/>
        </p:blipFill>
        <p:spPr>
          <a:xfrm>
            <a:off x="3562350" y="2211438"/>
            <a:ext cx="4762500" cy="873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" name="Google Shape;152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5125" y="2821525"/>
            <a:ext cx="2698975" cy="1907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6"/>
          <p:cNvSpPr txBox="1"/>
          <p:nvPr>
            <p:ph type="title"/>
          </p:nvPr>
        </p:nvSpPr>
        <p:spPr>
          <a:xfrm>
            <a:off x="311700" y="2164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lt1"/>
                </a:solidFill>
              </a:rPr>
              <a:t>User support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158" name="Google Shape;158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5125" y="2821525"/>
            <a:ext cx="2698975" cy="190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9" name="Google Shape;159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23675" y="1830725"/>
            <a:ext cx="2450225" cy="2450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7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0B5394"/>
                </a:solidFill>
              </a:rPr>
              <a:t>Plans</a:t>
            </a:r>
            <a:endParaRPr>
              <a:solidFill>
                <a:srgbClr val="0B5394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8"/>
          <p:cNvSpPr txBox="1"/>
          <p:nvPr>
            <p:ph type="title"/>
          </p:nvPr>
        </p:nvSpPr>
        <p:spPr>
          <a:xfrm>
            <a:off x="311700" y="2164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Plans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70" name="Google Shape;170;p28"/>
          <p:cNvSpPr txBox="1"/>
          <p:nvPr>
            <p:ph idx="1" type="body"/>
          </p:nvPr>
        </p:nvSpPr>
        <p:spPr>
          <a:xfrm>
            <a:off x="311700" y="1152475"/>
            <a:ext cx="8520600" cy="191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2400"/>
              <a:buChar char="●"/>
            </a:pPr>
            <a:r>
              <a:rPr lang="en" sz="2400">
                <a:solidFill>
                  <a:srgbClr val="0B5394"/>
                </a:solidFill>
              </a:rPr>
              <a:t>Upgrade from Rocky to Stein (next two weeks)</a:t>
            </a:r>
            <a:endParaRPr sz="2400">
              <a:solidFill>
                <a:srgbClr val="0B5394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2400"/>
              <a:buChar char="●"/>
            </a:pPr>
            <a:r>
              <a:rPr lang="en" sz="2400">
                <a:solidFill>
                  <a:srgbClr val="0B5394"/>
                </a:solidFill>
              </a:rPr>
              <a:t>Cloud for sensitive data</a:t>
            </a:r>
            <a:endParaRPr sz="2400">
              <a:solidFill>
                <a:srgbClr val="0B5394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2400"/>
              <a:buChar char="●"/>
            </a:pPr>
            <a:r>
              <a:rPr lang="en" sz="2400">
                <a:solidFill>
                  <a:srgbClr val="0B5394"/>
                </a:solidFill>
              </a:rPr>
              <a:t>Kubernetes as a service (Magnum + Octavia)</a:t>
            </a:r>
            <a:endParaRPr sz="2400">
              <a:solidFill>
                <a:srgbClr val="0B5394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2400"/>
              <a:buChar char="●"/>
            </a:pPr>
            <a:r>
              <a:rPr lang="en" sz="2400">
                <a:solidFill>
                  <a:srgbClr val="0B5394"/>
                </a:solidFill>
              </a:rPr>
              <a:t>Metrics monitoring (Monasca)</a:t>
            </a:r>
            <a:endParaRPr sz="2400">
              <a:solidFill>
                <a:srgbClr val="0B5394"/>
              </a:solidFill>
            </a:endParaRPr>
          </a:p>
        </p:txBody>
      </p:sp>
      <p:pic>
        <p:nvPicPr>
          <p:cNvPr id="171" name="Google Shape;171;p28"/>
          <p:cNvPicPr preferRelativeResize="0"/>
          <p:nvPr/>
        </p:nvPicPr>
        <p:blipFill rotWithShape="1">
          <a:blip r:embed="rId3">
            <a:alphaModFix/>
          </a:blip>
          <a:srcRect b="0" l="20693" r="20669" t="0"/>
          <a:stretch/>
        </p:blipFill>
        <p:spPr>
          <a:xfrm>
            <a:off x="7500450" y="3465838"/>
            <a:ext cx="1331850" cy="1282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2" name="Google Shape;172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5488" y="3809750"/>
            <a:ext cx="1095375" cy="923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3" name="Google Shape;173;p2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734638" y="3644938"/>
            <a:ext cx="1095375" cy="923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4" name="Google Shape;174;p2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148313" y="3644938"/>
            <a:ext cx="1095375" cy="923925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Google Shape;175;p28"/>
          <p:cNvSpPr txBox="1"/>
          <p:nvPr/>
        </p:nvSpPr>
        <p:spPr>
          <a:xfrm>
            <a:off x="5918450" y="3974575"/>
            <a:ext cx="318300" cy="59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0B5394"/>
                </a:solidFill>
              </a:rPr>
              <a:t>+</a:t>
            </a:r>
            <a:endParaRPr/>
          </a:p>
        </p:txBody>
      </p:sp>
      <p:sp>
        <p:nvSpPr>
          <p:cNvPr id="176" name="Google Shape;176;p28"/>
          <p:cNvSpPr txBox="1"/>
          <p:nvPr/>
        </p:nvSpPr>
        <p:spPr>
          <a:xfrm>
            <a:off x="7025950" y="3974575"/>
            <a:ext cx="318300" cy="59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0B5394"/>
                </a:solidFill>
              </a:rPr>
              <a:t>=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9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B5394"/>
                </a:solidFill>
              </a:rPr>
              <a:t>Thanks for paying attention!</a:t>
            </a:r>
            <a:endParaRPr>
              <a:solidFill>
                <a:srgbClr val="0B5394"/>
              </a:solidFill>
            </a:endParaRPr>
          </a:p>
        </p:txBody>
      </p:sp>
      <p:sp>
        <p:nvSpPr>
          <p:cNvPr id="182" name="Google Shape;182;p29"/>
          <p:cNvSpPr txBox="1"/>
          <p:nvPr/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u="sng">
                <a:solidFill>
                  <a:schemeClr val="accent3"/>
                </a:solidFill>
                <a:hlinkClick r:id="rId3"/>
              </a:rPr>
              <a:t>cloud@metacentrum.cz</a:t>
            </a:r>
            <a:endParaRPr sz="2800">
              <a:solidFill>
                <a:schemeClr val="accent3"/>
              </a:solidFill>
            </a:endParaRPr>
          </a:p>
        </p:txBody>
      </p:sp>
      <p:pic>
        <p:nvPicPr>
          <p:cNvPr id="183" name="Google Shape;183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5250" y="2873250"/>
            <a:ext cx="2043700" cy="2043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B5394"/>
                </a:solidFill>
              </a:rPr>
              <a:t>MetaCentrum Cloud</a:t>
            </a:r>
            <a:endParaRPr>
              <a:solidFill>
                <a:srgbClr val="0B5394"/>
              </a:solidFill>
            </a:endParaRPr>
          </a:p>
        </p:txBody>
      </p:sp>
      <p:sp>
        <p:nvSpPr>
          <p:cNvPr id="62" name="Google Shape;62;p14"/>
          <p:cNvSpPr txBox="1"/>
          <p:nvPr/>
        </p:nvSpPr>
        <p:spPr>
          <a:xfrm>
            <a:off x="2769025" y="3200075"/>
            <a:ext cx="3433800" cy="151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Char char="➔"/>
            </a:pPr>
            <a:r>
              <a:rPr lang="en" sz="1600" u="sng">
                <a:solidFill>
                  <a:schemeClr val="accent3"/>
                </a:solidFill>
                <a:hlinkClick r:id="rId3"/>
              </a:rPr>
              <a:t>https://cloud.muni.cz</a:t>
            </a:r>
            <a:endParaRPr sz="1600">
              <a:solidFill>
                <a:schemeClr val="accent3"/>
              </a:solidFill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Char char="➔"/>
            </a:pPr>
            <a:r>
              <a:rPr lang="en" sz="1600" u="sng">
                <a:solidFill>
                  <a:schemeClr val="accent3"/>
                </a:solidFill>
                <a:hlinkClick r:id="rId4"/>
              </a:rPr>
              <a:t>https://cloud2.metacentrum.cz</a:t>
            </a:r>
            <a:endParaRPr sz="1600">
              <a:solidFill>
                <a:schemeClr val="accent3"/>
              </a:solidFill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Char char="➔"/>
            </a:pPr>
            <a:r>
              <a:rPr lang="en" sz="1600" u="sng">
                <a:solidFill>
                  <a:schemeClr val="accent3"/>
                </a:solidFill>
                <a:hlinkClick r:id="rId5"/>
              </a:rPr>
              <a:t>https://cloud.cerit-sc.cz</a:t>
            </a:r>
            <a:endParaRPr sz="1600">
              <a:solidFill>
                <a:schemeClr val="accent3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B5394"/>
                </a:solidFill>
              </a:rPr>
              <a:t>MetaCentrum Cloud</a:t>
            </a:r>
            <a:endParaRPr>
              <a:solidFill>
                <a:srgbClr val="0B5394"/>
              </a:solidFill>
            </a:endParaRPr>
          </a:p>
        </p:txBody>
      </p:sp>
      <p:pic>
        <p:nvPicPr>
          <p:cNvPr id="68" name="Google Shape;68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3100" y="2992650"/>
            <a:ext cx="2257601" cy="776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69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535210" y="2992650"/>
            <a:ext cx="1007414" cy="776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008360" y="2992650"/>
            <a:ext cx="1312315" cy="776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015000" y="2938650"/>
            <a:ext cx="1209824" cy="884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347875" y="3886850"/>
            <a:ext cx="961400" cy="667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3910950" y="3883725"/>
            <a:ext cx="1209825" cy="673337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74;p15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5722451" y="3952637"/>
            <a:ext cx="1713674" cy="535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6"/>
          <p:cNvSpPr txBox="1"/>
          <p:nvPr>
            <p:ph type="title"/>
          </p:nvPr>
        </p:nvSpPr>
        <p:spPr>
          <a:xfrm>
            <a:off x="311700" y="2164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lt1"/>
                </a:solidFill>
              </a:rPr>
              <a:t>Contents</a:t>
            </a:r>
            <a:endParaRPr>
              <a:solidFill>
                <a:schemeClr val="lt1"/>
              </a:solidFill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80" name="Google Shape;80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2400"/>
              <a:buChar char="●"/>
            </a:pPr>
            <a:r>
              <a:rPr lang="en" sz="2400">
                <a:solidFill>
                  <a:srgbClr val="0B5394"/>
                </a:solidFill>
              </a:rPr>
              <a:t>Introduction</a:t>
            </a:r>
            <a:endParaRPr sz="2400">
              <a:solidFill>
                <a:srgbClr val="0B5394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2400"/>
              <a:buChar char="●"/>
            </a:pPr>
            <a:r>
              <a:rPr lang="en" sz="2400">
                <a:solidFill>
                  <a:srgbClr val="0B5394"/>
                </a:solidFill>
              </a:rPr>
              <a:t>History: From OpenNebula to OpenStack</a:t>
            </a:r>
            <a:endParaRPr sz="2400">
              <a:solidFill>
                <a:srgbClr val="0B5394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2400"/>
              <a:buChar char="●"/>
            </a:pPr>
            <a:r>
              <a:rPr lang="en" sz="2400">
                <a:solidFill>
                  <a:srgbClr val="0B5394"/>
                </a:solidFill>
              </a:rPr>
              <a:t>Fully automated deployment</a:t>
            </a:r>
            <a:endParaRPr sz="2400">
              <a:solidFill>
                <a:srgbClr val="0B5394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2400"/>
              <a:buChar char="●"/>
            </a:pPr>
            <a:r>
              <a:rPr lang="en" sz="2400">
                <a:solidFill>
                  <a:srgbClr val="0B5394"/>
                </a:solidFill>
              </a:rPr>
              <a:t>Infrastructure</a:t>
            </a:r>
            <a:endParaRPr sz="2400">
              <a:solidFill>
                <a:srgbClr val="0B5394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2400"/>
              <a:buChar char="●"/>
            </a:pPr>
            <a:r>
              <a:rPr lang="en" sz="2400">
                <a:solidFill>
                  <a:srgbClr val="0B5394"/>
                </a:solidFill>
              </a:rPr>
              <a:t>Bottlenecks</a:t>
            </a:r>
            <a:endParaRPr sz="2400">
              <a:solidFill>
                <a:srgbClr val="0B5394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2400"/>
              <a:buChar char="●"/>
            </a:pPr>
            <a:r>
              <a:rPr lang="en" sz="2400">
                <a:solidFill>
                  <a:srgbClr val="0B5394"/>
                </a:solidFill>
              </a:rPr>
              <a:t>Plans</a:t>
            </a:r>
            <a:endParaRPr sz="2400">
              <a:solidFill>
                <a:srgbClr val="0B5394"/>
              </a:solidFill>
            </a:endParaRPr>
          </a:p>
        </p:txBody>
      </p:sp>
      <p:pic>
        <p:nvPicPr>
          <p:cNvPr id="81" name="Google Shape;81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01075" y="3336250"/>
            <a:ext cx="1431225" cy="12326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91975" y="2367848"/>
            <a:ext cx="2846275" cy="1065849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42950" y="2201062"/>
            <a:ext cx="1431225" cy="1232626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7"/>
          <p:cNvSpPr/>
          <p:nvPr/>
        </p:nvSpPr>
        <p:spPr>
          <a:xfrm>
            <a:off x="4462650" y="2615175"/>
            <a:ext cx="1155900" cy="4044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FFFF"/>
          </a:solidFill>
          <a:ln cap="flat" cmpd="sng" w="28575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17"/>
          <p:cNvSpPr txBox="1"/>
          <p:nvPr/>
        </p:nvSpPr>
        <p:spPr>
          <a:xfrm>
            <a:off x="2171400" y="1105300"/>
            <a:ext cx="4801200" cy="5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400">
                <a:solidFill>
                  <a:srgbClr val="0B5394"/>
                </a:solidFill>
              </a:rPr>
              <a:t>From OpenNebula to OpenStack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8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0B5394"/>
                </a:solidFill>
              </a:rPr>
              <a:t>Automated deployment</a:t>
            </a:r>
            <a:endParaRPr>
              <a:solidFill>
                <a:srgbClr val="0B5394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Google Shape;99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0253" y="1015225"/>
            <a:ext cx="910670" cy="9113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64473" y="2689700"/>
            <a:ext cx="722225" cy="617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244750" y="2945738"/>
            <a:ext cx="2028826" cy="7240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14288" y="4069937"/>
            <a:ext cx="1622600" cy="911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9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471511" y="1015213"/>
            <a:ext cx="1487839" cy="111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493224" y="4069925"/>
            <a:ext cx="1741499" cy="911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72828" y="4069925"/>
            <a:ext cx="910670" cy="911353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9"/>
          <p:cNvSpPr txBox="1"/>
          <p:nvPr>
            <p:ph type="title"/>
          </p:nvPr>
        </p:nvSpPr>
        <p:spPr>
          <a:xfrm>
            <a:off x="311700" y="2164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Automated deployment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07" name="Google Shape;107;p19"/>
          <p:cNvSpPr/>
          <p:nvPr/>
        </p:nvSpPr>
        <p:spPr>
          <a:xfrm>
            <a:off x="1024600" y="3379813"/>
            <a:ext cx="402000" cy="6171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FFFF"/>
          </a:solidFill>
          <a:ln cap="flat" cmpd="sng" w="28575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p19"/>
          <p:cNvSpPr/>
          <p:nvPr/>
        </p:nvSpPr>
        <p:spPr>
          <a:xfrm rot="2185279">
            <a:off x="1740541" y="2062598"/>
            <a:ext cx="1379442" cy="433154"/>
          </a:xfrm>
          <a:prstGeom prst="leftRightArrow">
            <a:avLst>
              <a:gd fmla="val 50000" name="adj1"/>
              <a:gd fmla="val 50000" name="adj2"/>
            </a:avLst>
          </a:prstGeom>
          <a:solidFill>
            <a:srgbClr val="FFFFFF"/>
          </a:solidFill>
          <a:ln cap="flat" cmpd="sng" w="28575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" name="Google Shape;109;p19"/>
          <p:cNvSpPr/>
          <p:nvPr/>
        </p:nvSpPr>
        <p:spPr>
          <a:xfrm rot="4281275">
            <a:off x="7181117" y="2898507"/>
            <a:ext cx="1678706" cy="444937"/>
          </a:xfrm>
          <a:prstGeom prst="leftRightArrow">
            <a:avLst>
              <a:gd fmla="val 50000" name="adj1"/>
              <a:gd fmla="val 50000" name="adj2"/>
            </a:avLst>
          </a:prstGeom>
          <a:solidFill>
            <a:srgbClr val="FFFFFF"/>
          </a:solidFill>
          <a:ln cap="flat" cmpd="sng" w="28575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19"/>
          <p:cNvSpPr/>
          <p:nvPr/>
        </p:nvSpPr>
        <p:spPr>
          <a:xfrm rot="6291493">
            <a:off x="5756108" y="2863377"/>
            <a:ext cx="1678835" cy="440681"/>
          </a:xfrm>
          <a:prstGeom prst="leftRightArrow">
            <a:avLst>
              <a:gd fmla="val 50000" name="adj1"/>
              <a:gd fmla="val 50000" name="adj2"/>
            </a:avLst>
          </a:prstGeom>
          <a:solidFill>
            <a:srgbClr val="FFFFFF"/>
          </a:solidFill>
          <a:ln cap="flat" cmpd="sng" w="28575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p19"/>
          <p:cNvSpPr/>
          <p:nvPr/>
        </p:nvSpPr>
        <p:spPr>
          <a:xfrm>
            <a:off x="1024588" y="1999588"/>
            <a:ext cx="402000" cy="6171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FFFF"/>
          </a:solidFill>
          <a:ln cap="flat" cmpd="sng" w="28575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p19"/>
          <p:cNvSpPr/>
          <p:nvPr/>
        </p:nvSpPr>
        <p:spPr>
          <a:xfrm rot="8449108">
            <a:off x="5110460" y="2091316"/>
            <a:ext cx="1378962" cy="433684"/>
          </a:xfrm>
          <a:prstGeom prst="leftRightArrow">
            <a:avLst>
              <a:gd fmla="val 50000" name="adj1"/>
              <a:gd fmla="val 50000" name="adj2"/>
            </a:avLst>
          </a:prstGeom>
          <a:solidFill>
            <a:srgbClr val="FFFFFF"/>
          </a:solidFill>
          <a:ln cap="flat" cmpd="sng" w="28575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p19"/>
          <p:cNvSpPr/>
          <p:nvPr/>
        </p:nvSpPr>
        <p:spPr>
          <a:xfrm>
            <a:off x="2565513" y="1999600"/>
            <a:ext cx="2113500" cy="14874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28575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/>
              <a:t>Razor</a:t>
            </a:r>
            <a:endParaRPr b="1" sz="2400"/>
          </a:p>
        </p:txBody>
      </p:sp>
      <p:pic>
        <p:nvPicPr>
          <p:cNvPr id="114" name="Google Shape;114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607850" y="2168613"/>
            <a:ext cx="2028826" cy="7240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130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0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0B5394"/>
                </a:solidFill>
              </a:rPr>
              <a:t>Infrastructure</a:t>
            </a:r>
            <a:endParaRPr>
              <a:solidFill>
                <a:srgbClr val="0B5394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1"/>
          <p:cNvSpPr txBox="1"/>
          <p:nvPr>
            <p:ph type="title"/>
          </p:nvPr>
        </p:nvSpPr>
        <p:spPr>
          <a:xfrm>
            <a:off x="311700" y="2164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Current state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125" name="Google Shape;125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34800" y="2335725"/>
            <a:ext cx="2509200" cy="2634374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p21"/>
          <p:cNvSpPr txBox="1"/>
          <p:nvPr>
            <p:ph idx="1" type="body"/>
          </p:nvPr>
        </p:nvSpPr>
        <p:spPr>
          <a:xfrm>
            <a:off x="311700" y="1152475"/>
            <a:ext cx="68472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2400"/>
              <a:buChar char="●"/>
            </a:pPr>
            <a:r>
              <a:rPr lang="en" sz="2400">
                <a:solidFill>
                  <a:srgbClr val="0B5394"/>
                </a:solidFill>
              </a:rPr>
              <a:t>In Production from the first of April</a:t>
            </a:r>
            <a:endParaRPr sz="2400" u="sng">
              <a:solidFill>
                <a:srgbClr val="0B5394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2400"/>
              <a:buChar char="●"/>
            </a:pPr>
            <a:r>
              <a:rPr lang="en" sz="2400">
                <a:solidFill>
                  <a:srgbClr val="0B5394"/>
                </a:solidFill>
              </a:rPr>
              <a:t>Actual state</a:t>
            </a:r>
            <a:endParaRPr sz="2400">
              <a:solidFill>
                <a:srgbClr val="0B5394"/>
              </a:solidFill>
            </a:endParaRPr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2400"/>
              <a:buChar char="○"/>
            </a:pPr>
            <a:r>
              <a:rPr lang="en" sz="2400">
                <a:solidFill>
                  <a:srgbClr val="0B5394"/>
                </a:solidFill>
              </a:rPr>
              <a:t>163 Hypervisors; 4132 VCPU; 87TB RAM</a:t>
            </a:r>
            <a:endParaRPr sz="2400">
              <a:solidFill>
                <a:srgbClr val="0B5394"/>
              </a:solidFill>
            </a:endParaRPr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2400"/>
              <a:buChar char="○"/>
            </a:pPr>
            <a:r>
              <a:rPr lang="en" sz="2400">
                <a:solidFill>
                  <a:srgbClr val="0B5394"/>
                </a:solidFill>
              </a:rPr>
              <a:t>250 Personal projects; 110 Group projects</a:t>
            </a:r>
            <a:endParaRPr sz="2400">
              <a:solidFill>
                <a:srgbClr val="0B5394"/>
              </a:solidFill>
            </a:endParaRPr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2400"/>
              <a:buChar char="○"/>
            </a:pPr>
            <a:r>
              <a:rPr lang="en" sz="2400">
                <a:solidFill>
                  <a:srgbClr val="0B5394"/>
                </a:solidFill>
              </a:rPr>
              <a:t>GPU via PCI PathThrough GF RTX 2080</a:t>
            </a:r>
            <a:endParaRPr sz="2400">
              <a:solidFill>
                <a:srgbClr val="0B5394"/>
              </a:solidFill>
            </a:endParaRPr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2400"/>
              <a:buChar char="○"/>
            </a:pPr>
            <a:r>
              <a:rPr lang="en" sz="2400">
                <a:solidFill>
                  <a:srgbClr val="0B5394"/>
                </a:solidFill>
              </a:rPr>
              <a:t>3 oidc domains</a:t>
            </a:r>
            <a:endParaRPr sz="2400">
              <a:solidFill>
                <a:srgbClr val="0B5394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2400"/>
              <a:buChar char="●"/>
            </a:pPr>
            <a:r>
              <a:rPr lang="en" sz="2400">
                <a:solidFill>
                  <a:srgbClr val="0B5394"/>
                </a:solidFill>
              </a:rPr>
              <a:t>4.5 FTE</a:t>
            </a:r>
            <a:endParaRPr sz="2400">
              <a:solidFill>
                <a:srgbClr val="0B5394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