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8.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87" r:id="rId2"/>
    <p:sldId id="390" r:id="rId3"/>
    <p:sldId id="377" r:id="rId4"/>
    <p:sldId id="260" r:id="rId5"/>
    <p:sldId id="379" r:id="rId6"/>
    <p:sldId id="361" r:id="rId7"/>
    <p:sldId id="378" r:id="rId8"/>
    <p:sldId id="278" r:id="rId9"/>
    <p:sldId id="371" r:id="rId10"/>
    <p:sldId id="372" r:id="rId11"/>
    <p:sldId id="369" r:id="rId12"/>
    <p:sldId id="412" r:id="rId13"/>
    <p:sldId id="413" r:id="rId14"/>
    <p:sldId id="381" r:id="rId15"/>
    <p:sldId id="396" r:id="rId16"/>
    <p:sldId id="395" r:id="rId17"/>
    <p:sldId id="414" r:id="rId18"/>
    <p:sldId id="415" r:id="rId19"/>
    <p:sldId id="416" r:id="rId20"/>
    <p:sldId id="39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1F63"/>
    <a:srgbClr val="1F4E79"/>
    <a:srgbClr val="FF8AD8"/>
    <a:srgbClr val="717EBD"/>
    <a:srgbClr val="99BDCB"/>
    <a:srgbClr val="065081"/>
    <a:srgbClr val="4C7F94"/>
    <a:srgbClr val="C7DBE3"/>
    <a:srgbClr val="D2D6EA"/>
    <a:srgbClr val="8A94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08" autoAdjust="0"/>
    <p:restoredTop sz="81046" autoAdjust="0"/>
  </p:normalViewPr>
  <p:slideViewPr>
    <p:cSldViewPr snapToGrid="0">
      <p:cViewPr varScale="1">
        <p:scale>
          <a:sx n="74" d="100"/>
          <a:sy n="74" d="100"/>
        </p:scale>
        <p:origin x="184" y="296"/>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var\folders\3n\0t4gdswx1d14pgmc36tm2c780000gn\T\com.microsoft.Outlook\Outlook%20Temp\edu_services_%20survey_chart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Users\llucin\Desktop\CHARTS%20EXPERIMEN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birhem\AppData\Local\Packages\microsoft.windowscommunicationsapps_8wekyb3d8bbwe\LocalState\Files\S0\17227\Kopia%20av%20edu_services_%20survey_charts-new(22920)_ed%5b22937%5d.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horvath/Downloads/Kopia%20av%20edu_services_%20survey_charts-new(22920)_ed.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birhem\Desktop\filer\sunet\geant\Kopia%20av%20edu_services_%20survey_charts-new(22920)_ed.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birhem\Desktop\filer\sunet\geant\Kopia%20av%20edu_services_%20survey_charts-new(22920)_ed.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birhem\Desktop\filer\sunet\geant\Kopia%20av%20edu_services_%20survey_charts-new(22920)_ed.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ivotFmts>
      <c:pivotFmt>
        <c:idx val="0"/>
        <c:spPr>
          <a:solidFill>
            <a:schemeClr val="accent1"/>
          </a:solidFill>
          <a:ln>
            <a:noFill/>
          </a:ln>
          <a:effectLst/>
        </c:spPr>
        <c:marker>
          <c:spPr>
            <a:solidFill>
              <a:schemeClr val="accent1"/>
            </a:solidFill>
            <a:ln w="9525">
              <a:solidFill>
                <a:schemeClr val="accent1"/>
              </a:solidFill>
            </a:ln>
            <a:effectLst/>
          </c:spPr>
        </c:marker>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solidFill>
              <a:schemeClr val="accent1"/>
            </a:solidFill>
            <a:ln>
              <a:noFill/>
            </a:ln>
            <a:effectLst/>
          </c:spPr>
          <c:invertIfNegative val="0"/>
          <c:dPt>
            <c:idx val="0"/>
            <c:invertIfNegative val="0"/>
            <c:bubble3D val="0"/>
            <c:spPr>
              <a:solidFill>
                <a:srgbClr val="9E1F63"/>
              </a:solidFill>
              <a:ln>
                <a:noFill/>
              </a:ln>
              <a:effectLst/>
            </c:spPr>
            <c:extLst>
              <c:ext xmlns:c16="http://schemas.microsoft.com/office/drawing/2014/chart" uri="{C3380CC4-5D6E-409C-BE32-E72D297353CC}">
                <c16:uniqueId val="{00000001-2E77-D748-B86F-98A651EB348C}"/>
              </c:ext>
            </c:extLst>
          </c:dPt>
          <c:dPt>
            <c:idx val="1"/>
            <c:invertIfNegative val="0"/>
            <c:bubble3D val="0"/>
            <c:spPr>
              <a:solidFill>
                <a:srgbClr val="9E1F63"/>
              </a:solidFill>
              <a:ln>
                <a:noFill/>
              </a:ln>
              <a:effectLst/>
            </c:spPr>
            <c:extLst>
              <c:ext xmlns:c16="http://schemas.microsoft.com/office/drawing/2014/chart" uri="{C3380CC4-5D6E-409C-BE32-E72D297353CC}">
                <c16:uniqueId val="{00000002-2E77-D748-B86F-98A651EB348C}"/>
              </c:ext>
            </c:extLst>
          </c:dPt>
          <c:dPt>
            <c:idx val="2"/>
            <c:invertIfNegative val="0"/>
            <c:bubble3D val="0"/>
            <c:spPr>
              <a:solidFill>
                <a:srgbClr val="9E1F63"/>
              </a:solidFill>
              <a:ln>
                <a:noFill/>
              </a:ln>
              <a:effectLst/>
            </c:spPr>
            <c:extLst>
              <c:ext xmlns:c16="http://schemas.microsoft.com/office/drawing/2014/chart" uri="{C3380CC4-5D6E-409C-BE32-E72D297353CC}">
                <c16:uniqueId val="{00000003-2E77-D748-B86F-98A651EB348C}"/>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3"/>
              <c:pt idx="0">
                <c:v>DID NOT RESPOND</c:v>
              </c:pt>
              <c:pt idx="1">
                <c:v>NO</c:v>
              </c:pt>
              <c:pt idx="2">
                <c:v>YES</c:v>
              </c:pt>
            </c:strLit>
          </c:cat>
          <c:val>
            <c:numLit>
              <c:formatCode>General</c:formatCode>
              <c:ptCount val="3"/>
              <c:pt idx="0">
                <c:v>4</c:v>
              </c:pt>
              <c:pt idx="1">
                <c:v>15</c:v>
              </c:pt>
              <c:pt idx="2">
                <c:v>25</c:v>
              </c:pt>
            </c:numLit>
          </c:val>
          <c:extLst>
            <c:ext xmlns:c16="http://schemas.microsoft.com/office/drawing/2014/chart" uri="{C3380CC4-5D6E-409C-BE32-E72D297353CC}">
              <c16:uniqueId val="{00000000-2E77-D748-B86F-98A651EB348C}"/>
            </c:ext>
          </c:extLst>
        </c:ser>
        <c:dLbls>
          <c:dLblPos val="inEnd"/>
          <c:showLegendKey val="0"/>
          <c:showVal val="1"/>
          <c:showCatName val="0"/>
          <c:showSerName val="0"/>
          <c:showPercent val="0"/>
          <c:showBubbleSize val="0"/>
        </c:dLbls>
        <c:gapWidth val="219"/>
        <c:overlap val="-27"/>
        <c:axId val="307453855"/>
        <c:axId val="300373247"/>
      </c:barChart>
      <c:catAx>
        <c:axId val="307453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300373247"/>
        <c:crossesAt val="0"/>
        <c:auto val="1"/>
        <c:lblAlgn val="ctr"/>
        <c:lblOffset val="100"/>
        <c:noMultiLvlLbl val="0"/>
      </c:catAx>
      <c:valAx>
        <c:axId val="300373247"/>
        <c:scaling>
          <c:orientation val="minMax"/>
          <c:max val="25"/>
        </c:scaling>
        <c:delete val="1"/>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crossAx val="3074538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'coopreation2 pivot'!$B$10</c:f>
              <c:strCache>
                <c:ptCount val="1"/>
                <c:pt idx="0">
                  <c:v>SIG</c:v>
                </c:pt>
              </c:strCache>
            </c:strRef>
          </c:tx>
          <c:spPr>
            <a:solidFill>
              <a:schemeClr val="accent1"/>
            </a:solidFill>
            <a:ln>
              <a:noFill/>
            </a:ln>
            <a:effectLst/>
          </c:spPr>
          <c:invertIfNegative val="0"/>
          <c:cat>
            <c:strRef>
              <c:f>'coopreation2 pivot'!$A$11:$A$53</c:f>
              <c:strCache>
                <c:ptCount val="43"/>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Netherlands</c:v>
                </c:pt>
                <c:pt idx="14">
                  <c:v>Montenegro</c:v>
                </c:pt>
                <c:pt idx="15">
                  <c:v>Moldova</c:v>
                </c:pt>
                <c:pt idx="16">
                  <c:v>Malta</c:v>
                </c:pt>
                <c:pt idx="17">
                  <c:v>Macedonia</c:v>
                </c:pt>
                <c:pt idx="18">
                  <c:v>Luxembourg</c:v>
                </c:pt>
                <c:pt idx="19">
                  <c:v>Lithuania</c:v>
                </c:pt>
                <c:pt idx="20">
                  <c:v>Latvia</c:v>
                </c:pt>
                <c:pt idx="21">
                  <c:v>Italy</c:v>
                </c:pt>
                <c:pt idx="22">
                  <c:v>Israel</c:v>
                </c:pt>
                <c:pt idx="23">
                  <c:v>Ireland</c:v>
                </c:pt>
                <c:pt idx="24">
                  <c:v>Iceland</c:v>
                </c:pt>
                <c:pt idx="25">
                  <c:v>Hungary</c:v>
                </c:pt>
                <c:pt idx="26">
                  <c:v>Greece</c:v>
                </c:pt>
                <c:pt idx="27">
                  <c:v>Germany</c:v>
                </c:pt>
                <c:pt idx="28">
                  <c:v>Georgia</c:v>
                </c:pt>
                <c:pt idx="29">
                  <c:v>France</c:v>
                </c:pt>
                <c:pt idx="30">
                  <c:v>Finland</c:v>
                </c:pt>
                <c:pt idx="31">
                  <c:v>Estonia</c:v>
                </c:pt>
                <c:pt idx="32">
                  <c:v>Denmark</c:v>
                </c:pt>
                <c:pt idx="33">
                  <c:v>Czech Republic</c:v>
                </c:pt>
                <c:pt idx="34">
                  <c:v>Cyprus</c:v>
                </c:pt>
                <c:pt idx="35">
                  <c:v>Croatia</c:v>
                </c:pt>
                <c:pt idx="36">
                  <c:v>Bulgaria</c:v>
                </c:pt>
                <c:pt idx="37">
                  <c:v>Belgium</c:v>
                </c:pt>
                <c:pt idx="38">
                  <c:v>Belarus</c:v>
                </c:pt>
                <c:pt idx="39">
                  <c:v>Azerbaijan</c:v>
                </c:pt>
                <c:pt idx="40">
                  <c:v>Austria</c:v>
                </c:pt>
                <c:pt idx="41">
                  <c:v>Armenia</c:v>
                </c:pt>
                <c:pt idx="42">
                  <c:v>Albania</c:v>
                </c:pt>
              </c:strCache>
            </c:strRef>
          </c:cat>
          <c:val>
            <c:numRef>
              <c:f>'coopreation2 pivot'!$B$11:$B$53</c:f>
              <c:numCache>
                <c:formatCode>General</c:formatCode>
                <c:ptCount val="43"/>
                <c:pt idx="1">
                  <c:v>1</c:v>
                </c:pt>
                <c:pt idx="4">
                  <c:v>1</c:v>
                </c:pt>
                <c:pt idx="13">
                  <c:v>1</c:v>
                </c:pt>
                <c:pt idx="19">
                  <c:v>1</c:v>
                </c:pt>
                <c:pt idx="25">
                  <c:v>1</c:v>
                </c:pt>
                <c:pt idx="30">
                  <c:v>1</c:v>
                </c:pt>
                <c:pt idx="41">
                  <c:v>1</c:v>
                </c:pt>
                <c:pt idx="42">
                  <c:v>1</c:v>
                </c:pt>
              </c:numCache>
            </c:numRef>
          </c:val>
          <c:extLst>
            <c:ext xmlns:c16="http://schemas.microsoft.com/office/drawing/2014/chart" uri="{C3380CC4-5D6E-409C-BE32-E72D297353CC}">
              <c16:uniqueId val="{00000000-CFE6-5645-A7FE-564503391576}"/>
            </c:ext>
          </c:extLst>
        </c:ser>
        <c:ser>
          <c:idx val="1"/>
          <c:order val="1"/>
          <c:tx>
            <c:strRef>
              <c:f>'coopreation2 pivot'!$C$10</c:f>
              <c:strCache>
                <c:ptCount val="1"/>
                <c:pt idx="0">
                  <c:v>Knowledge sharing</c:v>
                </c:pt>
              </c:strCache>
            </c:strRef>
          </c:tx>
          <c:spPr>
            <a:solidFill>
              <a:srgbClr val="9E1F63"/>
            </a:solidFill>
            <a:ln>
              <a:noFill/>
            </a:ln>
            <a:effectLst/>
          </c:spPr>
          <c:invertIfNegative val="0"/>
          <c:cat>
            <c:strRef>
              <c:f>'coopreation2 pivot'!$A$11:$A$53</c:f>
              <c:strCache>
                <c:ptCount val="43"/>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Netherlands</c:v>
                </c:pt>
                <c:pt idx="14">
                  <c:v>Montenegro</c:v>
                </c:pt>
                <c:pt idx="15">
                  <c:v>Moldova</c:v>
                </c:pt>
                <c:pt idx="16">
                  <c:v>Malta</c:v>
                </c:pt>
                <c:pt idx="17">
                  <c:v>Macedonia</c:v>
                </c:pt>
                <c:pt idx="18">
                  <c:v>Luxembourg</c:v>
                </c:pt>
                <c:pt idx="19">
                  <c:v>Lithuania</c:v>
                </c:pt>
                <c:pt idx="20">
                  <c:v>Latvia</c:v>
                </c:pt>
                <c:pt idx="21">
                  <c:v>Italy</c:v>
                </c:pt>
                <c:pt idx="22">
                  <c:v>Israel</c:v>
                </c:pt>
                <c:pt idx="23">
                  <c:v>Ireland</c:v>
                </c:pt>
                <c:pt idx="24">
                  <c:v>Iceland</c:v>
                </c:pt>
                <c:pt idx="25">
                  <c:v>Hungary</c:v>
                </c:pt>
                <c:pt idx="26">
                  <c:v>Greece</c:v>
                </c:pt>
                <c:pt idx="27">
                  <c:v>Germany</c:v>
                </c:pt>
                <c:pt idx="28">
                  <c:v>Georgia</c:v>
                </c:pt>
                <c:pt idx="29">
                  <c:v>France</c:v>
                </c:pt>
                <c:pt idx="30">
                  <c:v>Finland</c:v>
                </c:pt>
                <c:pt idx="31">
                  <c:v>Estonia</c:v>
                </c:pt>
                <c:pt idx="32">
                  <c:v>Denmark</c:v>
                </c:pt>
                <c:pt idx="33">
                  <c:v>Czech Republic</c:v>
                </c:pt>
                <c:pt idx="34">
                  <c:v>Cyprus</c:v>
                </c:pt>
                <c:pt idx="35">
                  <c:v>Croatia</c:v>
                </c:pt>
                <c:pt idx="36">
                  <c:v>Bulgaria</c:v>
                </c:pt>
                <c:pt idx="37">
                  <c:v>Belgium</c:v>
                </c:pt>
                <c:pt idx="38">
                  <c:v>Belarus</c:v>
                </c:pt>
                <c:pt idx="39">
                  <c:v>Azerbaijan</c:v>
                </c:pt>
                <c:pt idx="40">
                  <c:v>Austria</c:v>
                </c:pt>
                <c:pt idx="41">
                  <c:v>Armenia</c:v>
                </c:pt>
                <c:pt idx="42">
                  <c:v>Albania</c:v>
                </c:pt>
              </c:strCache>
            </c:strRef>
          </c:cat>
          <c:val>
            <c:numRef>
              <c:f>'coopreation2 pivot'!$C$11:$C$53</c:f>
              <c:numCache>
                <c:formatCode>General</c:formatCode>
                <c:ptCount val="43"/>
                <c:pt idx="0">
                  <c:v>1</c:v>
                </c:pt>
                <c:pt idx="2">
                  <c:v>1</c:v>
                </c:pt>
                <c:pt idx="3">
                  <c:v>1</c:v>
                </c:pt>
                <c:pt idx="5">
                  <c:v>1</c:v>
                </c:pt>
                <c:pt idx="6">
                  <c:v>1</c:v>
                </c:pt>
                <c:pt idx="7">
                  <c:v>1</c:v>
                </c:pt>
                <c:pt idx="8">
                  <c:v>1</c:v>
                </c:pt>
                <c:pt idx="9">
                  <c:v>1</c:v>
                </c:pt>
                <c:pt idx="10">
                  <c:v>1</c:v>
                </c:pt>
                <c:pt idx="11">
                  <c:v>1</c:v>
                </c:pt>
                <c:pt idx="12">
                  <c:v>1</c:v>
                </c:pt>
                <c:pt idx="14">
                  <c:v>1</c:v>
                </c:pt>
                <c:pt idx="15">
                  <c:v>1</c:v>
                </c:pt>
                <c:pt idx="16">
                  <c:v>1</c:v>
                </c:pt>
                <c:pt idx="17">
                  <c:v>1</c:v>
                </c:pt>
                <c:pt idx="18">
                  <c:v>1</c:v>
                </c:pt>
                <c:pt idx="21">
                  <c:v>1</c:v>
                </c:pt>
                <c:pt idx="26">
                  <c:v>1</c:v>
                </c:pt>
                <c:pt idx="28">
                  <c:v>1</c:v>
                </c:pt>
                <c:pt idx="29">
                  <c:v>1</c:v>
                </c:pt>
                <c:pt idx="32">
                  <c:v>1</c:v>
                </c:pt>
                <c:pt idx="34">
                  <c:v>1</c:v>
                </c:pt>
                <c:pt idx="35">
                  <c:v>1</c:v>
                </c:pt>
                <c:pt idx="36">
                  <c:v>1</c:v>
                </c:pt>
                <c:pt idx="37">
                  <c:v>1</c:v>
                </c:pt>
                <c:pt idx="40">
                  <c:v>1</c:v>
                </c:pt>
              </c:numCache>
            </c:numRef>
          </c:val>
          <c:extLst>
            <c:ext xmlns:c16="http://schemas.microsoft.com/office/drawing/2014/chart" uri="{C3380CC4-5D6E-409C-BE32-E72D297353CC}">
              <c16:uniqueId val="{00000001-CFE6-5645-A7FE-564503391576}"/>
            </c:ext>
          </c:extLst>
        </c:ser>
        <c:dLbls>
          <c:showLegendKey val="0"/>
          <c:showVal val="0"/>
          <c:showCatName val="0"/>
          <c:showSerName val="0"/>
          <c:showPercent val="0"/>
          <c:showBubbleSize val="0"/>
        </c:dLbls>
        <c:gapWidth val="150"/>
        <c:overlap val="100"/>
        <c:axId val="960674255"/>
        <c:axId val="599018335"/>
      </c:barChart>
      <c:catAx>
        <c:axId val="9606742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9018335"/>
        <c:crosses val="autoZero"/>
        <c:auto val="1"/>
        <c:lblAlgn val="ctr"/>
        <c:lblOffset val="100"/>
        <c:noMultiLvlLbl val="0"/>
      </c:catAx>
      <c:valAx>
        <c:axId val="599018335"/>
        <c:scaling>
          <c:orientation val="minMax"/>
          <c:min val="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60674255"/>
        <c:crosses val="autoZero"/>
        <c:crossBetween val="between"/>
        <c:majorUnit val="1"/>
        <c:minorUnit val="0.1"/>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[CHARTS EXPERIMENT.xlsx]Sheet3!PivotTable1</c:name>
    <c:fmtId val="-1"/>
  </c:pivotSource>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hr-HR" baseline="0"/>
              <a:t>Levels of development of educational services in all NRENs</a:t>
            </a:r>
            <a:r>
              <a:rPr lang="hr-HR"/>
              <a:t> </a:t>
            </a:r>
            <a:endParaRPr lang="en-US"/>
          </a:p>
        </c:rich>
      </c:tx>
      <c:layout>
        <c:manualLayout>
          <c:xMode val="edge"/>
          <c:yMode val="edge"/>
          <c:x val="0.19463743306184836"/>
          <c:y val="2.002012664800312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ivotFmts>
      <c:pivotFmt>
        <c:idx val="0"/>
        <c:spPr>
          <a:solidFill>
            <a:schemeClr val="accent6"/>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6"/>
          </a:solidFill>
          <a:ln>
            <a:noFill/>
          </a:ln>
          <a:effectLst/>
        </c:spPr>
        <c:marker>
          <c:symbol val="none"/>
        </c:marker>
      </c:pivotFmt>
      <c:pivotFmt>
        <c:idx val="2"/>
        <c:spPr>
          <a:solidFill>
            <a:schemeClr val="accent6"/>
          </a:solidFill>
          <a:ln>
            <a:noFill/>
          </a:ln>
          <a:effectLst/>
        </c:spPr>
        <c:marker>
          <c:symbol val="none"/>
        </c:marker>
      </c:pivotFmt>
      <c:pivotFmt>
        <c:idx val="3"/>
        <c:spPr>
          <a:solidFill>
            <a:schemeClr val="accent6"/>
          </a:solidFill>
          <a:ln>
            <a:noFill/>
          </a:ln>
          <a:effectLst/>
        </c:spPr>
        <c:marker>
          <c:symbol val="none"/>
        </c:marker>
      </c:pivotFmt>
      <c:pivotFmt>
        <c:idx val="4"/>
        <c:spPr>
          <a:solidFill>
            <a:schemeClr val="accent6"/>
          </a:solidFill>
          <a:ln>
            <a:noFill/>
          </a:ln>
          <a:effectLst/>
        </c:spPr>
        <c:marker>
          <c:symbol val="none"/>
        </c:marker>
      </c:pivotFmt>
      <c:pivotFmt>
        <c:idx val="5"/>
        <c:spPr>
          <a:solidFill>
            <a:schemeClr val="accent6"/>
          </a:solidFill>
          <a:ln>
            <a:noFill/>
          </a:ln>
          <a:effectLst/>
        </c:spPr>
        <c:marker>
          <c:symbol val="none"/>
        </c:marker>
      </c:pivotFmt>
      <c:pivotFmt>
        <c:idx val="6"/>
        <c:spPr>
          <a:solidFill>
            <a:schemeClr val="accent6"/>
          </a:solidFill>
          <a:ln>
            <a:noFill/>
          </a:ln>
          <a:effectLst/>
        </c:spPr>
        <c:marker>
          <c:symbol val="none"/>
        </c:marker>
      </c:pivotFmt>
      <c:pivotFmt>
        <c:idx val="7"/>
        <c:spPr>
          <a:solidFill>
            <a:schemeClr val="accent6"/>
          </a:solidFill>
          <a:ln>
            <a:noFill/>
          </a:ln>
          <a:effectLst/>
        </c:spPr>
        <c:marker>
          <c:symbol val="none"/>
        </c:marker>
      </c:pivotFmt>
      <c:pivotFmt>
        <c:idx val="8"/>
        <c:spPr>
          <a:solidFill>
            <a:schemeClr val="accent6"/>
          </a:solidFill>
          <a:ln>
            <a:noFill/>
          </a:ln>
          <a:effectLst/>
        </c:spPr>
        <c:marker>
          <c:symbol val="none"/>
        </c:marker>
      </c:pivotFmt>
      <c:pivotFmt>
        <c:idx val="9"/>
        <c:spPr>
          <a:solidFill>
            <a:schemeClr val="accent6"/>
          </a:solidFill>
          <a:ln>
            <a:noFill/>
          </a:ln>
          <a:effectLst/>
        </c:spPr>
        <c:marker>
          <c:symbol val="none"/>
        </c:marker>
      </c:pivotFmt>
      <c:pivotFmt>
        <c:idx val="10"/>
        <c:spPr>
          <a:solidFill>
            <a:schemeClr val="accent6"/>
          </a:solidFill>
          <a:ln>
            <a:noFill/>
          </a:ln>
          <a:effectLst/>
        </c:spPr>
        <c:marker>
          <c:symbol val="none"/>
        </c:marker>
      </c:pivotFmt>
      <c:pivotFmt>
        <c:idx val="11"/>
        <c:spPr>
          <a:solidFill>
            <a:schemeClr val="accent6"/>
          </a:solidFill>
          <a:ln>
            <a:noFill/>
          </a:ln>
          <a:effectLst/>
        </c:spPr>
        <c:marker>
          <c:symbol val="none"/>
        </c:marker>
      </c:pivotFmt>
    </c:pivotFmts>
    <c:plotArea>
      <c:layout/>
      <c:barChart>
        <c:barDir val="col"/>
        <c:grouping val="clustered"/>
        <c:varyColors val="0"/>
        <c:ser>
          <c:idx val="0"/>
          <c:order val="0"/>
          <c:tx>
            <c:strRef>
              <c:f>Sheet3!$B$3</c:f>
              <c:strCache>
                <c:ptCount val="1"/>
                <c:pt idx="0">
                  <c:v>Total</c:v>
                </c:pt>
              </c:strCache>
            </c:strRef>
          </c:tx>
          <c:spPr>
            <a:solidFill>
              <a:srgbClr val="9E1F63"/>
            </a:solidFill>
            <a:ln>
              <a:noFill/>
            </a:ln>
            <a:effectLst/>
          </c:spPr>
          <c:invertIfNegative val="0"/>
          <c:cat>
            <c:strRef>
              <c:f>Sheet3!$A$4:$A$13</c:f>
              <c:strCache>
                <c:ptCount val="10"/>
                <c:pt idx="0">
                  <c:v>Digital learning environment in all NRENs</c:v>
                </c:pt>
                <c:pt idx="1">
                  <c:v>Providing e-Content in all NRENs</c:v>
                </c:pt>
                <c:pt idx="2">
                  <c:v>Online, blended and remote delivery of education in NRENs countries</c:v>
                </c:pt>
                <c:pt idx="3">
                  <c:v>Educational staff skills training in all NRENs</c:v>
                </c:pt>
                <c:pt idx="4">
                  <c:v>Logistical support for education in all NRENs</c:v>
                </c:pt>
                <c:pt idx="5">
                  <c:v>Digital assessment and testing in all NRENs</c:v>
                </c:pt>
                <c:pt idx="6">
                  <c:v>Inhouse built tools by all NRENs for digital learning</c:v>
                </c:pt>
                <c:pt idx="7">
                  <c:v>Learning analytics in all NRENs</c:v>
                </c:pt>
                <c:pt idx="8">
                  <c:v>Open badges, digital credentialing in all NRENs</c:v>
                </c:pt>
                <c:pt idx="9">
                  <c:v>Transnational education (delivery of your national education overseas) in all NRENs</c:v>
                </c:pt>
              </c:strCache>
            </c:strRef>
          </c:cat>
          <c:val>
            <c:numRef>
              <c:f>Sheet3!$B$4:$B$13</c:f>
              <c:numCache>
                <c:formatCode>General</c:formatCode>
                <c:ptCount val="10"/>
                <c:pt idx="0">
                  <c:v>42</c:v>
                </c:pt>
                <c:pt idx="1">
                  <c:v>30</c:v>
                </c:pt>
                <c:pt idx="2">
                  <c:v>29</c:v>
                </c:pt>
                <c:pt idx="3">
                  <c:v>29</c:v>
                </c:pt>
                <c:pt idx="4">
                  <c:v>29</c:v>
                </c:pt>
                <c:pt idx="5">
                  <c:v>25</c:v>
                </c:pt>
                <c:pt idx="6">
                  <c:v>17</c:v>
                </c:pt>
                <c:pt idx="7">
                  <c:v>11</c:v>
                </c:pt>
                <c:pt idx="8">
                  <c:v>10</c:v>
                </c:pt>
                <c:pt idx="9">
                  <c:v>10</c:v>
                </c:pt>
              </c:numCache>
            </c:numRef>
          </c:val>
          <c:extLst>
            <c:ext xmlns:c16="http://schemas.microsoft.com/office/drawing/2014/chart" uri="{C3380CC4-5D6E-409C-BE32-E72D297353CC}">
              <c16:uniqueId val="{00000000-D8AA-3641-877D-14C856C5B566}"/>
            </c:ext>
          </c:extLst>
        </c:ser>
        <c:dLbls>
          <c:showLegendKey val="0"/>
          <c:showVal val="0"/>
          <c:showCatName val="0"/>
          <c:showSerName val="0"/>
          <c:showPercent val="0"/>
          <c:showBubbleSize val="0"/>
        </c:dLbls>
        <c:gapWidth val="219"/>
        <c:overlap val="-27"/>
        <c:axId val="209274767"/>
        <c:axId val="169602047"/>
      </c:barChart>
      <c:catAx>
        <c:axId val="2092747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602047"/>
        <c:crosses val="autoZero"/>
        <c:auto val="1"/>
        <c:lblAlgn val="ctr"/>
        <c:lblOffset val="100"/>
        <c:noMultiLvlLbl val="0"/>
      </c:catAx>
      <c:valAx>
        <c:axId val="169602047"/>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092747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a:softEdge rad="0"/>
    </a:effectLst>
    <a:scene3d>
      <a:camera prst="orthographicFront"/>
      <a:lightRig rig="threePt" dir="t"/>
    </a:scene3d>
    <a:sp3d prstMaterial="dkEdge"/>
  </c:spPr>
  <c:txPr>
    <a:bodyPr/>
    <a:lstStyle/>
    <a:p>
      <a:pPr>
        <a:defRPr>
          <a:solidFill>
            <a:schemeClr val="tx1"/>
          </a:solidFill>
        </a:defRPr>
      </a:pPr>
      <a:endParaRPr lang="en-US"/>
    </a:p>
  </c:txPr>
  <c:externalData r:id="rId3">
    <c:autoUpdate val="0"/>
  </c:externalData>
  <c:extLst>
    <c:ext xmlns:c14="http://schemas.microsoft.com/office/drawing/2007/8/2/chart" uri="{781A3756-C4B2-4CAC-9D66-4F8BD8637D16}">
      <c14:pivotOptions>
        <c14:dropZoneFilter val="1"/>
        <c14:dropZoneData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[Kopia av edu_services_ survey_charts-new(22920)_ed(22937).xlsx]Rogers!Pivottabell2</c:name>
    <c:fmtId val="-1"/>
  </c:pivotSource>
  <c:chart>
    <c:autoTitleDeleted val="1"/>
    <c:pivotFmts>
      <c:pivotFmt>
        <c:idx val="0"/>
        <c:spPr>
          <a:solidFill>
            <a:schemeClr val="accent6">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6">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6">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Rogers!$H$1</c:f>
              <c:strCache>
                <c:ptCount val="1"/>
                <c:pt idx="0">
                  <c:v>Summa</c:v>
                </c:pt>
              </c:strCache>
            </c:strRef>
          </c:tx>
          <c:spPr>
            <a:solidFill>
              <a:srgbClr val="9E1F6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Rogers!$G$2:$G$24</c:f>
              <c:strCache>
                <c:ptCount val="23"/>
                <c:pt idx="0">
                  <c:v> Poland</c:v>
                </c:pt>
                <c:pt idx="1">
                  <c:v> United Kingdom</c:v>
                </c:pt>
                <c:pt idx="2">
                  <c:v> Croatia</c:v>
                </c:pt>
                <c:pt idx="3">
                  <c:v> Netherlands</c:v>
                </c:pt>
                <c:pt idx="4">
                  <c:v> Armenia</c:v>
                </c:pt>
                <c:pt idx="5">
                  <c:v> Portugal</c:v>
                </c:pt>
                <c:pt idx="6">
                  <c:v> Montenegro</c:v>
                </c:pt>
                <c:pt idx="7">
                  <c:v> Slovenia</c:v>
                </c:pt>
                <c:pt idx="8">
                  <c:v> Finland</c:v>
                </c:pt>
                <c:pt idx="9">
                  <c:v> Hungary</c:v>
                </c:pt>
                <c:pt idx="10">
                  <c:v> Italy</c:v>
                </c:pt>
                <c:pt idx="11">
                  <c:v> Norway</c:v>
                </c:pt>
                <c:pt idx="12">
                  <c:v> Sweden</c:v>
                </c:pt>
                <c:pt idx="13">
                  <c:v> Georgia</c:v>
                </c:pt>
                <c:pt idx="14">
                  <c:v> Israel</c:v>
                </c:pt>
                <c:pt idx="15">
                  <c:v> Switzerland</c:v>
                </c:pt>
                <c:pt idx="16">
                  <c:v> Albania</c:v>
                </c:pt>
                <c:pt idx="17">
                  <c:v> Denmark</c:v>
                </c:pt>
                <c:pt idx="18">
                  <c:v> Lithuania</c:v>
                </c:pt>
                <c:pt idx="19">
                  <c:v> Moldova</c:v>
                </c:pt>
                <c:pt idx="20">
                  <c:v> Ukraine</c:v>
                </c:pt>
                <c:pt idx="21">
                  <c:v> Estonia</c:v>
                </c:pt>
                <c:pt idx="22">
                  <c:v> France</c:v>
                </c:pt>
              </c:strCache>
            </c:strRef>
          </c:cat>
          <c:val>
            <c:numRef>
              <c:f>Rogers!$H$2:$H$24</c:f>
              <c:numCache>
                <c:formatCode>General</c:formatCode>
                <c:ptCount val="23"/>
                <c:pt idx="0">
                  <c:v>10</c:v>
                </c:pt>
                <c:pt idx="1">
                  <c:v>9</c:v>
                </c:pt>
                <c:pt idx="2">
                  <c:v>8</c:v>
                </c:pt>
                <c:pt idx="3">
                  <c:v>8</c:v>
                </c:pt>
                <c:pt idx="4">
                  <c:v>7</c:v>
                </c:pt>
                <c:pt idx="5">
                  <c:v>7</c:v>
                </c:pt>
                <c:pt idx="6">
                  <c:v>6</c:v>
                </c:pt>
                <c:pt idx="7">
                  <c:v>6</c:v>
                </c:pt>
                <c:pt idx="8">
                  <c:v>5</c:v>
                </c:pt>
                <c:pt idx="9">
                  <c:v>4</c:v>
                </c:pt>
                <c:pt idx="10">
                  <c:v>4</c:v>
                </c:pt>
                <c:pt idx="11">
                  <c:v>4</c:v>
                </c:pt>
                <c:pt idx="12">
                  <c:v>4</c:v>
                </c:pt>
                <c:pt idx="13">
                  <c:v>3</c:v>
                </c:pt>
                <c:pt idx="14">
                  <c:v>3</c:v>
                </c:pt>
                <c:pt idx="15">
                  <c:v>3</c:v>
                </c:pt>
                <c:pt idx="16">
                  <c:v>2</c:v>
                </c:pt>
                <c:pt idx="17">
                  <c:v>2</c:v>
                </c:pt>
                <c:pt idx="18">
                  <c:v>2</c:v>
                </c:pt>
                <c:pt idx="19">
                  <c:v>2</c:v>
                </c:pt>
                <c:pt idx="20">
                  <c:v>2</c:v>
                </c:pt>
                <c:pt idx="21">
                  <c:v>1</c:v>
                </c:pt>
                <c:pt idx="22">
                  <c:v>1</c:v>
                </c:pt>
              </c:numCache>
            </c:numRef>
          </c:val>
          <c:extLst>
            <c:ext xmlns:c16="http://schemas.microsoft.com/office/drawing/2014/chart" uri="{C3380CC4-5D6E-409C-BE32-E72D297353CC}">
              <c16:uniqueId val="{00000000-8C7A-4109-811A-155003C00925}"/>
            </c:ext>
          </c:extLst>
        </c:ser>
        <c:dLbls>
          <c:showLegendKey val="0"/>
          <c:showVal val="0"/>
          <c:showCatName val="0"/>
          <c:showSerName val="0"/>
          <c:showPercent val="0"/>
          <c:showBubbleSize val="0"/>
        </c:dLbls>
        <c:gapWidth val="140"/>
        <c:overlap val="-27"/>
        <c:axId val="1977089439"/>
        <c:axId val="1906832975"/>
      </c:barChart>
      <c:catAx>
        <c:axId val="19770894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06832975"/>
        <c:crosses val="autoZero"/>
        <c:auto val="1"/>
        <c:lblAlgn val="ctr"/>
        <c:lblOffset val="100"/>
        <c:noMultiLvlLbl val="0"/>
      </c:catAx>
      <c:valAx>
        <c:axId val="1906832975"/>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7089439"/>
        <c:crossesAt val="1"/>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9E1F63"/>
            </a:solidFill>
            <a:ln>
              <a:noFill/>
            </a:ln>
            <a:effectLst/>
          </c:spPr>
          <c:invertIfNegative val="0"/>
          <c:cat>
            <c:strRef>
              <c:f>Sheet1!$B$1:$X$1</c:f>
              <c:strCache>
                <c:ptCount val="23"/>
                <c:pt idx="0">
                  <c:v>Georgia</c:v>
                </c:pt>
                <c:pt idx="1">
                  <c:v>United Kingdom</c:v>
                </c:pt>
                <c:pt idx="2">
                  <c:v>Poland</c:v>
                </c:pt>
                <c:pt idx="3">
                  <c:v>Portugal</c:v>
                </c:pt>
                <c:pt idx="4">
                  <c:v>Sweden</c:v>
                </c:pt>
                <c:pt idx="5">
                  <c:v>Albania</c:v>
                </c:pt>
                <c:pt idx="6">
                  <c:v>Armenia</c:v>
                </c:pt>
                <c:pt idx="7">
                  <c:v>Moldova</c:v>
                </c:pt>
                <c:pt idx="8">
                  <c:v>Slovenia</c:v>
                </c:pt>
                <c:pt idx="9">
                  <c:v>Croatia</c:v>
                </c:pt>
                <c:pt idx="10">
                  <c:v>Denmark</c:v>
                </c:pt>
                <c:pt idx="11">
                  <c:v>Estonia</c:v>
                </c:pt>
                <c:pt idx="12">
                  <c:v>Finland</c:v>
                </c:pt>
                <c:pt idx="13">
                  <c:v>France</c:v>
                </c:pt>
                <c:pt idx="14">
                  <c:v>Hungary</c:v>
                </c:pt>
                <c:pt idx="15">
                  <c:v>Israel</c:v>
                </c:pt>
                <c:pt idx="16">
                  <c:v>Italy</c:v>
                </c:pt>
                <c:pt idx="17">
                  <c:v>Lithuania</c:v>
                </c:pt>
                <c:pt idx="18">
                  <c:v>Montenegro</c:v>
                </c:pt>
                <c:pt idx="19">
                  <c:v>Netherlands</c:v>
                </c:pt>
                <c:pt idx="20">
                  <c:v>Norway</c:v>
                </c:pt>
                <c:pt idx="21">
                  <c:v>Switzerland</c:v>
                </c:pt>
                <c:pt idx="22">
                  <c:v>Ukraine</c:v>
                </c:pt>
              </c:strCache>
            </c:strRef>
          </c:cat>
          <c:val>
            <c:numRef>
              <c:f>Sheet1!$B$2:$X$2</c:f>
              <c:numCache>
                <c:formatCode>General</c:formatCode>
                <c:ptCount val="23"/>
                <c:pt idx="0">
                  <c:v>3</c:v>
                </c:pt>
                <c:pt idx="1">
                  <c:v>3</c:v>
                </c:pt>
                <c:pt idx="2">
                  <c:v>2</c:v>
                </c:pt>
                <c:pt idx="3">
                  <c:v>2</c:v>
                </c:pt>
                <c:pt idx="4">
                  <c:v>1</c:v>
                </c:pt>
                <c:pt idx="5">
                  <c:v>0.5</c:v>
                </c:pt>
                <c:pt idx="6">
                  <c:v>0.5</c:v>
                </c:pt>
                <c:pt idx="7">
                  <c:v>0.5</c:v>
                </c:pt>
                <c:pt idx="8">
                  <c:v>0.5</c:v>
                </c:pt>
              </c:numCache>
            </c:numRef>
          </c:val>
          <c:extLst>
            <c:ext xmlns:c16="http://schemas.microsoft.com/office/drawing/2014/chart" uri="{C3380CC4-5D6E-409C-BE32-E72D297353CC}">
              <c16:uniqueId val="{00000000-B30E-654A-B53F-7239847BA47E}"/>
            </c:ext>
          </c:extLst>
        </c:ser>
        <c:dLbls>
          <c:showLegendKey val="0"/>
          <c:showVal val="0"/>
          <c:showCatName val="0"/>
          <c:showSerName val="0"/>
          <c:showPercent val="0"/>
          <c:showBubbleSize val="0"/>
        </c:dLbls>
        <c:gapWidth val="219"/>
        <c:overlap val="-27"/>
        <c:axId val="598943439"/>
        <c:axId val="607496303"/>
      </c:barChart>
      <c:catAx>
        <c:axId val="5989434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607496303"/>
        <c:crosses val="autoZero"/>
        <c:auto val="1"/>
        <c:lblAlgn val="ctr"/>
        <c:lblOffset val="100"/>
        <c:noMultiLvlLbl val="0"/>
      </c:catAx>
      <c:valAx>
        <c:axId val="6074963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5989434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'digital learning envi'!$A$8</c:f>
              <c:strCache>
                <c:ptCount val="1"/>
                <c:pt idx="0">
                  <c:v>Digital learning environment</c:v>
                </c:pt>
              </c:strCache>
            </c:strRef>
          </c:tx>
          <c:spPr>
            <a:solidFill>
              <a:schemeClr val="accent1"/>
            </a:solidFill>
            <a:ln>
              <a:noFill/>
            </a:ln>
            <a:effectLst/>
          </c:spPr>
          <c:invertIfNegative val="0"/>
          <c:cat>
            <c:strRef>
              <c:f>'digital learning envi'!$B$7:$X$7</c:f>
              <c:strCache>
                <c:ptCount val="23"/>
                <c:pt idx="0">
                  <c:v>Croatia</c:v>
                </c:pt>
                <c:pt idx="1">
                  <c:v>Israel</c:v>
                </c:pt>
                <c:pt idx="2">
                  <c:v>Montenegro</c:v>
                </c:pt>
                <c:pt idx="3">
                  <c:v>Norway</c:v>
                </c:pt>
                <c:pt idx="4">
                  <c:v>Poland</c:v>
                </c:pt>
                <c:pt idx="5">
                  <c:v>Portugal</c:v>
                </c:pt>
                <c:pt idx="6">
                  <c:v>Slovenia</c:v>
                </c:pt>
                <c:pt idx="7">
                  <c:v>Sweden</c:v>
                </c:pt>
                <c:pt idx="8">
                  <c:v>Switzerland</c:v>
                </c:pt>
                <c:pt idx="9">
                  <c:v>Ukraine</c:v>
                </c:pt>
                <c:pt idx="10">
                  <c:v>Georgia</c:v>
                </c:pt>
                <c:pt idx="11">
                  <c:v>Hungary</c:v>
                </c:pt>
                <c:pt idx="12">
                  <c:v>Lithuania</c:v>
                </c:pt>
                <c:pt idx="13">
                  <c:v>Moldova</c:v>
                </c:pt>
                <c:pt idx="14">
                  <c:v>Netherlands</c:v>
                </c:pt>
                <c:pt idx="15">
                  <c:v>United Kingdom</c:v>
                </c:pt>
                <c:pt idx="16">
                  <c:v>Denmark</c:v>
                </c:pt>
                <c:pt idx="17">
                  <c:v>Finland</c:v>
                </c:pt>
                <c:pt idx="18">
                  <c:v>Italy</c:v>
                </c:pt>
                <c:pt idx="19">
                  <c:v>Albania</c:v>
                </c:pt>
                <c:pt idx="20">
                  <c:v>Armenia</c:v>
                </c:pt>
                <c:pt idx="21">
                  <c:v>Estonia</c:v>
                </c:pt>
                <c:pt idx="22">
                  <c:v>France</c:v>
                </c:pt>
              </c:strCache>
            </c:strRef>
          </c:cat>
          <c:val>
            <c:numRef>
              <c:f>'digital learning envi'!$B$8:$X$8</c:f>
              <c:numCache>
                <c:formatCode>General</c:formatCode>
                <c:ptCount val="23"/>
                <c:pt idx="0">
                  <c:v>3</c:v>
                </c:pt>
                <c:pt idx="1">
                  <c:v>3</c:v>
                </c:pt>
                <c:pt idx="2">
                  <c:v>3</c:v>
                </c:pt>
                <c:pt idx="3">
                  <c:v>3</c:v>
                </c:pt>
                <c:pt idx="4">
                  <c:v>3</c:v>
                </c:pt>
                <c:pt idx="5">
                  <c:v>3</c:v>
                </c:pt>
                <c:pt idx="6">
                  <c:v>3</c:v>
                </c:pt>
                <c:pt idx="7">
                  <c:v>3</c:v>
                </c:pt>
                <c:pt idx="8">
                  <c:v>3</c:v>
                </c:pt>
                <c:pt idx="9">
                  <c:v>3</c:v>
                </c:pt>
                <c:pt idx="10">
                  <c:v>2</c:v>
                </c:pt>
                <c:pt idx="11">
                  <c:v>2</c:v>
                </c:pt>
                <c:pt idx="12">
                  <c:v>2</c:v>
                </c:pt>
                <c:pt idx="13">
                  <c:v>2</c:v>
                </c:pt>
                <c:pt idx="14">
                  <c:v>2</c:v>
                </c:pt>
                <c:pt idx="15">
                  <c:v>2</c:v>
                </c:pt>
                <c:pt idx="16">
                  <c:v>1</c:v>
                </c:pt>
                <c:pt idx="17">
                  <c:v>1</c:v>
                </c:pt>
                <c:pt idx="18">
                  <c:v>1</c:v>
                </c:pt>
                <c:pt idx="19">
                  <c:v>0</c:v>
                </c:pt>
                <c:pt idx="20">
                  <c:v>0</c:v>
                </c:pt>
                <c:pt idx="21">
                  <c:v>0</c:v>
                </c:pt>
                <c:pt idx="22">
                  <c:v>0</c:v>
                </c:pt>
              </c:numCache>
            </c:numRef>
          </c:val>
          <c:extLst>
            <c:ext xmlns:c16="http://schemas.microsoft.com/office/drawing/2014/chart" uri="{C3380CC4-5D6E-409C-BE32-E72D297353CC}">
              <c16:uniqueId val="{00000000-82BC-45BE-94F8-9AD0667F2188}"/>
            </c:ext>
          </c:extLst>
        </c:ser>
        <c:dLbls>
          <c:showLegendKey val="0"/>
          <c:showVal val="0"/>
          <c:showCatName val="0"/>
          <c:showSerName val="0"/>
          <c:showPercent val="0"/>
          <c:showBubbleSize val="0"/>
        </c:dLbls>
        <c:gapWidth val="219"/>
        <c:overlap val="-27"/>
        <c:axId val="183299887"/>
        <c:axId val="25234895"/>
      </c:barChart>
      <c:catAx>
        <c:axId val="183299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000000" spcFirstLastPara="1" vertOverflow="ellipsis" wrap="square" anchor="ctr" anchorCtr="1"/>
          <a:lstStyle/>
          <a:p>
            <a:pPr>
              <a:defRPr sz="900" b="0" i="0" u="none" strike="noStrike" kern="1200" baseline="0">
                <a:solidFill>
                  <a:schemeClr val="tx1"/>
                </a:solidFill>
                <a:latin typeface="+mn-lt"/>
                <a:ea typeface="+mn-ea"/>
                <a:cs typeface="+mn-cs"/>
              </a:defRPr>
            </a:pPr>
            <a:endParaRPr lang="en-US"/>
          </a:p>
        </c:txPr>
        <c:crossAx val="25234895"/>
        <c:crosses val="autoZero"/>
        <c:auto val="1"/>
        <c:lblAlgn val="ctr"/>
        <c:lblOffset val="100"/>
        <c:noMultiLvlLbl val="0"/>
      </c:catAx>
      <c:valAx>
        <c:axId val="25234895"/>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299887"/>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'Online, blended and remote deli'!$A$3</c:f>
              <c:strCache>
                <c:ptCount val="1"/>
                <c:pt idx="0">
                  <c:v>Online, blended and remote delivery of education in the home NREN country</c:v>
                </c:pt>
              </c:strCache>
            </c:strRef>
          </c:tx>
          <c:spPr>
            <a:solidFill>
              <a:schemeClr val="accent1"/>
            </a:solidFill>
            <a:ln>
              <a:noFill/>
            </a:ln>
            <a:effectLst/>
          </c:spPr>
          <c:invertIfNegative val="0"/>
          <c:cat>
            <c:strRef>
              <c:f>'Online, blended and remote deli'!$B$2:$X$2</c:f>
              <c:strCache>
                <c:ptCount val="23"/>
                <c:pt idx="0">
                  <c:v>Croatia</c:v>
                </c:pt>
                <c:pt idx="1">
                  <c:v>Estonia</c:v>
                </c:pt>
                <c:pt idx="2">
                  <c:v>Finland</c:v>
                </c:pt>
                <c:pt idx="3">
                  <c:v>France</c:v>
                </c:pt>
                <c:pt idx="4">
                  <c:v>Portugal</c:v>
                </c:pt>
                <c:pt idx="5">
                  <c:v>Slovenia</c:v>
                </c:pt>
                <c:pt idx="6">
                  <c:v>United Kingdom</c:v>
                </c:pt>
                <c:pt idx="7">
                  <c:v>Hungary</c:v>
                </c:pt>
                <c:pt idx="8">
                  <c:v>Poland</c:v>
                </c:pt>
                <c:pt idx="9">
                  <c:v>Sweden</c:v>
                </c:pt>
                <c:pt idx="10">
                  <c:v>Armenia</c:v>
                </c:pt>
                <c:pt idx="11">
                  <c:v>Italy</c:v>
                </c:pt>
                <c:pt idx="12">
                  <c:v>Montenegro</c:v>
                </c:pt>
                <c:pt idx="13">
                  <c:v>Netherlands</c:v>
                </c:pt>
                <c:pt idx="14">
                  <c:v>Albania</c:v>
                </c:pt>
                <c:pt idx="15">
                  <c:v>Denmark</c:v>
                </c:pt>
                <c:pt idx="16">
                  <c:v>Georgia</c:v>
                </c:pt>
                <c:pt idx="17">
                  <c:v>Israel</c:v>
                </c:pt>
                <c:pt idx="18">
                  <c:v>Lithuania</c:v>
                </c:pt>
                <c:pt idx="19">
                  <c:v>Moldova</c:v>
                </c:pt>
                <c:pt idx="20">
                  <c:v>Norway</c:v>
                </c:pt>
                <c:pt idx="21">
                  <c:v>Switzerland</c:v>
                </c:pt>
                <c:pt idx="22">
                  <c:v>Ukraine</c:v>
                </c:pt>
              </c:strCache>
            </c:strRef>
          </c:cat>
          <c:val>
            <c:numRef>
              <c:f>'Online, blended and remote deli'!$B$3:$X$3</c:f>
              <c:numCache>
                <c:formatCode>General</c:formatCode>
                <c:ptCount val="23"/>
                <c:pt idx="0">
                  <c:v>3</c:v>
                </c:pt>
                <c:pt idx="1">
                  <c:v>3</c:v>
                </c:pt>
                <c:pt idx="2">
                  <c:v>3</c:v>
                </c:pt>
                <c:pt idx="3">
                  <c:v>3</c:v>
                </c:pt>
                <c:pt idx="4">
                  <c:v>3</c:v>
                </c:pt>
                <c:pt idx="5">
                  <c:v>3</c:v>
                </c:pt>
                <c:pt idx="6">
                  <c:v>3</c:v>
                </c:pt>
                <c:pt idx="7">
                  <c:v>2</c:v>
                </c:pt>
                <c:pt idx="8">
                  <c:v>2</c:v>
                </c:pt>
                <c:pt idx="9">
                  <c:v>2</c:v>
                </c:pt>
                <c:pt idx="10">
                  <c:v>1</c:v>
                </c:pt>
                <c:pt idx="11">
                  <c:v>1</c:v>
                </c:pt>
                <c:pt idx="12">
                  <c:v>1</c:v>
                </c:pt>
                <c:pt idx="13">
                  <c:v>1</c:v>
                </c:pt>
                <c:pt idx="14">
                  <c:v>0</c:v>
                </c:pt>
                <c:pt idx="15">
                  <c:v>0</c:v>
                </c:pt>
                <c:pt idx="16">
                  <c:v>0</c:v>
                </c:pt>
                <c:pt idx="17">
                  <c:v>0</c:v>
                </c:pt>
                <c:pt idx="18">
                  <c:v>0</c:v>
                </c:pt>
                <c:pt idx="19">
                  <c:v>0</c:v>
                </c:pt>
                <c:pt idx="20">
                  <c:v>0</c:v>
                </c:pt>
                <c:pt idx="21">
                  <c:v>0</c:v>
                </c:pt>
                <c:pt idx="22">
                  <c:v>0</c:v>
                </c:pt>
              </c:numCache>
            </c:numRef>
          </c:val>
          <c:extLst>
            <c:ext xmlns:c16="http://schemas.microsoft.com/office/drawing/2014/chart" uri="{C3380CC4-5D6E-409C-BE32-E72D297353CC}">
              <c16:uniqueId val="{00000000-CBDE-4807-9D07-F9211B727238}"/>
            </c:ext>
          </c:extLst>
        </c:ser>
        <c:dLbls>
          <c:showLegendKey val="0"/>
          <c:showVal val="0"/>
          <c:showCatName val="0"/>
          <c:showSerName val="0"/>
          <c:showPercent val="0"/>
          <c:showBubbleSize val="0"/>
        </c:dLbls>
        <c:gapWidth val="219"/>
        <c:overlap val="-27"/>
        <c:axId val="146468191"/>
        <c:axId val="18929631"/>
      </c:barChart>
      <c:catAx>
        <c:axId val="146468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000000" spcFirstLastPara="1" vertOverflow="ellipsis" wrap="square" anchor="ctr" anchorCtr="1"/>
          <a:lstStyle/>
          <a:p>
            <a:pPr>
              <a:defRPr sz="900" b="0" i="0" u="none" strike="noStrike" kern="1200" baseline="0">
                <a:solidFill>
                  <a:schemeClr val="tx1"/>
                </a:solidFill>
                <a:latin typeface="+mn-lt"/>
                <a:ea typeface="+mn-ea"/>
                <a:cs typeface="+mn-cs"/>
              </a:defRPr>
            </a:pPr>
            <a:endParaRPr lang="en-US"/>
          </a:p>
        </c:txPr>
        <c:crossAx val="18929631"/>
        <c:crosses val="autoZero"/>
        <c:auto val="1"/>
        <c:lblAlgn val="ctr"/>
        <c:lblOffset val="100"/>
        <c:noMultiLvlLbl val="0"/>
      </c:catAx>
      <c:valAx>
        <c:axId val="18929631"/>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468191"/>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'providing e-content'!$A$3</c:f>
              <c:strCache>
                <c:ptCount val="1"/>
                <c:pt idx="0">
                  <c:v>Providing e-Content</c:v>
                </c:pt>
              </c:strCache>
            </c:strRef>
          </c:tx>
          <c:spPr>
            <a:solidFill>
              <a:schemeClr val="accent1"/>
            </a:solidFill>
            <a:ln>
              <a:noFill/>
            </a:ln>
            <a:effectLst/>
          </c:spPr>
          <c:invertIfNegative val="0"/>
          <c:cat>
            <c:strRef>
              <c:f>'providing e-content'!$B$2:$X$2</c:f>
              <c:strCache>
                <c:ptCount val="23"/>
                <c:pt idx="0">
                  <c:v>Denmark</c:v>
                </c:pt>
                <c:pt idx="1">
                  <c:v>Israel</c:v>
                </c:pt>
                <c:pt idx="2">
                  <c:v>Montenegro</c:v>
                </c:pt>
                <c:pt idx="3">
                  <c:v>Netherlands</c:v>
                </c:pt>
                <c:pt idx="4">
                  <c:v>Slovenia</c:v>
                </c:pt>
                <c:pt idx="5">
                  <c:v>Sweden</c:v>
                </c:pt>
                <c:pt idx="6">
                  <c:v>United Kingdom</c:v>
                </c:pt>
                <c:pt idx="7">
                  <c:v>Armenia</c:v>
                </c:pt>
                <c:pt idx="8">
                  <c:v>Croatia</c:v>
                </c:pt>
                <c:pt idx="9">
                  <c:v>Hungary</c:v>
                </c:pt>
                <c:pt idx="10">
                  <c:v>Italy</c:v>
                </c:pt>
                <c:pt idx="11">
                  <c:v>Poland</c:v>
                </c:pt>
                <c:pt idx="12">
                  <c:v>Finland</c:v>
                </c:pt>
                <c:pt idx="13">
                  <c:v>Moldova</c:v>
                </c:pt>
                <c:pt idx="14">
                  <c:v>Albania</c:v>
                </c:pt>
                <c:pt idx="15">
                  <c:v>Estonia</c:v>
                </c:pt>
                <c:pt idx="16">
                  <c:v>France</c:v>
                </c:pt>
                <c:pt idx="17">
                  <c:v>Lithuania</c:v>
                </c:pt>
                <c:pt idx="18">
                  <c:v>Norway</c:v>
                </c:pt>
                <c:pt idx="19">
                  <c:v>Portugal</c:v>
                </c:pt>
                <c:pt idx="20">
                  <c:v>Switzerland</c:v>
                </c:pt>
                <c:pt idx="21">
                  <c:v>Ukraine</c:v>
                </c:pt>
                <c:pt idx="22">
                  <c:v>Georgia</c:v>
                </c:pt>
              </c:strCache>
            </c:strRef>
          </c:cat>
          <c:val>
            <c:numRef>
              <c:f>'providing e-content'!$B$3:$X$3</c:f>
              <c:numCache>
                <c:formatCode>General</c:formatCode>
                <c:ptCount val="23"/>
                <c:pt idx="0">
                  <c:v>3</c:v>
                </c:pt>
                <c:pt idx="1">
                  <c:v>3</c:v>
                </c:pt>
                <c:pt idx="2">
                  <c:v>3</c:v>
                </c:pt>
                <c:pt idx="3">
                  <c:v>3</c:v>
                </c:pt>
                <c:pt idx="4">
                  <c:v>3</c:v>
                </c:pt>
                <c:pt idx="5">
                  <c:v>3</c:v>
                </c:pt>
                <c:pt idx="6">
                  <c:v>3</c:v>
                </c:pt>
                <c:pt idx="7">
                  <c:v>2</c:v>
                </c:pt>
                <c:pt idx="8">
                  <c:v>2</c:v>
                </c:pt>
                <c:pt idx="9">
                  <c:v>2</c:v>
                </c:pt>
                <c:pt idx="10">
                  <c:v>2</c:v>
                </c:pt>
                <c:pt idx="11">
                  <c:v>2</c:v>
                </c:pt>
                <c:pt idx="12">
                  <c:v>1</c:v>
                </c:pt>
                <c:pt idx="13">
                  <c:v>1</c:v>
                </c:pt>
                <c:pt idx="14">
                  <c:v>0</c:v>
                </c:pt>
                <c:pt idx="15">
                  <c:v>0</c:v>
                </c:pt>
                <c:pt idx="16">
                  <c:v>0</c:v>
                </c:pt>
                <c:pt idx="17">
                  <c:v>0</c:v>
                </c:pt>
                <c:pt idx="18">
                  <c:v>0</c:v>
                </c:pt>
                <c:pt idx="19">
                  <c:v>0</c:v>
                </c:pt>
                <c:pt idx="20">
                  <c:v>0</c:v>
                </c:pt>
                <c:pt idx="21">
                  <c:v>0</c:v>
                </c:pt>
              </c:numCache>
            </c:numRef>
          </c:val>
          <c:extLst>
            <c:ext xmlns:c16="http://schemas.microsoft.com/office/drawing/2014/chart" uri="{C3380CC4-5D6E-409C-BE32-E72D297353CC}">
              <c16:uniqueId val="{00000000-52BB-46B4-BE86-1DB143FF130D}"/>
            </c:ext>
          </c:extLst>
        </c:ser>
        <c:dLbls>
          <c:showLegendKey val="0"/>
          <c:showVal val="0"/>
          <c:showCatName val="0"/>
          <c:showSerName val="0"/>
          <c:showPercent val="0"/>
          <c:showBubbleSize val="0"/>
        </c:dLbls>
        <c:gapWidth val="219"/>
        <c:overlap val="-27"/>
        <c:axId val="154007375"/>
        <c:axId val="192442255"/>
      </c:barChart>
      <c:catAx>
        <c:axId val="1540073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2442255"/>
        <c:crosses val="autoZero"/>
        <c:auto val="1"/>
        <c:lblAlgn val="ctr"/>
        <c:lblOffset val="100"/>
        <c:noMultiLvlLbl val="0"/>
      </c:catAx>
      <c:valAx>
        <c:axId val="192442255"/>
        <c:scaling>
          <c:orientation val="minMax"/>
          <c:max val="3"/>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lgn="l">
                  <a:defRPr sz="1000" b="0" i="0" u="none" strike="noStrike" kern="1200" baseline="0">
                    <a:solidFill>
                      <a:schemeClr val="tx1">
                        <a:lumMod val="65000"/>
                        <a:lumOff val="35000"/>
                      </a:schemeClr>
                    </a:solidFill>
                    <a:latin typeface="+mn-lt"/>
                    <a:ea typeface="+mn-ea"/>
                    <a:cs typeface="+mn-cs"/>
                  </a:defRPr>
                </a:pPr>
                <a:r>
                  <a:rPr lang="hr-HR"/>
                  <a:t>1</a:t>
                </a:r>
                <a:r>
                  <a:rPr lang="hr-HR" baseline="0"/>
                  <a:t> - initiative</a:t>
                </a:r>
              </a:p>
              <a:p>
                <a:pPr algn="l">
                  <a:defRPr/>
                </a:pPr>
                <a:r>
                  <a:rPr lang="hr-HR" baseline="0"/>
                  <a:t>2 - project</a:t>
                </a:r>
              </a:p>
              <a:p>
                <a:pPr algn="l">
                  <a:defRPr/>
                </a:pPr>
                <a:r>
                  <a:rPr lang="hr-HR" baseline="0"/>
                  <a:t>3 - service</a:t>
                </a:r>
                <a:endParaRPr lang="hr-HR"/>
              </a:p>
            </c:rich>
          </c:tx>
          <c:overlay val="0"/>
          <c:spPr>
            <a:noFill/>
            <a:ln>
              <a:noFill/>
            </a:ln>
            <a:effectLst/>
          </c:spPr>
          <c:txPr>
            <a:bodyPr rot="0" spcFirstLastPara="1" vertOverflow="ellipsis" wrap="square" anchor="ctr" anchorCtr="1"/>
            <a:lstStyle/>
            <a:p>
              <a:pPr algn="l">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007375"/>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r-HR"/>
              <a:t>Interested</a:t>
            </a:r>
            <a:r>
              <a:rPr lang="hr-HR" baseline="0"/>
              <a:t> in a joint procurement (Learning Management System, Learning Analytics, Digital Learning Environment, Publishers..etc)  </a:t>
            </a:r>
            <a:endParaRPr lang="hr-H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procurement!$A$2</c:f>
              <c:strCache>
                <c:ptCount val="1"/>
                <c:pt idx="0">
                  <c:v>Interested in a joint activity</c:v>
                </c:pt>
              </c:strCache>
            </c:strRef>
          </c:tx>
          <c:spPr>
            <a:solidFill>
              <a:schemeClr val="accent1"/>
            </a:solidFill>
            <a:ln>
              <a:noFill/>
            </a:ln>
            <a:effectLst/>
          </c:spPr>
          <c:invertIfNegative val="0"/>
          <c:cat>
            <c:strRef>
              <c:f>procurement!$B$1:$AS$1</c:f>
              <c:strCache>
                <c:ptCount val="43"/>
                <c:pt idx="0">
                  <c:v>Albania</c:v>
                </c:pt>
                <c:pt idx="1">
                  <c:v>Armenia</c:v>
                </c:pt>
                <c:pt idx="2">
                  <c:v>Croatia</c:v>
                </c:pt>
                <c:pt idx="3">
                  <c:v>Denmark</c:v>
                </c:pt>
                <c:pt idx="4">
                  <c:v>Finland</c:v>
                </c:pt>
                <c:pt idx="5">
                  <c:v>Hungary</c:v>
                </c:pt>
                <c:pt idx="6">
                  <c:v>Israel</c:v>
                </c:pt>
                <c:pt idx="7">
                  <c:v>Moldova</c:v>
                </c:pt>
                <c:pt idx="8">
                  <c:v>Netherlands</c:v>
                </c:pt>
                <c:pt idx="9">
                  <c:v>Poland</c:v>
                </c:pt>
                <c:pt idx="10">
                  <c:v>Portugal</c:v>
                </c:pt>
                <c:pt idx="11">
                  <c:v>Sweden</c:v>
                </c:pt>
                <c:pt idx="12">
                  <c:v>Ukraine</c:v>
                </c:pt>
                <c:pt idx="13">
                  <c:v>United Kingdom</c:v>
                </c:pt>
                <c:pt idx="14">
                  <c:v>Italy</c:v>
                </c:pt>
                <c:pt idx="15">
                  <c:v>Montenegro</c:v>
                </c:pt>
                <c:pt idx="16">
                  <c:v>Norway</c:v>
                </c:pt>
                <c:pt idx="17">
                  <c:v>Slovenia</c:v>
                </c:pt>
                <c:pt idx="18">
                  <c:v>Switzerland</c:v>
                </c:pt>
                <c:pt idx="19">
                  <c:v>Austria</c:v>
                </c:pt>
                <c:pt idx="20">
                  <c:v>Azerbaijan</c:v>
                </c:pt>
                <c:pt idx="21">
                  <c:v>Belarus</c:v>
                </c:pt>
                <c:pt idx="22">
                  <c:v>Belgium</c:v>
                </c:pt>
                <c:pt idx="23">
                  <c:v>Bulgaria</c:v>
                </c:pt>
                <c:pt idx="24">
                  <c:v>Cyprus</c:v>
                </c:pt>
                <c:pt idx="25">
                  <c:v>Czech Republic</c:v>
                </c:pt>
                <c:pt idx="26">
                  <c:v>Estonia</c:v>
                </c:pt>
                <c:pt idx="27">
                  <c:v>France</c:v>
                </c:pt>
                <c:pt idx="28">
                  <c:v>Georgia</c:v>
                </c:pt>
                <c:pt idx="29">
                  <c:v>Germany</c:v>
                </c:pt>
                <c:pt idx="30">
                  <c:v>Greece</c:v>
                </c:pt>
                <c:pt idx="31">
                  <c:v>Iceland</c:v>
                </c:pt>
                <c:pt idx="32">
                  <c:v>Ireland</c:v>
                </c:pt>
                <c:pt idx="33">
                  <c:v>Latvia</c:v>
                </c:pt>
                <c:pt idx="34">
                  <c:v>Lithuania</c:v>
                </c:pt>
                <c:pt idx="35">
                  <c:v>Luxembourg</c:v>
                </c:pt>
                <c:pt idx="36">
                  <c:v>Macedonia</c:v>
                </c:pt>
                <c:pt idx="37">
                  <c:v>Malta</c:v>
                </c:pt>
                <c:pt idx="38">
                  <c:v>Romania</c:v>
                </c:pt>
                <c:pt idx="39">
                  <c:v>Serbia</c:v>
                </c:pt>
                <c:pt idx="40">
                  <c:v>Slovakia</c:v>
                </c:pt>
                <c:pt idx="41">
                  <c:v>Spain</c:v>
                </c:pt>
                <c:pt idx="42">
                  <c:v>Turkey</c:v>
                </c:pt>
              </c:strCache>
            </c:strRef>
          </c:cat>
          <c:val>
            <c:numRef>
              <c:f>procurement!$B$2:$AS$2</c:f>
              <c:numCache>
                <c:formatCode>General</c:formatCode>
                <c:ptCount val="44"/>
                <c:pt idx="0">
                  <c:v>1</c:v>
                </c:pt>
                <c:pt idx="1">
                  <c:v>1</c:v>
                </c:pt>
                <c:pt idx="2">
                  <c:v>1</c:v>
                </c:pt>
                <c:pt idx="3">
                  <c:v>1</c:v>
                </c:pt>
                <c:pt idx="4">
                  <c:v>1</c:v>
                </c:pt>
                <c:pt idx="5">
                  <c:v>1</c:v>
                </c:pt>
                <c:pt idx="6">
                  <c:v>1</c:v>
                </c:pt>
                <c:pt idx="7">
                  <c:v>1</c:v>
                </c:pt>
                <c:pt idx="8">
                  <c:v>1</c:v>
                </c:pt>
                <c:pt idx="9">
                  <c:v>1</c:v>
                </c:pt>
                <c:pt idx="10">
                  <c:v>1</c:v>
                </c:pt>
                <c:pt idx="11">
                  <c:v>1</c:v>
                </c:pt>
                <c:pt idx="12">
                  <c:v>1</c:v>
                </c:pt>
                <c:pt idx="13">
                  <c:v>1</c:v>
                </c:pt>
              </c:numCache>
            </c:numRef>
          </c:val>
          <c:extLst>
            <c:ext xmlns:c16="http://schemas.microsoft.com/office/drawing/2014/chart" uri="{C3380CC4-5D6E-409C-BE32-E72D297353CC}">
              <c16:uniqueId val="{00000000-06B7-6D4D-9EE2-2F389BED19A3}"/>
            </c:ext>
          </c:extLst>
        </c:ser>
        <c:ser>
          <c:idx val="1"/>
          <c:order val="1"/>
          <c:tx>
            <c:strRef>
              <c:f>procurement!$A$3</c:f>
              <c:strCache>
                <c:ptCount val="1"/>
                <c:pt idx="0">
                  <c:v>interested in knowledge sharing</c:v>
                </c:pt>
              </c:strCache>
            </c:strRef>
          </c:tx>
          <c:spPr>
            <a:solidFill>
              <a:srgbClr val="9E1F63"/>
            </a:solidFill>
            <a:ln>
              <a:noFill/>
            </a:ln>
            <a:effectLst/>
          </c:spPr>
          <c:invertIfNegative val="0"/>
          <c:cat>
            <c:strRef>
              <c:f>procurement!$B$1:$AS$1</c:f>
              <c:strCache>
                <c:ptCount val="43"/>
                <c:pt idx="0">
                  <c:v>Albania</c:v>
                </c:pt>
                <c:pt idx="1">
                  <c:v>Armenia</c:v>
                </c:pt>
                <c:pt idx="2">
                  <c:v>Croatia</c:v>
                </c:pt>
                <c:pt idx="3">
                  <c:v>Denmark</c:v>
                </c:pt>
                <c:pt idx="4">
                  <c:v>Finland</c:v>
                </c:pt>
                <c:pt idx="5">
                  <c:v>Hungary</c:v>
                </c:pt>
                <c:pt idx="6">
                  <c:v>Israel</c:v>
                </c:pt>
                <c:pt idx="7">
                  <c:v>Moldova</c:v>
                </c:pt>
                <c:pt idx="8">
                  <c:v>Netherlands</c:v>
                </c:pt>
                <c:pt idx="9">
                  <c:v>Poland</c:v>
                </c:pt>
                <c:pt idx="10">
                  <c:v>Portugal</c:v>
                </c:pt>
                <c:pt idx="11">
                  <c:v>Sweden</c:v>
                </c:pt>
                <c:pt idx="12">
                  <c:v>Ukraine</c:v>
                </c:pt>
                <c:pt idx="13">
                  <c:v>United Kingdom</c:v>
                </c:pt>
                <c:pt idx="14">
                  <c:v>Italy</c:v>
                </c:pt>
                <c:pt idx="15">
                  <c:v>Montenegro</c:v>
                </c:pt>
                <c:pt idx="16">
                  <c:v>Norway</c:v>
                </c:pt>
                <c:pt idx="17">
                  <c:v>Slovenia</c:v>
                </c:pt>
                <c:pt idx="18">
                  <c:v>Switzerland</c:v>
                </c:pt>
                <c:pt idx="19">
                  <c:v>Austria</c:v>
                </c:pt>
                <c:pt idx="20">
                  <c:v>Azerbaijan</c:v>
                </c:pt>
                <c:pt idx="21">
                  <c:v>Belarus</c:v>
                </c:pt>
                <c:pt idx="22">
                  <c:v>Belgium</c:v>
                </c:pt>
                <c:pt idx="23">
                  <c:v>Bulgaria</c:v>
                </c:pt>
                <c:pt idx="24">
                  <c:v>Cyprus</c:v>
                </c:pt>
                <c:pt idx="25">
                  <c:v>Czech Republic</c:v>
                </c:pt>
                <c:pt idx="26">
                  <c:v>Estonia</c:v>
                </c:pt>
                <c:pt idx="27">
                  <c:v>France</c:v>
                </c:pt>
                <c:pt idx="28">
                  <c:v>Georgia</c:v>
                </c:pt>
                <c:pt idx="29">
                  <c:v>Germany</c:v>
                </c:pt>
                <c:pt idx="30">
                  <c:v>Greece</c:v>
                </c:pt>
                <c:pt idx="31">
                  <c:v>Iceland</c:v>
                </c:pt>
                <c:pt idx="32">
                  <c:v>Ireland</c:v>
                </c:pt>
                <c:pt idx="33">
                  <c:v>Latvia</c:v>
                </c:pt>
                <c:pt idx="34">
                  <c:v>Lithuania</c:v>
                </c:pt>
                <c:pt idx="35">
                  <c:v>Luxembourg</c:v>
                </c:pt>
                <c:pt idx="36">
                  <c:v>Macedonia</c:v>
                </c:pt>
                <c:pt idx="37">
                  <c:v>Malta</c:v>
                </c:pt>
                <c:pt idx="38">
                  <c:v>Romania</c:v>
                </c:pt>
                <c:pt idx="39">
                  <c:v>Serbia</c:v>
                </c:pt>
                <c:pt idx="40">
                  <c:v>Slovakia</c:v>
                </c:pt>
                <c:pt idx="41">
                  <c:v>Spain</c:v>
                </c:pt>
                <c:pt idx="42">
                  <c:v>Turkey</c:v>
                </c:pt>
              </c:strCache>
            </c:strRef>
          </c:cat>
          <c:val>
            <c:numRef>
              <c:f>procurement!$B$3:$AS$3</c:f>
              <c:numCache>
                <c:formatCode>General</c:formatCode>
                <c:ptCount val="44"/>
                <c:pt idx="14">
                  <c:v>1</c:v>
                </c:pt>
                <c:pt idx="15">
                  <c:v>1</c:v>
                </c:pt>
                <c:pt idx="16">
                  <c:v>1</c:v>
                </c:pt>
                <c:pt idx="17">
                  <c:v>1</c:v>
                </c:pt>
                <c:pt idx="18">
                  <c:v>1</c:v>
                </c:pt>
              </c:numCache>
            </c:numRef>
          </c:val>
          <c:extLst>
            <c:ext xmlns:c16="http://schemas.microsoft.com/office/drawing/2014/chart" uri="{C3380CC4-5D6E-409C-BE32-E72D297353CC}">
              <c16:uniqueId val="{00000001-06B7-6D4D-9EE2-2F389BED19A3}"/>
            </c:ext>
          </c:extLst>
        </c:ser>
        <c:dLbls>
          <c:showLegendKey val="0"/>
          <c:showVal val="0"/>
          <c:showCatName val="0"/>
          <c:showSerName val="0"/>
          <c:showPercent val="0"/>
          <c:showBubbleSize val="0"/>
        </c:dLbls>
        <c:gapWidth val="219"/>
        <c:overlap val="-27"/>
        <c:axId val="1020117472"/>
        <c:axId val="1146180160"/>
      </c:barChart>
      <c:catAx>
        <c:axId val="1020117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6180160"/>
        <c:crosses val="autoZero"/>
        <c:auto val="1"/>
        <c:lblAlgn val="ctr"/>
        <c:lblOffset val="100"/>
        <c:noMultiLvlLbl val="0"/>
      </c:catAx>
      <c:valAx>
        <c:axId val="1146180160"/>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20117472"/>
        <c:crosses val="autoZero"/>
        <c:crossBetween val="between"/>
        <c:majorUnit val="1"/>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r-HR"/>
              <a:t>Would your NREN be interested to work together in the area: Open content / open educational resources (OER)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'open content pivot'!$A$2</c:f>
              <c:strCache>
                <c:ptCount val="1"/>
                <c:pt idx="0">
                  <c:v>Yes - interested in a joint activity</c:v>
                </c:pt>
              </c:strCache>
            </c:strRef>
          </c:tx>
          <c:spPr>
            <a:solidFill>
              <a:schemeClr val="accent1"/>
            </a:solidFill>
            <a:ln>
              <a:noFill/>
            </a:ln>
            <a:effectLst/>
          </c:spPr>
          <c:invertIfNegative val="0"/>
          <c:cat>
            <c:strRef>
              <c:f>'open content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'open content pivot'!$B$2:$AR$2</c:f>
              <c:numCache>
                <c:formatCode>General</c:formatCode>
                <c:ptCount val="43"/>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numCache>
            </c:numRef>
          </c:val>
          <c:extLst>
            <c:ext xmlns:c16="http://schemas.microsoft.com/office/drawing/2014/chart" uri="{C3380CC4-5D6E-409C-BE32-E72D297353CC}">
              <c16:uniqueId val="{00000000-449D-A341-A01C-E26EBB81387B}"/>
            </c:ext>
          </c:extLst>
        </c:ser>
        <c:ser>
          <c:idx val="1"/>
          <c:order val="1"/>
          <c:tx>
            <c:strRef>
              <c:f>'open content pivot'!$A$3</c:f>
              <c:strCache>
                <c:ptCount val="1"/>
                <c:pt idx="0">
                  <c:v>Yes - interested in knowledge sharing</c:v>
                </c:pt>
              </c:strCache>
            </c:strRef>
          </c:tx>
          <c:spPr>
            <a:solidFill>
              <a:srgbClr val="9E1F63"/>
            </a:solidFill>
            <a:ln>
              <a:noFill/>
            </a:ln>
            <a:effectLst/>
          </c:spPr>
          <c:invertIfNegative val="0"/>
          <c:cat>
            <c:strRef>
              <c:f>'open content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'open content pivot'!$B$3:$AR$3</c:f>
              <c:numCache>
                <c:formatCode>General</c:formatCode>
                <c:ptCount val="43"/>
                <c:pt idx="16">
                  <c:v>1</c:v>
                </c:pt>
                <c:pt idx="17">
                  <c:v>1</c:v>
                </c:pt>
                <c:pt idx="18">
                  <c:v>1</c:v>
                </c:pt>
                <c:pt idx="19">
                  <c:v>1</c:v>
                </c:pt>
                <c:pt idx="20">
                  <c:v>1</c:v>
                </c:pt>
                <c:pt idx="21">
                  <c:v>1</c:v>
                </c:pt>
              </c:numCache>
            </c:numRef>
          </c:val>
          <c:extLst>
            <c:ext xmlns:c16="http://schemas.microsoft.com/office/drawing/2014/chart" uri="{C3380CC4-5D6E-409C-BE32-E72D297353CC}">
              <c16:uniqueId val="{00000001-449D-A341-A01C-E26EBB81387B}"/>
            </c:ext>
          </c:extLst>
        </c:ser>
        <c:dLbls>
          <c:showLegendKey val="0"/>
          <c:showVal val="0"/>
          <c:showCatName val="0"/>
          <c:showSerName val="0"/>
          <c:showPercent val="0"/>
          <c:showBubbleSize val="0"/>
        </c:dLbls>
        <c:gapWidth val="219"/>
        <c:overlap val="-27"/>
        <c:axId val="1149152688"/>
        <c:axId val="1149064592"/>
      </c:barChart>
      <c:catAx>
        <c:axId val="1149152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9064592"/>
        <c:crosses val="autoZero"/>
        <c:auto val="1"/>
        <c:lblAlgn val="ctr"/>
        <c:lblOffset val="100"/>
        <c:noMultiLvlLbl val="0"/>
      </c:catAx>
      <c:valAx>
        <c:axId val="1149064592"/>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149152688"/>
        <c:crosses val="autoZero"/>
        <c:crossBetween val="between"/>
        <c:majorUnit val="1"/>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cs:fontRef>
    <cs:defRPr sz="1000" kern="1200"/>
  </cs:axisTitle>
  <cs:categoryAxis>
    <cs:lnRef idx="0"/>
    <cs:fillRef idx="0"/>
    <cs:effectRef idx="0"/>
    <cs:fontRef idx="minor">
      <a:schemeClr val="tx1"/>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cs:fontRef>
    <cs:defRPr sz="900" kern="1200"/>
  </cs:dataLabel>
  <cs:dataLabelCallout>
    <cs:lnRef idx="0"/>
    <cs:fillRef idx="0"/>
    <cs:effectRef idx="0"/>
    <cs:fontRef idx="minor">
      <a:schemeClr val="dk1"/>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cs:fontRef>
    <cs:defRPr sz="1000" kern="1200"/>
  </cs:axisTitle>
  <cs:categoryAxis>
    <cs:lnRef idx="0"/>
    <cs:fillRef idx="0"/>
    <cs:effectRef idx="0"/>
    <cs:fontRef idx="minor">
      <a:schemeClr val="tx1"/>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cs:fontRef>
    <cs:defRPr sz="900" kern="1200"/>
  </cs:dataLabel>
  <cs:dataLabelCallout>
    <cs:lnRef idx="0"/>
    <cs:fillRef idx="0"/>
    <cs:effectRef idx="0"/>
    <cs:fontRef idx="minor">
      <a:schemeClr val="dk1"/>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17/06/2019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a:solidFill>
                  <a:schemeClr val="accent1">
                    <a:lumMod val="50000"/>
                  </a:schemeClr>
                </a:solidFill>
              </a:rPr>
              <a:t>Education institutions use a wide range of education services, ranging from learning management platforms, to learning analytics and online testing systems. These services are of strategic importance to them.</a:t>
            </a:r>
          </a:p>
          <a:p>
            <a:r>
              <a:rPr lang="en-GB" sz="1200" b="0">
                <a:solidFill>
                  <a:schemeClr val="accent1">
                    <a:lumMod val="50000"/>
                  </a:schemeClr>
                </a:solidFill>
              </a:rPr>
              <a:t>However, the maturity levels of using those educational services vary, thus so far there have been not many joint efforts in this area. Some NRENs provide national support to institutions, others are not yet involved.</a:t>
            </a:r>
          </a:p>
          <a:p>
            <a:r>
              <a:rPr lang="en-GB" sz="1200" b="0">
                <a:solidFill>
                  <a:schemeClr val="accent1">
                    <a:lumMod val="50000"/>
                  </a:schemeClr>
                </a:solidFill>
              </a:rPr>
              <a:t>GÉANT believes there are opportunities for a collective pan-European approach on education services and activities: to aggregate our expertise and demand and support our community in enhancing their educational activities. </a:t>
            </a:r>
          </a:p>
          <a:p>
            <a:endParaRPr lang="en-GB" sz="1200" b="0">
              <a:solidFill>
                <a:schemeClr val="accent1">
                  <a:lumMod val="50000"/>
                </a:schemeClr>
              </a:solidFill>
            </a:endParaRPr>
          </a:p>
          <a:p>
            <a:r>
              <a:rPr lang="en-GB" sz="1200" b="0">
                <a:solidFill>
                  <a:schemeClr val="accent1">
                    <a:lumMod val="50000"/>
                  </a:schemeClr>
                </a:solidFill>
              </a:rPr>
              <a:t>GÉANT is setting up a dedicated activity around educational services. We plan to address the commonalities and create a future vision for the benefit of the community.</a:t>
            </a:r>
          </a:p>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867769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43 NRENs in total 38 responded 2 incomplete 3 not responded.</a:t>
            </a:r>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94830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a:p>
            <a:r>
              <a:rPr lang="en-GB" dirty="0"/>
              <a:t>Refer to session </a:t>
            </a:r>
            <a:r>
              <a:rPr lang="en-US" sz="1200" b="1" i="0" u="none" strike="noStrike" kern="1200" dirty="0">
                <a:solidFill>
                  <a:schemeClr val="tx1"/>
                </a:solidFill>
                <a:effectLst/>
                <a:latin typeface="+mn-lt"/>
                <a:ea typeface="+mn-ea"/>
                <a:cs typeface="+mn-cs"/>
              </a:rPr>
              <a:t>7D: </a:t>
            </a:r>
            <a:r>
              <a:rPr lang="en-US" sz="1200" b="1" i="0" u="none" strike="noStrike" kern="1200" dirty="0" err="1">
                <a:solidFill>
                  <a:schemeClr val="tx1"/>
                </a:solidFill>
                <a:effectLst/>
                <a:latin typeface="+mn-lt"/>
                <a:ea typeface="+mn-ea"/>
                <a:cs typeface="+mn-cs"/>
              </a:rPr>
              <a:t>edu</a:t>
            </a:r>
            <a:r>
              <a:rPr lang="en-US" sz="1200" b="1" i="0" u="none" strike="noStrike" kern="1200" dirty="0">
                <a:solidFill>
                  <a:schemeClr val="tx1"/>
                </a:solidFill>
                <a:effectLst/>
                <a:latin typeface="+mn-lt"/>
                <a:ea typeface="+mn-ea"/>
                <a:cs typeface="+mn-cs"/>
              </a:rPr>
              <a:t>* Tuesday</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16:00-17:30</a:t>
            </a:r>
          </a:p>
          <a:p>
            <a:r>
              <a:rPr lang="en-US" sz="1200" b="0" i="0" u="none" strike="noStrike" kern="1200" dirty="0">
                <a:solidFill>
                  <a:schemeClr val="tx1"/>
                </a:solidFill>
                <a:effectLst/>
                <a:latin typeface="+mn-lt"/>
                <a:ea typeface="+mn-ea"/>
                <a:cs typeface="+mn-cs"/>
              </a:rPr>
              <a:t>Small Hall</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2397088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632308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698732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defRPr sz="1000" b="0" i="0" u="none" strike="noStrike" kern="1200" baseline="0">
                <a:solidFill>
                  <a:prstClr val="black">
                    <a:lumMod val="65000"/>
                    <a:lumOff val="35000"/>
                  </a:prstClr>
                </a:solidFill>
                <a:latin typeface="+mn-lt"/>
                <a:ea typeface="+mn-ea"/>
                <a:cs typeface="+mn-cs"/>
              </a:defRPr>
            </a:pPr>
            <a:r>
              <a:rPr lang="hr-HR" dirty="0"/>
              <a:t>1</a:t>
            </a:r>
            <a:r>
              <a:rPr lang="hr-HR" baseline="0" dirty="0"/>
              <a:t> - </a:t>
            </a:r>
            <a:r>
              <a:rPr lang="hr-HR" baseline="0" dirty="0" err="1"/>
              <a:t>initiative</a:t>
            </a:r>
            <a:endParaRPr lang="hr-HR" baseline="0" dirty="0"/>
          </a:p>
          <a:p>
            <a:pPr algn="l" rtl="0">
              <a:defRPr sz="1000" b="0" i="0" u="none" strike="noStrike" kern="1200" baseline="0">
                <a:solidFill>
                  <a:prstClr val="black">
                    <a:lumMod val="65000"/>
                    <a:lumOff val="35000"/>
                  </a:prstClr>
                </a:solidFill>
                <a:latin typeface="+mn-lt"/>
                <a:ea typeface="+mn-ea"/>
                <a:cs typeface="+mn-cs"/>
              </a:defRPr>
            </a:pPr>
            <a:r>
              <a:rPr lang="hr-HR" baseline="0" dirty="0"/>
              <a:t>2 - </a:t>
            </a:r>
            <a:r>
              <a:rPr lang="hr-HR" baseline="0" dirty="0" err="1"/>
              <a:t>project</a:t>
            </a:r>
            <a:endParaRPr lang="hr-HR" baseline="0" dirty="0"/>
          </a:p>
          <a:p>
            <a:pPr algn="l" rtl="0">
              <a:defRPr sz="1000" b="0" i="0" u="none" strike="noStrike" kern="1200" baseline="0">
                <a:solidFill>
                  <a:prstClr val="black">
                    <a:lumMod val="65000"/>
                    <a:lumOff val="35000"/>
                  </a:prstClr>
                </a:solidFill>
                <a:latin typeface="+mn-lt"/>
                <a:ea typeface="+mn-ea"/>
                <a:cs typeface="+mn-cs"/>
              </a:defRPr>
            </a:pPr>
            <a:r>
              <a:rPr lang="hr-HR" baseline="0" dirty="0"/>
              <a:t>3 – </a:t>
            </a:r>
            <a:r>
              <a:rPr lang="hr-HR" baseline="0" dirty="0" err="1"/>
              <a:t>service</a:t>
            </a:r>
            <a:endParaRPr lang="hr-HR" baseline="0" dirty="0"/>
          </a:p>
          <a:p>
            <a:pPr algn="l" rtl="0">
              <a:defRPr sz="1000" b="0" i="0" u="none" strike="noStrike" kern="1200" baseline="0">
                <a:solidFill>
                  <a:prstClr val="black">
                    <a:lumMod val="65000"/>
                    <a:lumOff val="35000"/>
                  </a:prstClr>
                </a:solidFill>
                <a:latin typeface="+mn-lt"/>
                <a:ea typeface="+mn-ea"/>
                <a:cs typeface="+mn-cs"/>
              </a:defRPr>
            </a:pPr>
            <a:r>
              <a:rPr lang="hr-HR" baseline="0" dirty="0"/>
              <a:t>Digital </a:t>
            </a:r>
            <a:r>
              <a:rPr lang="hr-HR" baseline="0" dirty="0" err="1"/>
              <a:t>learning</a:t>
            </a:r>
            <a:r>
              <a:rPr lang="hr-HR" baseline="0" dirty="0"/>
              <a:t> </a:t>
            </a:r>
            <a:r>
              <a:rPr lang="hr-HR" baseline="0" dirty="0" err="1"/>
              <a:t>environment</a:t>
            </a:r>
            <a:r>
              <a:rPr lang="hr-HR" baseline="0" dirty="0"/>
              <a:t> </a:t>
            </a:r>
            <a:endParaRPr lang="hr-HR"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2175221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Procurement: </a:t>
            </a:r>
          </a:p>
          <a:p>
            <a:r>
              <a:rPr lang="en-US" dirty="0"/>
              <a:t>Joint Activity: 13</a:t>
            </a:r>
          </a:p>
          <a:p>
            <a:r>
              <a:rPr lang="en-US" dirty="0"/>
              <a:t>Knowledge Sharing: 6</a:t>
            </a:r>
          </a:p>
          <a:p>
            <a:r>
              <a:rPr lang="en-US" dirty="0"/>
              <a:t>Out of scope: 3</a:t>
            </a:r>
          </a:p>
          <a:p>
            <a:r>
              <a:rPr lang="en-US" dirty="0"/>
              <a:t>Answer N/A: 21</a:t>
            </a:r>
          </a:p>
          <a:p>
            <a:endParaRPr lang="en-US" dirty="0"/>
          </a:p>
          <a:p>
            <a:r>
              <a:rPr lang="en-US" dirty="0"/>
              <a:t>OER:</a:t>
            </a:r>
          </a:p>
          <a:p>
            <a:r>
              <a:rPr lang="en-US" dirty="0"/>
              <a:t>Joint Activity: 16</a:t>
            </a:r>
          </a:p>
          <a:p>
            <a:r>
              <a:rPr lang="en-US" dirty="0"/>
              <a:t>Knowledge Sharing: 6</a:t>
            </a:r>
          </a:p>
          <a:p>
            <a:r>
              <a:rPr lang="en-US" dirty="0"/>
              <a:t>Out of scope: 4</a:t>
            </a:r>
          </a:p>
          <a:p>
            <a:r>
              <a:rPr lang="en-US" dirty="0"/>
              <a:t>Answer N/A: 17</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107041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SIG: 8 NRENS</a:t>
            </a:r>
          </a:p>
          <a:p>
            <a:r>
              <a:rPr lang="en-US"/>
              <a:t>Knowledge sharing: 26 NRENs</a:t>
            </a:r>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27868931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2"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a:solidFill>
                  <a:srgbClr val="03435F"/>
                </a:solidFill>
                <a:latin typeface="+mn-lt"/>
              </a:rPr>
              <a:t>www.geant.org</a:t>
            </a:r>
            <a:endParaRPr lang="en-GB" sz="1200" b="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chart" Target="../charts/chart7.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chart" Target="../charts/chart9.xml"/><Relationship Id="rId4" Type="http://schemas.openxmlformats.org/officeDocument/2006/relationships/chart" Target="../charts/chart8.xml"/></Relationships>
</file>

<file path=ppt/slides/_rels/slide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38.emf"/><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6"/>
          <p:cNvSpPr txBox="1">
            <a:spLocks/>
          </p:cNvSpPr>
          <p:nvPr/>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chemeClr val="bg1"/>
              </a:solidFill>
              <a:latin typeface="Myriad Pro" panose="020B0503030403020204" pitchFamily="34" charset="0"/>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err="1">
                <a:solidFill>
                  <a:schemeClr val="bg1"/>
                </a:solidFill>
              </a:rPr>
              <a:t>www.geant.org</a:t>
            </a:r>
            <a:endParaRPr lang="en-GB" sz="2000" b="0">
              <a:solidFill>
                <a:schemeClr val="bg1"/>
              </a:solidFill>
            </a:endParaRPr>
          </a:p>
        </p:txBody>
      </p:sp>
      <p:sp>
        <p:nvSpPr>
          <p:cNvPr id="12" name="Text Placeholder 6"/>
          <p:cNvSpPr txBox="1">
            <a:spLocks/>
          </p:cNvSpPr>
          <p:nvPr/>
        </p:nvSpPr>
        <p:spPr>
          <a:xfrm>
            <a:off x="892438" y="3606739"/>
            <a:ext cx="7337161" cy="1011894"/>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err="1">
                <a:solidFill>
                  <a:schemeClr val="bg1"/>
                </a:solidFill>
              </a:rPr>
              <a:t>Gyöngyi</a:t>
            </a:r>
            <a:r>
              <a:rPr lang="en-US" sz="2200" b="1" i="0" dirty="0">
                <a:solidFill>
                  <a:schemeClr val="bg1"/>
                </a:solidFill>
              </a:rPr>
              <a:t> </a:t>
            </a:r>
            <a:r>
              <a:rPr lang="en-US" sz="2200" b="1" i="0" dirty="0" err="1">
                <a:solidFill>
                  <a:schemeClr val="bg1"/>
                </a:solidFill>
              </a:rPr>
              <a:t>Horváth</a:t>
            </a:r>
            <a:r>
              <a:rPr lang="en-US" sz="2200" b="1" i="0" dirty="0">
                <a:solidFill>
                  <a:schemeClr val="bg1"/>
                </a:solidFill>
              </a:rPr>
              <a:t> (GÉANT)</a:t>
            </a:r>
          </a:p>
        </p:txBody>
      </p:sp>
      <p:sp>
        <p:nvSpPr>
          <p:cNvPr id="13"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TNC19, Tallinn, Estonia, 19 June 2019</a:t>
            </a:r>
            <a:endParaRPr lang="en-GB" sz="2000" dirty="0">
              <a:solidFill>
                <a:schemeClr val="bg1"/>
              </a:solidFill>
            </a:endParaRPr>
          </a:p>
        </p:txBody>
      </p:sp>
      <p:sp>
        <p:nvSpPr>
          <p:cNvPr id="16" name="Text Placeholder 10"/>
          <p:cNvSpPr txBox="1">
            <a:spLocks/>
          </p:cNvSpPr>
          <p:nvPr/>
        </p:nvSpPr>
        <p:spPr>
          <a:xfrm>
            <a:off x="882914" y="2075740"/>
            <a:ext cx="9496328"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Special Interest Group – Trans-National Education</a:t>
            </a:r>
          </a:p>
        </p:txBody>
      </p:sp>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3868751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Number of services that each NREN provides</a:t>
            </a:r>
            <a:endParaRPr lang="en-US" b="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10</a:t>
            </a:fld>
            <a:r>
              <a:rPr lang="en-GB"/>
              <a:t>     |</a:t>
            </a:r>
          </a:p>
        </p:txBody>
      </p:sp>
      <p:graphicFrame>
        <p:nvGraphicFramePr>
          <p:cNvPr id="8" name="Diagram 7">
            <a:extLst>
              <a:ext uri="{FF2B5EF4-FFF2-40B4-BE49-F238E27FC236}">
                <a16:creationId xmlns:a16="http://schemas.microsoft.com/office/drawing/2014/main" id="{C83A9E35-6E86-47A8-B5E9-4E9957A30253}"/>
              </a:ext>
            </a:extLst>
          </p:cNvPr>
          <p:cNvGraphicFramePr>
            <a:graphicFrameLocks/>
          </p:cNvGraphicFramePr>
          <p:nvPr>
            <p:extLst>
              <p:ext uri="{D42A27DB-BD31-4B8C-83A1-F6EECF244321}">
                <p14:modId xmlns:p14="http://schemas.microsoft.com/office/powerpoint/2010/main" val="3549584758"/>
              </p:ext>
            </p:extLst>
          </p:nvPr>
        </p:nvGraphicFramePr>
        <p:xfrm>
          <a:off x="1003584" y="1315711"/>
          <a:ext cx="9033044" cy="528898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058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Educational service levels</a:t>
            </a:r>
            <a:endParaRPr lang="en-US" b="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11</a:t>
            </a:fld>
            <a:r>
              <a:rPr lang="en-GB"/>
              <a:t>     |</a:t>
            </a:r>
          </a:p>
        </p:txBody>
      </p:sp>
      <p:sp>
        <p:nvSpPr>
          <p:cNvPr id="6" name="Rounded Rectangle 5">
            <a:extLst>
              <a:ext uri="{FF2B5EF4-FFF2-40B4-BE49-F238E27FC236}">
                <a16:creationId xmlns:a16="http://schemas.microsoft.com/office/drawing/2014/main" id="{F4954EC2-80D7-CC4B-BBAE-830D1C3C4A9F}"/>
              </a:ext>
            </a:extLst>
          </p:cNvPr>
          <p:cNvSpPr/>
          <p:nvPr/>
        </p:nvSpPr>
        <p:spPr>
          <a:xfrm>
            <a:off x="1306496" y="4583489"/>
            <a:ext cx="4615353" cy="141930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Calibri" panose="020F0502020204030204" pitchFamily="34" charset="0"/>
                <a:cs typeface="Calibri" panose="020F0502020204030204" pitchFamily="34" charset="0"/>
              </a:rPr>
              <a:t>Service level</a:t>
            </a:r>
          </a:p>
        </p:txBody>
      </p:sp>
      <p:sp>
        <p:nvSpPr>
          <p:cNvPr id="8" name="Rounded Rectangle 7">
            <a:extLst>
              <a:ext uri="{FF2B5EF4-FFF2-40B4-BE49-F238E27FC236}">
                <a16:creationId xmlns:a16="http://schemas.microsoft.com/office/drawing/2014/main" id="{0A565A13-259E-E24E-A76C-786564137633}"/>
              </a:ext>
            </a:extLst>
          </p:cNvPr>
          <p:cNvSpPr/>
          <p:nvPr/>
        </p:nvSpPr>
        <p:spPr>
          <a:xfrm>
            <a:off x="1306496" y="1414961"/>
            <a:ext cx="1594355" cy="1312470"/>
          </a:xfrm>
          <a:prstGeom prst="roundRect">
            <a:avLst/>
          </a:prstGeom>
          <a:solidFill>
            <a:srgbClr val="9E1F63">
              <a:alpha val="50196"/>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Calibri" panose="020F0502020204030204" pitchFamily="34" charset="0"/>
                <a:cs typeface="Calibri" panose="020F0502020204030204" pitchFamily="34" charset="0"/>
              </a:rPr>
              <a:t>Initiative level</a:t>
            </a:r>
          </a:p>
        </p:txBody>
      </p:sp>
      <p:sp>
        <p:nvSpPr>
          <p:cNvPr id="10" name="Rounded Rectangle 9">
            <a:extLst>
              <a:ext uri="{FF2B5EF4-FFF2-40B4-BE49-F238E27FC236}">
                <a16:creationId xmlns:a16="http://schemas.microsoft.com/office/drawing/2014/main" id="{F41EB6ED-A25C-7541-B826-39A53C1BA740}"/>
              </a:ext>
            </a:extLst>
          </p:cNvPr>
          <p:cNvSpPr/>
          <p:nvPr/>
        </p:nvSpPr>
        <p:spPr>
          <a:xfrm>
            <a:off x="1306496" y="2972578"/>
            <a:ext cx="3159774" cy="1373348"/>
          </a:xfrm>
          <a:prstGeom prst="roundRect">
            <a:avLst/>
          </a:prstGeom>
          <a:solidFill>
            <a:srgbClr val="9E1F63">
              <a:alpha val="74902"/>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Calibri" panose="020F0502020204030204" pitchFamily="34" charset="0"/>
                <a:cs typeface="Calibri" panose="020F0502020204030204" pitchFamily="34" charset="0"/>
              </a:rPr>
              <a:t>Project level</a:t>
            </a:r>
          </a:p>
        </p:txBody>
      </p:sp>
      <p:sp>
        <p:nvSpPr>
          <p:cNvPr id="11" name="Rounded Rectangle 10">
            <a:extLst>
              <a:ext uri="{FF2B5EF4-FFF2-40B4-BE49-F238E27FC236}">
                <a16:creationId xmlns:a16="http://schemas.microsoft.com/office/drawing/2014/main" id="{DBF17522-D9D2-B54B-98F6-02C9509228E0}"/>
              </a:ext>
            </a:extLst>
          </p:cNvPr>
          <p:cNvSpPr/>
          <p:nvPr/>
        </p:nvSpPr>
        <p:spPr>
          <a:xfrm>
            <a:off x="3106510" y="1422545"/>
            <a:ext cx="5986360" cy="1312470"/>
          </a:xfrm>
          <a:prstGeom prst="roundRect">
            <a:avLst/>
          </a:prstGeom>
          <a:noFill/>
          <a:ln w="31750">
            <a:solidFill>
              <a:srgbClr val="9E1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1F4E79"/>
                </a:solidFill>
              </a:rPr>
              <a:t>Informal joint exploration of an idea by an expert group. In most cases there is some investment to explore this initiative further, supporting the NREN’s participation in this initiative.</a:t>
            </a:r>
            <a:endParaRPr lang="en-US">
              <a:solidFill>
                <a:srgbClr val="1F4E79"/>
              </a:solidFill>
              <a:latin typeface="Calibri" panose="020F0502020204030204" pitchFamily="34" charset="0"/>
              <a:cs typeface="Calibri" panose="020F0502020204030204" pitchFamily="34" charset="0"/>
            </a:endParaRPr>
          </a:p>
        </p:txBody>
      </p:sp>
      <p:sp>
        <p:nvSpPr>
          <p:cNvPr id="12" name="Rounded Rectangle 11">
            <a:extLst>
              <a:ext uri="{FF2B5EF4-FFF2-40B4-BE49-F238E27FC236}">
                <a16:creationId xmlns:a16="http://schemas.microsoft.com/office/drawing/2014/main" id="{CCFE32C5-B15A-0F4C-8740-4DF661A43DFA}"/>
              </a:ext>
            </a:extLst>
          </p:cNvPr>
          <p:cNvSpPr/>
          <p:nvPr/>
        </p:nvSpPr>
        <p:spPr>
          <a:xfrm>
            <a:off x="4668039" y="2972578"/>
            <a:ext cx="4424832" cy="1373348"/>
          </a:xfrm>
          <a:prstGeom prst="roundRect">
            <a:avLst/>
          </a:prstGeom>
          <a:noFill/>
          <a:ln w="31750">
            <a:solidFill>
              <a:srgbClr val="9E1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1F4E79"/>
                </a:solidFill>
              </a:rPr>
              <a:t>Formal joint follow up of an initiative with a project owner and a budget.</a:t>
            </a:r>
            <a:br>
              <a:rPr lang="en-US">
                <a:solidFill>
                  <a:srgbClr val="1F4E79"/>
                </a:solidFill>
              </a:rPr>
            </a:br>
            <a:endParaRPr lang="en-US">
              <a:solidFill>
                <a:srgbClr val="1F4E79"/>
              </a:solidFill>
              <a:latin typeface="Calibri" panose="020F0502020204030204" pitchFamily="34" charset="0"/>
              <a:cs typeface="Calibri" panose="020F0502020204030204" pitchFamily="34" charset="0"/>
            </a:endParaRPr>
          </a:p>
        </p:txBody>
      </p:sp>
      <p:sp>
        <p:nvSpPr>
          <p:cNvPr id="13" name="Rounded Rectangle 12">
            <a:extLst>
              <a:ext uri="{FF2B5EF4-FFF2-40B4-BE49-F238E27FC236}">
                <a16:creationId xmlns:a16="http://schemas.microsoft.com/office/drawing/2014/main" id="{1E42CC3B-C214-1E46-8BB0-2448F085A662}"/>
              </a:ext>
            </a:extLst>
          </p:cNvPr>
          <p:cNvSpPr/>
          <p:nvPr/>
        </p:nvSpPr>
        <p:spPr>
          <a:xfrm>
            <a:off x="6114633" y="4583489"/>
            <a:ext cx="2978238" cy="1419304"/>
          </a:xfrm>
          <a:prstGeom prst="roundRect">
            <a:avLst/>
          </a:prstGeom>
          <a:noFill/>
          <a:ln w="31750">
            <a:solidFill>
              <a:srgbClr val="9E1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1F4E79"/>
                </a:solidFill>
              </a:rPr>
              <a:t>An integrated service implemented by the NREN.</a:t>
            </a:r>
            <a:endParaRPr lang="en-US">
              <a:solidFill>
                <a:srgbClr val="1F4E7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1689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A7E4201-3EA5-4441-A4AF-6816A46CEC18}"/>
              </a:ext>
            </a:extLst>
          </p:cNvPr>
          <p:cNvSpPr>
            <a:spLocks noGrp="1"/>
          </p:cNvSpPr>
          <p:nvPr>
            <p:ph type="sldNum" sz="quarter" idx="4"/>
          </p:nvPr>
        </p:nvSpPr>
        <p:spPr/>
        <p:txBody>
          <a:bodyPr/>
          <a:lstStyle/>
          <a:p>
            <a:fld id="{83EB0FA4-9B1C-4D6B-AF0A-97437B69127A}" type="slidenum">
              <a:rPr lang="en-GB" smtClean="0"/>
              <a:pPr/>
              <a:t>12</a:t>
            </a:fld>
            <a:r>
              <a:rPr lang="en-GB"/>
              <a:t>     |</a:t>
            </a:r>
          </a:p>
        </p:txBody>
      </p:sp>
      <p:graphicFrame>
        <p:nvGraphicFramePr>
          <p:cNvPr id="9" name="Content Placeholder 8">
            <a:extLst>
              <a:ext uri="{FF2B5EF4-FFF2-40B4-BE49-F238E27FC236}">
                <a16:creationId xmlns:a16="http://schemas.microsoft.com/office/drawing/2014/main" id="{8A83098E-DE4A-CE42-B6A2-F11AD7013AFA}"/>
              </a:ext>
            </a:extLst>
          </p:cNvPr>
          <p:cNvGraphicFramePr>
            <a:graphicFrameLocks noGrp="1"/>
          </p:cNvGraphicFramePr>
          <p:nvPr>
            <p:ph idx="1"/>
            <p:extLst>
              <p:ext uri="{D42A27DB-BD31-4B8C-83A1-F6EECF244321}">
                <p14:modId xmlns:p14="http://schemas.microsoft.com/office/powerpoint/2010/main" val="2959792194"/>
              </p:ext>
            </p:extLst>
          </p:nvPr>
        </p:nvGraphicFramePr>
        <p:xfrm>
          <a:off x="223736" y="271365"/>
          <a:ext cx="10262681" cy="6379005"/>
        </p:xfrm>
        <a:graphic>
          <a:graphicData uri="http://schemas.openxmlformats.org/drawingml/2006/table">
            <a:tbl>
              <a:tblPr/>
              <a:tblGrid>
                <a:gridCol w="762216">
                  <a:extLst>
                    <a:ext uri="{9D8B030D-6E8A-4147-A177-3AD203B41FA5}">
                      <a16:colId xmlns:a16="http://schemas.microsoft.com/office/drawing/2014/main" val="1507646593"/>
                    </a:ext>
                  </a:extLst>
                </a:gridCol>
                <a:gridCol w="647045">
                  <a:extLst>
                    <a:ext uri="{9D8B030D-6E8A-4147-A177-3AD203B41FA5}">
                      <a16:colId xmlns:a16="http://schemas.microsoft.com/office/drawing/2014/main" val="1529780362"/>
                    </a:ext>
                  </a:extLst>
                </a:gridCol>
                <a:gridCol w="737087">
                  <a:extLst>
                    <a:ext uri="{9D8B030D-6E8A-4147-A177-3AD203B41FA5}">
                      <a16:colId xmlns:a16="http://schemas.microsoft.com/office/drawing/2014/main" val="1302473158"/>
                    </a:ext>
                  </a:extLst>
                </a:gridCol>
                <a:gridCol w="804095">
                  <a:extLst>
                    <a:ext uri="{9D8B030D-6E8A-4147-A177-3AD203B41FA5}">
                      <a16:colId xmlns:a16="http://schemas.microsoft.com/office/drawing/2014/main" val="4207817606"/>
                    </a:ext>
                  </a:extLst>
                </a:gridCol>
                <a:gridCol w="778966">
                  <a:extLst>
                    <a:ext uri="{9D8B030D-6E8A-4147-A177-3AD203B41FA5}">
                      <a16:colId xmlns:a16="http://schemas.microsoft.com/office/drawing/2014/main" val="548526379"/>
                    </a:ext>
                  </a:extLst>
                </a:gridCol>
                <a:gridCol w="678456">
                  <a:extLst>
                    <a:ext uri="{9D8B030D-6E8A-4147-A177-3AD203B41FA5}">
                      <a16:colId xmlns:a16="http://schemas.microsoft.com/office/drawing/2014/main" val="1592862860"/>
                    </a:ext>
                  </a:extLst>
                </a:gridCol>
                <a:gridCol w="647045">
                  <a:extLst>
                    <a:ext uri="{9D8B030D-6E8A-4147-A177-3AD203B41FA5}">
                      <a16:colId xmlns:a16="http://schemas.microsoft.com/office/drawing/2014/main" val="2187512018"/>
                    </a:ext>
                  </a:extLst>
                </a:gridCol>
                <a:gridCol w="762216">
                  <a:extLst>
                    <a:ext uri="{9D8B030D-6E8A-4147-A177-3AD203B41FA5}">
                      <a16:colId xmlns:a16="http://schemas.microsoft.com/office/drawing/2014/main" val="2994127047"/>
                    </a:ext>
                  </a:extLst>
                </a:gridCol>
                <a:gridCol w="822941">
                  <a:extLst>
                    <a:ext uri="{9D8B030D-6E8A-4147-A177-3AD203B41FA5}">
                      <a16:colId xmlns:a16="http://schemas.microsoft.com/office/drawing/2014/main" val="2879108605"/>
                    </a:ext>
                  </a:extLst>
                </a:gridCol>
                <a:gridCol w="862726">
                  <a:extLst>
                    <a:ext uri="{9D8B030D-6E8A-4147-A177-3AD203B41FA5}">
                      <a16:colId xmlns:a16="http://schemas.microsoft.com/office/drawing/2014/main" val="3589301819"/>
                    </a:ext>
                  </a:extLst>
                </a:gridCol>
                <a:gridCol w="1139135">
                  <a:extLst>
                    <a:ext uri="{9D8B030D-6E8A-4147-A177-3AD203B41FA5}">
                      <a16:colId xmlns:a16="http://schemas.microsoft.com/office/drawing/2014/main" val="642802755"/>
                    </a:ext>
                  </a:extLst>
                </a:gridCol>
                <a:gridCol w="446020">
                  <a:extLst>
                    <a:ext uri="{9D8B030D-6E8A-4147-A177-3AD203B41FA5}">
                      <a16:colId xmlns:a16="http://schemas.microsoft.com/office/drawing/2014/main" val="94142541"/>
                    </a:ext>
                  </a:extLst>
                </a:gridCol>
                <a:gridCol w="1174733">
                  <a:extLst>
                    <a:ext uri="{9D8B030D-6E8A-4147-A177-3AD203B41FA5}">
                      <a16:colId xmlns:a16="http://schemas.microsoft.com/office/drawing/2014/main" val="1190016420"/>
                    </a:ext>
                  </a:extLst>
                </a:gridCol>
              </a:tblGrid>
              <a:tr h="513553">
                <a:tc>
                  <a:txBody>
                    <a:bodyPr/>
                    <a:lstStyle/>
                    <a:p>
                      <a:pPr algn="ctr" fontAlgn="ctr"/>
                      <a:r>
                        <a:rPr lang="en-US" sz="800" b="1" i="0" u="none" strike="noStrike">
                          <a:solidFill>
                            <a:schemeClr val="bg1"/>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800" b="1" i="0" u="none" strike="noStrike">
                          <a:solidFill>
                            <a:srgbClr val="333333"/>
                          </a:solidFill>
                          <a:effectLst/>
                          <a:latin typeface="Calibri" panose="020F0502020204030204" pitchFamily="34" charset="0"/>
                        </a:rPr>
                        <a:t>Digital learning environment</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Logistical support for education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Online, blended and remote delivery of education in the home NREN country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Providing e-Content</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Learning analytics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Digital assessment and testing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Educational staff skills training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Open badges, digital credentialing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Transnational education (delivery of your national education overseas)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a:solidFill>
                            <a:srgbClr val="333333"/>
                          </a:solidFill>
                          <a:effectLst/>
                          <a:latin typeface="Calibri" panose="020F0502020204030204" pitchFamily="34" charset="0"/>
                        </a:rPr>
                        <a:t>Inhouse built tools by your NREN for digital learning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dirty="0">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317621442"/>
                  </a:ext>
                </a:extLst>
              </a:tr>
              <a:tr h="125768">
                <a:tc>
                  <a:txBody>
                    <a:bodyPr/>
                    <a:lstStyle/>
                    <a:p>
                      <a:pPr algn="ctr" fontAlgn="ctr"/>
                      <a:r>
                        <a:rPr lang="en-US" sz="800" b="1" i="0" u="none" strike="noStrike">
                          <a:solidFill>
                            <a:schemeClr val="bg1"/>
                          </a:solidFill>
                          <a:effectLst/>
                          <a:latin typeface="Calibri" panose="020F0502020204030204" pitchFamily="34" charset="0"/>
                        </a:rPr>
                        <a:t>Albania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692225"/>
                  </a:ext>
                </a:extLst>
              </a:tr>
              <a:tr h="125768">
                <a:tc>
                  <a:txBody>
                    <a:bodyPr/>
                    <a:lstStyle/>
                    <a:p>
                      <a:pPr algn="ctr" fontAlgn="ctr"/>
                      <a:r>
                        <a:rPr lang="en-US" sz="800" b="1" i="0" u="none" strike="noStrike">
                          <a:solidFill>
                            <a:schemeClr val="bg1"/>
                          </a:solidFill>
                          <a:effectLst/>
                          <a:latin typeface="Calibri" panose="020F0502020204030204" pitchFamily="34" charset="0"/>
                        </a:rPr>
                        <a:t>Armenia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did not respond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extLst>
                  <a:ext uri="{0D108BD9-81ED-4DB2-BD59-A6C34878D82A}">
                    <a16:rowId xmlns:a16="http://schemas.microsoft.com/office/drawing/2014/main" val="3646891845"/>
                  </a:ext>
                </a:extLst>
              </a:tr>
              <a:tr h="125768">
                <a:tc>
                  <a:txBody>
                    <a:bodyPr/>
                    <a:lstStyle/>
                    <a:p>
                      <a:pPr algn="ctr" fontAlgn="ctr"/>
                      <a:r>
                        <a:rPr lang="en-US" sz="800" b="1" i="0" u="none" strike="noStrike">
                          <a:solidFill>
                            <a:schemeClr val="bg1"/>
                          </a:solidFill>
                          <a:effectLst/>
                          <a:latin typeface="Calibri" panose="020F0502020204030204" pitchFamily="34" charset="0"/>
                        </a:rPr>
                        <a:t>Austria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Do not provide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extLst>
                  <a:ext uri="{0D108BD9-81ED-4DB2-BD59-A6C34878D82A}">
                    <a16:rowId xmlns:a16="http://schemas.microsoft.com/office/drawing/2014/main" val="3410590880"/>
                  </a:ext>
                </a:extLst>
              </a:tr>
              <a:tr h="125768">
                <a:tc>
                  <a:txBody>
                    <a:bodyPr/>
                    <a:lstStyle/>
                    <a:p>
                      <a:pPr algn="ctr" fontAlgn="ctr"/>
                      <a:r>
                        <a:rPr lang="en-US" sz="800" b="1" i="0" u="none" strike="noStrike">
                          <a:solidFill>
                            <a:schemeClr val="bg1"/>
                          </a:solidFill>
                          <a:effectLst/>
                          <a:latin typeface="Calibri" panose="020F0502020204030204" pitchFamily="34" charset="0"/>
                        </a:rPr>
                        <a:t>Azerbaijan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N/A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extLst>
                  <a:ext uri="{0D108BD9-81ED-4DB2-BD59-A6C34878D82A}">
                    <a16:rowId xmlns:a16="http://schemas.microsoft.com/office/drawing/2014/main" val="1935510232"/>
                  </a:ext>
                </a:extLst>
              </a:tr>
              <a:tr h="125768">
                <a:tc>
                  <a:txBody>
                    <a:bodyPr/>
                    <a:lstStyle/>
                    <a:p>
                      <a:pPr algn="ctr" fontAlgn="ctr"/>
                      <a:r>
                        <a:rPr lang="en-US" sz="800" b="1" i="0" u="none" strike="noStrike">
                          <a:solidFill>
                            <a:schemeClr val="bg1"/>
                          </a:solidFill>
                          <a:effectLst/>
                          <a:latin typeface="Calibri" panose="020F0502020204030204" pitchFamily="34" charset="0"/>
                        </a:rPr>
                        <a:t>Belarus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No - Out of scope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1155753538"/>
                  </a:ext>
                </a:extLst>
              </a:tr>
              <a:tr h="125768">
                <a:tc>
                  <a:txBody>
                    <a:bodyPr/>
                    <a:lstStyle/>
                    <a:p>
                      <a:pPr algn="ctr" fontAlgn="ctr"/>
                      <a:r>
                        <a:rPr lang="en-US" sz="800" b="1" i="0" u="none" strike="noStrike">
                          <a:solidFill>
                            <a:schemeClr val="bg1"/>
                          </a:solidFill>
                          <a:effectLst/>
                          <a:latin typeface="Calibri" panose="020F0502020204030204" pitchFamily="34" charset="0"/>
                        </a:rPr>
                        <a:t>Belgium</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No - But interested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extLst>
                  <a:ext uri="{0D108BD9-81ED-4DB2-BD59-A6C34878D82A}">
                    <a16:rowId xmlns:a16="http://schemas.microsoft.com/office/drawing/2014/main" val="487944188"/>
                  </a:ext>
                </a:extLst>
              </a:tr>
              <a:tr h="125768">
                <a:tc>
                  <a:txBody>
                    <a:bodyPr/>
                    <a:lstStyle/>
                    <a:p>
                      <a:pPr algn="ctr" fontAlgn="ctr"/>
                      <a:r>
                        <a:rPr lang="en-US" sz="800" b="1" i="0" u="none" strike="noStrike">
                          <a:solidFill>
                            <a:schemeClr val="bg1"/>
                          </a:solidFill>
                          <a:effectLst/>
                          <a:latin typeface="Calibri" panose="020F0502020204030204" pitchFamily="34" charset="0"/>
                        </a:rPr>
                        <a:t>Bulgaria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Yes - Initiative level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3349733064"/>
                  </a:ext>
                </a:extLst>
              </a:tr>
              <a:tr h="125768">
                <a:tc>
                  <a:txBody>
                    <a:bodyPr/>
                    <a:lstStyle/>
                    <a:p>
                      <a:pPr algn="ctr" fontAlgn="ctr"/>
                      <a:r>
                        <a:rPr lang="en-US" sz="800" b="1" i="0" u="none" strike="noStrike">
                          <a:solidFill>
                            <a:schemeClr val="bg1"/>
                          </a:solidFill>
                          <a:effectLst/>
                          <a:latin typeface="Calibri" panose="020F0502020204030204" pitchFamily="34" charset="0"/>
                        </a:rPr>
                        <a:t>Croatia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Yes - Project level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extLst>
                  <a:ext uri="{0D108BD9-81ED-4DB2-BD59-A6C34878D82A}">
                    <a16:rowId xmlns:a16="http://schemas.microsoft.com/office/drawing/2014/main" val="2152268182"/>
                  </a:ext>
                </a:extLst>
              </a:tr>
              <a:tr h="125768">
                <a:tc>
                  <a:txBody>
                    <a:bodyPr/>
                    <a:lstStyle/>
                    <a:p>
                      <a:pPr algn="ctr" fontAlgn="ctr"/>
                      <a:r>
                        <a:rPr lang="en-US" sz="800" b="1" i="0" u="none" strike="noStrike">
                          <a:solidFill>
                            <a:schemeClr val="bg1"/>
                          </a:solidFill>
                          <a:effectLst/>
                          <a:latin typeface="Calibri" panose="020F0502020204030204" pitchFamily="34" charset="0"/>
                        </a:rPr>
                        <a:t>Cyprus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Yes - Service level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035027799"/>
                  </a:ext>
                </a:extLst>
              </a:tr>
              <a:tr h="125768">
                <a:tc>
                  <a:txBody>
                    <a:bodyPr/>
                    <a:lstStyle/>
                    <a:p>
                      <a:pPr algn="ctr" fontAlgn="ctr"/>
                      <a:r>
                        <a:rPr lang="en-US" sz="800" b="1" i="0" u="none" strike="noStrike">
                          <a:solidFill>
                            <a:schemeClr val="bg1"/>
                          </a:solidFill>
                          <a:effectLst/>
                          <a:latin typeface="Calibri" panose="020F0502020204030204" pitchFamily="34" charset="0"/>
                        </a:rPr>
                        <a:t>Czech Republic</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278860381"/>
                  </a:ext>
                </a:extLst>
              </a:tr>
              <a:tr h="125768">
                <a:tc>
                  <a:txBody>
                    <a:bodyPr/>
                    <a:lstStyle/>
                    <a:p>
                      <a:pPr algn="ctr" fontAlgn="ctr"/>
                      <a:r>
                        <a:rPr lang="en-US" sz="800" b="1" i="0" u="none" strike="noStrike">
                          <a:solidFill>
                            <a:schemeClr val="bg1"/>
                          </a:solidFill>
                          <a:effectLst/>
                          <a:latin typeface="Calibri" panose="020F0502020204030204" pitchFamily="34" charset="0"/>
                        </a:rPr>
                        <a:t>Denmark</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802323916"/>
                  </a:ext>
                </a:extLst>
              </a:tr>
              <a:tr h="125768">
                <a:tc>
                  <a:txBody>
                    <a:bodyPr/>
                    <a:lstStyle/>
                    <a:p>
                      <a:pPr algn="ctr" fontAlgn="ctr"/>
                      <a:r>
                        <a:rPr lang="en-US" sz="800" b="1" i="0" u="none" strike="noStrike">
                          <a:solidFill>
                            <a:schemeClr val="bg1"/>
                          </a:solidFill>
                          <a:effectLst/>
                          <a:latin typeface="Calibri" panose="020F0502020204030204" pitchFamily="34" charset="0"/>
                        </a:rPr>
                        <a:t>Estonia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473018830"/>
                  </a:ext>
                </a:extLst>
              </a:tr>
              <a:tr h="125768">
                <a:tc>
                  <a:txBody>
                    <a:bodyPr/>
                    <a:lstStyle/>
                    <a:p>
                      <a:pPr algn="ctr" fontAlgn="ctr"/>
                      <a:r>
                        <a:rPr lang="en-US" sz="800" b="1" i="0" u="none" strike="noStrike">
                          <a:solidFill>
                            <a:schemeClr val="bg1"/>
                          </a:solidFill>
                          <a:effectLst/>
                          <a:latin typeface="Calibri" panose="020F0502020204030204" pitchFamily="34" charset="0"/>
                        </a:rPr>
                        <a:t>Finland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788557031"/>
                  </a:ext>
                </a:extLst>
              </a:tr>
              <a:tr h="125768">
                <a:tc>
                  <a:txBody>
                    <a:bodyPr/>
                    <a:lstStyle/>
                    <a:p>
                      <a:pPr algn="ctr" fontAlgn="ctr"/>
                      <a:r>
                        <a:rPr lang="en-US" sz="800" b="1" i="0" u="none" strike="noStrike">
                          <a:solidFill>
                            <a:schemeClr val="bg1"/>
                          </a:solidFill>
                          <a:effectLst/>
                          <a:latin typeface="Calibri" panose="020F0502020204030204" pitchFamily="34" charset="0"/>
                        </a:rPr>
                        <a:t>France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977554596"/>
                  </a:ext>
                </a:extLst>
              </a:tr>
              <a:tr h="125768">
                <a:tc>
                  <a:txBody>
                    <a:bodyPr/>
                    <a:lstStyle/>
                    <a:p>
                      <a:pPr algn="ctr" fontAlgn="ctr"/>
                      <a:r>
                        <a:rPr lang="en-US" sz="800" b="1" i="0" u="none" strike="noStrike">
                          <a:solidFill>
                            <a:schemeClr val="bg1"/>
                          </a:solidFill>
                          <a:effectLst/>
                          <a:latin typeface="Calibri" panose="020F0502020204030204" pitchFamily="34" charset="0"/>
                        </a:rPr>
                        <a:t>Georgia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671590283"/>
                  </a:ext>
                </a:extLst>
              </a:tr>
              <a:tr h="125768">
                <a:tc>
                  <a:txBody>
                    <a:bodyPr/>
                    <a:lstStyle/>
                    <a:p>
                      <a:pPr algn="ctr" fontAlgn="ctr"/>
                      <a:r>
                        <a:rPr lang="en-US" sz="800" b="1" i="0" u="none" strike="noStrike">
                          <a:solidFill>
                            <a:schemeClr val="bg1"/>
                          </a:solidFill>
                          <a:effectLst/>
                          <a:latin typeface="Calibri" panose="020F0502020204030204" pitchFamily="34" charset="0"/>
                        </a:rPr>
                        <a:t>Germany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643981302"/>
                  </a:ext>
                </a:extLst>
              </a:tr>
              <a:tr h="125768">
                <a:tc>
                  <a:txBody>
                    <a:bodyPr/>
                    <a:lstStyle/>
                    <a:p>
                      <a:pPr algn="ctr" fontAlgn="ctr"/>
                      <a:r>
                        <a:rPr lang="en-US" sz="800" b="1" i="0" u="none" strike="noStrike">
                          <a:solidFill>
                            <a:schemeClr val="bg1"/>
                          </a:solidFill>
                          <a:effectLst/>
                          <a:latin typeface="Calibri" panose="020F0502020204030204" pitchFamily="34" charset="0"/>
                        </a:rPr>
                        <a:t>Greece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411301536"/>
                  </a:ext>
                </a:extLst>
              </a:tr>
              <a:tr h="125768">
                <a:tc>
                  <a:txBody>
                    <a:bodyPr/>
                    <a:lstStyle/>
                    <a:p>
                      <a:pPr algn="ctr" fontAlgn="ctr"/>
                      <a:r>
                        <a:rPr lang="en-US" sz="800" b="1" i="0" u="none" strike="noStrike">
                          <a:solidFill>
                            <a:schemeClr val="bg1"/>
                          </a:solidFill>
                          <a:effectLst/>
                          <a:latin typeface="Calibri" panose="020F0502020204030204" pitchFamily="34" charset="0"/>
                        </a:rPr>
                        <a:t>Hungary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425766424"/>
                  </a:ext>
                </a:extLst>
              </a:tr>
              <a:tr h="125768">
                <a:tc>
                  <a:txBody>
                    <a:bodyPr/>
                    <a:lstStyle/>
                    <a:p>
                      <a:pPr algn="ctr" fontAlgn="ctr"/>
                      <a:r>
                        <a:rPr lang="en-US" sz="800" b="1" i="0" u="none" strike="noStrike">
                          <a:solidFill>
                            <a:schemeClr val="bg1"/>
                          </a:solidFill>
                          <a:effectLst/>
                          <a:latin typeface="Calibri" panose="020F0502020204030204" pitchFamily="34" charset="0"/>
                        </a:rPr>
                        <a:t>Iceland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601858319"/>
                  </a:ext>
                </a:extLst>
              </a:tr>
              <a:tr h="125768">
                <a:tc>
                  <a:txBody>
                    <a:bodyPr/>
                    <a:lstStyle/>
                    <a:p>
                      <a:pPr algn="ctr" fontAlgn="ctr"/>
                      <a:r>
                        <a:rPr lang="en-US" sz="800" b="1" i="0" u="none" strike="noStrike">
                          <a:solidFill>
                            <a:schemeClr val="bg1"/>
                          </a:solidFill>
                          <a:effectLst/>
                          <a:latin typeface="Calibri" panose="020F0502020204030204" pitchFamily="34" charset="0"/>
                        </a:rPr>
                        <a:t>Ireland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154812365"/>
                  </a:ext>
                </a:extLst>
              </a:tr>
              <a:tr h="125768">
                <a:tc>
                  <a:txBody>
                    <a:bodyPr/>
                    <a:lstStyle/>
                    <a:p>
                      <a:pPr algn="ctr" fontAlgn="ctr"/>
                      <a:r>
                        <a:rPr lang="en-US" sz="800" b="1" i="0" u="none" strike="noStrike">
                          <a:solidFill>
                            <a:schemeClr val="bg1"/>
                          </a:solidFill>
                          <a:effectLst/>
                          <a:latin typeface="Calibri" panose="020F0502020204030204" pitchFamily="34" charset="0"/>
                        </a:rPr>
                        <a:t>Israel</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4158094407"/>
                  </a:ext>
                </a:extLst>
              </a:tr>
              <a:tr h="125768">
                <a:tc>
                  <a:txBody>
                    <a:bodyPr/>
                    <a:lstStyle/>
                    <a:p>
                      <a:pPr algn="ctr" fontAlgn="ctr"/>
                      <a:r>
                        <a:rPr lang="en-US" sz="800" b="1" i="0" u="none" strike="noStrike">
                          <a:solidFill>
                            <a:schemeClr val="bg1"/>
                          </a:solidFill>
                          <a:effectLst/>
                          <a:latin typeface="Calibri" panose="020F0502020204030204" pitchFamily="34" charset="0"/>
                        </a:rPr>
                        <a:t>Italy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098621509"/>
                  </a:ext>
                </a:extLst>
              </a:tr>
              <a:tr h="125768">
                <a:tc>
                  <a:txBody>
                    <a:bodyPr/>
                    <a:lstStyle/>
                    <a:p>
                      <a:pPr algn="ctr" fontAlgn="ctr"/>
                      <a:r>
                        <a:rPr lang="en-US" sz="800" b="1" i="0" u="none" strike="noStrike">
                          <a:solidFill>
                            <a:schemeClr val="bg1"/>
                          </a:solidFill>
                          <a:effectLst/>
                          <a:latin typeface="Calibri" panose="020F0502020204030204" pitchFamily="34" charset="0"/>
                        </a:rPr>
                        <a:t>Latvia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56962939"/>
                  </a:ext>
                </a:extLst>
              </a:tr>
              <a:tr h="125768">
                <a:tc>
                  <a:txBody>
                    <a:bodyPr/>
                    <a:lstStyle/>
                    <a:p>
                      <a:pPr algn="ctr" fontAlgn="ctr"/>
                      <a:r>
                        <a:rPr lang="en-US" sz="800" b="1" i="0" u="none" strike="noStrike">
                          <a:solidFill>
                            <a:schemeClr val="bg1"/>
                          </a:solidFill>
                          <a:effectLst/>
                          <a:latin typeface="Calibri" panose="020F0502020204030204" pitchFamily="34" charset="0"/>
                        </a:rPr>
                        <a:t>Lithuania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467727930"/>
                  </a:ext>
                </a:extLst>
              </a:tr>
              <a:tr h="125768">
                <a:tc>
                  <a:txBody>
                    <a:bodyPr/>
                    <a:lstStyle/>
                    <a:p>
                      <a:pPr algn="ctr" fontAlgn="ctr"/>
                      <a:r>
                        <a:rPr lang="en-US" sz="800" b="1" i="0" u="none" strike="noStrike">
                          <a:solidFill>
                            <a:schemeClr val="bg1"/>
                          </a:solidFill>
                          <a:effectLst/>
                          <a:latin typeface="Calibri" panose="020F0502020204030204" pitchFamily="34" charset="0"/>
                        </a:rPr>
                        <a:t>Luxembourg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27487409"/>
                  </a:ext>
                </a:extLst>
              </a:tr>
              <a:tr h="125768">
                <a:tc>
                  <a:txBody>
                    <a:bodyPr/>
                    <a:lstStyle/>
                    <a:p>
                      <a:pPr algn="ctr" fontAlgn="ctr"/>
                      <a:r>
                        <a:rPr lang="en-US" sz="800" b="1" i="0" u="none" strike="noStrike">
                          <a:solidFill>
                            <a:schemeClr val="bg1"/>
                          </a:solidFill>
                          <a:effectLst/>
                          <a:latin typeface="Calibri" panose="020F0502020204030204" pitchFamily="34" charset="0"/>
                        </a:rPr>
                        <a:t>Macedonia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997077151"/>
                  </a:ext>
                </a:extLst>
              </a:tr>
              <a:tr h="125768">
                <a:tc>
                  <a:txBody>
                    <a:bodyPr/>
                    <a:lstStyle/>
                    <a:p>
                      <a:pPr algn="ctr" fontAlgn="ctr"/>
                      <a:r>
                        <a:rPr lang="en-US" sz="800" b="1" i="0" u="none" strike="noStrike">
                          <a:solidFill>
                            <a:schemeClr val="bg1"/>
                          </a:solidFill>
                          <a:effectLst/>
                          <a:latin typeface="Calibri" panose="020F0502020204030204" pitchFamily="34" charset="0"/>
                        </a:rPr>
                        <a:t>Malta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988879408"/>
                  </a:ext>
                </a:extLst>
              </a:tr>
              <a:tr h="125768">
                <a:tc>
                  <a:txBody>
                    <a:bodyPr/>
                    <a:lstStyle/>
                    <a:p>
                      <a:pPr algn="ctr" fontAlgn="ctr"/>
                      <a:r>
                        <a:rPr lang="en-US" sz="800" b="1" i="0" u="none" strike="noStrike">
                          <a:solidFill>
                            <a:schemeClr val="bg1"/>
                          </a:solidFill>
                          <a:effectLst/>
                          <a:latin typeface="Calibri" panose="020F0502020204030204" pitchFamily="34" charset="0"/>
                        </a:rPr>
                        <a:t>Moldova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955563995"/>
                  </a:ext>
                </a:extLst>
              </a:tr>
              <a:tr h="125768">
                <a:tc>
                  <a:txBody>
                    <a:bodyPr/>
                    <a:lstStyle/>
                    <a:p>
                      <a:pPr algn="ctr" fontAlgn="ctr"/>
                      <a:r>
                        <a:rPr lang="en-US" sz="800" b="1" i="0" u="none" strike="noStrike">
                          <a:solidFill>
                            <a:schemeClr val="bg1"/>
                          </a:solidFill>
                          <a:effectLst/>
                          <a:latin typeface="Calibri" panose="020F0502020204030204" pitchFamily="34" charset="0"/>
                        </a:rPr>
                        <a:t>Montenegro</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59563804"/>
                  </a:ext>
                </a:extLst>
              </a:tr>
              <a:tr h="125768">
                <a:tc>
                  <a:txBody>
                    <a:bodyPr/>
                    <a:lstStyle/>
                    <a:p>
                      <a:pPr algn="ctr" fontAlgn="ctr"/>
                      <a:r>
                        <a:rPr lang="en-US" sz="800" b="1" i="0" u="none" strike="noStrike">
                          <a:solidFill>
                            <a:schemeClr val="bg1"/>
                          </a:solidFill>
                          <a:effectLst/>
                          <a:latin typeface="Calibri" panose="020F0502020204030204" pitchFamily="34" charset="0"/>
                        </a:rPr>
                        <a:t>Netherlands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828067289"/>
                  </a:ext>
                </a:extLst>
              </a:tr>
              <a:tr h="125768">
                <a:tc>
                  <a:txBody>
                    <a:bodyPr/>
                    <a:lstStyle/>
                    <a:p>
                      <a:pPr algn="ctr" fontAlgn="ctr"/>
                      <a:r>
                        <a:rPr lang="en-US" sz="800" b="1" i="0" u="none" strike="noStrike">
                          <a:solidFill>
                            <a:schemeClr val="bg1"/>
                          </a:solidFill>
                          <a:effectLst/>
                          <a:latin typeface="Calibri" panose="020F0502020204030204" pitchFamily="34" charset="0"/>
                        </a:rPr>
                        <a:t>Norway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818729334"/>
                  </a:ext>
                </a:extLst>
              </a:tr>
              <a:tr h="125768">
                <a:tc>
                  <a:txBody>
                    <a:bodyPr/>
                    <a:lstStyle/>
                    <a:p>
                      <a:pPr algn="ctr" fontAlgn="ctr"/>
                      <a:r>
                        <a:rPr lang="en-US" sz="800" b="1" i="0" u="none" strike="noStrike">
                          <a:solidFill>
                            <a:schemeClr val="bg1"/>
                          </a:solidFill>
                          <a:effectLst/>
                          <a:latin typeface="Calibri" panose="020F0502020204030204" pitchFamily="34" charset="0"/>
                        </a:rPr>
                        <a:t>Poland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96398105"/>
                  </a:ext>
                </a:extLst>
              </a:tr>
              <a:tr h="125768">
                <a:tc>
                  <a:txBody>
                    <a:bodyPr/>
                    <a:lstStyle/>
                    <a:p>
                      <a:pPr algn="ctr" fontAlgn="ctr"/>
                      <a:r>
                        <a:rPr lang="en-US" sz="800" b="1" i="0" u="none" strike="noStrike">
                          <a:solidFill>
                            <a:schemeClr val="bg1"/>
                          </a:solidFill>
                          <a:effectLst/>
                          <a:latin typeface="Calibri" panose="020F0502020204030204" pitchFamily="34" charset="0"/>
                        </a:rPr>
                        <a:t>Portugal</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767482252"/>
                  </a:ext>
                </a:extLst>
              </a:tr>
              <a:tr h="125768">
                <a:tc>
                  <a:txBody>
                    <a:bodyPr/>
                    <a:lstStyle/>
                    <a:p>
                      <a:pPr algn="ctr" fontAlgn="ctr"/>
                      <a:r>
                        <a:rPr lang="en-US" sz="800" b="1" i="0" u="none" strike="noStrike">
                          <a:solidFill>
                            <a:schemeClr val="bg1"/>
                          </a:solidFill>
                          <a:effectLst/>
                          <a:latin typeface="Calibri" panose="020F0502020204030204" pitchFamily="34" charset="0"/>
                        </a:rPr>
                        <a:t>Romania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dirty="0">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801407987"/>
                  </a:ext>
                </a:extLst>
              </a:tr>
              <a:tr h="125768">
                <a:tc>
                  <a:txBody>
                    <a:bodyPr/>
                    <a:lstStyle/>
                    <a:p>
                      <a:pPr algn="ctr" fontAlgn="ctr"/>
                      <a:r>
                        <a:rPr lang="en-US" sz="800" b="1" i="0" u="none" strike="noStrike">
                          <a:solidFill>
                            <a:schemeClr val="bg1"/>
                          </a:solidFill>
                          <a:effectLst/>
                          <a:latin typeface="Calibri" panose="020F0502020204030204" pitchFamily="34" charset="0"/>
                        </a:rPr>
                        <a:t>Serbia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dirty="0">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759279859"/>
                  </a:ext>
                </a:extLst>
              </a:tr>
              <a:tr h="125768">
                <a:tc>
                  <a:txBody>
                    <a:bodyPr/>
                    <a:lstStyle/>
                    <a:p>
                      <a:pPr algn="ctr" fontAlgn="ctr"/>
                      <a:r>
                        <a:rPr lang="en-US" sz="800" b="1" i="0" u="none" strike="noStrike">
                          <a:solidFill>
                            <a:schemeClr val="bg1"/>
                          </a:solidFill>
                          <a:effectLst/>
                          <a:latin typeface="Calibri" panose="020F0502020204030204" pitchFamily="34" charset="0"/>
                        </a:rPr>
                        <a:t>Slovakia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dirty="0">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726191256"/>
                  </a:ext>
                </a:extLst>
              </a:tr>
              <a:tr h="125768">
                <a:tc>
                  <a:txBody>
                    <a:bodyPr/>
                    <a:lstStyle/>
                    <a:p>
                      <a:pPr algn="ctr" fontAlgn="ctr"/>
                      <a:r>
                        <a:rPr lang="en-US" sz="800" b="1" i="0" u="none" strike="noStrike">
                          <a:solidFill>
                            <a:schemeClr val="bg1"/>
                          </a:solidFill>
                          <a:effectLst/>
                          <a:latin typeface="Calibri" panose="020F0502020204030204" pitchFamily="34" charset="0"/>
                        </a:rPr>
                        <a:t>Slovenia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121929818"/>
                  </a:ext>
                </a:extLst>
              </a:tr>
              <a:tr h="125768">
                <a:tc>
                  <a:txBody>
                    <a:bodyPr/>
                    <a:lstStyle/>
                    <a:p>
                      <a:pPr algn="ctr" fontAlgn="ctr"/>
                      <a:r>
                        <a:rPr lang="en-US" sz="800" b="1" i="0" u="none" strike="noStrike">
                          <a:solidFill>
                            <a:schemeClr val="bg1"/>
                          </a:solidFill>
                          <a:effectLst/>
                          <a:latin typeface="Calibri" panose="020F0502020204030204" pitchFamily="34" charset="0"/>
                        </a:rPr>
                        <a:t>Spain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dirty="0">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477680031"/>
                  </a:ext>
                </a:extLst>
              </a:tr>
              <a:tr h="125768">
                <a:tc>
                  <a:txBody>
                    <a:bodyPr/>
                    <a:lstStyle/>
                    <a:p>
                      <a:pPr algn="ctr" fontAlgn="ctr"/>
                      <a:r>
                        <a:rPr lang="en-US" sz="800" b="1" i="0" u="none" strike="noStrike">
                          <a:solidFill>
                            <a:schemeClr val="bg1"/>
                          </a:solidFill>
                          <a:effectLst/>
                          <a:latin typeface="Calibri" panose="020F0502020204030204" pitchFamily="34" charset="0"/>
                        </a:rPr>
                        <a:t>Sweden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107653946"/>
                  </a:ext>
                </a:extLst>
              </a:tr>
              <a:tr h="125768">
                <a:tc>
                  <a:txBody>
                    <a:bodyPr/>
                    <a:lstStyle/>
                    <a:p>
                      <a:pPr algn="ctr" fontAlgn="ctr"/>
                      <a:r>
                        <a:rPr lang="en-US" sz="800" b="1" i="0" u="none" strike="noStrike">
                          <a:solidFill>
                            <a:schemeClr val="bg1"/>
                          </a:solidFill>
                          <a:effectLst/>
                          <a:latin typeface="Calibri" panose="020F0502020204030204" pitchFamily="34" charset="0"/>
                        </a:rPr>
                        <a:t>Switzerland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028290560"/>
                  </a:ext>
                </a:extLst>
              </a:tr>
              <a:tr h="125768">
                <a:tc>
                  <a:txBody>
                    <a:bodyPr/>
                    <a:lstStyle/>
                    <a:p>
                      <a:pPr algn="ctr" fontAlgn="ctr"/>
                      <a:r>
                        <a:rPr lang="en-US" sz="800" b="1" i="0" u="none" strike="noStrike">
                          <a:solidFill>
                            <a:schemeClr val="bg1"/>
                          </a:solidFill>
                          <a:effectLst/>
                          <a:latin typeface="Calibri" panose="020F0502020204030204" pitchFamily="34" charset="0"/>
                        </a:rPr>
                        <a:t>Turkey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640934519"/>
                  </a:ext>
                </a:extLst>
              </a:tr>
              <a:tr h="125768">
                <a:tc>
                  <a:txBody>
                    <a:bodyPr/>
                    <a:lstStyle/>
                    <a:p>
                      <a:pPr algn="ctr" fontAlgn="ctr"/>
                      <a:r>
                        <a:rPr lang="en-US" sz="800" b="1" i="0" u="none" strike="noStrike">
                          <a:solidFill>
                            <a:schemeClr val="bg1"/>
                          </a:solidFill>
                          <a:effectLst/>
                          <a:latin typeface="Calibri" panose="020F0502020204030204" pitchFamily="34" charset="0"/>
                        </a:rPr>
                        <a:t>Ukraine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186091048"/>
                  </a:ext>
                </a:extLst>
              </a:tr>
              <a:tr h="125768">
                <a:tc>
                  <a:txBody>
                    <a:bodyPr/>
                    <a:lstStyle/>
                    <a:p>
                      <a:pPr algn="ctr" fontAlgn="ctr"/>
                      <a:r>
                        <a:rPr lang="en-US" sz="800" b="1" i="0" u="none" strike="noStrike">
                          <a:solidFill>
                            <a:schemeClr val="bg1"/>
                          </a:solidFill>
                          <a:effectLst/>
                          <a:latin typeface="Calibri" panose="020F0502020204030204" pitchFamily="34" charset="0"/>
                        </a:rPr>
                        <a:t>United Kingdom</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847931948"/>
                  </a:ext>
                </a:extLst>
              </a:tr>
              <a:tr h="125768">
                <a:tc>
                  <a:txBody>
                    <a:bodyPr/>
                    <a:lstStyle/>
                    <a:p>
                      <a:pPr algn="ctr" fontAlgn="ctr"/>
                      <a:r>
                        <a:rPr lang="en-US" sz="800" b="1" i="0" u="none" strike="noStrike">
                          <a:solidFill>
                            <a:schemeClr val="bg1"/>
                          </a:solidFill>
                          <a:effectLst/>
                          <a:latin typeface="Calibri" panose="020F0502020204030204" pitchFamily="34" charset="0"/>
                        </a:rPr>
                        <a:t>Nordics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dirty="0">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852053466"/>
                  </a:ext>
                </a:extLst>
              </a:tr>
            </a:tbl>
          </a:graphicData>
        </a:graphic>
      </p:graphicFrame>
    </p:spTree>
    <p:extLst>
      <p:ext uri="{BB962C8B-B14F-4D97-AF65-F5344CB8AC3E}">
        <p14:creationId xmlns:p14="http://schemas.microsoft.com/office/powerpoint/2010/main" val="4133258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582017-92E0-A348-AA25-63C57A9DF06A}"/>
              </a:ext>
            </a:extLst>
          </p:cNvPr>
          <p:cNvSpPr>
            <a:spLocks noGrp="1"/>
          </p:cNvSpPr>
          <p:nvPr>
            <p:ph type="title"/>
          </p:nvPr>
        </p:nvSpPr>
        <p:spPr>
          <a:xfrm>
            <a:off x="1362974" y="577507"/>
            <a:ext cx="9894723" cy="430909"/>
          </a:xfrm>
        </p:spPr>
        <p:txBody>
          <a:bodyPr>
            <a:normAutofit fontScale="90000"/>
          </a:bodyPr>
          <a:lstStyle/>
          <a:p>
            <a:r>
              <a:rPr lang="en-US" b="1" dirty="0"/>
              <a:t>Transnational education</a:t>
            </a:r>
          </a:p>
        </p:txBody>
      </p:sp>
      <p:sp>
        <p:nvSpPr>
          <p:cNvPr id="4" name="Slide Number Placeholder 3">
            <a:extLst>
              <a:ext uri="{FF2B5EF4-FFF2-40B4-BE49-F238E27FC236}">
                <a16:creationId xmlns:a16="http://schemas.microsoft.com/office/drawing/2014/main" id="{9F592328-9052-8E45-95AF-591F5F8FB2BB}"/>
              </a:ext>
            </a:extLst>
          </p:cNvPr>
          <p:cNvSpPr>
            <a:spLocks noGrp="1"/>
          </p:cNvSpPr>
          <p:nvPr>
            <p:ph type="sldNum" sz="quarter" idx="4"/>
          </p:nvPr>
        </p:nvSpPr>
        <p:spPr/>
        <p:txBody>
          <a:bodyPr/>
          <a:lstStyle/>
          <a:p>
            <a:fld id="{83EB0FA4-9B1C-4D6B-AF0A-97437B69127A}" type="slidenum">
              <a:rPr lang="en-GB" smtClean="0"/>
              <a:pPr/>
              <a:t>13</a:t>
            </a:fld>
            <a:r>
              <a:rPr lang="en-GB"/>
              <a:t>     |</a:t>
            </a:r>
          </a:p>
        </p:txBody>
      </p:sp>
      <p:graphicFrame>
        <p:nvGraphicFramePr>
          <p:cNvPr id="5" name="Chart 4">
            <a:extLst>
              <a:ext uri="{FF2B5EF4-FFF2-40B4-BE49-F238E27FC236}">
                <a16:creationId xmlns:a16="http://schemas.microsoft.com/office/drawing/2014/main" id="{798DF97D-C5B6-B54E-951B-0343F1A5DC00}"/>
              </a:ext>
            </a:extLst>
          </p:cNvPr>
          <p:cNvGraphicFramePr>
            <a:graphicFrameLocks/>
          </p:cNvGraphicFramePr>
          <p:nvPr>
            <p:extLst>
              <p:ext uri="{D42A27DB-BD31-4B8C-83A1-F6EECF244321}">
                <p14:modId xmlns:p14="http://schemas.microsoft.com/office/powerpoint/2010/main" val="2984585975"/>
              </p:ext>
            </p:extLst>
          </p:nvPr>
        </p:nvGraphicFramePr>
        <p:xfrm>
          <a:off x="1362974" y="1248242"/>
          <a:ext cx="9144000" cy="50205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69524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B876D6-F735-4E49-A612-AEE51DA772A8}"/>
              </a:ext>
            </a:extLst>
          </p:cNvPr>
          <p:cNvSpPr>
            <a:spLocks noGrp="1"/>
          </p:cNvSpPr>
          <p:nvPr>
            <p:ph type="sldNum" sz="quarter" idx="4"/>
          </p:nvPr>
        </p:nvSpPr>
        <p:spPr/>
        <p:txBody>
          <a:bodyPr/>
          <a:lstStyle/>
          <a:p>
            <a:fld id="{83EB0FA4-9B1C-4D6B-AF0A-97437B69127A}" type="slidenum">
              <a:rPr lang="en-GB" smtClean="0"/>
              <a:pPr/>
              <a:t>14</a:t>
            </a:fld>
            <a:r>
              <a:rPr lang="en-GB"/>
              <a:t>     |</a:t>
            </a:r>
          </a:p>
        </p:txBody>
      </p:sp>
      <p:graphicFrame>
        <p:nvGraphicFramePr>
          <p:cNvPr id="6" name="Chart 2">
            <a:extLst>
              <a:ext uri="{FF2B5EF4-FFF2-40B4-BE49-F238E27FC236}">
                <a16:creationId xmlns:a16="http://schemas.microsoft.com/office/drawing/2014/main" id="{364A7BD6-AC6B-4AFE-9472-0A5ABC2ED14C}"/>
              </a:ext>
            </a:extLst>
          </p:cNvPr>
          <p:cNvGraphicFramePr>
            <a:graphicFrameLocks/>
          </p:cNvGraphicFramePr>
          <p:nvPr>
            <p:extLst>
              <p:ext uri="{D42A27DB-BD31-4B8C-83A1-F6EECF244321}">
                <p14:modId xmlns:p14="http://schemas.microsoft.com/office/powerpoint/2010/main" val="3137019363"/>
              </p:ext>
            </p:extLst>
          </p:nvPr>
        </p:nvGraphicFramePr>
        <p:xfrm>
          <a:off x="191615" y="445317"/>
          <a:ext cx="540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0130BFF8-5118-4EB2-96D0-9BE27CF47004}"/>
              </a:ext>
            </a:extLst>
          </p:cNvPr>
          <p:cNvGraphicFramePr>
            <a:graphicFrameLocks/>
          </p:cNvGraphicFramePr>
          <p:nvPr>
            <p:extLst>
              <p:ext uri="{D42A27DB-BD31-4B8C-83A1-F6EECF244321}">
                <p14:modId xmlns:p14="http://schemas.microsoft.com/office/powerpoint/2010/main" val="872208432"/>
              </p:ext>
            </p:extLst>
          </p:nvPr>
        </p:nvGraphicFramePr>
        <p:xfrm>
          <a:off x="5591615" y="206829"/>
          <a:ext cx="5400000" cy="31184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2">
            <a:extLst>
              <a:ext uri="{FF2B5EF4-FFF2-40B4-BE49-F238E27FC236}">
                <a16:creationId xmlns:a16="http://schemas.microsoft.com/office/drawing/2014/main" id="{E6F55F10-D2CA-44EB-9E18-5D7BAB3C1412}"/>
              </a:ext>
            </a:extLst>
          </p:cNvPr>
          <p:cNvGraphicFramePr>
            <a:graphicFrameLocks/>
          </p:cNvGraphicFramePr>
          <p:nvPr>
            <p:extLst>
              <p:ext uri="{D42A27DB-BD31-4B8C-83A1-F6EECF244321}">
                <p14:modId xmlns:p14="http://schemas.microsoft.com/office/powerpoint/2010/main" val="2801001897"/>
              </p:ext>
            </p:extLst>
          </p:nvPr>
        </p:nvGraphicFramePr>
        <p:xfrm>
          <a:off x="2550333" y="3563805"/>
          <a:ext cx="6082563" cy="2880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19800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DE4052-61F3-3147-97F4-D21C9BA27A82}"/>
              </a:ext>
            </a:extLst>
          </p:cNvPr>
          <p:cNvSpPr>
            <a:spLocks noGrp="1"/>
          </p:cNvSpPr>
          <p:nvPr>
            <p:ph type="sldNum" sz="quarter" idx="4"/>
          </p:nvPr>
        </p:nvSpPr>
        <p:spPr/>
        <p:txBody>
          <a:bodyPr/>
          <a:lstStyle/>
          <a:p>
            <a:fld id="{83EB0FA4-9B1C-4D6B-AF0A-97437B69127A}" type="slidenum">
              <a:rPr lang="en-GB" smtClean="0"/>
              <a:pPr/>
              <a:t>15</a:t>
            </a:fld>
            <a:r>
              <a:rPr lang="en-GB"/>
              <a:t>     |</a:t>
            </a:r>
          </a:p>
        </p:txBody>
      </p:sp>
      <p:sp>
        <p:nvSpPr>
          <p:cNvPr id="6" name="Text Placeholder 10">
            <a:extLst>
              <a:ext uri="{FF2B5EF4-FFF2-40B4-BE49-F238E27FC236}">
                <a16:creationId xmlns:a16="http://schemas.microsoft.com/office/drawing/2014/main" id="{C248D0F5-A2AC-BA40-A10F-F2D8158AD925}"/>
              </a:ext>
            </a:extLst>
          </p:cNvPr>
          <p:cNvSpPr txBox="1">
            <a:spLocks/>
          </p:cNvSpPr>
          <p:nvPr/>
        </p:nvSpPr>
        <p:spPr>
          <a:xfrm>
            <a:off x="648844" y="1544415"/>
            <a:ext cx="2026262"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19 NRENs</a:t>
            </a:r>
          </a:p>
        </p:txBody>
      </p:sp>
      <p:sp>
        <p:nvSpPr>
          <p:cNvPr id="8" name="Text Placeholder 10">
            <a:extLst>
              <a:ext uri="{FF2B5EF4-FFF2-40B4-BE49-F238E27FC236}">
                <a16:creationId xmlns:a16="http://schemas.microsoft.com/office/drawing/2014/main" id="{E7D1F951-321D-474B-959E-D66754FD6898}"/>
              </a:ext>
            </a:extLst>
          </p:cNvPr>
          <p:cNvSpPr txBox="1">
            <a:spLocks/>
          </p:cNvSpPr>
          <p:nvPr/>
        </p:nvSpPr>
        <p:spPr>
          <a:xfrm>
            <a:off x="648844" y="4391376"/>
            <a:ext cx="2026262"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22 NRENs</a:t>
            </a:r>
          </a:p>
        </p:txBody>
      </p:sp>
      <p:pic>
        <p:nvPicPr>
          <p:cNvPr id="9" name="Picture 8">
            <a:extLst>
              <a:ext uri="{FF2B5EF4-FFF2-40B4-BE49-F238E27FC236}">
                <a16:creationId xmlns:a16="http://schemas.microsoft.com/office/drawing/2014/main" id="{C2CDDA59-46B8-3440-B9F3-638B7321ED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555" y="330740"/>
            <a:ext cx="1047424" cy="1047424"/>
          </a:xfrm>
          <a:prstGeom prst="rect">
            <a:avLst/>
          </a:prstGeom>
        </p:spPr>
      </p:pic>
      <p:graphicFrame>
        <p:nvGraphicFramePr>
          <p:cNvPr id="10" name="Chart 9">
            <a:extLst>
              <a:ext uri="{FF2B5EF4-FFF2-40B4-BE49-F238E27FC236}">
                <a16:creationId xmlns:a16="http://schemas.microsoft.com/office/drawing/2014/main" id="{D0C9FCCD-7F1F-4CD4-AACD-994AF62FF49E}"/>
              </a:ext>
            </a:extLst>
          </p:cNvPr>
          <p:cNvGraphicFramePr>
            <a:graphicFrameLocks/>
          </p:cNvGraphicFramePr>
          <p:nvPr>
            <p:extLst>
              <p:ext uri="{D42A27DB-BD31-4B8C-83A1-F6EECF244321}">
                <p14:modId xmlns:p14="http://schemas.microsoft.com/office/powerpoint/2010/main" val="691869245"/>
              </p:ext>
            </p:extLst>
          </p:nvPr>
        </p:nvGraphicFramePr>
        <p:xfrm>
          <a:off x="3542182" y="467017"/>
          <a:ext cx="6874866" cy="317088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91FBB070-2574-4178-90AC-8A37C523C036}"/>
              </a:ext>
            </a:extLst>
          </p:cNvPr>
          <p:cNvGraphicFramePr>
            <a:graphicFrameLocks/>
          </p:cNvGraphicFramePr>
          <p:nvPr>
            <p:extLst>
              <p:ext uri="{D42A27DB-BD31-4B8C-83A1-F6EECF244321}">
                <p14:modId xmlns:p14="http://schemas.microsoft.com/office/powerpoint/2010/main" val="3053075176"/>
              </p:ext>
            </p:extLst>
          </p:nvPr>
        </p:nvGraphicFramePr>
        <p:xfrm>
          <a:off x="3541500" y="3449784"/>
          <a:ext cx="7236460" cy="310307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09622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609D15-3E08-5F46-AA49-FD82722CF1F8}"/>
              </a:ext>
            </a:extLst>
          </p:cNvPr>
          <p:cNvSpPr>
            <a:spLocks noGrp="1"/>
          </p:cNvSpPr>
          <p:nvPr>
            <p:ph type="sldNum" sz="quarter" idx="4"/>
          </p:nvPr>
        </p:nvSpPr>
        <p:spPr/>
        <p:txBody>
          <a:bodyPr/>
          <a:lstStyle/>
          <a:p>
            <a:fld id="{83EB0FA4-9B1C-4D6B-AF0A-97437B69127A}" type="slidenum">
              <a:rPr lang="en-GB" smtClean="0"/>
              <a:pPr/>
              <a:t>16</a:t>
            </a:fld>
            <a:r>
              <a:rPr lang="en-GB"/>
              <a:t>     |</a:t>
            </a:r>
          </a:p>
        </p:txBody>
      </p:sp>
      <p:graphicFrame>
        <p:nvGraphicFramePr>
          <p:cNvPr id="5" name="Chart 4">
            <a:extLst>
              <a:ext uri="{FF2B5EF4-FFF2-40B4-BE49-F238E27FC236}">
                <a16:creationId xmlns:a16="http://schemas.microsoft.com/office/drawing/2014/main" id="{A9179142-10B4-8D4C-8DE3-D152B071FA3F}"/>
              </a:ext>
            </a:extLst>
          </p:cNvPr>
          <p:cNvGraphicFramePr>
            <a:graphicFrameLocks/>
          </p:cNvGraphicFramePr>
          <p:nvPr>
            <p:extLst>
              <p:ext uri="{D42A27DB-BD31-4B8C-83A1-F6EECF244321}">
                <p14:modId xmlns:p14="http://schemas.microsoft.com/office/powerpoint/2010/main" val="483414057"/>
              </p:ext>
            </p:extLst>
          </p:nvPr>
        </p:nvGraphicFramePr>
        <p:xfrm>
          <a:off x="2614987" y="77820"/>
          <a:ext cx="6845294" cy="6850637"/>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a:extLst>
              <a:ext uri="{FF2B5EF4-FFF2-40B4-BE49-F238E27FC236}">
                <a16:creationId xmlns:a16="http://schemas.microsoft.com/office/drawing/2014/main" id="{85E8A88D-120B-3B4A-988F-14F1D0068D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560" y="303333"/>
            <a:ext cx="1047424" cy="1047424"/>
          </a:xfrm>
          <a:prstGeom prst="rect">
            <a:avLst/>
          </a:prstGeom>
        </p:spPr>
      </p:pic>
      <p:sp>
        <p:nvSpPr>
          <p:cNvPr id="7" name="Text Placeholder 10">
            <a:extLst>
              <a:ext uri="{FF2B5EF4-FFF2-40B4-BE49-F238E27FC236}">
                <a16:creationId xmlns:a16="http://schemas.microsoft.com/office/drawing/2014/main" id="{2BE4B33B-8B2B-8A4B-A127-70B539637DB6}"/>
              </a:ext>
            </a:extLst>
          </p:cNvPr>
          <p:cNvSpPr txBox="1">
            <a:spLocks/>
          </p:cNvSpPr>
          <p:nvPr/>
        </p:nvSpPr>
        <p:spPr>
          <a:xfrm>
            <a:off x="483474" y="2760566"/>
            <a:ext cx="2026262"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34 NRENs</a:t>
            </a:r>
          </a:p>
        </p:txBody>
      </p:sp>
    </p:spTree>
    <p:extLst>
      <p:ext uri="{BB962C8B-B14F-4D97-AF65-F5344CB8AC3E}">
        <p14:creationId xmlns:p14="http://schemas.microsoft.com/office/powerpoint/2010/main" val="21967963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513AD4-353B-FD43-835C-DD9B3F5B24AC}"/>
              </a:ext>
            </a:extLst>
          </p:cNvPr>
          <p:cNvSpPr>
            <a:spLocks noGrp="1"/>
          </p:cNvSpPr>
          <p:nvPr>
            <p:ph idx="1"/>
          </p:nvPr>
        </p:nvSpPr>
        <p:spPr>
          <a:xfrm>
            <a:off x="1562986" y="1966221"/>
            <a:ext cx="8633637" cy="4351338"/>
          </a:xfrm>
        </p:spPr>
        <p:txBody>
          <a:bodyPr>
            <a:normAutofit/>
          </a:bodyPr>
          <a:lstStyle/>
          <a:p>
            <a:pPr marL="0" indent="0">
              <a:buNone/>
            </a:pPr>
            <a:r>
              <a:rPr lang="en-US" dirty="0"/>
              <a:t>The Task Force aims </a:t>
            </a:r>
            <a:r>
              <a:rPr lang="en-GB" dirty="0"/>
              <a:t>to establish </a:t>
            </a:r>
            <a:r>
              <a:rPr lang="en-US" dirty="0" err="1"/>
              <a:t>collaborat</a:t>
            </a:r>
            <a:r>
              <a:rPr lang="en-GB" dirty="0"/>
              <a:t>ions across the education sector </a:t>
            </a:r>
            <a:r>
              <a:rPr lang="en-US" dirty="0"/>
              <a:t>on commonly identified topic areas</a:t>
            </a:r>
            <a:r>
              <a:rPr lang="en-GB" dirty="0"/>
              <a:t>, </a:t>
            </a:r>
            <a:r>
              <a:rPr lang="en-US" dirty="0" err="1"/>
              <a:t>provid</a:t>
            </a:r>
            <a:r>
              <a:rPr lang="en-GB" dirty="0" err="1"/>
              <a:t>ing</a:t>
            </a:r>
            <a:r>
              <a:rPr lang="en-US" dirty="0"/>
              <a:t> a coordinated approach to improve NREN educational services</a:t>
            </a:r>
            <a:r>
              <a:rPr lang="en-GB" dirty="0"/>
              <a:t> and activities</a:t>
            </a:r>
            <a:r>
              <a:rPr lang="en-US" dirty="0"/>
              <a:t>.</a:t>
            </a:r>
          </a:p>
        </p:txBody>
      </p:sp>
      <p:sp>
        <p:nvSpPr>
          <p:cNvPr id="3" name="Title 2">
            <a:extLst>
              <a:ext uri="{FF2B5EF4-FFF2-40B4-BE49-F238E27FC236}">
                <a16:creationId xmlns:a16="http://schemas.microsoft.com/office/drawing/2014/main" id="{592EC21D-9365-0442-85D2-6D61C1FE5044}"/>
              </a:ext>
            </a:extLst>
          </p:cNvPr>
          <p:cNvSpPr>
            <a:spLocks noGrp="1"/>
          </p:cNvSpPr>
          <p:nvPr>
            <p:ph type="title"/>
          </p:nvPr>
        </p:nvSpPr>
        <p:spPr/>
        <p:txBody>
          <a:bodyPr>
            <a:normAutofit fontScale="90000"/>
          </a:bodyPr>
          <a:lstStyle/>
          <a:p>
            <a:r>
              <a:rPr lang="en-US" b="1" dirty="0"/>
              <a:t>TF-EDU Main objective</a:t>
            </a:r>
            <a:endParaRPr lang="en-US" dirty="0"/>
          </a:p>
        </p:txBody>
      </p:sp>
      <p:sp>
        <p:nvSpPr>
          <p:cNvPr id="4" name="Slide Number Placeholder 3">
            <a:extLst>
              <a:ext uri="{FF2B5EF4-FFF2-40B4-BE49-F238E27FC236}">
                <a16:creationId xmlns:a16="http://schemas.microsoft.com/office/drawing/2014/main" id="{90FA9D6E-20B1-6046-B54F-ED66B53F7874}"/>
              </a:ext>
            </a:extLst>
          </p:cNvPr>
          <p:cNvSpPr>
            <a:spLocks noGrp="1"/>
          </p:cNvSpPr>
          <p:nvPr>
            <p:ph type="sldNum" sz="quarter" idx="4"/>
          </p:nvPr>
        </p:nvSpPr>
        <p:spPr/>
        <p:txBody>
          <a:bodyPr/>
          <a:lstStyle/>
          <a:p>
            <a:fld id="{83EB0FA4-9B1C-4D6B-AF0A-97437B69127A}" type="slidenum">
              <a:rPr lang="en-GB" smtClean="0"/>
              <a:pPr/>
              <a:t>17</a:t>
            </a:fld>
            <a:r>
              <a:rPr lang="en-GB"/>
              <a:t>     |</a:t>
            </a:r>
          </a:p>
        </p:txBody>
      </p:sp>
    </p:spTree>
    <p:extLst>
      <p:ext uri="{BB962C8B-B14F-4D97-AF65-F5344CB8AC3E}">
        <p14:creationId xmlns:p14="http://schemas.microsoft.com/office/powerpoint/2010/main" val="1220080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8B89E9-925A-A641-94E7-71B9D478E897}"/>
              </a:ext>
            </a:extLst>
          </p:cNvPr>
          <p:cNvSpPr>
            <a:spLocks noGrp="1"/>
          </p:cNvSpPr>
          <p:nvPr>
            <p:ph idx="1"/>
          </p:nvPr>
        </p:nvSpPr>
        <p:spPr/>
        <p:txBody>
          <a:bodyPr>
            <a:normAutofit fontScale="77500" lnSpcReduction="20000"/>
          </a:bodyPr>
          <a:lstStyle/>
          <a:p>
            <a:pPr lvl="0"/>
            <a:r>
              <a:rPr lang="en-GB" b="1" dirty="0"/>
              <a:t>Establishing  </a:t>
            </a:r>
            <a:r>
              <a:rPr lang="en-US" b="1" dirty="0"/>
              <a:t>a Taskforce</a:t>
            </a:r>
            <a:r>
              <a:rPr lang="en-US" dirty="0"/>
              <a:t> as a trusted forum with members that actively participate and are involved in the results of the Taskforce</a:t>
            </a:r>
            <a:r>
              <a:rPr lang="en-GB" dirty="0"/>
              <a:t>; </a:t>
            </a:r>
            <a:endParaRPr lang="en-US" dirty="0"/>
          </a:p>
          <a:p>
            <a:pPr lvl="0"/>
            <a:r>
              <a:rPr lang="en-US" dirty="0" err="1"/>
              <a:t>Provid</a:t>
            </a:r>
            <a:r>
              <a:rPr lang="en-GB" dirty="0" err="1"/>
              <a:t>ing</a:t>
            </a:r>
            <a:r>
              <a:rPr lang="en-US" dirty="0"/>
              <a:t> a platform to promote the sharing of </a:t>
            </a:r>
            <a:r>
              <a:rPr lang="en-US" b="1" dirty="0"/>
              <a:t>best practices, tools and policies</a:t>
            </a:r>
            <a:r>
              <a:rPr lang="en-US" dirty="0"/>
              <a:t> related to educational services and activities </a:t>
            </a:r>
            <a:r>
              <a:rPr lang="en-GB" dirty="0"/>
              <a:t>in </a:t>
            </a:r>
            <a:r>
              <a:rPr lang="en-US" dirty="0"/>
              <a:t>our community</a:t>
            </a:r>
            <a:r>
              <a:rPr lang="en-GB" dirty="0"/>
              <a:t>. This may r</a:t>
            </a:r>
            <a:r>
              <a:rPr lang="en-US" dirty="0" err="1"/>
              <a:t>esult</a:t>
            </a:r>
            <a:r>
              <a:rPr lang="en-US" dirty="0"/>
              <a:t> in a repository</a:t>
            </a:r>
            <a:r>
              <a:rPr lang="en-GB" dirty="0"/>
              <a:t> or </a:t>
            </a:r>
            <a:r>
              <a:rPr lang="en-US" dirty="0"/>
              <a:t>knowledge exchange</a:t>
            </a:r>
            <a:r>
              <a:rPr lang="en-GB" dirty="0"/>
              <a:t> activity</a:t>
            </a:r>
            <a:r>
              <a:rPr lang="en-US" dirty="0"/>
              <a:t>.</a:t>
            </a:r>
          </a:p>
          <a:p>
            <a:pPr lvl="0"/>
            <a:r>
              <a:rPr lang="en-US" b="1" dirty="0"/>
              <a:t>Map</a:t>
            </a:r>
            <a:r>
              <a:rPr lang="en-GB" b="1" dirty="0"/>
              <a:t>ping</a:t>
            </a:r>
            <a:r>
              <a:rPr lang="en-US" b="1" dirty="0"/>
              <a:t> NRENs </a:t>
            </a:r>
            <a:r>
              <a:rPr lang="en-GB" b="1" dirty="0"/>
              <a:t>individual </a:t>
            </a:r>
            <a:r>
              <a:rPr lang="en-US" b="1" dirty="0"/>
              <a:t>educational services and activities </a:t>
            </a:r>
            <a:r>
              <a:rPr lang="en-US" dirty="0"/>
              <a:t>with the aim of co-creating a </a:t>
            </a:r>
            <a:r>
              <a:rPr lang="en-US" b="1" dirty="0"/>
              <a:t>roadmap for further collaborative </a:t>
            </a:r>
            <a:r>
              <a:rPr lang="en-GB" b="1" dirty="0"/>
              <a:t>activities</a:t>
            </a:r>
            <a:r>
              <a:rPr lang="en-GB" dirty="0"/>
              <a:t>;</a:t>
            </a:r>
            <a:endParaRPr lang="en-US" dirty="0"/>
          </a:p>
          <a:p>
            <a:pPr lvl="0"/>
            <a:r>
              <a:rPr lang="en-US" dirty="0"/>
              <a:t>Discuss</a:t>
            </a:r>
            <a:r>
              <a:rPr lang="en-GB" dirty="0" err="1"/>
              <a:t>ing</a:t>
            </a:r>
            <a:r>
              <a:rPr lang="en-US" dirty="0"/>
              <a:t>, shar</a:t>
            </a:r>
            <a:r>
              <a:rPr lang="en-GB" dirty="0" err="1"/>
              <a:t>ing</a:t>
            </a:r>
            <a:r>
              <a:rPr lang="en-US" dirty="0"/>
              <a:t> ideas and </a:t>
            </a:r>
            <a:r>
              <a:rPr lang="en-US" dirty="0" err="1"/>
              <a:t>giv</a:t>
            </a:r>
            <a:r>
              <a:rPr lang="en-GB" dirty="0" err="1"/>
              <a:t>ing</a:t>
            </a:r>
            <a:r>
              <a:rPr lang="en-US" dirty="0"/>
              <a:t> feedback lead</a:t>
            </a:r>
            <a:r>
              <a:rPr lang="en-GB" dirty="0" err="1"/>
              <a:t>ing</a:t>
            </a:r>
            <a:r>
              <a:rPr lang="en-US" dirty="0"/>
              <a:t> to a </a:t>
            </a:r>
            <a:r>
              <a:rPr lang="en-US" b="1" dirty="0"/>
              <a:t>better understanding of common challenges</a:t>
            </a:r>
            <a:r>
              <a:rPr lang="en-GB" b="1" dirty="0"/>
              <a:t> and opportunities</a:t>
            </a:r>
            <a:r>
              <a:rPr lang="en-GB" dirty="0"/>
              <a:t> (e.g.</a:t>
            </a:r>
            <a:r>
              <a:rPr lang="en-US" dirty="0"/>
              <a:t> lifecycles</a:t>
            </a:r>
            <a:r>
              <a:rPr lang="en-GB" dirty="0"/>
              <a:t>)</a:t>
            </a:r>
            <a:r>
              <a:rPr lang="en-US" dirty="0"/>
              <a:t>. Shared opinions can result in common standards that provide guidance</a:t>
            </a:r>
            <a:r>
              <a:rPr lang="en-GB" dirty="0"/>
              <a:t> for the wider community and NRENs; and</a:t>
            </a:r>
            <a:endParaRPr lang="en-US" dirty="0"/>
          </a:p>
          <a:p>
            <a:pPr lvl="0"/>
            <a:r>
              <a:rPr lang="en-US" b="1" dirty="0" err="1"/>
              <a:t>Liais</a:t>
            </a:r>
            <a:r>
              <a:rPr lang="en-GB" b="1" dirty="0" err="1"/>
              <a:t>ing</a:t>
            </a:r>
            <a:r>
              <a:rPr lang="en-US" b="1" dirty="0"/>
              <a:t> with other groups and projects within GÉANT </a:t>
            </a:r>
            <a:r>
              <a:rPr lang="en-US" dirty="0"/>
              <a:t>when an education related area is discussed jointly and provide feedback on initiatives. As an example and first liaison would be with the GÉANT cloud activity to assist with developing services.</a:t>
            </a:r>
          </a:p>
          <a:p>
            <a:pPr marL="0" indent="0">
              <a:buNone/>
            </a:pPr>
            <a:endParaRPr lang="en-US" dirty="0"/>
          </a:p>
        </p:txBody>
      </p:sp>
      <p:sp>
        <p:nvSpPr>
          <p:cNvPr id="3" name="Title 2">
            <a:extLst>
              <a:ext uri="{FF2B5EF4-FFF2-40B4-BE49-F238E27FC236}">
                <a16:creationId xmlns:a16="http://schemas.microsoft.com/office/drawing/2014/main" id="{28281214-EBED-7648-87DC-4ACF97F33D14}"/>
              </a:ext>
            </a:extLst>
          </p:cNvPr>
          <p:cNvSpPr>
            <a:spLocks noGrp="1"/>
          </p:cNvSpPr>
          <p:nvPr>
            <p:ph type="title"/>
          </p:nvPr>
        </p:nvSpPr>
        <p:spPr/>
        <p:txBody>
          <a:bodyPr>
            <a:normAutofit fontScale="90000"/>
          </a:bodyPr>
          <a:lstStyle/>
          <a:p>
            <a:r>
              <a:rPr lang="en-US" b="1" dirty="0"/>
              <a:t>Objectives includes</a:t>
            </a:r>
          </a:p>
        </p:txBody>
      </p:sp>
      <p:sp>
        <p:nvSpPr>
          <p:cNvPr id="4" name="Slide Number Placeholder 3">
            <a:extLst>
              <a:ext uri="{FF2B5EF4-FFF2-40B4-BE49-F238E27FC236}">
                <a16:creationId xmlns:a16="http://schemas.microsoft.com/office/drawing/2014/main" id="{EFC2C76C-F93B-204C-B663-0891E3B40829}"/>
              </a:ext>
            </a:extLst>
          </p:cNvPr>
          <p:cNvSpPr>
            <a:spLocks noGrp="1"/>
          </p:cNvSpPr>
          <p:nvPr>
            <p:ph type="sldNum" sz="quarter" idx="4"/>
          </p:nvPr>
        </p:nvSpPr>
        <p:spPr/>
        <p:txBody>
          <a:bodyPr/>
          <a:lstStyle/>
          <a:p>
            <a:fld id="{83EB0FA4-9B1C-4D6B-AF0A-97437B69127A}" type="slidenum">
              <a:rPr lang="en-GB" smtClean="0"/>
              <a:pPr/>
              <a:t>18</a:t>
            </a:fld>
            <a:r>
              <a:rPr lang="en-GB"/>
              <a:t>     |</a:t>
            </a:r>
          </a:p>
        </p:txBody>
      </p:sp>
    </p:spTree>
    <p:extLst>
      <p:ext uri="{BB962C8B-B14F-4D97-AF65-F5344CB8AC3E}">
        <p14:creationId xmlns:p14="http://schemas.microsoft.com/office/powerpoint/2010/main" val="3591933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C25AE8-AAF1-2241-858E-CA2BB89CABBE}"/>
              </a:ext>
            </a:extLst>
          </p:cNvPr>
          <p:cNvSpPr>
            <a:spLocks noGrp="1"/>
          </p:cNvSpPr>
          <p:nvPr>
            <p:ph idx="1"/>
          </p:nvPr>
        </p:nvSpPr>
        <p:spPr/>
        <p:txBody>
          <a:bodyPr/>
          <a:lstStyle/>
          <a:p>
            <a:r>
              <a:rPr lang="en-US" dirty="0"/>
              <a:t>Establish the Task Force officially </a:t>
            </a:r>
          </a:p>
          <a:p>
            <a:r>
              <a:rPr lang="en-US" dirty="0"/>
              <a:t>Joint workshop 7-8 October 2019, Budapest, Hungary:</a:t>
            </a:r>
          </a:p>
          <a:p>
            <a:pPr lvl="1"/>
            <a:r>
              <a:rPr lang="en-US" dirty="0"/>
              <a:t>NRENs educational technologies</a:t>
            </a:r>
          </a:p>
          <a:p>
            <a:pPr lvl="1"/>
            <a:r>
              <a:rPr lang="en-US" dirty="0"/>
              <a:t>SIG-TNE</a:t>
            </a:r>
          </a:p>
          <a:p>
            <a:pPr lvl="1"/>
            <a:r>
              <a:rPr lang="en-US" dirty="0"/>
              <a:t>SIG-Multimedia</a:t>
            </a:r>
          </a:p>
          <a:p>
            <a:pPr lvl="1"/>
            <a:r>
              <a:rPr lang="en-US" dirty="0"/>
              <a:t>Network Performing Arts Productions</a:t>
            </a:r>
          </a:p>
        </p:txBody>
      </p:sp>
      <p:sp>
        <p:nvSpPr>
          <p:cNvPr id="3" name="Title 2">
            <a:extLst>
              <a:ext uri="{FF2B5EF4-FFF2-40B4-BE49-F238E27FC236}">
                <a16:creationId xmlns:a16="http://schemas.microsoft.com/office/drawing/2014/main" id="{EA38EA0F-DF48-B048-98D8-496DDFA9BD9F}"/>
              </a:ext>
            </a:extLst>
          </p:cNvPr>
          <p:cNvSpPr>
            <a:spLocks noGrp="1"/>
          </p:cNvSpPr>
          <p:nvPr>
            <p:ph type="title"/>
          </p:nvPr>
        </p:nvSpPr>
        <p:spPr/>
        <p:txBody>
          <a:bodyPr>
            <a:normAutofit fontScale="90000"/>
          </a:bodyPr>
          <a:lstStyle/>
          <a:p>
            <a:r>
              <a:rPr lang="en-US" b="1" dirty="0"/>
              <a:t>Next steps</a:t>
            </a:r>
          </a:p>
        </p:txBody>
      </p:sp>
      <p:sp>
        <p:nvSpPr>
          <p:cNvPr id="4" name="Slide Number Placeholder 3">
            <a:extLst>
              <a:ext uri="{FF2B5EF4-FFF2-40B4-BE49-F238E27FC236}">
                <a16:creationId xmlns:a16="http://schemas.microsoft.com/office/drawing/2014/main" id="{570AF1D9-EBDD-7A4E-AFEF-247A9F797D17}"/>
              </a:ext>
            </a:extLst>
          </p:cNvPr>
          <p:cNvSpPr>
            <a:spLocks noGrp="1"/>
          </p:cNvSpPr>
          <p:nvPr>
            <p:ph type="sldNum" sz="quarter" idx="4"/>
          </p:nvPr>
        </p:nvSpPr>
        <p:spPr/>
        <p:txBody>
          <a:bodyPr/>
          <a:lstStyle/>
          <a:p>
            <a:fld id="{83EB0FA4-9B1C-4D6B-AF0A-97437B69127A}" type="slidenum">
              <a:rPr lang="en-GB" smtClean="0"/>
              <a:pPr/>
              <a:t>19</a:t>
            </a:fld>
            <a:r>
              <a:rPr lang="en-GB"/>
              <a:t>     |</a:t>
            </a:r>
          </a:p>
        </p:txBody>
      </p:sp>
    </p:spTree>
    <p:extLst>
      <p:ext uri="{BB962C8B-B14F-4D97-AF65-F5344CB8AC3E}">
        <p14:creationId xmlns:p14="http://schemas.microsoft.com/office/powerpoint/2010/main" val="1316731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0AA319-35C6-2D49-9855-FE00FBF88E7F}"/>
              </a:ext>
            </a:extLst>
          </p:cNvPr>
          <p:cNvSpPr>
            <a:spLocks noGrp="1"/>
          </p:cNvSpPr>
          <p:nvPr>
            <p:ph type="title"/>
          </p:nvPr>
        </p:nvSpPr>
        <p:spPr/>
        <p:txBody>
          <a:bodyPr>
            <a:normAutofit fontScale="90000"/>
          </a:bodyPr>
          <a:lstStyle/>
          <a:p>
            <a:r>
              <a:rPr lang="en-US" b="1" dirty="0"/>
              <a:t>Objectives</a:t>
            </a:r>
          </a:p>
        </p:txBody>
      </p:sp>
      <p:sp>
        <p:nvSpPr>
          <p:cNvPr id="5" name="Content Placeholder 4">
            <a:extLst>
              <a:ext uri="{FF2B5EF4-FFF2-40B4-BE49-F238E27FC236}">
                <a16:creationId xmlns:a16="http://schemas.microsoft.com/office/drawing/2014/main" id="{822A6EBC-0C82-C34B-8726-F110D3185516}"/>
              </a:ext>
            </a:extLst>
          </p:cNvPr>
          <p:cNvSpPr>
            <a:spLocks noGrp="1"/>
          </p:cNvSpPr>
          <p:nvPr>
            <p:ph idx="1"/>
          </p:nvPr>
        </p:nvSpPr>
        <p:spPr>
          <a:xfrm>
            <a:off x="1562986" y="1897811"/>
            <a:ext cx="8633637" cy="4585774"/>
          </a:xfrm>
        </p:spPr>
        <p:txBody>
          <a:bodyPr/>
          <a:lstStyle/>
          <a:p>
            <a:r>
              <a:rPr lang="en-US" dirty="0"/>
              <a:t>Present the outcomes of the European mapping of educational services</a:t>
            </a:r>
          </a:p>
          <a:p>
            <a:r>
              <a:rPr lang="en-US" dirty="0"/>
              <a:t>Present the new proposal for a Task Force on Education</a:t>
            </a:r>
          </a:p>
          <a:p>
            <a:r>
              <a:rPr lang="en-US" dirty="0"/>
              <a:t>Identify common topics</a:t>
            </a:r>
          </a:p>
          <a:p>
            <a:endParaRPr lang="en-US" dirty="0"/>
          </a:p>
        </p:txBody>
      </p:sp>
      <p:sp>
        <p:nvSpPr>
          <p:cNvPr id="4" name="Slide Number Placeholder 3">
            <a:extLst>
              <a:ext uri="{FF2B5EF4-FFF2-40B4-BE49-F238E27FC236}">
                <a16:creationId xmlns:a16="http://schemas.microsoft.com/office/drawing/2014/main" id="{62DBFBA7-3025-2543-BFEB-402E91E73575}"/>
              </a:ext>
            </a:extLst>
          </p:cNvPr>
          <p:cNvSpPr>
            <a:spLocks noGrp="1"/>
          </p:cNvSpPr>
          <p:nvPr>
            <p:ph type="sldNum" sz="quarter" idx="4"/>
          </p:nvPr>
        </p:nvSpPr>
        <p:spPr/>
        <p:txBody>
          <a:bodyPr/>
          <a:lstStyle/>
          <a:p>
            <a:fld id="{83EB0FA4-9B1C-4D6B-AF0A-97437B69127A}" type="slidenum">
              <a:rPr lang="en-GB" smtClean="0"/>
              <a:pPr/>
              <a:t>2</a:t>
            </a:fld>
            <a:r>
              <a:rPr lang="en-GB"/>
              <a:t>     |</a:t>
            </a:r>
          </a:p>
        </p:txBody>
      </p:sp>
      <p:pic>
        <p:nvPicPr>
          <p:cNvPr id="6" name="Picture 5">
            <a:extLst>
              <a:ext uri="{FF2B5EF4-FFF2-40B4-BE49-F238E27FC236}">
                <a16:creationId xmlns:a16="http://schemas.microsoft.com/office/drawing/2014/main" id="{C2330F57-1726-E54B-87D5-B48E9AF60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Tree>
    <p:extLst>
      <p:ext uri="{BB962C8B-B14F-4D97-AF65-F5344CB8AC3E}">
        <p14:creationId xmlns:p14="http://schemas.microsoft.com/office/powerpoint/2010/main" val="2806465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83EB0FA4-9B1C-4D6B-AF0A-97437B69127A}" type="slidenum">
              <a:rPr lang="en-GB" smtClean="0"/>
              <a:pPr/>
              <a:t>20</a:t>
            </a:fld>
            <a:r>
              <a:rPr lang="en-GB"/>
              <a:t>     |</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998895" y="781418"/>
            <a:ext cx="1585650" cy="970674"/>
          </a:xfrm>
          <a:prstGeom prst="rect">
            <a:avLst/>
          </a:prstGeom>
        </p:spPr>
      </p:pic>
      <p:sp>
        <p:nvSpPr>
          <p:cNvPr id="4" name="Text Placeholder 10"/>
          <p:cNvSpPr txBox="1">
            <a:spLocks/>
          </p:cNvSpPr>
          <p:nvPr/>
        </p:nvSpPr>
        <p:spPr>
          <a:xfrm>
            <a:off x="882913" y="2689286"/>
            <a:ext cx="4650848" cy="59505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a:solidFill>
                  <a:schemeClr val="bg1"/>
                </a:solidFill>
              </a:rPr>
              <a:t>Thank you </a:t>
            </a:r>
          </a:p>
        </p:txBody>
      </p:sp>
      <p:sp>
        <p:nvSpPr>
          <p:cNvPr id="5" name="Text Placeholder 6"/>
          <p:cNvSpPr txBox="1">
            <a:spLocks/>
          </p:cNvSpPr>
          <p:nvPr/>
        </p:nvSpPr>
        <p:spPr>
          <a:xfrm>
            <a:off x="882914" y="5352032"/>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solidFill>
                  <a:schemeClr val="bg1"/>
                </a:solidFill>
              </a:rPr>
              <a:t>www.geant.org</a:t>
            </a:r>
            <a:endParaRPr lang="en-GB" sz="2000">
              <a:solidFill>
                <a:schemeClr val="bg1"/>
              </a:solidFill>
            </a:endParaRPr>
          </a:p>
        </p:txBody>
      </p:sp>
      <p:sp>
        <p:nvSpPr>
          <p:cNvPr id="9" name="Text Placeholder 6"/>
          <p:cNvSpPr txBox="1">
            <a:spLocks/>
          </p:cNvSpPr>
          <p:nvPr/>
        </p:nvSpPr>
        <p:spPr>
          <a:xfrm>
            <a:off x="882912" y="3528247"/>
            <a:ext cx="8057887" cy="74613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solidFill>
                  <a:schemeClr val="bg1"/>
                </a:solidFill>
              </a:rPr>
              <a:t>SUBSCRIBE TO OUR MAILING LIST:  https://</a:t>
            </a:r>
            <a:r>
              <a:rPr lang="en-US" sz="2000" err="1">
                <a:solidFill>
                  <a:schemeClr val="bg1"/>
                </a:solidFill>
              </a:rPr>
              <a:t>lists.geant.org</a:t>
            </a:r>
            <a:r>
              <a:rPr lang="en-US" sz="2000">
                <a:solidFill>
                  <a:schemeClr val="bg1"/>
                </a:solidFill>
              </a:rPr>
              <a:t>/</a:t>
            </a:r>
            <a:r>
              <a:rPr lang="en-US" sz="2000" err="1">
                <a:solidFill>
                  <a:schemeClr val="bg1"/>
                </a:solidFill>
              </a:rPr>
              <a:t>sympa</a:t>
            </a:r>
            <a:r>
              <a:rPr lang="en-US" sz="2000">
                <a:solidFill>
                  <a:schemeClr val="bg1"/>
                </a:solidFill>
              </a:rPr>
              <a:t>/subscribe/</a:t>
            </a:r>
            <a:r>
              <a:rPr lang="en-US" sz="2000" err="1">
                <a:solidFill>
                  <a:schemeClr val="bg1"/>
                </a:solidFill>
              </a:rPr>
              <a:t>tf-edu</a:t>
            </a:r>
            <a:endParaRPr lang="en-GB" sz="2000">
              <a:solidFill>
                <a:schemeClr val="bg1"/>
              </a:solidFill>
            </a:endParaRPr>
          </a:p>
        </p:txBody>
      </p:sp>
      <p:grpSp>
        <p:nvGrpSpPr>
          <p:cNvPr id="12" name="Group 11"/>
          <p:cNvGrpSpPr/>
          <p:nvPr/>
        </p:nvGrpSpPr>
        <p:grpSpPr>
          <a:xfrm>
            <a:off x="998895" y="6125605"/>
            <a:ext cx="2916820" cy="461665"/>
            <a:chOff x="3977522" y="5079667"/>
            <a:chExt cx="2916820" cy="461665"/>
          </a:xfrm>
        </p:grpSpPr>
        <p:sp>
          <p:nvSpPr>
            <p:cNvPr id="10" name="TextBox 9"/>
            <p:cNvSpPr txBox="1"/>
            <p:nvPr/>
          </p:nvSpPr>
          <p:spPr>
            <a:xfrm>
              <a:off x="4546191" y="5079667"/>
              <a:ext cx="2348151" cy="461665"/>
            </a:xfrm>
            <a:prstGeom prst="rect">
              <a:avLst/>
            </a:prstGeom>
            <a:noFill/>
          </p:spPr>
          <p:txBody>
            <a:bodyPr wrap="square" rtlCol="0">
              <a:spAutoFit/>
            </a:bodyPr>
            <a:lstStyle/>
            <a:p>
              <a:r>
                <a:rPr lang="en-GB" sz="600">
                  <a:solidFill>
                    <a:schemeClr val="bg1"/>
                  </a:solidFill>
                </a:rPr>
                <a:t>© GÉANT Association on behalf of the GN4 Phase 2 project (GN4-2).</a:t>
              </a:r>
            </a:p>
            <a:p>
              <a:r>
                <a:rPr lang="en-GB" sz="600">
                  <a:solidFill>
                    <a:schemeClr val="bg1"/>
                  </a:solidFill>
                </a:rPr>
                <a:t>The research leading to these results has received funding from</a:t>
              </a:r>
            </a:p>
            <a:p>
              <a:r>
                <a:rPr lang="en-GB" sz="600">
                  <a:solidFill>
                    <a:schemeClr val="bg1"/>
                  </a:solidFill>
                </a:rPr>
                <a:t>the European Union’s Horizon 2020 research and innovation programme under Grant Agreement No. </a:t>
              </a:r>
              <a:r>
                <a:rPr lang="is-IS" sz="600">
                  <a:solidFill>
                    <a:schemeClr val="bg1"/>
                  </a:solidFill>
                </a:rPr>
                <a:t>731122 </a:t>
              </a:r>
              <a:r>
                <a:rPr lang="en-GB" sz="600">
                  <a:solidFill>
                    <a:schemeClr val="bg1"/>
                  </a:solidFill>
                </a:rPr>
                <a:t>(GN4-2).</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7522" y="5129039"/>
              <a:ext cx="568670" cy="362920"/>
            </a:xfrm>
            <a:prstGeom prst="rect">
              <a:avLst/>
            </a:prstGeom>
          </p:spPr>
        </p:pic>
      </p:grpSp>
    </p:spTree>
    <p:extLst>
      <p:ext uri="{BB962C8B-B14F-4D97-AF65-F5344CB8AC3E}">
        <p14:creationId xmlns:p14="http://schemas.microsoft.com/office/powerpoint/2010/main" val="1181689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51C8A9-4787-4144-BF84-7795FA85C19C}"/>
              </a:ext>
            </a:extLst>
          </p:cNvPr>
          <p:cNvSpPr>
            <a:spLocks noGrp="1"/>
          </p:cNvSpPr>
          <p:nvPr>
            <p:ph type="sldNum" sz="quarter" idx="4"/>
          </p:nvPr>
        </p:nvSpPr>
        <p:spPr/>
        <p:txBody>
          <a:bodyPr/>
          <a:lstStyle/>
          <a:p>
            <a:fld id="{83EB0FA4-9B1C-4D6B-AF0A-97437B69127A}" type="slidenum">
              <a:rPr lang="en-GB" smtClean="0"/>
              <a:pPr/>
              <a:t>3</a:t>
            </a:fld>
            <a:r>
              <a:rPr lang="en-GB"/>
              <a:t>     |</a:t>
            </a:r>
          </a:p>
        </p:txBody>
      </p:sp>
      <p:pic>
        <p:nvPicPr>
          <p:cNvPr id="5" name="Content Placeholder 5">
            <a:extLst>
              <a:ext uri="{FF2B5EF4-FFF2-40B4-BE49-F238E27FC236}">
                <a16:creationId xmlns:a16="http://schemas.microsoft.com/office/drawing/2014/main" id="{A5908231-2B72-4840-A0D2-6508678F0F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09" y="702814"/>
            <a:ext cx="9232779" cy="6155185"/>
          </a:xfrm>
          <a:prstGeom prst="rect">
            <a:avLst/>
          </a:prstGeom>
        </p:spPr>
      </p:pic>
    </p:spTree>
    <p:extLst>
      <p:ext uri="{BB962C8B-B14F-4D97-AF65-F5344CB8AC3E}">
        <p14:creationId xmlns:p14="http://schemas.microsoft.com/office/powerpoint/2010/main" val="99673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6" y="669120"/>
            <a:ext cx="5750898"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accent1">
                    <a:lumMod val="50000"/>
                  </a:schemeClr>
                </a:solidFill>
              </a:rPr>
              <a:t>Objective of the survey</a:t>
            </a:r>
            <a:endParaRPr lang="en-US" dirty="0">
              <a:solidFill>
                <a:schemeClr val="accent1">
                  <a:lumMod val="50000"/>
                </a:schemeClr>
              </a:solidFill>
            </a:endParaRPr>
          </a:p>
        </p:txBody>
      </p:sp>
      <p:sp>
        <p:nvSpPr>
          <p:cNvPr id="9" name="Text Placeholder 10"/>
          <p:cNvSpPr txBox="1">
            <a:spLocks/>
          </p:cNvSpPr>
          <p:nvPr/>
        </p:nvSpPr>
        <p:spPr>
          <a:xfrm>
            <a:off x="1514605" y="1386893"/>
            <a:ext cx="9266605" cy="903950"/>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0">
                <a:solidFill>
                  <a:schemeClr val="accent1">
                    <a:lumMod val="50000"/>
                  </a:schemeClr>
                </a:solidFill>
              </a:rPr>
              <a:t> </a:t>
            </a: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4</a:t>
            </a:fld>
            <a:r>
              <a:rPr lang="en-GB"/>
              <a:t>     |</a:t>
            </a:r>
          </a:p>
        </p:txBody>
      </p:sp>
      <p:sp>
        <p:nvSpPr>
          <p:cNvPr id="6" name="Text Placeholder 10">
            <a:extLst>
              <a:ext uri="{FF2B5EF4-FFF2-40B4-BE49-F238E27FC236}">
                <a16:creationId xmlns:a16="http://schemas.microsoft.com/office/drawing/2014/main" id="{D7AD254D-2FF2-764D-8C2D-B86AB6FED534}"/>
              </a:ext>
            </a:extLst>
          </p:cNvPr>
          <p:cNvSpPr txBox="1">
            <a:spLocks/>
          </p:cNvSpPr>
          <p:nvPr/>
        </p:nvSpPr>
        <p:spPr>
          <a:xfrm>
            <a:off x="1667005" y="1539293"/>
            <a:ext cx="9266605" cy="4753396"/>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2800" b="0" dirty="0">
                <a:solidFill>
                  <a:schemeClr val="accent1">
                    <a:lumMod val="50000"/>
                  </a:schemeClr>
                </a:solidFill>
              </a:rPr>
              <a:t>Create an overview of NRENs educational activities and services</a:t>
            </a:r>
          </a:p>
          <a:p>
            <a:pPr marL="285750" indent="-285750">
              <a:buFont typeface="Arial" panose="020B0604020202020204" pitchFamily="34" charset="0"/>
              <a:buChar char="•"/>
            </a:pPr>
            <a:r>
              <a:rPr lang="en-GB" sz="2800" b="0" dirty="0">
                <a:solidFill>
                  <a:schemeClr val="accent1">
                    <a:lumMod val="50000"/>
                  </a:schemeClr>
                </a:solidFill>
              </a:rPr>
              <a:t>Identify common goals to work together</a:t>
            </a:r>
          </a:p>
          <a:p>
            <a:pPr marL="285750" indent="-285750">
              <a:buFont typeface="Arial" panose="020B0604020202020204" pitchFamily="34" charset="0"/>
              <a:buChar char="•"/>
            </a:pPr>
            <a:r>
              <a:rPr lang="en-GB" sz="2800" b="0" dirty="0">
                <a:solidFill>
                  <a:schemeClr val="accent1">
                    <a:lumMod val="50000"/>
                  </a:schemeClr>
                </a:solidFill>
              </a:rPr>
              <a:t>Identify common challenges</a:t>
            </a:r>
          </a:p>
          <a:p>
            <a:pPr marL="285750" indent="-285750">
              <a:buFont typeface="Arial" panose="020B0604020202020204" pitchFamily="34" charset="0"/>
              <a:buChar char="•"/>
            </a:pPr>
            <a:r>
              <a:rPr lang="en-GB" sz="2800" b="0" dirty="0">
                <a:solidFill>
                  <a:schemeClr val="accent1">
                    <a:lumMod val="50000"/>
                  </a:schemeClr>
                </a:solidFill>
              </a:rPr>
              <a:t>Create a global vision and strategy</a:t>
            </a:r>
          </a:p>
          <a:p>
            <a:pPr marL="285750" indent="-285750">
              <a:buFont typeface="Arial" panose="020B0604020202020204" pitchFamily="34" charset="0"/>
              <a:buChar char="•"/>
            </a:pPr>
            <a:r>
              <a:rPr lang="en-GB" sz="2800" b="0" dirty="0">
                <a:solidFill>
                  <a:schemeClr val="accent1">
                    <a:lumMod val="50000"/>
                  </a:schemeClr>
                </a:solidFill>
              </a:rPr>
              <a:t>Put in place a working group to drive these efforts</a:t>
            </a:r>
            <a:endParaRPr lang="en-GB" sz="1800" b="0" dirty="0">
              <a:solidFill>
                <a:schemeClr val="accent1">
                  <a:lumMod val="50000"/>
                </a:schemeClr>
              </a:solidFill>
            </a:endParaRPr>
          </a:p>
        </p:txBody>
      </p:sp>
    </p:spTree>
    <p:extLst>
      <p:ext uri="{BB962C8B-B14F-4D97-AF65-F5344CB8AC3E}">
        <p14:creationId xmlns:p14="http://schemas.microsoft.com/office/powerpoint/2010/main" val="3333379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6E8100-1F0C-8F4E-AFB3-52EC5AD21747}"/>
              </a:ext>
            </a:extLst>
          </p:cNvPr>
          <p:cNvSpPr>
            <a:spLocks noGrp="1"/>
          </p:cNvSpPr>
          <p:nvPr>
            <p:ph idx="1"/>
          </p:nvPr>
        </p:nvSpPr>
        <p:spPr/>
        <p:txBody>
          <a:bodyPr/>
          <a:lstStyle/>
          <a:p>
            <a:pPr marL="0" indent="0" fontAlgn="base">
              <a:buNone/>
            </a:pPr>
            <a:r>
              <a:rPr lang="en-US" dirty="0"/>
              <a:t>Additional activities and services beyond connectivity (fiber, network, </a:t>
            </a:r>
            <a:r>
              <a:rPr lang="en-US" dirty="0" err="1"/>
              <a:t>wifi</a:t>
            </a:r>
            <a:r>
              <a:rPr lang="en-US" dirty="0"/>
              <a:t>) to support educational institutions with their technological evolution: innovation challenges and opportunities.</a:t>
            </a:r>
            <a:endParaRPr lang="en-US" sz="1800" dirty="0"/>
          </a:p>
          <a:p>
            <a:pPr marL="0" indent="0" fontAlgn="base">
              <a:buNone/>
            </a:pPr>
            <a:br>
              <a:rPr lang="en-US" dirty="0"/>
            </a:br>
            <a:endParaRPr lang="en-US" dirty="0"/>
          </a:p>
          <a:p>
            <a:pPr marL="0" indent="0" fontAlgn="base">
              <a:buNone/>
            </a:pPr>
            <a:r>
              <a:rPr lang="en-US" dirty="0"/>
              <a:t>Targeting:</a:t>
            </a:r>
            <a:endParaRPr lang="en-US" sz="1800" dirty="0"/>
          </a:p>
          <a:p>
            <a:pPr lvl="1" fontAlgn="base"/>
            <a:r>
              <a:rPr lang="en-US" dirty="0"/>
              <a:t>Teaching &amp; learning communities</a:t>
            </a:r>
            <a:endParaRPr lang="en-US" sz="1800" dirty="0"/>
          </a:p>
          <a:p>
            <a:pPr lvl="1" fontAlgn="base"/>
            <a:r>
              <a:rPr lang="en-US" dirty="0"/>
              <a:t>Educational institutions </a:t>
            </a:r>
            <a:endParaRPr lang="en-US" sz="1800" dirty="0"/>
          </a:p>
          <a:p>
            <a:endParaRPr lang="en-US" dirty="0"/>
          </a:p>
        </p:txBody>
      </p:sp>
      <p:sp>
        <p:nvSpPr>
          <p:cNvPr id="3" name="Title 2">
            <a:extLst>
              <a:ext uri="{FF2B5EF4-FFF2-40B4-BE49-F238E27FC236}">
                <a16:creationId xmlns:a16="http://schemas.microsoft.com/office/drawing/2014/main" id="{9CBDCF8D-C57A-4B48-8803-23D95FE8B568}"/>
              </a:ext>
            </a:extLst>
          </p:cNvPr>
          <p:cNvSpPr>
            <a:spLocks noGrp="1"/>
          </p:cNvSpPr>
          <p:nvPr>
            <p:ph type="title"/>
          </p:nvPr>
        </p:nvSpPr>
        <p:spPr/>
        <p:txBody>
          <a:bodyPr>
            <a:normAutofit fontScale="90000"/>
          </a:bodyPr>
          <a:lstStyle/>
          <a:p>
            <a:r>
              <a:rPr lang="en-US" b="1"/>
              <a:t>Educational services &amp; activities of NRENs</a:t>
            </a:r>
          </a:p>
        </p:txBody>
      </p:sp>
      <p:sp>
        <p:nvSpPr>
          <p:cNvPr id="4" name="Slide Number Placeholder 3">
            <a:extLst>
              <a:ext uri="{FF2B5EF4-FFF2-40B4-BE49-F238E27FC236}">
                <a16:creationId xmlns:a16="http://schemas.microsoft.com/office/drawing/2014/main" id="{73836D9D-89B5-384C-BFB3-5786B38BA64C}"/>
              </a:ext>
            </a:extLst>
          </p:cNvPr>
          <p:cNvSpPr>
            <a:spLocks noGrp="1"/>
          </p:cNvSpPr>
          <p:nvPr>
            <p:ph type="sldNum" sz="quarter" idx="4"/>
          </p:nvPr>
        </p:nvSpPr>
        <p:spPr/>
        <p:txBody>
          <a:bodyPr/>
          <a:lstStyle/>
          <a:p>
            <a:fld id="{83EB0FA4-9B1C-4D6B-AF0A-97437B69127A}" type="slidenum">
              <a:rPr lang="en-GB" smtClean="0"/>
              <a:pPr/>
              <a:t>5</a:t>
            </a:fld>
            <a:r>
              <a:rPr lang="en-GB"/>
              <a:t>     |</a:t>
            </a:r>
          </a:p>
        </p:txBody>
      </p:sp>
      <p:pic>
        <p:nvPicPr>
          <p:cNvPr id="5" name="Picture 4">
            <a:extLst>
              <a:ext uri="{FF2B5EF4-FFF2-40B4-BE49-F238E27FC236}">
                <a16:creationId xmlns:a16="http://schemas.microsoft.com/office/drawing/2014/main" id="{AEF375DA-69ED-0147-8CE6-58EC9751F6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154" y="482607"/>
            <a:ext cx="848201" cy="848201"/>
          </a:xfrm>
          <a:prstGeom prst="rect">
            <a:avLst/>
          </a:prstGeom>
        </p:spPr>
      </p:pic>
    </p:spTree>
    <p:extLst>
      <p:ext uri="{BB962C8B-B14F-4D97-AF65-F5344CB8AC3E}">
        <p14:creationId xmlns:p14="http://schemas.microsoft.com/office/powerpoint/2010/main" val="4024259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0"/>
          <p:cNvSpPr txBox="1">
            <a:spLocks/>
          </p:cNvSpPr>
          <p:nvPr/>
        </p:nvSpPr>
        <p:spPr>
          <a:xfrm>
            <a:off x="1514606" y="669120"/>
            <a:ext cx="5750898"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NREN responses </a:t>
            </a:r>
            <a:endParaRPr lang="en-US" b="0">
              <a:solidFill>
                <a:schemeClr val="accent1">
                  <a:lumMod val="50000"/>
                </a:schemeClr>
              </a:solidFill>
            </a:endParaRPr>
          </a:p>
        </p:txBody>
      </p:sp>
      <p:pic>
        <p:nvPicPr>
          <p:cNvPr id="2" name="Picture 2" descr="GÉANT Association member map January 2018.png">
            <a:extLst>
              <a:ext uri="{FF2B5EF4-FFF2-40B4-BE49-F238E27FC236}">
                <a16:creationId xmlns:a16="http://schemas.microsoft.com/office/drawing/2014/main" id="{EC8705B4-BD8E-4F0D-835E-0171C55FCF85}"/>
              </a:ext>
            </a:extLst>
          </p:cNvPr>
          <p:cNvPicPr>
            <a:picLocks noChangeAspect="1"/>
          </p:cNvPicPr>
          <p:nvPr/>
        </p:nvPicPr>
        <p:blipFill>
          <a:blip r:embed="rId3"/>
          <a:stretch>
            <a:fillRect/>
          </a:stretch>
        </p:blipFill>
        <p:spPr>
          <a:xfrm>
            <a:off x="-6384255" y="2136227"/>
            <a:ext cx="6008866" cy="4322488"/>
          </a:xfrm>
          <a:prstGeom prst="rect">
            <a:avLst/>
          </a:prstGeom>
        </p:spPr>
      </p:pic>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6</a:t>
            </a:fld>
            <a:r>
              <a:rPr lang="en-GB"/>
              <a:t>     |</a:t>
            </a:r>
          </a:p>
        </p:txBody>
      </p:sp>
      <p:pic>
        <p:nvPicPr>
          <p:cNvPr id="8" name="Picture 7">
            <a:extLst>
              <a:ext uri="{FF2B5EF4-FFF2-40B4-BE49-F238E27FC236}">
                <a16:creationId xmlns:a16="http://schemas.microsoft.com/office/drawing/2014/main" id="{6509D1F4-0452-0A4C-99C8-8B4258B5085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2007" y="595711"/>
            <a:ext cx="720000" cy="720000"/>
          </a:xfrm>
          <a:prstGeom prst="rect">
            <a:avLst/>
          </a:prstGeom>
        </p:spPr>
      </p:pic>
      <p:pic>
        <p:nvPicPr>
          <p:cNvPr id="3" name="Picture 2">
            <a:extLst>
              <a:ext uri="{FF2B5EF4-FFF2-40B4-BE49-F238E27FC236}">
                <a16:creationId xmlns:a16="http://schemas.microsoft.com/office/drawing/2014/main" id="{DB87B9FC-6AE2-7643-B1C5-E576BD75542A}"/>
              </a:ext>
            </a:extLst>
          </p:cNvPr>
          <p:cNvPicPr>
            <a:picLocks noChangeAspect="1"/>
          </p:cNvPicPr>
          <p:nvPr/>
        </p:nvPicPr>
        <p:blipFill>
          <a:blip r:embed="rId5"/>
          <a:stretch>
            <a:fillRect/>
          </a:stretch>
        </p:blipFill>
        <p:spPr>
          <a:xfrm>
            <a:off x="1349147" y="1181738"/>
            <a:ext cx="7969951" cy="5110952"/>
          </a:xfrm>
          <a:prstGeom prst="rect">
            <a:avLst/>
          </a:prstGeom>
        </p:spPr>
      </p:pic>
    </p:spTree>
    <p:extLst>
      <p:ext uri="{BB962C8B-B14F-4D97-AF65-F5344CB8AC3E}">
        <p14:creationId xmlns:p14="http://schemas.microsoft.com/office/powerpoint/2010/main" val="2404317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F7E790-9507-504C-857A-A552A4FCB711}"/>
              </a:ext>
            </a:extLst>
          </p:cNvPr>
          <p:cNvSpPr>
            <a:spLocks noGrp="1"/>
          </p:cNvSpPr>
          <p:nvPr>
            <p:ph type="title"/>
          </p:nvPr>
        </p:nvSpPr>
        <p:spPr/>
        <p:txBody>
          <a:bodyPr>
            <a:normAutofit fontScale="90000"/>
          </a:bodyPr>
          <a:lstStyle/>
          <a:p>
            <a:r>
              <a:rPr lang="en-US"/>
              <a:t>NRENs provide educational services beyond connectivity</a:t>
            </a:r>
          </a:p>
        </p:txBody>
      </p:sp>
      <p:sp>
        <p:nvSpPr>
          <p:cNvPr id="4" name="Slide Number Placeholder 3">
            <a:extLst>
              <a:ext uri="{FF2B5EF4-FFF2-40B4-BE49-F238E27FC236}">
                <a16:creationId xmlns:a16="http://schemas.microsoft.com/office/drawing/2014/main" id="{C8C5B5B3-06ED-4D46-BA37-10809A2F14DB}"/>
              </a:ext>
            </a:extLst>
          </p:cNvPr>
          <p:cNvSpPr>
            <a:spLocks noGrp="1"/>
          </p:cNvSpPr>
          <p:nvPr>
            <p:ph type="sldNum" sz="quarter" idx="4"/>
          </p:nvPr>
        </p:nvSpPr>
        <p:spPr/>
        <p:txBody>
          <a:bodyPr/>
          <a:lstStyle/>
          <a:p>
            <a:fld id="{83EB0FA4-9B1C-4D6B-AF0A-97437B69127A}" type="slidenum">
              <a:rPr lang="en-GB" smtClean="0"/>
              <a:pPr/>
              <a:t>7</a:t>
            </a:fld>
            <a:r>
              <a:rPr lang="en-GB"/>
              <a:t>     |</a:t>
            </a:r>
          </a:p>
        </p:txBody>
      </p:sp>
      <p:graphicFrame>
        <p:nvGraphicFramePr>
          <p:cNvPr id="5" name="Content Placeholder 4">
            <a:extLst>
              <a:ext uri="{FF2B5EF4-FFF2-40B4-BE49-F238E27FC236}">
                <a16:creationId xmlns:a16="http://schemas.microsoft.com/office/drawing/2014/main" id="{A50F48AB-CFCD-4898-A5FD-41AF9E10CE34}"/>
              </a:ext>
            </a:extLst>
          </p:cNvPr>
          <p:cNvGraphicFramePr>
            <a:graphicFrameLocks noGrp="1"/>
          </p:cNvGraphicFramePr>
          <p:nvPr>
            <p:ph idx="1"/>
            <p:extLst>
              <p:ext uri="{D42A27DB-BD31-4B8C-83A1-F6EECF244321}">
                <p14:modId xmlns:p14="http://schemas.microsoft.com/office/powerpoint/2010/main" val="4202125629"/>
              </p:ext>
            </p:extLst>
          </p:nvPr>
        </p:nvGraphicFramePr>
        <p:xfrm>
          <a:off x="1563688" y="1428750"/>
          <a:ext cx="8632825"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96869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58309C2-8D5D-F648-9340-92C755DABB06}"/>
              </a:ext>
            </a:extLst>
          </p:cNvPr>
          <p:cNvSpPr>
            <a:spLocks noGrp="1"/>
          </p:cNvSpPr>
          <p:nvPr>
            <p:ph type="sldNum" sz="quarter" idx="4"/>
          </p:nvPr>
        </p:nvSpPr>
        <p:spPr/>
        <p:txBody>
          <a:bodyPr/>
          <a:lstStyle/>
          <a:p>
            <a:fld id="{329E5F41-1819-CC4C-A361-86D446D94323}" type="slidenum">
              <a:rPr lang="pt-BR" smtClean="0"/>
              <a:pPr/>
              <a:t>8</a:t>
            </a:fld>
            <a:endParaRPr lang="pt-BR"/>
          </a:p>
        </p:txBody>
      </p:sp>
      <p:sp>
        <p:nvSpPr>
          <p:cNvPr id="4" name="Footer Placeholder 3">
            <a:extLst>
              <a:ext uri="{FF2B5EF4-FFF2-40B4-BE49-F238E27FC236}">
                <a16:creationId xmlns:a16="http://schemas.microsoft.com/office/drawing/2014/main" id="{2E0E9956-89C9-9A47-9D8D-A46EA3569B79}"/>
              </a:ext>
            </a:extLst>
          </p:cNvPr>
          <p:cNvSpPr>
            <a:spLocks noGrp="1"/>
          </p:cNvSpPr>
          <p:nvPr>
            <p:ph type="ftr" sz="quarter" idx="4294967295"/>
          </p:nvPr>
        </p:nvSpPr>
        <p:spPr/>
        <p:txBody>
          <a:bodyPr/>
          <a:lstStyle/>
          <a:p>
            <a:endParaRPr lang="pt-BR"/>
          </a:p>
        </p:txBody>
      </p:sp>
      <p:sp>
        <p:nvSpPr>
          <p:cNvPr id="18" name="Rounded Rectangle 17">
            <a:extLst>
              <a:ext uri="{FF2B5EF4-FFF2-40B4-BE49-F238E27FC236}">
                <a16:creationId xmlns:a16="http://schemas.microsoft.com/office/drawing/2014/main" id="{807764DD-1D44-7E44-8431-838E553148A7}"/>
              </a:ext>
            </a:extLst>
          </p:cNvPr>
          <p:cNvSpPr/>
          <p:nvPr/>
        </p:nvSpPr>
        <p:spPr>
          <a:xfrm>
            <a:off x="691646" y="3400564"/>
            <a:ext cx="1645920" cy="1470981"/>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Educational staff training</a:t>
            </a:r>
          </a:p>
        </p:txBody>
      </p:sp>
      <p:sp>
        <p:nvSpPr>
          <p:cNvPr id="22" name="Rounded Rectangle 21">
            <a:extLst>
              <a:ext uri="{FF2B5EF4-FFF2-40B4-BE49-F238E27FC236}">
                <a16:creationId xmlns:a16="http://schemas.microsoft.com/office/drawing/2014/main" id="{E02DE8E9-DE8B-474D-B91E-9EBD32FE4DB6}"/>
              </a:ext>
            </a:extLst>
          </p:cNvPr>
          <p:cNvSpPr/>
          <p:nvPr/>
        </p:nvSpPr>
        <p:spPr>
          <a:xfrm>
            <a:off x="691646"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Digital Learning Environment</a:t>
            </a:r>
          </a:p>
        </p:txBody>
      </p:sp>
      <p:sp>
        <p:nvSpPr>
          <p:cNvPr id="23" name="Rounded Rectangle 22">
            <a:extLst>
              <a:ext uri="{FF2B5EF4-FFF2-40B4-BE49-F238E27FC236}">
                <a16:creationId xmlns:a16="http://schemas.microsoft.com/office/drawing/2014/main" id="{D3021B06-964F-114B-BC5D-97C026837CE1}"/>
              </a:ext>
            </a:extLst>
          </p:cNvPr>
          <p:cNvSpPr/>
          <p:nvPr/>
        </p:nvSpPr>
        <p:spPr>
          <a:xfrm>
            <a:off x="2479130" y="3438285"/>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Open badges, digital </a:t>
            </a:r>
            <a:r>
              <a:rPr lang="en-US" sz="1500" err="1">
                <a:latin typeface="Calibri" panose="020F0502020204030204" pitchFamily="34" charset="0"/>
                <a:cs typeface="Calibri" panose="020F0502020204030204" pitchFamily="34" charset="0"/>
              </a:rPr>
              <a:t>credentialling</a:t>
            </a:r>
            <a:endParaRPr lang="en-US" sz="1500">
              <a:latin typeface="Calibri" panose="020F0502020204030204" pitchFamily="34" charset="0"/>
              <a:cs typeface="Calibri" panose="020F0502020204030204" pitchFamily="34" charset="0"/>
            </a:endParaRPr>
          </a:p>
        </p:txBody>
      </p:sp>
      <p:sp>
        <p:nvSpPr>
          <p:cNvPr id="26" name="Rounded Rectangle 25">
            <a:extLst>
              <a:ext uri="{FF2B5EF4-FFF2-40B4-BE49-F238E27FC236}">
                <a16:creationId xmlns:a16="http://schemas.microsoft.com/office/drawing/2014/main" id="{7EF458EB-B5A4-D845-A6C9-71AE254FE8C1}"/>
              </a:ext>
            </a:extLst>
          </p:cNvPr>
          <p:cNvSpPr/>
          <p:nvPr/>
        </p:nvSpPr>
        <p:spPr>
          <a:xfrm>
            <a:off x="2484293"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Logistical Support for education</a:t>
            </a:r>
          </a:p>
        </p:txBody>
      </p:sp>
      <p:sp>
        <p:nvSpPr>
          <p:cNvPr id="27" name="Rounded Rectangle 26">
            <a:extLst>
              <a:ext uri="{FF2B5EF4-FFF2-40B4-BE49-F238E27FC236}">
                <a16:creationId xmlns:a16="http://schemas.microsoft.com/office/drawing/2014/main" id="{A7379B97-E78C-7247-8674-942DCA44439E}"/>
              </a:ext>
            </a:extLst>
          </p:cNvPr>
          <p:cNvSpPr/>
          <p:nvPr/>
        </p:nvSpPr>
        <p:spPr>
          <a:xfrm>
            <a:off x="4276941" y="3438285"/>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Transnational education</a:t>
            </a:r>
          </a:p>
        </p:txBody>
      </p:sp>
      <p:sp>
        <p:nvSpPr>
          <p:cNvPr id="30" name="Rounded Rectangle 29">
            <a:extLst>
              <a:ext uri="{FF2B5EF4-FFF2-40B4-BE49-F238E27FC236}">
                <a16:creationId xmlns:a16="http://schemas.microsoft.com/office/drawing/2014/main" id="{885C697D-5F4A-8243-803A-D8442F7B29F5}"/>
              </a:ext>
            </a:extLst>
          </p:cNvPr>
          <p:cNvSpPr/>
          <p:nvPr/>
        </p:nvSpPr>
        <p:spPr>
          <a:xfrm>
            <a:off x="4276941"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Online, blended and remote delivery of education</a:t>
            </a:r>
          </a:p>
        </p:txBody>
      </p:sp>
      <p:sp>
        <p:nvSpPr>
          <p:cNvPr id="34" name="Rounded Rectangle 33">
            <a:extLst>
              <a:ext uri="{FF2B5EF4-FFF2-40B4-BE49-F238E27FC236}">
                <a16:creationId xmlns:a16="http://schemas.microsoft.com/office/drawing/2014/main" id="{66C4C6AF-1E97-6149-ADF4-5B3A8863F5CE}"/>
              </a:ext>
            </a:extLst>
          </p:cNvPr>
          <p:cNvSpPr/>
          <p:nvPr/>
        </p:nvSpPr>
        <p:spPr>
          <a:xfrm>
            <a:off x="6069589"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Providing e-Content</a:t>
            </a:r>
          </a:p>
        </p:txBody>
      </p:sp>
      <p:sp>
        <p:nvSpPr>
          <p:cNvPr id="35" name="Rounded Rectangle 34">
            <a:extLst>
              <a:ext uri="{FF2B5EF4-FFF2-40B4-BE49-F238E27FC236}">
                <a16:creationId xmlns:a16="http://schemas.microsoft.com/office/drawing/2014/main" id="{DAED2AD2-455C-A54C-B80D-FB931F3B648D}"/>
              </a:ext>
            </a:extLst>
          </p:cNvPr>
          <p:cNvSpPr/>
          <p:nvPr/>
        </p:nvSpPr>
        <p:spPr>
          <a:xfrm>
            <a:off x="6074752" y="3443073"/>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Inhouse built tools by your NREN for digital learning</a:t>
            </a:r>
          </a:p>
        </p:txBody>
      </p:sp>
      <p:sp>
        <p:nvSpPr>
          <p:cNvPr id="38" name="Rounded Rectangle 37">
            <a:extLst>
              <a:ext uri="{FF2B5EF4-FFF2-40B4-BE49-F238E27FC236}">
                <a16:creationId xmlns:a16="http://schemas.microsoft.com/office/drawing/2014/main" id="{664044D8-F618-1B4B-B42A-34BA444664CB}"/>
              </a:ext>
            </a:extLst>
          </p:cNvPr>
          <p:cNvSpPr/>
          <p:nvPr/>
        </p:nvSpPr>
        <p:spPr>
          <a:xfrm>
            <a:off x="7862237"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Learning Analytics</a:t>
            </a:r>
          </a:p>
        </p:txBody>
      </p:sp>
      <p:sp>
        <p:nvSpPr>
          <p:cNvPr id="42" name="Rounded Rectangle 41">
            <a:extLst>
              <a:ext uri="{FF2B5EF4-FFF2-40B4-BE49-F238E27FC236}">
                <a16:creationId xmlns:a16="http://schemas.microsoft.com/office/drawing/2014/main" id="{F6DABF27-8555-DD4E-8E8C-BCD56A6E36AF}"/>
              </a:ext>
            </a:extLst>
          </p:cNvPr>
          <p:cNvSpPr/>
          <p:nvPr/>
        </p:nvSpPr>
        <p:spPr>
          <a:xfrm>
            <a:off x="7862237" y="3443073"/>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Calibri" panose="020F0502020204030204" pitchFamily="34" charset="0"/>
                <a:cs typeface="Calibri" panose="020F0502020204030204" pitchFamily="34" charset="0"/>
              </a:rPr>
              <a:t>Digital assessment and testing</a:t>
            </a:r>
          </a:p>
        </p:txBody>
      </p:sp>
      <p:sp>
        <p:nvSpPr>
          <p:cNvPr id="39" name="Text Placeholder 10">
            <a:extLst>
              <a:ext uri="{FF2B5EF4-FFF2-40B4-BE49-F238E27FC236}">
                <a16:creationId xmlns:a16="http://schemas.microsoft.com/office/drawing/2014/main" id="{1C5DAAF9-036B-124D-861F-D385B2098FD2}"/>
              </a:ext>
            </a:extLst>
          </p:cNvPr>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Educational services</a:t>
            </a:r>
            <a:endParaRPr lang="en-US" b="0">
              <a:solidFill>
                <a:schemeClr val="accent1">
                  <a:lumMod val="50000"/>
                </a:schemeClr>
              </a:solidFill>
            </a:endParaRPr>
          </a:p>
        </p:txBody>
      </p:sp>
      <p:pic>
        <p:nvPicPr>
          <p:cNvPr id="41" name="Picture 40">
            <a:extLst>
              <a:ext uri="{FF2B5EF4-FFF2-40B4-BE49-F238E27FC236}">
                <a16:creationId xmlns:a16="http://schemas.microsoft.com/office/drawing/2014/main" id="{D991D9B7-367A-B34A-9844-3A143F7C87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57" y="596310"/>
            <a:ext cx="719401" cy="719401"/>
          </a:xfrm>
          <a:prstGeom prst="rect">
            <a:avLst/>
          </a:prstGeom>
        </p:spPr>
      </p:pic>
    </p:spTree>
    <p:extLst>
      <p:ext uri="{BB962C8B-B14F-4D97-AF65-F5344CB8AC3E}">
        <p14:creationId xmlns:p14="http://schemas.microsoft.com/office/powerpoint/2010/main" val="32834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5" y="669120"/>
            <a:ext cx="9880225"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a:solidFill>
                  <a:schemeClr val="accent1">
                    <a:lumMod val="50000"/>
                  </a:schemeClr>
                </a:solidFill>
              </a:rPr>
              <a:t>Levels of development of educational services in all NRENs</a:t>
            </a:r>
            <a:endParaRPr lang="en-US" b="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9</a:t>
            </a:fld>
            <a:r>
              <a:rPr lang="en-GB"/>
              <a:t>     |</a:t>
            </a:r>
          </a:p>
        </p:txBody>
      </p:sp>
      <p:graphicFrame>
        <p:nvGraphicFramePr>
          <p:cNvPr id="6" name="Chart 5">
            <a:extLst>
              <a:ext uri="{FF2B5EF4-FFF2-40B4-BE49-F238E27FC236}">
                <a16:creationId xmlns:a16="http://schemas.microsoft.com/office/drawing/2014/main" id="{9FFF844C-9C1F-4DA3-A08B-489DDECB424E}"/>
              </a:ext>
            </a:extLst>
          </p:cNvPr>
          <p:cNvGraphicFramePr/>
          <p:nvPr>
            <p:extLst>
              <p:ext uri="{D42A27DB-BD31-4B8C-83A1-F6EECF244321}">
                <p14:modId xmlns:p14="http://schemas.microsoft.com/office/powerpoint/2010/main" val="1739755836"/>
              </p:ext>
            </p:extLst>
          </p:nvPr>
        </p:nvGraphicFramePr>
        <p:xfrm>
          <a:off x="1529861" y="1292758"/>
          <a:ext cx="8845061" cy="4967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70588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45908</TotalTime>
  <Words>1044</Words>
  <Application>Microsoft Macintosh PowerPoint</Application>
  <PresentationFormat>Widescreen</PresentationFormat>
  <Paragraphs>638</Paragraphs>
  <Slides>20</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Myriad Pro</vt:lpstr>
      <vt:lpstr>Office Theme</vt:lpstr>
      <vt:lpstr>PowerPoint Presentation</vt:lpstr>
      <vt:lpstr>Objectives</vt:lpstr>
      <vt:lpstr>PowerPoint Presentation</vt:lpstr>
      <vt:lpstr>PowerPoint Presentation</vt:lpstr>
      <vt:lpstr>Educational services &amp; activities of NRENs</vt:lpstr>
      <vt:lpstr>PowerPoint Presentation</vt:lpstr>
      <vt:lpstr>NRENs provide educational services beyond connectivity</vt:lpstr>
      <vt:lpstr>PowerPoint Presentation</vt:lpstr>
      <vt:lpstr>PowerPoint Presentation</vt:lpstr>
      <vt:lpstr>PowerPoint Presentation</vt:lpstr>
      <vt:lpstr>PowerPoint Presentation</vt:lpstr>
      <vt:lpstr>PowerPoint Presentation</vt:lpstr>
      <vt:lpstr>Transnational education</vt:lpstr>
      <vt:lpstr>PowerPoint Presentation</vt:lpstr>
      <vt:lpstr>PowerPoint Presentation</vt:lpstr>
      <vt:lpstr>PowerPoint Presentation</vt:lpstr>
      <vt:lpstr>TF-EDU Main objective</vt:lpstr>
      <vt:lpstr>Objectives includes</vt:lpstr>
      <vt:lpstr>Next steps</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Gyongyi Horvath</cp:lastModifiedBy>
  <cp:revision>1313</cp:revision>
  <dcterms:created xsi:type="dcterms:W3CDTF">2017-02-13T12:05:27Z</dcterms:created>
  <dcterms:modified xsi:type="dcterms:W3CDTF">2019-06-19T08:57:06Z</dcterms:modified>
</cp:coreProperties>
</file>