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256" r:id="rId2"/>
    <p:sldId id="274" r:id="rId3"/>
    <p:sldId id="277" r:id="rId4"/>
    <p:sldId id="273" r:id="rId5"/>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88" autoAdjust="0"/>
    <p:restoredTop sz="81098"/>
  </p:normalViewPr>
  <p:slideViewPr>
    <p:cSldViewPr snapToGrid="0" snapToObjects="1">
      <p:cViewPr varScale="1">
        <p:scale>
          <a:sx n="128" d="100"/>
          <a:sy n="128" d="100"/>
        </p:scale>
        <p:origin x="18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26/07/2019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2019. 07. 26.</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2019. 07. 26.</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2019. 07. 26.</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2019. 07. 26.</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pt-BR" sz="5400" dirty="0">
                <a:solidFill>
                  <a:schemeClr val="accent2"/>
                </a:solidFill>
              </a:rPr>
              <a:t>UP2U WP8</a:t>
            </a:r>
            <a:br>
              <a:rPr lang="pt-BR" sz="5400" dirty="0">
                <a:solidFill>
                  <a:schemeClr val="accent2"/>
                </a:solidFill>
              </a:rPr>
            </a:br>
            <a:r>
              <a:rPr lang="pt-BR" sz="5400" dirty="0" err="1">
                <a:solidFill>
                  <a:schemeClr val="accent2"/>
                </a:solidFill>
              </a:rPr>
              <a:t>Sustainability</a:t>
            </a:r>
            <a:r>
              <a:rPr lang="pt-BR" sz="5400" dirty="0">
                <a:solidFill>
                  <a:schemeClr val="accent2"/>
                </a:solidFill>
              </a:rPr>
              <a:t> </a:t>
            </a:r>
            <a:r>
              <a:rPr lang="pt-BR" sz="5400" dirty="0" err="1">
                <a:solidFill>
                  <a:schemeClr val="accent2"/>
                </a:solidFill>
              </a:rPr>
              <a:t>and</a:t>
            </a:r>
            <a:r>
              <a:rPr lang="pt-BR" sz="5400" dirty="0">
                <a:solidFill>
                  <a:schemeClr val="accent2"/>
                </a:solidFill>
              </a:rPr>
              <a:t> </a:t>
            </a:r>
            <a:r>
              <a:rPr lang="pt-BR" sz="5400" dirty="0" err="1">
                <a:solidFill>
                  <a:schemeClr val="accent2"/>
                </a:solidFill>
              </a:rPr>
              <a:t>Exploitation</a:t>
            </a:r>
            <a:r>
              <a:rPr lang="pt-BR" sz="5400" dirty="0">
                <a:solidFill>
                  <a:schemeClr val="accent2"/>
                </a:solidFill>
              </a:rPr>
              <a:t> </a:t>
            </a:r>
            <a:r>
              <a:rPr lang="pt-BR" sz="5400" dirty="0" err="1">
                <a:solidFill>
                  <a:schemeClr val="accent2"/>
                </a:solidFill>
              </a:rPr>
              <a:t>of</a:t>
            </a:r>
            <a:r>
              <a:rPr lang="pt-BR" sz="5400" dirty="0">
                <a:solidFill>
                  <a:schemeClr val="accent2"/>
                </a:solidFill>
              </a:rPr>
              <a:t> </a:t>
            </a:r>
            <a:r>
              <a:rPr lang="pt-BR" sz="5400" dirty="0" err="1">
                <a:solidFill>
                  <a:schemeClr val="accent2"/>
                </a:solidFill>
              </a:rPr>
              <a:t>Results</a:t>
            </a:r>
            <a:endParaRPr lang="pt-BR" sz="5400" dirty="0">
              <a:solidFill>
                <a:schemeClr val="accent2"/>
              </a:solidFill>
            </a:endParaRPr>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endParaRPr lang="pt-BR" dirty="0"/>
          </a:p>
        </p:txBody>
      </p:sp>
      <p:sp>
        <p:nvSpPr>
          <p:cNvPr id="6" name="Subtitle 5">
            <a:extLst>
              <a:ext uri="{FF2B5EF4-FFF2-40B4-BE49-F238E27FC236}">
                <a16:creationId xmlns:a16="http://schemas.microsoft.com/office/drawing/2014/main" id="{FF65D93B-B493-E042-810D-F582528F2A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06401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Sustainability Roadmap</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2</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1477328"/>
          </a:xfrm>
          <a:prstGeom prst="rect">
            <a:avLst/>
          </a:prstGeom>
        </p:spPr>
        <p:txBody>
          <a:bodyPr wrap="square">
            <a:spAutoFit/>
          </a:bodyPr>
          <a:lstStyle/>
          <a:p>
            <a:r>
              <a:rPr lang="en-GB" b="1" dirty="0"/>
              <a:t>Meeting (Probably on 31 July)</a:t>
            </a:r>
          </a:p>
          <a:p>
            <a:endParaRPr lang="en-GB" b="1" dirty="0"/>
          </a:p>
          <a:p>
            <a:pPr marL="285750" indent="-285750">
              <a:buFont typeface="Arial" panose="020B0604020202020204" pitchFamily="34" charset="0"/>
              <a:buChar char="•"/>
            </a:pPr>
            <a:r>
              <a:rPr lang="en-GB" b="1" dirty="0"/>
              <a:t>UP2U tools for Schools and NREN Services for Schools</a:t>
            </a:r>
          </a:p>
          <a:p>
            <a:pPr marL="285750" indent="-285750">
              <a:buFont typeface="Arial" panose="020B0604020202020204" pitchFamily="34" charset="0"/>
              <a:buChar char="•"/>
            </a:pPr>
            <a:r>
              <a:rPr lang="en-GB" b="1" dirty="0"/>
              <a:t>How to convert Business models to actual business plans? Such as technical and pedagogical </a:t>
            </a:r>
          </a:p>
          <a:p>
            <a:pPr marL="285750" indent="-285750">
              <a:buFont typeface="Arial" panose="020B0604020202020204" pitchFamily="34" charset="0"/>
              <a:buChar char="•"/>
            </a:pPr>
            <a:r>
              <a:rPr lang="en-GB" b="1" dirty="0"/>
              <a:t>How to design the service? Who will host? </a:t>
            </a:r>
            <a:r>
              <a:rPr lang="en-GB" b="1" dirty="0" err="1"/>
              <a:t>Centeralized</a:t>
            </a:r>
            <a:r>
              <a:rPr lang="en-GB" b="1" dirty="0"/>
              <a:t> or local or mixed?</a:t>
            </a:r>
          </a:p>
        </p:txBody>
      </p:sp>
      <p:sp>
        <p:nvSpPr>
          <p:cNvPr id="6" name="TextBox 5">
            <a:extLst>
              <a:ext uri="{FF2B5EF4-FFF2-40B4-BE49-F238E27FC236}">
                <a16:creationId xmlns:a16="http://schemas.microsoft.com/office/drawing/2014/main" id="{D0F24DF9-D779-4C44-A4E2-7CE33D89181D}"/>
              </a:ext>
            </a:extLst>
          </p:cNvPr>
          <p:cNvSpPr txBox="1"/>
          <p:nvPr/>
        </p:nvSpPr>
        <p:spPr>
          <a:xfrm>
            <a:off x="6500191" y="4721087"/>
            <a:ext cx="2998385" cy="646331"/>
          </a:xfrm>
          <a:prstGeom prst="rect">
            <a:avLst/>
          </a:prstGeom>
          <a:noFill/>
        </p:spPr>
        <p:txBody>
          <a:bodyPr wrap="none" rtlCol="0">
            <a:spAutoFit/>
          </a:bodyPr>
          <a:lstStyle/>
          <a:p>
            <a:r>
              <a:rPr lang="en-US" sz="3600" dirty="0">
                <a:solidFill>
                  <a:srgbClr val="FF0000"/>
                </a:solidFill>
              </a:rPr>
              <a:t>ADDED VALUE!</a:t>
            </a:r>
          </a:p>
        </p:txBody>
      </p:sp>
      <p:sp>
        <p:nvSpPr>
          <p:cNvPr id="7" name="TextBox 6">
            <a:extLst>
              <a:ext uri="{FF2B5EF4-FFF2-40B4-BE49-F238E27FC236}">
                <a16:creationId xmlns:a16="http://schemas.microsoft.com/office/drawing/2014/main" id="{A9DE014F-9483-6442-B252-C5B95791DCB0}"/>
              </a:ext>
            </a:extLst>
          </p:cNvPr>
          <p:cNvSpPr txBox="1"/>
          <p:nvPr/>
        </p:nvSpPr>
        <p:spPr>
          <a:xfrm>
            <a:off x="6241773" y="4392851"/>
            <a:ext cx="697627" cy="369332"/>
          </a:xfrm>
          <a:prstGeom prst="rect">
            <a:avLst/>
          </a:prstGeom>
          <a:noFill/>
        </p:spPr>
        <p:txBody>
          <a:bodyPr wrap="none" rtlCol="0">
            <a:spAutoFit/>
          </a:bodyPr>
          <a:lstStyle/>
          <a:p>
            <a:r>
              <a:rPr lang="en-US" dirty="0"/>
              <a:t>and…</a:t>
            </a:r>
          </a:p>
        </p:txBody>
      </p:sp>
    </p:spTree>
    <p:extLst>
      <p:ext uri="{BB962C8B-B14F-4D97-AF65-F5344CB8AC3E}">
        <p14:creationId xmlns:p14="http://schemas.microsoft.com/office/powerpoint/2010/main" val="1422302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dirty="0"/>
              <a:t>Update on Tasks!</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838200" y="1690688"/>
            <a:ext cx="10515600" cy="3416320"/>
          </a:xfrm>
          <a:prstGeom prst="rect">
            <a:avLst/>
          </a:prstGeom>
        </p:spPr>
        <p:txBody>
          <a:bodyPr wrap="square">
            <a:spAutoFit/>
          </a:bodyPr>
          <a:lstStyle/>
          <a:p>
            <a:endParaRPr lang="en-GB" b="1" dirty="0"/>
          </a:p>
          <a:p>
            <a:pPr marL="285750" indent="-285750">
              <a:buFont typeface="Arial" panose="020B0604020202020204" pitchFamily="34" charset="0"/>
              <a:buChar char="•"/>
            </a:pPr>
            <a:r>
              <a:rPr lang="en-GB" dirty="0"/>
              <a:t>Focus on competitive solutions and the advantages of Up2U’s solution by comparison as part of the ecosystem analysis. (Lead by GWDG)</a:t>
            </a:r>
          </a:p>
          <a:p>
            <a:pPr marL="285750" indent="-285750">
              <a:buFont typeface="Arial" panose="020B0604020202020204" pitchFamily="34" charset="0"/>
              <a:buChar char="•"/>
            </a:pPr>
            <a:r>
              <a:rPr lang="en-GB" dirty="0"/>
              <a:t>Efforts will focus on implementing these business models in an effective, efficient and consistent manner (Lead by PSNC)</a:t>
            </a:r>
          </a:p>
          <a:p>
            <a:pPr marL="285750" indent="-285750">
              <a:buFont typeface="Arial" panose="020B0604020202020204" pitchFamily="34" charset="0"/>
              <a:buChar char="•"/>
            </a:pPr>
            <a:r>
              <a:rPr lang="en-GB" dirty="0"/>
              <a:t>Focus on implementing NREN and Up2U tools for school business models and engage local NRENs or commercial providers (for countries where the local NREN is not interested in engaging with the project). (Lead by TELTEK)</a:t>
            </a:r>
          </a:p>
          <a:p>
            <a:pPr marL="285750" indent="-285750">
              <a:buFont typeface="Arial" panose="020B0604020202020204" pitchFamily="34" charset="0"/>
              <a:buChar char="•"/>
            </a:pPr>
            <a:r>
              <a:rPr lang="en-GB" dirty="0"/>
              <a:t>Extending the community of schools interested in the Up2U platform (Learning Community Task Force)</a:t>
            </a:r>
          </a:p>
          <a:p>
            <a:r>
              <a:rPr lang="en-GB" dirty="0"/>
              <a:t> </a:t>
            </a:r>
          </a:p>
          <a:p>
            <a:pPr marL="285750" indent="-285750">
              <a:buFont typeface="Arial" panose="020B0604020202020204" pitchFamily="34" charset="0"/>
              <a:buChar char="•"/>
            </a:pPr>
            <a:endParaRPr lang="en-GB" dirty="0"/>
          </a:p>
          <a:p>
            <a:endParaRPr lang="en-GB" b="1" dirty="0"/>
          </a:p>
        </p:txBody>
      </p:sp>
    </p:spTree>
    <p:extLst>
      <p:ext uri="{BB962C8B-B14F-4D97-AF65-F5344CB8AC3E}">
        <p14:creationId xmlns:p14="http://schemas.microsoft.com/office/powerpoint/2010/main" val="2558047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p:txBody>
          <a:bodyPr/>
          <a:lstStyle/>
          <a:p>
            <a:r>
              <a:rPr lang="en-US" dirty="0"/>
              <a:t>Status of Deliverables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p:txBody>
          <a:bodyPr/>
          <a:lstStyle/>
          <a:p>
            <a:fld id="{329E5F41-1819-CC4C-A361-86D446D94323}" type="slidenum">
              <a:rPr lang="pt-BR" smtClean="0"/>
              <a:pPr/>
              <a:t>4</a:t>
            </a:fld>
            <a:endParaRPr lang="pt-BR"/>
          </a:p>
        </p:txBody>
      </p:sp>
      <p:graphicFrame>
        <p:nvGraphicFramePr>
          <p:cNvPr id="6" name="Table 5">
            <a:extLst>
              <a:ext uri="{FF2B5EF4-FFF2-40B4-BE49-F238E27FC236}">
                <a16:creationId xmlns:a16="http://schemas.microsoft.com/office/drawing/2014/main" id="{89F82128-50BF-4847-9398-E7D32DBEB7E7}"/>
              </a:ext>
            </a:extLst>
          </p:cNvPr>
          <p:cNvGraphicFramePr>
            <a:graphicFrameLocks noGrp="1"/>
          </p:cNvGraphicFramePr>
          <p:nvPr>
            <p:extLst>
              <p:ext uri="{D42A27DB-BD31-4B8C-83A1-F6EECF244321}">
                <p14:modId xmlns:p14="http://schemas.microsoft.com/office/powerpoint/2010/main" val="3133453583"/>
              </p:ext>
            </p:extLst>
          </p:nvPr>
        </p:nvGraphicFramePr>
        <p:xfrm>
          <a:off x="838200" y="1690688"/>
          <a:ext cx="10515600" cy="4142250"/>
        </p:xfrm>
        <a:graphic>
          <a:graphicData uri="http://schemas.openxmlformats.org/drawingml/2006/table">
            <a:tbl>
              <a:tblPr bandRow="1">
                <a:tableStyleId>{91EBBBCC-DAD2-459C-BE2E-F6DE35CF9A28}</a:tableStyleId>
              </a:tblPr>
              <a:tblGrid>
                <a:gridCol w="1781432">
                  <a:extLst>
                    <a:ext uri="{9D8B030D-6E8A-4147-A177-3AD203B41FA5}">
                      <a16:colId xmlns:a16="http://schemas.microsoft.com/office/drawing/2014/main" val="1286204448"/>
                    </a:ext>
                  </a:extLst>
                </a:gridCol>
                <a:gridCol w="5228968">
                  <a:extLst>
                    <a:ext uri="{9D8B030D-6E8A-4147-A177-3AD203B41FA5}">
                      <a16:colId xmlns:a16="http://schemas.microsoft.com/office/drawing/2014/main" val="1041391837"/>
                    </a:ext>
                  </a:extLst>
                </a:gridCol>
                <a:gridCol w="3505200">
                  <a:extLst>
                    <a:ext uri="{9D8B030D-6E8A-4147-A177-3AD203B41FA5}">
                      <a16:colId xmlns:a16="http://schemas.microsoft.com/office/drawing/2014/main" val="371931540"/>
                    </a:ext>
                  </a:extLst>
                </a:gridCol>
              </a:tblGrid>
              <a:tr h="828450">
                <a:tc>
                  <a:txBody>
                    <a:bodyPr/>
                    <a:lstStyle/>
                    <a:p>
                      <a:r>
                        <a:rPr lang="en-US" sz="2400" dirty="0"/>
                        <a:t>Deliverables </a:t>
                      </a:r>
                    </a:p>
                  </a:txBody>
                  <a:tcPr/>
                </a:tc>
                <a:tc>
                  <a:txBody>
                    <a:bodyPr/>
                    <a:lstStyle/>
                    <a:p>
                      <a:r>
                        <a:rPr lang="en-US" sz="2400" dirty="0"/>
                        <a:t>Topic</a:t>
                      </a:r>
                    </a:p>
                  </a:txBody>
                  <a:tcPr/>
                </a:tc>
                <a:tc>
                  <a:txBody>
                    <a:bodyPr/>
                    <a:lstStyle/>
                    <a:p>
                      <a:r>
                        <a:rPr lang="en-US" sz="2400" dirty="0"/>
                        <a:t>Status</a:t>
                      </a:r>
                    </a:p>
                  </a:txBody>
                  <a:tcPr/>
                </a:tc>
                <a:extLst>
                  <a:ext uri="{0D108BD9-81ED-4DB2-BD59-A6C34878D82A}">
                    <a16:rowId xmlns:a16="http://schemas.microsoft.com/office/drawing/2014/main" val="1974130164"/>
                  </a:ext>
                </a:extLst>
              </a:tr>
              <a:tr h="828450">
                <a:tc>
                  <a:txBody>
                    <a:bodyPr/>
                    <a:lstStyle/>
                    <a:p>
                      <a:r>
                        <a:rPr lang="en-US" sz="2400" dirty="0"/>
                        <a:t>D8.1</a:t>
                      </a:r>
                    </a:p>
                  </a:txBody>
                  <a:tcPr/>
                </a:tc>
                <a:tc>
                  <a:txBody>
                    <a:bodyPr/>
                    <a:lstStyle/>
                    <a:p>
                      <a:r>
                        <a:rPr lang="en-US" sz="2400" dirty="0"/>
                        <a:t>Analysis of Up2U Ecosystem and Existing Business Models</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455006556"/>
                  </a:ext>
                </a:extLst>
              </a:tr>
              <a:tr h="828450">
                <a:tc>
                  <a:txBody>
                    <a:bodyPr/>
                    <a:lstStyle/>
                    <a:p>
                      <a:r>
                        <a:rPr lang="en-US" sz="2400" dirty="0"/>
                        <a:t>D8.2</a:t>
                      </a:r>
                    </a:p>
                  </a:txBody>
                  <a:tcPr/>
                </a:tc>
                <a:tc>
                  <a:txBody>
                    <a:bodyPr/>
                    <a:lstStyle/>
                    <a:p>
                      <a:r>
                        <a:rPr lang="en-US" sz="2400" dirty="0"/>
                        <a:t>Draft Plan for Sustainability and Exploitation </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1413320705"/>
                  </a:ext>
                </a:extLst>
              </a:tr>
              <a:tr h="828450">
                <a:tc>
                  <a:txBody>
                    <a:bodyPr/>
                    <a:lstStyle/>
                    <a:p>
                      <a:r>
                        <a:rPr lang="en-US" sz="2400" dirty="0"/>
                        <a:t>D8.3</a:t>
                      </a:r>
                    </a:p>
                  </a:txBody>
                  <a:tcPr/>
                </a:tc>
                <a:tc>
                  <a:txBody>
                    <a:bodyPr/>
                    <a:lstStyle/>
                    <a:p>
                      <a:r>
                        <a:rPr lang="en-US" sz="2400" dirty="0"/>
                        <a:t>Up2U Business Models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00B050"/>
                          </a:solidFill>
                        </a:rPr>
                        <a:t>Accepted</a:t>
                      </a:r>
                    </a:p>
                    <a:p>
                      <a:endParaRPr lang="en-US" sz="2400" dirty="0"/>
                    </a:p>
                  </a:txBody>
                  <a:tcPr/>
                </a:tc>
                <a:extLst>
                  <a:ext uri="{0D108BD9-81ED-4DB2-BD59-A6C34878D82A}">
                    <a16:rowId xmlns:a16="http://schemas.microsoft.com/office/drawing/2014/main" val="1128066982"/>
                  </a:ext>
                </a:extLst>
              </a:tr>
              <a:tr h="828450">
                <a:tc>
                  <a:txBody>
                    <a:bodyPr/>
                    <a:lstStyle/>
                    <a:p>
                      <a:r>
                        <a:rPr lang="en-US" sz="2400" dirty="0"/>
                        <a:t>D8.4</a:t>
                      </a:r>
                    </a:p>
                  </a:txBody>
                  <a:tcPr/>
                </a:tc>
                <a:tc>
                  <a:txBody>
                    <a:bodyPr/>
                    <a:lstStyle/>
                    <a:p>
                      <a:r>
                        <a:rPr lang="en-US" sz="2400" dirty="0"/>
                        <a:t>Final Report on Up2U Sustainability and Exploitation</a:t>
                      </a:r>
                    </a:p>
                  </a:txBody>
                  <a:tcPr/>
                </a:tc>
                <a:tc>
                  <a:txBody>
                    <a:bodyPr/>
                    <a:lstStyle/>
                    <a:p>
                      <a:r>
                        <a:rPr lang="en-US" sz="2400" dirty="0"/>
                        <a:t>M39 (May 2020)</a:t>
                      </a:r>
                    </a:p>
                  </a:txBody>
                  <a:tcPr/>
                </a:tc>
                <a:extLst>
                  <a:ext uri="{0D108BD9-81ED-4DB2-BD59-A6C34878D82A}">
                    <a16:rowId xmlns:a16="http://schemas.microsoft.com/office/drawing/2014/main" val="3566326269"/>
                  </a:ext>
                </a:extLst>
              </a:tr>
            </a:tbl>
          </a:graphicData>
        </a:graphic>
      </p:graphicFrame>
    </p:spTree>
    <p:extLst>
      <p:ext uri="{BB962C8B-B14F-4D97-AF65-F5344CB8AC3E}">
        <p14:creationId xmlns:p14="http://schemas.microsoft.com/office/powerpoint/2010/main" val="69896757"/>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174</TotalTime>
  <Words>221</Words>
  <Application>Microsoft Macintosh PowerPoint</Application>
  <PresentationFormat>Widescreen</PresentationFormat>
  <Paragraphs>38</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Raleway</vt:lpstr>
      <vt:lpstr>Raleway Light</vt:lpstr>
      <vt:lpstr>Wingdings</vt:lpstr>
      <vt:lpstr>Tema do Office</vt:lpstr>
      <vt:lpstr>UP2U WP8 Sustainability and Exploitation of Results</vt:lpstr>
      <vt:lpstr>Sustainability Roadmap</vt:lpstr>
      <vt:lpstr>Update on Tasks!</vt:lpstr>
      <vt:lpstr>Status of Deliverables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UP2U WP8 Sustainability and Exploitation of Results</dc:title>
  <dc:creator>Microsoft Office User</dc:creator>
  <cp:lastModifiedBy>FARAZ FATEMI MOGHADDAM</cp:lastModifiedBy>
  <cp:revision>20</cp:revision>
  <dcterms:created xsi:type="dcterms:W3CDTF">2018-07-25T10:43:43Z</dcterms:created>
  <dcterms:modified xsi:type="dcterms:W3CDTF">2019-07-26T08:06:24Z</dcterms:modified>
</cp:coreProperties>
</file>