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5" r:id="rId2"/>
    <p:sldId id="498" r:id="rId3"/>
    <p:sldId id="488" r:id="rId4"/>
    <p:sldId id="846" r:id="rId5"/>
    <p:sldId id="785" r:id="rId6"/>
    <p:sldId id="787" r:id="rId7"/>
    <p:sldId id="856" r:id="rId8"/>
    <p:sldId id="513" r:id="rId9"/>
    <p:sldId id="491" r:id="rId10"/>
    <p:sldId id="494" r:id="rId11"/>
    <p:sldId id="852" r:id="rId12"/>
    <p:sldId id="855" r:id="rId13"/>
    <p:sldId id="518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Tóth" initials="BT" lastIdx="2" clrIdx="0">
    <p:extLst>
      <p:ext uri="{19B8F6BF-5375-455C-9EA6-DF929625EA0E}">
        <p15:presenceInfo xmlns:p15="http://schemas.microsoft.com/office/powerpoint/2012/main" userId="Barbara Tóth" providerId="None"/>
      </p:ext>
    </p:extLst>
  </p:cmAuthor>
  <p:cmAuthor id="2" name="AudreyGerber" initials="A" lastIdx="1" clrIdx="1">
    <p:extLst>
      <p:ext uri="{19B8F6BF-5375-455C-9EA6-DF929625EA0E}">
        <p15:presenceInfo xmlns:p15="http://schemas.microsoft.com/office/powerpoint/2012/main" userId="AudreyGerber" providerId="None"/>
      </p:ext>
    </p:extLst>
  </p:cmAuthor>
  <p:cmAuthor id="3" name="Gyongyi Horvath" initials="GH" lastIdx="12" clrIdx="2">
    <p:extLst>
      <p:ext uri="{19B8F6BF-5375-455C-9EA6-DF929625EA0E}">
        <p15:presenceInfo xmlns:p15="http://schemas.microsoft.com/office/powerpoint/2012/main" userId="S::gyongyi.horvath@geant.org::e47d36f6-b349-49a7-baae-b313e0db0bf3" providerId="AD"/>
      </p:ext>
    </p:extLst>
  </p:cmAuthor>
  <p:cmAuthor id="4" name=" " initials="" lastIdx="80" clrIdx="3">
    <p:extLst>
      <p:ext uri="{19B8F6BF-5375-455C-9EA6-DF929625EA0E}">
        <p15:presenceInfo xmlns:p15="http://schemas.microsoft.com/office/powerpoint/2012/main" userId="S::allan.third@open.ac.uk::47de3f51-e1af-4145-8bde-f136803e5a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CB"/>
    <a:srgbClr val="F26522"/>
    <a:srgbClr val="F7941E"/>
    <a:srgbClr val="F2621E"/>
    <a:srgbClr val="FFAF4F"/>
    <a:srgbClr val="FFC681"/>
    <a:srgbClr val="F7921B"/>
    <a:srgbClr val="3A82AA"/>
    <a:srgbClr val="F79219"/>
    <a:srgbClr val="E2E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8" autoAdjust="0"/>
    <p:restoredTop sz="91531" autoAdjust="0"/>
  </p:normalViewPr>
  <p:slideViewPr>
    <p:cSldViewPr snapToGrid="0" snapToObjects="1">
      <p:cViewPr varScale="1">
        <p:scale>
          <a:sx n="86" d="100"/>
          <a:sy n="86" d="100"/>
        </p:scale>
        <p:origin x="3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52B63-F2E9-C342-A387-8BF386948AC8}" type="doc">
      <dgm:prSet loTypeId="urn:microsoft.com/office/officeart/2005/8/layout/matrix2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E4B40401-475B-C345-B17E-9AE529519A14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Education network staff</a:t>
          </a:r>
        </a:p>
      </dgm:t>
    </dgm:pt>
    <dgm:pt modelId="{2028CA49-6487-4F4B-966F-7B0DD7CB1994}" type="parTrans" cxnId="{A159B4AB-580A-384A-8249-05668E096B98}">
      <dgm:prSet/>
      <dgm:spPr/>
      <dgm:t>
        <a:bodyPr/>
        <a:lstStyle/>
        <a:p>
          <a:endParaRPr lang="en-US"/>
        </a:p>
      </dgm:t>
    </dgm:pt>
    <dgm:pt modelId="{4E349C5A-512D-2F4F-8D32-7EDE0D8914C8}" type="sibTrans" cxnId="{A159B4AB-580A-384A-8249-05668E096B98}">
      <dgm:prSet/>
      <dgm:spPr/>
      <dgm:t>
        <a:bodyPr/>
        <a:lstStyle/>
        <a:p>
          <a:endParaRPr lang="en-US"/>
        </a:p>
      </dgm:t>
    </dgm:pt>
    <dgm:pt modelId="{5D8293EE-9B95-C84D-ABF9-BF638AF5DD35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Groups on social media</a:t>
          </a:r>
        </a:p>
      </dgm:t>
    </dgm:pt>
    <dgm:pt modelId="{96E59025-21FA-1D46-B4AF-A556CBFD6D94}" type="parTrans" cxnId="{14E71CD9-C5FF-F84A-9732-FD89EA6BE194}">
      <dgm:prSet/>
      <dgm:spPr/>
      <dgm:t>
        <a:bodyPr/>
        <a:lstStyle/>
        <a:p>
          <a:endParaRPr lang="en-US"/>
        </a:p>
      </dgm:t>
    </dgm:pt>
    <dgm:pt modelId="{970EC15A-D563-114F-93EA-7B402274EA80}" type="sibTrans" cxnId="{14E71CD9-C5FF-F84A-9732-FD89EA6BE194}">
      <dgm:prSet/>
      <dgm:spPr/>
      <dgm:t>
        <a:bodyPr/>
        <a:lstStyle/>
        <a:p>
          <a:endParaRPr lang="en-US"/>
        </a:p>
      </dgm:t>
    </dgm:pt>
    <dgm:pt modelId="{4CE3D74B-6036-2E4A-9C15-67E669C5050F}">
      <dgm:prSet phldrT="[Text]"/>
      <dgm:spPr/>
      <dgm:t>
        <a:bodyPr/>
        <a:lstStyle/>
        <a:p>
          <a:r>
            <a:rPr lang="en-US" dirty="0" err="1">
              <a:latin typeface="Raleway" panose="020B0003030101060003" pitchFamily="34" charset="0"/>
            </a:rPr>
            <a:t>Schoolnet</a:t>
          </a:r>
          <a:endParaRPr lang="en-US" dirty="0">
            <a:latin typeface="Raleway" panose="020B0003030101060003" pitchFamily="34" charset="0"/>
          </a:endParaRPr>
        </a:p>
      </dgm:t>
    </dgm:pt>
    <dgm:pt modelId="{56AEFDC2-696B-7A4B-AA55-CBEAD705F10A}" type="parTrans" cxnId="{CA7E313C-5F66-864F-9BD1-627143A5456F}">
      <dgm:prSet/>
      <dgm:spPr/>
      <dgm:t>
        <a:bodyPr/>
        <a:lstStyle/>
        <a:p>
          <a:endParaRPr lang="en-US"/>
        </a:p>
      </dgm:t>
    </dgm:pt>
    <dgm:pt modelId="{91BF8F25-1DD4-DF4D-8F5A-3F9E41092BAB}" type="sibTrans" cxnId="{CA7E313C-5F66-864F-9BD1-627143A5456F}">
      <dgm:prSet/>
      <dgm:spPr/>
      <dgm:t>
        <a:bodyPr/>
        <a:lstStyle/>
        <a:p>
          <a:endParaRPr lang="en-US"/>
        </a:p>
      </dgm:t>
    </dgm:pt>
    <dgm:pt modelId="{EC4E7C58-FB90-D34E-8030-57AD21CB336B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Twitter chats</a:t>
          </a:r>
        </a:p>
      </dgm:t>
    </dgm:pt>
    <dgm:pt modelId="{1F99429E-FE9F-EF47-ABB8-86AB6FA5B865}" type="parTrans" cxnId="{0AC656B4-15C2-EC41-9B24-DE44236C5284}">
      <dgm:prSet/>
      <dgm:spPr/>
      <dgm:t>
        <a:bodyPr/>
        <a:lstStyle/>
        <a:p>
          <a:endParaRPr lang="en-US"/>
        </a:p>
      </dgm:t>
    </dgm:pt>
    <dgm:pt modelId="{D33DCBD3-1768-BE4B-AF24-F422852AA834}" type="sibTrans" cxnId="{0AC656B4-15C2-EC41-9B24-DE44236C5284}">
      <dgm:prSet/>
      <dgm:spPr/>
      <dgm:t>
        <a:bodyPr/>
        <a:lstStyle/>
        <a:p>
          <a:endParaRPr lang="en-US"/>
        </a:p>
      </dgm:t>
    </dgm:pt>
    <dgm:pt modelId="{7211ADE2-C44E-C042-8C70-9B10ECCC12E7}">
      <dgm:prSet phldrT="[Text]"/>
      <dgm:spPr/>
      <dgm:t>
        <a:bodyPr/>
        <a:lstStyle/>
        <a:p>
          <a:endParaRPr lang="en-IL"/>
        </a:p>
      </dgm:t>
    </dgm:pt>
    <dgm:pt modelId="{ABF4A2A5-B2A5-7546-BB5A-00F7A08BFB85}" type="parTrans" cxnId="{57DAC3E5-C16A-F844-9894-09BC769EF970}">
      <dgm:prSet/>
      <dgm:spPr/>
      <dgm:t>
        <a:bodyPr/>
        <a:lstStyle/>
        <a:p>
          <a:endParaRPr lang="en-US"/>
        </a:p>
      </dgm:t>
    </dgm:pt>
    <dgm:pt modelId="{703A79EB-7888-704C-B548-B33AF59074CF}" type="sibTrans" cxnId="{57DAC3E5-C16A-F844-9894-09BC769EF970}">
      <dgm:prSet/>
      <dgm:spPr/>
      <dgm:t>
        <a:bodyPr/>
        <a:lstStyle/>
        <a:p>
          <a:endParaRPr lang="en-US"/>
        </a:p>
      </dgm:t>
    </dgm:pt>
    <dgm:pt modelId="{0F8C7BB4-ECEB-B640-8CAD-BE952E1859B3}">
      <dgm:prSet phldrT="[Text]"/>
      <dgm:spPr/>
      <dgm:t>
        <a:bodyPr/>
        <a:lstStyle/>
        <a:p>
          <a:endParaRPr lang="en-IL"/>
        </a:p>
      </dgm:t>
    </dgm:pt>
    <dgm:pt modelId="{6554DF44-7D93-6049-AA0F-75BAB82504BF}" type="parTrans" cxnId="{1E491BEE-4346-EE43-9321-6001C96385DB}">
      <dgm:prSet/>
      <dgm:spPr/>
      <dgm:t>
        <a:bodyPr/>
        <a:lstStyle/>
        <a:p>
          <a:endParaRPr lang="en-US"/>
        </a:p>
      </dgm:t>
    </dgm:pt>
    <dgm:pt modelId="{28177CF5-BE51-9A4D-9087-E4079FE375E8}" type="sibTrans" cxnId="{1E491BEE-4346-EE43-9321-6001C96385DB}">
      <dgm:prSet/>
      <dgm:spPr/>
      <dgm:t>
        <a:bodyPr/>
        <a:lstStyle/>
        <a:p>
          <a:endParaRPr lang="en-US"/>
        </a:p>
      </dgm:t>
    </dgm:pt>
    <dgm:pt modelId="{700763D0-8EE5-9840-B0A9-B4B3F79FDB16}">
      <dgm:prSet phldrT="[Text]"/>
      <dgm:spPr/>
      <dgm:t>
        <a:bodyPr/>
        <a:lstStyle/>
        <a:p>
          <a:endParaRPr lang="en-IL"/>
        </a:p>
      </dgm:t>
    </dgm:pt>
    <dgm:pt modelId="{DED466A1-419A-8C42-B3F2-35C58DFCE48A}" type="parTrans" cxnId="{DF6921D3-23C4-B84A-BE18-F6353C81FC7C}">
      <dgm:prSet/>
      <dgm:spPr/>
      <dgm:t>
        <a:bodyPr/>
        <a:lstStyle/>
        <a:p>
          <a:endParaRPr lang="en-US"/>
        </a:p>
      </dgm:t>
    </dgm:pt>
    <dgm:pt modelId="{BD71E3F4-2FB7-854B-905A-B5DD3959CB24}" type="sibTrans" cxnId="{DF6921D3-23C4-B84A-BE18-F6353C81FC7C}">
      <dgm:prSet/>
      <dgm:spPr/>
      <dgm:t>
        <a:bodyPr/>
        <a:lstStyle/>
        <a:p>
          <a:endParaRPr lang="en-US"/>
        </a:p>
      </dgm:t>
    </dgm:pt>
    <dgm:pt modelId="{E0E9E354-DE86-5241-9E79-3DCCB2A44AEE}">
      <dgm:prSet phldrT="[Text]"/>
      <dgm:spPr/>
      <dgm:t>
        <a:bodyPr/>
        <a:lstStyle/>
        <a:p>
          <a:endParaRPr lang="en-IL"/>
        </a:p>
      </dgm:t>
    </dgm:pt>
    <dgm:pt modelId="{F87B82D7-8313-F747-A9F5-25459E874B08}" type="parTrans" cxnId="{8820AC07-48BD-654F-AC1A-6E02D4D4C8E2}">
      <dgm:prSet/>
      <dgm:spPr/>
      <dgm:t>
        <a:bodyPr/>
        <a:lstStyle/>
        <a:p>
          <a:endParaRPr lang="en-US"/>
        </a:p>
      </dgm:t>
    </dgm:pt>
    <dgm:pt modelId="{2256C367-330E-1046-8D27-87F5F04A30AE}" type="sibTrans" cxnId="{8820AC07-48BD-654F-AC1A-6E02D4D4C8E2}">
      <dgm:prSet/>
      <dgm:spPr/>
      <dgm:t>
        <a:bodyPr/>
        <a:lstStyle/>
        <a:p>
          <a:endParaRPr lang="en-US"/>
        </a:p>
      </dgm:t>
    </dgm:pt>
    <dgm:pt modelId="{2C2B6EAC-76A8-244D-91C5-605715D0E985}" type="pres">
      <dgm:prSet presAssocID="{8CC52B63-F2E9-C342-A387-8BF386948AC8}" presName="matrix" presStyleCnt="0">
        <dgm:presLayoutVars>
          <dgm:chMax val="1"/>
          <dgm:dir/>
          <dgm:resizeHandles val="exact"/>
        </dgm:presLayoutVars>
      </dgm:prSet>
      <dgm:spPr/>
    </dgm:pt>
    <dgm:pt modelId="{E3FF0656-51C5-0D41-9B60-B04616D48F4B}" type="pres">
      <dgm:prSet presAssocID="{8CC52B63-F2E9-C342-A387-8BF386948AC8}" presName="axisShape" presStyleLbl="bgShp" presStyleIdx="0" presStyleCnt="1"/>
      <dgm:spPr/>
    </dgm:pt>
    <dgm:pt modelId="{CE20973A-9772-774B-998F-C6DD17716F95}" type="pres">
      <dgm:prSet presAssocID="{8CC52B63-F2E9-C342-A387-8BF386948AC8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BB5A4CD-8C11-D041-8824-2432CFD9B034}" type="pres">
      <dgm:prSet presAssocID="{8CC52B63-F2E9-C342-A387-8BF386948AC8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B2E2566-85B8-B34F-8626-3EA98D1A1DC4}" type="pres">
      <dgm:prSet presAssocID="{8CC52B63-F2E9-C342-A387-8BF386948AC8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594305C-98E9-474C-B4CF-5626DA3AAB1F}" type="pres">
      <dgm:prSet presAssocID="{8CC52B63-F2E9-C342-A387-8BF386948AC8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820AC07-48BD-654F-AC1A-6E02D4D4C8E2}" srcId="{8CC52B63-F2E9-C342-A387-8BF386948AC8}" destId="{E0E9E354-DE86-5241-9E79-3DCCB2A44AEE}" srcOrd="7" destOrd="0" parTransId="{F87B82D7-8313-F747-A9F5-25459E874B08}" sibTransId="{2256C367-330E-1046-8D27-87F5F04A30AE}"/>
    <dgm:cxn modelId="{9F16F43B-9E67-1A44-A663-386368E5E77D}" type="presOf" srcId="{E4B40401-475B-C345-B17E-9AE529519A14}" destId="{CE20973A-9772-774B-998F-C6DD17716F95}" srcOrd="0" destOrd="0" presId="urn:microsoft.com/office/officeart/2005/8/layout/matrix2"/>
    <dgm:cxn modelId="{CA7E313C-5F66-864F-9BD1-627143A5456F}" srcId="{8CC52B63-F2E9-C342-A387-8BF386948AC8}" destId="{4CE3D74B-6036-2E4A-9C15-67E669C5050F}" srcOrd="2" destOrd="0" parTransId="{56AEFDC2-696B-7A4B-AA55-CBEAD705F10A}" sibTransId="{91BF8F25-1DD4-DF4D-8F5A-3F9E41092BAB}"/>
    <dgm:cxn modelId="{8ABBE540-FD1C-234F-ADAC-73241C33C7D0}" type="presOf" srcId="{5D8293EE-9B95-C84D-ABF9-BF638AF5DD35}" destId="{4BB5A4CD-8C11-D041-8824-2432CFD9B034}" srcOrd="0" destOrd="0" presId="urn:microsoft.com/office/officeart/2005/8/layout/matrix2"/>
    <dgm:cxn modelId="{8000F87C-FAA0-C247-8BEE-A2F211030EA0}" type="presOf" srcId="{8CC52B63-F2E9-C342-A387-8BF386948AC8}" destId="{2C2B6EAC-76A8-244D-91C5-605715D0E985}" srcOrd="0" destOrd="0" presId="urn:microsoft.com/office/officeart/2005/8/layout/matrix2"/>
    <dgm:cxn modelId="{FFD79395-746A-CD4A-BB05-DF0DEDCDCCE9}" type="presOf" srcId="{4CE3D74B-6036-2E4A-9C15-67E669C5050F}" destId="{3B2E2566-85B8-B34F-8626-3EA98D1A1DC4}" srcOrd="0" destOrd="0" presId="urn:microsoft.com/office/officeart/2005/8/layout/matrix2"/>
    <dgm:cxn modelId="{A159B4AB-580A-384A-8249-05668E096B98}" srcId="{8CC52B63-F2E9-C342-A387-8BF386948AC8}" destId="{E4B40401-475B-C345-B17E-9AE529519A14}" srcOrd="0" destOrd="0" parTransId="{2028CA49-6487-4F4B-966F-7B0DD7CB1994}" sibTransId="{4E349C5A-512D-2F4F-8D32-7EDE0D8914C8}"/>
    <dgm:cxn modelId="{0AC656B4-15C2-EC41-9B24-DE44236C5284}" srcId="{8CC52B63-F2E9-C342-A387-8BF386948AC8}" destId="{EC4E7C58-FB90-D34E-8030-57AD21CB336B}" srcOrd="3" destOrd="0" parTransId="{1F99429E-FE9F-EF47-ABB8-86AB6FA5B865}" sibTransId="{D33DCBD3-1768-BE4B-AF24-F422852AA834}"/>
    <dgm:cxn modelId="{DF6921D3-23C4-B84A-BE18-F6353C81FC7C}" srcId="{8CC52B63-F2E9-C342-A387-8BF386948AC8}" destId="{700763D0-8EE5-9840-B0A9-B4B3F79FDB16}" srcOrd="6" destOrd="0" parTransId="{DED466A1-419A-8C42-B3F2-35C58DFCE48A}" sibTransId="{BD71E3F4-2FB7-854B-905A-B5DD3959CB24}"/>
    <dgm:cxn modelId="{14E71CD9-C5FF-F84A-9732-FD89EA6BE194}" srcId="{8CC52B63-F2E9-C342-A387-8BF386948AC8}" destId="{5D8293EE-9B95-C84D-ABF9-BF638AF5DD35}" srcOrd="1" destOrd="0" parTransId="{96E59025-21FA-1D46-B4AF-A556CBFD6D94}" sibTransId="{970EC15A-D563-114F-93EA-7B402274EA80}"/>
    <dgm:cxn modelId="{57DAC3E5-C16A-F844-9894-09BC769EF970}" srcId="{8CC52B63-F2E9-C342-A387-8BF386948AC8}" destId="{7211ADE2-C44E-C042-8C70-9B10ECCC12E7}" srcOrd="4" destOrd="0" parTransId="{ABF4A2A5-B2A5-7546-BB5A-00F7A08BFB85}" sibTransId="{703A79EB-7888-704C-B548-B33AF59074CF}"/>
    <dgm:cxn modelId="{1E491BEE-4346-EE43-9321-6001C96385DB}" srcId="{8CC52B63-F2E9-C342-A387-8BF386948AC8}" destId="{0F8C7BB4-ECEB-B640-8CAD-BE952E1859B3}" srcOrd="5" destOrd="0" parTransId="{6554DF44-7D93-6049-AA0F-75BAB82504BF}" sibTransId="{28177CF5-BE51-9A4D-9087-E4079FE375E8}"/>
    <dgm:cxn modelId="{BED987F5-E0E0-1B4E-B9CD-5D29563B027B}" type="presOf" srcId="{EC4E7C58-FB90-D34E-8030-57AD21CB336B}" destId="{9594305C-98E9-474C-B4CF-5626DA3AAB1F}" srcOrd="0" destOrd="0" presId="urn:microsoft.com/office/officeart/2005/8/layout/matrix2"/>
    <dgm:cxn modelId="{79010CA6-F636-C344-936B-A48BC61AB49D}" type="presParOf" srcId="{2C2B6EAC-76A8-244D-91C5-605715D0E985}" destId="{E3FF0656-51C5-0D41-9B60-B04616D48F4B}" srcOrd="0" destOrd="0" presId="urn:microsoft.com/office/officeart/2005/8/layout/matrix2"/>
    <dgm:cxn modelId="{9F4584C0-A298-7345-BC59-D7F635750D3B}" type="presParOf" srcId="{2C2B6EAC-76A8-244D-91C5-605715D0E985}" destId="{CE20973A-9772-774B-998F-C6DD17716F95}" srcOrd="1" destOrd="0" presId="urn:microsoft.com/office/officeart/2005/8/layout/matrix2"/>
    <dgm:cxn modelId="{15A442B2-6F4D-864E-97AF-1B799B2889D0}" type="presParOf" srcId="{2C2B6EAC-76A8-244D-91C5-605715D0E985}" destId="{4BB5A4CD-8C11-D041-8824-2432CFD9B034}" srcOrd="2" destOrd="0" presId="urn:microsoft.com/office/officeart/2005/8/layout/matrix2"/>
    <dgm:cxn modelId="{64F14154-6BB3-334E-9082-62E278C1E14C}" type="presParOf" srcId="{2C2B6EAC-76A8-244D-91C5-605715D0E985}" destId="{3B2E2566-85B8-B34F-8626-3EA98D1A1DC4}" srcOrd="3" destOrd="0" presId="urn:microsoft.com/office/officeart/2005/8/layout/matrix2"/>
    <dgm:cxn modelId="{C181E32B-FB1B-5B4C-B374-88DBAB69ADCF}" type="presParOf" srcId="{2C2B6EAC-76A8-244D-91C5-605715D0E985}" destId="{9594305C-98E9-474C-B4CF-5626DA3AAB1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F0656-51C5-0D41-9B60-B04616D48F4B}">
      <dsp:nvSpPr>
        <dsp:cNvPr id="0" name=""/>
        <dsp:cNvSpPr/>
      </dsp:nvSpPr>
      <dsp:spPr>
        <a:xfrm>
          <a:off x="1350166" y="0"/>
          <a:ext cx="4708652" cy="470865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973A-9772-774B-998F-C6DD17716F95}">
      <dsp:nvSpPr>
        <dsp:cNvPr id="0" name=""/>
        <dsp:cNvSpPr/>
      </dsp:nvSpPr>
      <dsp:spPr>
        <a:xfrm>
          <a:off x="1656228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Education network staff</a:t>
          </a:r>
        </a:p>
      </dsp:txBody>
      <dsp:txXfrm>
        <a:off x="1748171" y="398005"/>
        <a:ext cx="1699574" cy="1699574"/>
      </dsp:txXfrm>
    </dsp:sp>
    <dsp:sp modelId="{4BB5A4CD-8C11-D041-8824-2432CFD9B034}">
      <dsp:nvSpPr>
        <dsp:cNvPr id="0" name=""/>
        <dsp:cNvSpPr/>
      </dsp:nvSpPr>
      <dsp:spPr>
        <a:xfrm>
          <a:off x="3869295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Groups on social media</a:t>
          </a:r>
        </a:p>
      </dsp:txBody>
      <dsp:txXfrm>
        <a:off x="3961238" y="398005"/>
        <a:ext cx="1699574" cy="1699574"/>
      </dsp:txXfrm>
    </dsp:sp>
    <dsp:sp modelId="{3B2E2566-85B8-B34F-8626-3EA98D1A1DC4}">
      <dsp:nvSpPr>
        <dsp:cNvPr id="0" name=""/>
        <dsp:cNvSpPr/>
      </dsp:nvSpPr>
      <dsp:spPr>
        <a:xfrm>
          <a:off x="1656228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Raleway" panose="020B0003030101060003" pitchFamily="34" charset="0"/>
            </a:rPr>
            <a:t>Schoolnet</a:t>
          </a:r>
          <a:endParaRPr lang="en-US" sz="2600" kern="1200" dirty="0">
            <a:latin typeface="Raleway" panose="020B0003030101060003" pitchFamily="34" charset="0"/>
          </a:endParaRPr>
        </a:p>
      </dsp:txBody>
      <dsp:txXfrm>
        <a:off x="1748171" y="2611071"/>
        <a:ext cx="1699574" cy="1699574"/>
      </dsp:txXfrm>
    </dsp:sp>
    <dsp:sp modelId="{9594305C-98E9-474C-B4CF-5626DA3AAB1F}">
      <dsp:nvSpPr>
        <dsp:cNvPr id="0" name=""/>
        <dsp:cNvSpPr/>
      </dsp:nvSpPr>
      <dsp:spPr>
        <a:xfrm>
          <a:off x="3869295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Twitter chats</a:t>
          </a:r>
        </a:p>
      </dsp:txBody>
      <dsp:txXfrm>
        <a:off x="3961238" y="2611071"/>
        <a:ext cx="1699574" cy="1699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CD18FE-659B-1940-B3B6-D6666B03A3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25887-839E-1441-957E-517FC78DD5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9B31-A5A7-8841-8B60-31C3DA8A92CF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332EC-3B42-1248-B189-F32E9E550D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DDED9-9621-E44C-BDE3-4DAFAC31ED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7A9AB-FB2A-FA40-810C-0C8B69D218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fed3c6a6b_2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g4fed3c6a6b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78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already starts the activities on those task </a:t>
            </a:r>
          </a:p>
          <a:p>
            <a:r>
              <a:rPr lang="en-US" dirty="0"/>
              <a:t>We assume that some of the communities can use some of the UP2U aspects such as tools, contents…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103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+mn-lt"/>
              </a:rPr>
              <a:t>Identifying and reaching a broader range of learning communities that can benefit from the Up2U ecosystem. </a:t>
            </a:r>
            <a:endParaRPr lang="en-IL" sz="16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624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2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To reach a wider range of communities and org…</a:t>
            </a:r>
          </a:p>
          <a:p>
            <a:pPr defTabSz="933237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13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accent2"/>
                </a:solidFill>
              </a:rPr>
              <a:t>Wide range of learning communities that we can engage </a:t>
            </a:r>
            <a:endParaRPr lang="en-US" dirty="0"/>
          </a:p>
          <a:p>
            <a:r>
              <a:rPr lang="en-US" dirty="0"/>
              <a:t>The first community is the most important one that we suppers the pilot countries and the CPD teachers..</a:t>
            </a:r>
          </a:p>
          <a:p>
            <a:r>
              <a:rPr lang="en-US" dirty="0"/>
              <a:t>Intensive and demanding prosses Deep learning</a:t>
            </a:r>
          </a:p>
          <a:p>
            <a:r>
              <a:rPr lang="en-US" dirty="0"/>
              <a:t>Additional to the pilot countries we find that there is a NATIONAL …. INTERNATIONAL and Independent user.</a:t>
            </a:r>
          </a:p>
          <a:p>
            <a:r>
              <a:rPr lang="en-US" dirty="0"/>
              <a:t>Early adaptor and innovations teaches </a:t>
            </a:r>
          </a:p>
          <a:p>
            <a:r>
              <a:rPr lang="en-US" dirty="0"/>
              <a:t>----------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386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talked about the teachers CPD and Module 1 2 3 and I like to point out in this graph that the courses contain a mixed content that supports interactions activities collaborations and external tools </a:t>
            </a:r>
          </a:p>
          <a:p>
            <a:r>
              <a:rPr lang="en-US" dirty="0"/>
              <a:t>-------</a:t>
            </a:r>
          </a:p>
          <a:p>
            <a:endParaRPr lang="en-US" dirty="0"/>
          </a:p>
          <a:p>
            <a:r>
              <a:rPr lang="en-US" dirty="0"/>
              <a:t>We supports the CPD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657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9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114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360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Innovations teachers that can use content, scenario or tools to supports there learning methods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71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last few month we are promoting the engagement more communities </a:t>
            </a:r>
          </a:p>
          <a:p>
            <a:r>
              <a:rPr lang="en-US" dirty="0"/>
              <a:t>And we establish a cross WP’s Task Force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7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l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9220200" cy="785758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777875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BC52ED-D5EF-4928-AFB6-572FDDD0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0BF3-9261-4343-A375-AE1440D5B384}" type="datetimeFigureOut">
              <a:rPr lang="x-none" smtClean="0"/>
              <a:t>7/24/19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763677-6417-48E5-8E26-028D4AC80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5BEE4-4B91-457E-B791-12F7FB13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31F72-40A3-4C3C-9744-659F89E738B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1368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 dirty="0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n.org/about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ctrTitle"/>
          </p:nvPr>
        </p:nvSpPr>
        <p:spPr>
          <a:xfrm>
            <a:off x="1524000" y="1265690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Autofit/>
          </a:bodyPr>
          <a:lstStyle/>
          <a:p>
            <a:pPr>
              <a:spcBef>
                <a:spcPts val="0"/>
              </a:spcBef>
              <a:buClr>
                <a:schemeClr val="accent2"/>
              </a:buClr>
              <a:buSzPts val="4100"/>
            </a:pPr>
            <a:r>
              <a:rPr lang="en" sz="5467" dirty="0">
                <a:solidFill>
                  <a:schemeClr val="accent2"/>
                </a:solidFill>
              </a:rPr>
              <a:t>WP5 - Learning Community Interactions</a:t>
            </a:r>
            <a:endParaRPr sz="5467" dirty="0">
              <a:solidFill>
                <a:schemeClr val="accent2"/>
              </a:solidFill>
            </a:endParaRPr>
          </a:p>
        </p:txBody>
      </p:sp>
      <p:sp>
        <p:nvSpPr>
          <p:cNvPr id="93" name="Google Shape;93;p19"/>
          <p:cNvSpPr txBox="1">
            <a:spLocks noGrp="1"/>
          </p:cNvSpPr>
          <p:nvPr>
            <p:ph type="subTitle" idx="1"/>
          </p:nvPr>
        </p:nvSpPr>
        <p:spPr>
          <a:xfrm>
            <a:off x="1524000" y="3597618"/>
            <a:ext cx="9144000" cy="11666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" sz="2800" b="1" dirty="0"/>
              <a:t>Eli Shmueli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endParaRPr lang="en" sz="2800" b="1" dirty="0"/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-US" sz="2800" b="1" dirty="0"/>
              <a:t>IUCC-</a:t>
            </a:r>
            <a:r>
              <a:rPr lang="en-US" sz="2800" dirty="0"/>
              <a:t> Inter-University Computation Center</a:t>
            </a:r>
            <a:r>
              <a:rPr lang="en" sz="2800" dirty="0"/>
              <a:t>, Israel</a:t>
            </a:r>
            <a:br>
              <a:rPr lang="en" sz="2800" dirty="0"/>
            </a:br>
            <a:endParaRPr sz="2800" dirty="0"/>
          </a:p>
        </p:txBody>
      </p:sp>
      <p:sp>
        <p:nvSpPr>
          <p:cNvPr id="94" name="Google Shape;94;p19"/>
          <p:cNvSpPr txBox="1"/>
          <p:nvPr/>
        </p:nvSpPr>
        <p:spPr>
          <a:xfrm>
            <a:off x="1524000" y="5468903"/>
            <a:ext cx="9144000" cy="694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WP5-WP7 Rome, 23</a:t>
            </a:r>
            <a:r>
              <a:rPr lang="en-US" sz="2000" baseline="30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rd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-24</a:t>
            </a:r>
            <a:r>
              <a:rPr lang="en-US" sz="2000" baseline="30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of July 2019,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endParaRPr lang="en-US" sz="2000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285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CE32F-1D8C-4EC0-8AF3-BE55D2DD7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Steps to Engaging Community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ED60-69CC-4149-A8FB-017900FC3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948"/>
            <a:ext cx="9582150" cy="4351338"/>
          </a:xfrm>
        </p:spPr>
        <p:txBody>
          <a:bodyPr>
            <a:normAutofit/>
          </a:bodyPr>
          <a:lstStyle/>
          <a:p>
            <a:r>
              <a:rPr lang="en-US" sz="2800" dirty="0"/>
              <a:t>Mapping different communities and organizations.</a:t>
            </a:r>
          </a:p>
          <a:p>
            <a:endParaRPr lang="en-US" sz="2800" dirty="0"/>
          </a:p>
          <a:p>
            <a:r>
              <a:rPr lang="en-US" sz="2800" dirty="0"/>
              <a:t>Establishing contact and exploring possible collaboration with these communities and organizations.</a:t>
            </a:r>
          </a:p>
          <a:p>
            <a:endParaRPr lang="en-US" sz="2800" dirty="0"/>
          </a:p>
          <a:p>
            <a:r>
              <a:rPr lang="en-US" sz="2800" dirty="0"/>
              <a:t>Cooperating with different communities to establish which aspects of Up2U ecosystem could interest them.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2F9A0-C4A8-4BD1-AB25-D3F24DC6D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511C4-CE2C-4979-83EB-066ABF24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340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WP’s Cross Activities 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FA23B-CEDD-4B88-9883-69961DFD8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19017"/>
              </p:ext>
            </p:extLst>
          </p:nvPr>
        </p:nvGraphicFramePr>
        <p:xfrm>
          <a:off x="869244" y="1121859"/>
          <a:ext cx="9593745" cy="48850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64089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6229656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</a:tblGrid>
              <a:tr h="501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/>
                          </a:solidFill>
                          <a:effectLst/>
                        </a:rPr>
                        <a:t>WP’s and Partners </a:t>
                      </a:r>
                      <a:endParaRPr lang="en-IL" sz="1800" b="1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581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International teacher organizations and networks.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558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NREN’s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 &amp; WP2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National teacher organizations and networks.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6702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WP7 &amp; WP2 &amp; WP8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Organizations that promote pedagogy and learning technologies for teachers and schools.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801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Subject Matter Committee (SMC) and local members of Sub-SMC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Teacher professional development programmes.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536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U-HUB (TAU / Sapienza  )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536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&amp; NREN’s</a:t>
                      </a:r>
                      <a:endParaRPr lang="en-IL" sz="1800" b="1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  <a:tr h="5783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600" b="1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5480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281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Cross WP’s Task Force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FA23B-CEDD-4B88-9883-69961DFD8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533388"/>
              </p:ext>
            </p:extLst>
          </p:nvPr>
        </p:nvGraphicFramePr>
        <p:xfrm>
          <a:off x="869244" y="1121858"/>
          <a:ext cx="9820526" cy="50394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08045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4206290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  <a:gridCol w="2806191">
                  <a:extLst>
                    <a:ext uri="{9D8B030D-6E8A-4147-A177-3AD203B41FA5}">
                      <a16:colId xmlns:a16="http://schemas.microsoft.com/office/drawing/2014/main" val="2851273365"/>
                    </a:ext>
                  </a:extLst>
                </a:gridCol>
              </a:tblGrid>
              <a:tr h="636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/>
                          </a:solidFill>
                          <a:effectLst/>
                        </a:rPr>
                        <a:t>WP’s</a:t>
                      </a:r>
                      <a:endParaRPr lang="en-IL" sz="1800" b="1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Partners</a:t>
                      </a:r>
                      <a:endParaRPr lang="en-I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610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International teacher organizations and networks.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Gyongyi, Casper, Eli,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NERN’s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 &amp; WP2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National teacher organizations and networks.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Eli, Mary, Gytis, Michael, Barbara, </a:t>
                      </a:r>
                      <a:r>
                        <a:rPr lang="en-US" sz="1800" dirty="0">
                          <a:effectLst/>
                        </a:rPr>
                        <a:t>Antonio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, Marco, Gabriella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WP7 &amp; WP2 &amp; WP8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Organizations that promote pedagogy and learning technologies for teachers and schools.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Stefano, Ingrid, Michael, Gytis, Barbara, </a:t>
                      </a: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Faraz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910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Subject Matter Committee (SMC) and local members of Sub-SMC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Teacher professional development programmes.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Mary, Ingrid, Nadia,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U-HUB (TAU / Sapienza )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Ingrid, Jack, Stefano, Marco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&amp; NREN’s</a:t>
                      </a:r>
                      <a:endParaRPr lang="en-IL" sz="1800" b="1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n-lt"/>
                        </a:rPr>
                        <a:t>Eli, Nelson, </a:t>
                      </a:r>
                      <a:r>
                        <a:rPr lang="en-GB" sz="1800" dirty="0" err="1">
                          <a:latin typeface="+mn-lt"/>
                        </a:rPr>
                        <a:t>Ilias</a:t>
                      </a:r>
                      <a:r>
                        <a:rPr lang="en-GB" sz="1800" dirty="0">
                          <a:latin typeface="+mn-lt"/>
                        </a:rPr>
                        <a:t>, Gyongyi, Casper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724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noProof="0" dirty="0">
                <a:solidFill>
                  <a:schemeClr val="accent2"/>
                </a:solidFill>
              </a:rPr>
              <a:t>THANK YOU!</a:t>
            </a:r>
            <a:br>
              <a:rPr lang="en-US" noProof="0" dirty="0">
                <a:solidFill>
                  <a:schemeClr val="accent2"/>
                </a:solidFill>
              </a:rPr>
            </a:br>
            <a:endParaRPr lang="en-US" noProof="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endParaRPr lang="en-US" b="1" u="sng" noProof="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u="sng" noProof="0" dirty="0">
                <a:solidFill>
                  <a:srgbClr val="FFC000"/>
                </a:solidFill>
              </a:rPr>
              <a:t>#up2universe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491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22549" y="2311081"/>
            <a:ext cx="12518796" cy="2639505"/>
          </a:xfrm>
          <a:prstGeom prst="rect">
            <a:avLst/>
          </a:prstGeom>
          <a:solidFill>
            <a:srgbClr val="FFC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Communities, Social Networks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39F2C6-4BC6-2842-A3BB-F3421DA0F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BEC70-DE6F-1340-8236-A8FEFD9C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A99234B-C509-5647-84E9-FB2C5DDEB469}"/>
              </a:ext>
            </a:extLst>
          </p:cNvPr>
          <p:cNvGraphicFramePr/>
          <p:nvPr/>
        </p:nvGraphicFramePr>
        <p:xfrm>
          <a:off x="2262553" y="1406769"/>
          <a:ext cx="7408985" cy="4708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AAC157-4B38-D04E-AE19-9263E609BA37}"/>
              </a:ext>
            </a:extLst>
          </p:cNvPr>
          <p:cNvSpPr txBox="1"/>
          <p:nvPr/>
        </p:nvSpPr>
        <p:spPr>
          <a:xfrm>
            <a:off x="1127695" y="3453318"/>
            <a:ext cx="2785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Raleway" panose="020B0003030101060003" pitchFamily="34" charset="0"/>
              </a:rPr>
              <a:t>Organised</a:t>
            </a:r>
            <a:endParaRPr lang="en-US" sz="2400" dirty="0">
              <a:latin typeface="Raleway" panose="020B0003030101060003" pitchFamily="34" charset="0"/>
            </a:endParaRPr>
          </a:p>
          <a:p>
            <a:r>
              <a:rPr lang="en-US" sz="2000" dirty="0">
                <a:latin typeface="Raleway" panose="020B0003030101060003" pitchFamily="34" charset="0"/>
              </a:rPr>
              <a:t>(top-down / formal)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A116C2-14AB-9442-B998-B5761CE89638}"/>
              </a:ext>
            </a:extLst>
          </p:cNvPr>
          <p:cNvSpPr txBox="1"/>
          <p:nvPr/>
        </p:nvSpPr>
        <p:spPr>
          <a:xfrm>
            <a:off x="8428891" y="3456392"/>
            <a:ext cx="2924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Raleway" panose="020B0003030101060003" pitchFamily="34" charset="0"/>
              </a:rPr>
              <a:t>Emergent</a:t>
            </a:r>
          </a:p>
          <a:p>
            <a:r>
              <a:rPr lang="en-US" sz="2000" dirty="0">
                <a:latin typeface="Raleway" panose="020B0003030101060003" pitchFamily="34" charset="0"/>
              </a:rPr>
              <a:t>(bottom-up / informal)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7C56C8-5469-9B48-9C10-599DF8FFCC58}"/>
              </a:ext>
            </a:extLst>
          </p:cNvPr>
          <p:cNvSpPr txBox="1"/>
          <p:nvPr/>
        </p:nvSpPr>
        <p:spPr>
          <a:xfrm>
            <a:off x="4844560" y="994349"/>
            <a:ext cx="224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Communities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22B6E-5805-D146-92F1-D3C551282A9A}"/>
              </a:ext>
            </a:extLst>
          </p:cNvPr>
          <p:cNvSpPr txBox="1"/>
          <p:nvPr/>
        </p:nvSpPr>
        <p:spPr>
          <a:xfrm>
            <a:off x="4947137" y="6036485"/>
            <a:ext cx="2039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Networks</a:t>
            </a:r>
          </a:p>
        </p:txBody>
      </p:sp>
    </p:spTree>
    <p:extLst>
      <p:ext uri="{BB962C8B-B14F-4D97-AF65-F5344CB8AC3E}">
        <p14:creationId xmlns:p14="http://schemas.microsoft.com/office/powerpoint/2010/main" val="342221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EC958-53FC-4A31-A2E4-57A1280E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Wide range of learning communities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27A4A-4C8D-4AB1-8E6E-D127CA9CE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55696"/>
            <a:ext cx="6400800" cy="4351338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en-US" sz="2200" dirty="0"/>
              <a:t>Pilot schools </a:t>
            </a:r>
          </a:p>
          <a:p>
            <a:pPr algn="l">
              <a:lnSpc>
                <a:spcPct val="100000"/>
              </a:lnSpc>
            </a:pPr>
            <a:r>
              <a:rPr lang="en-US" sz="2200" dirty="0"/>
              <a:t>Organizations, networks and communities on a national level </a:t>
            </a:r>
            <a:br>
              <a:rPr lang="en-US" sz="2200" dirty="0"/>
            </a:br>
            <a:endParaRPr lang="en-US" sz="2200" dirty="0"/>
          </a:p>
          <a:p>
            <a:pPr algn="l">
              <a:lnSpc>
                <a:spcPct val="100000"/>
              </a:lnSpc>
            </a:pPr>
            <a:r>
              <a:rPr lang="en-US" sz="2200" dirty="0"/>
              <a:t>Organizations, networks and communities on an international level </a:t>
            </a:r>
          </a:p>
          <a:p>
            <a:pPr marL="0" indent="0" algn="l">
              <a:lnSpc>
                <a:spcPct val="100000"/>
              </a:lnSpc>
              <a:buNone/>
            </a:pPr>
            <a:endParaRPr lang="en-US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200" dirty="0"/>
              <a:t>Independent users (teachers and students)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C4010-2E7F-455B-9DBF-49C0D9A4D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www.up2university.eu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048A2-B145-455B-BBCA-E68FE36B3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9E5F41-1819-CC4C-A361-86D446D9432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17276E2-2DFE-4D63-A7C4-13B1A80FAA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1" r="13580"/>
          <a:stretch/>
        </p:blipFill>
        <p:spPr>
          <a:xfrm>
            <a:off x="7258051" y="1658995"/>
            <a:ext cx="4607005" cy="427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7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762120" y="133028"/>
            <a:ext cx="921960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-1" normalizeH="0" baseline="0" noProof="0" dirty="0" err="1">
                <a:ln>
                  <a:noFill/>
                </a:ln>
                <a:effectLst/>
                <a:uLnTx/>
                <a:uFillTx/>
                <a:latin typeface="Raleway"/>
                <a:ea typeface="Raleway"/>
                <a:cs typeface="+mn-cs"/>
              </a:rPr>
              <a:t>Teacher</a:t>
            </a:r>
            <a:r>
              <a:rPr kumimoji="0" lang="it-IT" sz="4400" b="1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Raleway"/>
                <a:ea typeface="Raleway"/>
                <a:cs typeface="+mn-cs"/>
              </a:rPr>
              <a:t> CPD </a:t>
            </a:r>
            <a:endParaRPr kumimoji="0" lang="it-IT" sz="4400" b="0" i="0" u="none" strike="noStrike" kern="1200" cap="none" spc="-1" normalizeH="0" baseline="0" noProof="0" dirty="0">
              <a:ln>
                <a:noFill/>
              </a:ln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594240" y="1689840"/>
            <a:ext cx="5776080" cy="466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685800" marR="0" lvl="1" indent="-22788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1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sz="24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Module 1- I</a:t>
            </a:r>
            <a:r>
              <a:rPr kumimoji="0" lang="en-GB" sz="2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mplemented in pilot countries</a:t>
            </a:r>
          </a:p>
          <a:p>
            <a:pPr marL="685800" marR="0" lvl="1" indent="-22788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1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85800" marR="0" lvl="1" indent="-22788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1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sz="24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Module 2- </a:t>
            </a:r>
            <a:r>
              <a:rPr kumimoji="0" lang="en-GB" sz="2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Teachers will implement what they learned in </a:t>
            </a:r>
            <a:r>
              <a:rPr kumimoji="0" lang="en-GB" sz="24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classrooms</a:t>
            </a:r>
          </a:p>
          <a:p>
            <a:pPr marL="685800" marR="0" lvl="1" indent="-22788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1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GB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85800" marR="0" lvl="1" indent="-22788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1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GB" sz="24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Module 3</a:t>
            </a:r>
            <a:r>
              <a:rPr kumimoji="0" lang="en-GB" sz="24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GB" sz="2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/>
                <a:ea typeface="Raleway"/>
                <a:cs typeface="+mn-cs"/>
              </a:rPr>
              <a:t>‘Train the trainer’</a:t>
            </a:r>
            <a:endParaRPr kumimoji="0" lang="it-IT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Light"/>
                <a:ea typeface="Raleway Light"/>
                <a:cs typeface="+mn-cs"/>
              </a:rPr>
              <a:t>www.up2university.eu</a:t>
            </a:r>
            <a:endParaRPr kumimoji="0" lang="it-IT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2A52D0-9094-4563-BA66-1F4346CF500C}" type="slidenum">
              <a:rPr kumimoji="0" lang="it-IT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Light"/>
                <a:ea typeface="Raleway Light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76AA7E-DD0D-43B7-82E6-31250E22956D}"/>
              </a:ext>
            </a:extLst>
          </p:cNvPr>
          <p:cNvSpPr/>
          <p:nvPr/>
        </p:nvSpPr>
        <p:spPr>
          <a:xfrm>
            <a:off x="6876859" y="4884091"/>
            <a:ext cx="4114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anose="020B0003030101060003" pitchFamily="34" charset="0"/>
                <a:ea typeface="Calibri" panose="020F0502020204030204" pitchFamily="34" charset="0"/>
              </a:rPr>
              <a:t>OER Resources and interactive Activities and content</a:t>
            </a:r>
            <a:endParaRPr kumimoji="0" lang="x-non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anose="020B0003030101060003" pitchFamily="34" charset="0"/>
              <a:ea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D470ED-B6DF-4D1B-8CAA-39C024E0E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198" y="1688474"/>
            <a:ext cx="4901798" cy="301585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64F04216-81DC-4FAD-963F-D4C71FC68968}"/>
              </a:ext>
            </a:extLst>
          </p:cNvPr>
          <p:cNvSpPr/>
          <p:nvPr/>
        </p:nvSpPr>
        <p:spPr>
          <a:xfrm>
            <a:off x="6766560" y="2885440"/>
            <a:ext cx="406400" cy="35560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ED5DD0-B667-49EC-8E8B-32EDBFA69D7B}"/>
              </a:ext>
            </a:extLst>
          </p:cNvPr>
          <p:cNvSpPr/>
          <p:nvPr/>
        </p:nvSpPr>
        <p:spPr>
          <a:xfrm>
            <a:off x="6725920" y="2315364"/>
            <a:ext cx="523360" cy="35560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56C9322-9BC2-4930-AFB4-EC519E8006BE}"/>
              </a:ext>
            </a:extLst>
          </p:cNvPr>
          <p:cNvSpPr/>
          <p:nvPr/>
        </p:nvSpPr>
        <p:spPr>
          <a:xfrm>
            <a:off x="11064240" y="2590800"/>
            <a:ext cx="523360" cy="35560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D09CA3-FEC2-4CA1-80B8-C61C7FFBE2D8}"/>
              </a:ext>
            </a:extLst>
          </p:cNvPr>
          <p:cNvSpPr/>
          <p:nvPr/>
        </p:nvSpPr>
        <p:spPr>
          <a:xfrm>
            <a:off x="10454640" y="3534754"/>
            <a:ext cx="1300480" cy="1149252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3F1B9B-C2EC-4BE9-AE80-45B3A9C1A363}"/>
              </a:ext>
            </a:extLst>
          </p:cNvPr>
          <p:cNvSpPr/>
          <p:nvPr/>
        </p:nvSpPr>
        <p:spPr>
          <a:xfrm>
            <a:off x="6707198" y="3916870"/>
            <a:ext cx="859610" cy="38502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96551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Local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Pilot Countries 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69780"/>
              </p:ext>
            </p:extLst>
          </p:nvPr>
        </p:nvGraphicFramePr>
        <p:xfrm>
          <a:off x="921088" y="1714737"/>
          <a:ext cx="9863176" cy="418811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976270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6886906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1811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CPD Modules - Local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119274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Spain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Bottom Up approach - Small group of independent teachers whose schools not yet affiliated with Up2U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Fully online Module 1 instead of hybrid or f2f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Portugal and 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Combined Modules 1 and 2  to replace two sequential Modules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Several countries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Prefer to use their own local instance of Moodle rather than central instance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560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5343-3E4A-4442-9A61-BE791306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503030101060003"/>
              </a:rPr>
              <a:t>National &amp; International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39850"/>
            <a:ext cx="6476999" cy="4351338"/>
          </a:xfrm>
        </p:spPr>
        <p:txBody>
          <a:bodyPr/>
          <a:lstStyle/>
          <a:p>
            <a:r>
              <a:rPr lang="en-GB" dirty="0"/>
              <a:t>National teacher organizations and networks.</a:t>
            </a:r>
          </a:p>
          <a:p>
            <a:r>
              <a:rPr lang="en-GB" dirty="0"/>
              <a:t>Organizations that promote pedagogy and learning technologies for teachers and schools.</a:t>
            </a:r>
          </a:p>
          <a:p>
            <a:r>
              <a:rPr lang="en-GB" dirty="0"/>
              <a:t>Teacher professional development programmes. </a:t>
            </a:r>
          </a:p>
          <a:p>
            <a:r>
              <a:rPr lang="en-GB" dirty="0"/>
              <a:t>Universities and colleges - Outreach programs</a:t>
            </a:r>
          </a:p>
          <a:p>
            <a:r>
              <a:rPr lang="en-GB" dirty="0"/>
              <a:t>Government educational programs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315200" y="1339850"/>
            <a:ext cx="44862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6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GÉANT &amp; NRENs</a:t>
            </a:r>
          </a:p>
          <a:p>
            <a:r>
              <a:rPr lang="en-GB" dirty="0"/>
              <a:t>Content providers</a:t>
            </a:r>
          </a:p>
          <a:p>
            <a:r>
              <a:rPr lang="en-GB" dirty="0"/>
              <a:t>OER repositories for schools</a:t>
            </a:r>
          </a:p>
          <a:p>
            <a:r>
              <a:rPr lang="en-GB" dirty="0"/>
              <a:t>Educational EU </a:t>
            </a:r>
            <a:br>
              <a:rPr lang="en-GB" dirty="0"/>
            </a:br>
            <a:r>
              <a:rPr lang="en-GB" dirty="0"/>
              <a:t>communities – </a:t>
            </a:r>
            <a:r>
              <a:rPr lang="en-GB" dirty="0" err="1"/>
              <a:t>Scientix</a:t>
            </a:r>
            <a:r>
              <a:rPr lang="en-GB" dirty="0"/>
              <a:t>, </a:t>
            </a:r>
            <a:r>
              <a:rPr lang="en-GB" dirty="0">
                <a:hlinkClick r:id="rId4"/>
              </a:rPr>
              <a:t>European </a:t>
            </a:r>
            <a:r>
              <a:rPr lang="en-GB" dirty="0" err="1">
                <a:hlinkClick r:id="rId4"/>
              </a:rPr>
              <a:t>Schoolnet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02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National</a:t>
            </a:r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-US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partner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 countries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23495"/>
              </p:ext>
            </p:extLst>
          </p:nvPr>
        </p:nvGraphicFramePr>
        <p:xfrm>
          <a:off x="921088" y="1714737"/>
          <a:ext cx="9863176" cy="455108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976270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6886906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1811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503030101060003"/>
                        </a:rPr>
                        <a:t>National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119274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Poland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Memoranda of </a:t>
                      </a:r>
                      <a:r>
                        <a:rPr lang="pl-PL" dirty="0" err="1"/>
                        <a:t>understanding</a:t>
                      </a:r>
                      <a:r>
                        <a:rPr lang="pl-PL" dirty="0"/>
                        <a:t> with </a:t>
                      </a:r>
                      <a:r>
                        <a:rPr lang="pl-PL" dirty="0" err="1"/>
                        <a:t>four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units</a:t>
                      </a:r>
                      <a:r>
                        <a:rPr lang="pl-PL" dirty="0"/>
                        <a:t> of </a:t>
                      </a:r>
                      <a:r>
                        <a:rPr lang="pl-PL" dirty="0" err="1"/>
                        <a:t>territorial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division</a:t>
                      </a:r>
                      <a:r>
                        <a:rPr lang="pl-PL" dirty="0"/>
                        <a:t> to </a:t>
                      </a:r>
                      <a:r>
                        <a:rPr lang="pl-PL" dirty="0" err="1"/>
                        <a:t>promote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pilots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starting</a:t>
                      </a:r>
                      <a:r>
                        <a:rPr lang="pl-PL" dirty="0"/>
                        <a:t> from </a:t>
                      </a:r>
                      <a:r>
                        <a:rPr lang="pl-PL" dirty="0" err="1"/>
                        <a:t>September</a:t>
                      </a:r>
                      <a:endParaRPr lang="pl-PL" dirty="0"/>
                    </a:p>
                    <a:p>
                      <a:pPr lvl="1"/>
                      <a:r>
                        <a:rPr lang="pl-PL" dirty="0"/>
                        <a:t>The regions: Nowy Tomyśl, Września, Krotoszyn, Poznań-Jeżyce</a:t>
                      </a:r>
                    </a:p>
                    <a:p>
                      <a:pPr lvl="1"/>
                      <a:r>
                        <a:rPr lang="pl-PL" dirty="0"/>
                        <a:t>20-30 </a:t>
                      </a:r>
                      <a:r>
                        <a:rPr lang="pl-PL" dirty="0" err="1"/>
                        <a:t>schools</a:t>
                      </a:r>
                      <a:r>
                        <a:rPr lang="pl-PL" dirty="0"/>
                        <a:t> in the </a:t>
                      </a:r>
                      <a:r>
                        <a:rPr lang="pl-PL" dirty="0" err="1"/>
                        <a:t>first</a:t>
                      </a:r>
                      <a:r>
                        <a:rPr lang="pl-PL" dirty="0"/>
                        <a:t> step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Several countries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23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3D129-2F75-47F4-8811-AA0570026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Independent Users</a:t>
            </a:r>
            <a:endParaRPr lang="x-none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A4352-FAC2-43B8-BE20-953CEFD3B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www.up2university.eu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E0F2C0-6904-4849-A802-09A70DA3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9E5F41-1819-CC4C-A361-86D446D9432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7941E"/>
                </a:solidFill>
              </a:rPr>
              <a:t>Independent teachers - </a:t>
            </a:r>
            <a:r>
              <a:rPr lang="en-GB" dirty="0"/>
              <a:t>want to use Up2U tools and content without participating in CPD.</a:t>
            </a:r>
          </a:p>
          <a:p>
            <a:endParaRPr lang="en-GB" dirty="0"/>
          </a:p>
          <a:p>
            <a:r>
              <a:rPr lang="en-GB" b="1" dirty="0">
                <a:solidFill>
                  <a:srgbClr val="F7941E"/>
                </a:solidFill>
              </a:rPr>
              <a:t>Independent students -  </a:t>
            </a:r>
            <a:r>
              <a:rPr lang="en-GB" dirty="0"/>
              <a:t>want to use Up2U enrichment content to smooth their transition to university.  </a:t>
            </a:r>
          </a:p>
          <a:p>
            <a:endParaRPr lang="en-GB" dirty="0"/>
          </a:p>
          <a:p>
            <a:r>
              <a:rPr lang="en-GB" dirty="0"/>
              <a:t>Up2U needs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b="1" dirty="0">
                <a:solidFill>
                  <a:srgbClr val="F7941E"/>
                </a:solidFill>
              </a:rPr>
              <a:t>flexibility - </a:t>
            </a:r>
            <a:r>
              <a:rPr lang="en-GB" dirty="0"/>
              <a:t>users can easily </a:t>
            </a:r>
            <a:r>
              <a:rPr lang="en-GB" b="1" dirty="0">
                <a:solidFill>
                  <a:srgbClr val="F7941E"/>
                </a:solidFill>
              </a:rPr>
              <a:t>define their degree of engagement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dirty="0"/>
              <a:t>with Up2U </a:t>
            </a:r>
            <a:r>
              <a:rPr lang="en-GB" b="1" dirty="0">
                <a:solidFill>
                  <a:srgbClr val="F7941E"/>
                </a:solidFill>
              </a:rPr>
              <a:t>content and tools</a:t>
            </a:r>
            <a:r>
              <a:rPr lang="en-GB" dirty="0"/>
              <a:t>, and use </a:t>
            </a:r>
            <a:r>
              <a:rPr lang="en-GB" b="1" dirty="0">
                <a:solidFill>
                  <a:srgbClr val="F7941E"/>
                </a:solidFill>
              </a:rPr>
              <a:t>as small or as large a part of the ecosystem</a:t>
            </a:r>
            <a:r>
              <a:rPr lang="en-GB" dirty="0"/>
              <a:t> to meet their specific needs. </a:t>
            </a:r>
          </a:p>
        </p:txBody>
      </p:sp>
    </p:spTree>
    <p:extLst>
      <p:ext uri="{BB962C8B-B14F-4D97-AF65-F5344CB8AC3E}">
        <p14:creationId xmlns:p14="http://schemas.microsoft.com/office/powerpoint/2010/main" val="258629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EAE2F-3A6C-4F7C-A76D-886097D75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Raleway" panose="020B0003030101060003" pitchFamily="34" charset="0"/>
              </a:rPr>
              <a:t>Task force</a:t>
            </a:r>
            <a:br>
              <a:rPr lang="en-US" b="1" dirty="0">
                <a:latin typeface="Raleway" panose="020B0003030101060003" pitchFamily="34" charset="0"/>
              </a:rPr>
            </a:br>
            <a:r>
              <a:rPr lang="en-US" b="0" dirty="0">
                <a:latin typeface="Raleway" panose="020B0003030101060003" pitchFamily="34" charset="0"/>
              </a:rPr>
              <a:t>Engaging communities </a:t>
            </a:r>
            <a:endParaRPr lang="x-none" b="0" dirty="0">
              <a:latin typeface="Raleway" panose="020B00030301010600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94162-3ECA-43CA-9D40-5CEDC0B01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8794014" cy="4351338"/>
          </a:xfrm>
        </p:spPr>
        <p:txBody>
          <a:bodyPr>
            <a:normAutofit/>
          </a:bodyPr>
          <a:lstStyle/>
          <a:p>
            <a:r>
              <a:rPr lang="en-US" sz="2000" dirty="0"/>
              <a:t>Formulate a plan to enrich Up2U’s usability by </a:t>
            </a:r>
            <a:r>
              <a:rPr lang="en-US" sz="2000" dirty="0">
                <a:solidFill>
                  <a:srgbClr val="ED7D31"/>
                </a:solidFill>
              </a:rPr>
              <a:t>engaging additional communities</a:t>
            </a:r>
            <a:r>
              <a:rPr lang="en-US" sz="2000" dirty="0"/>
              <a:t> in Europe and involving them with the Up2U ecosystem</a:t>
            </a:r>
          </a:p>
          <a:p>
            <a:endParaRPr lang="en-US" sz="2000" dirty="0"/>
          </a:p>
          <a:p>
            <a:r>
              <a:rPr lang="en-US" sz="2000" dirty="0"/>
              <a:t>These communities include </a:t>
            </a:r>
            <a:r>
              <a:rPr lang="en-US" sz="2000" dirty="0">
                <a:solidFill>
                  <a:srgbClr val="ED7D31"/>
                </a:solidFill>
              </a:rPr>
              <a:t>national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ED7D31"/>
                </a:solidFill>
              </a:rPr>
              <a:t>international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D7D31"/>
                </a:solidFill>
              </a:rPr>
              <a:t>teacher</a:t>
            </a:r>
            <a:r>
              <a:rPr lang="en-US" sz="2000" dirty="0"/>
              <a:t> networks and </a:t>
            </a:r>
            <a:r>
              <a:rPr lang="en-US" sz="2000" dirty="0">
                <a:solidFill>
                  <a:srgbClr val="ED7D31"/>
                </a:solidFill>
              </a:rPr>
              <a:t>organizations</a:t>
            </a:r>
            <a:r>
              <a:rPr lang="en-US" sz="2000" dirty="0"/>
              <a:t> that support large numbers of schools, as well as </a:t>
            </a:r>
            <a:r>
              <a:rPr lang="en-US" sz="2000" dirty="0">
                <a:solidFill>
                  <a:srgbClr val="ED7D31"/>
                </a:solidFill>
              </a:rPr>
              <a:t>communities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D7D31"/>
                </a:solidFill>
              </a:rPr>
              <a:t>of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D7D31"/>
                </a:solidFill>
              </a:rPr>
              <a:t>students</a:t>
            </a:r>
            <a:r>
              <a:rPr lang="en-US" sz="2000" dirty="0"/>
              <a:t> in both formal and non-formal education programs.</a:t>
            </a:r>
            <a:endParaRPr lang="x-none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817A0-778B-42A0-A595-11567E47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www.up2university.eu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EAA34-418E-40E8-8243-706B1174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9E5F41-1819-CC4C-A361-86D446D9432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2" descr="×ª××¦××ª ×ª××× × ×¢×××¨ âªlearning communitiesâ¬â">
            <a:extLst>
              <a:ext uri="{FF2B5EF4-FFF2-40B4-BE49-F238E27FC236}">
                <a16:creationId xmlns:a16="http://schemas.microsoft.com/office/drawing/2014/main" id="{2C18EEEC-2C09-AD45-A90E-9C5730247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95730" y="2722540"/>
            <a:ext cx="3535122" cy="20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6297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1 Spring review slides v0.2" id="{C8860553-44FC-5442-A4CF-06715ACE7C4B}" vid="{65AB4D06-2F73-144D-83E6-53B815568F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6251</TotalTime>
  <Words>951</Words>
  <Application>Microsoft Macintosh PowerPoint</Application>
  <PresentationFormat>Widescreen</PresentationFormat>
  <Paragraphs>175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Raleway</vt:lpstr>
      <vt:lpstr>Raleway Light</vt:lpstr>
      <vt:lpstr>Wingdings</vt:lpstr>
      <vt:lpstr>Tema do Office</vt:lpstr>
      <vt:lpstr>WP5 - Learning Community Interactions</vt:lpstr>
      <vt:lpstr>Learning Communities, Social Networks </vt:lpstr>
      <vt:lpstr>Wide range of learning communities</vt:lpstr>
      <vt:lpstr>PowerPoint Presentation</vt:lpstr>
      <vt:lpstr>Local Practices from Pilot Countries </vt:lpstr>
      <vt:lpstr>National &amp; International</vt:lpstr>
      <vt:lpstr>National Practices from partner countries</vt:lpstr>
      <vt:lpstr>Independent Users</vt:lpstr>
      <vt:lpstr>Task force Engaging communities </vt:lpstr>
      <vt:lpstr>Steps to Engaging Community</vt:lpstr>
      <vt:lpstr>WP’s Cross Activities  </vt:lpstr>
      <vt:lpstr>Cross WP’s Task Force </vt:lpstr>
      <vt:lpstr>THANK YOU!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Periodic Review</dc:title>
  <dc:creator>Gyongyi Horvath</dc:creator>
  <cp:lastModifiedBy>Eli Shmueli</cp:lastModifiedBy>
  <cp:revision>196</cp:revision>
  <cp:lastPrinted>2019-03-13T12:52:56Z</cp:lastPrinted>
  <dcterms:created xsi:type="dcterms:W3CDTF">2019-02-27T10:51:55Z</dcterms:created>
  <dcterms:modified xsi:type="dcterms:W3CDTF">2019-07-25T07:22:56Z</dcterms:modified>
</cp:coreProperties>
</file>