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7" r:id="rId2"/>
    <p:sldId id="273" r:id="rId3"/>
    <p:sldId id="275" r:id="rId4"/>
    <p:sldId id="268" r:id="rId5"/>
    <p:sldId id="274"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448" autoAdjust="0"/>
  </p:normalViewPr>
  <p:slideViewPr>
    <p:cSldViewPr>
      <p:cViewPr varScale="1">
        <p:scale>
          <a:sx n="54" d="100"/>
          <a:sy n="54" d="100"/>
        </p:scale>
        <p:origin x="1640" y="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78DDDF-54A5-492A-8A0F-E141E1BECEE3}" type="datetimeFigureOut">
              <a:rPr lang="en-US" smtClean="0"/>
              <a:t>7/25/2019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ABE8BB-6049-465C-A4B3-708A5DD22474}" type="slidenum">
              <a:rPr lang="en-US" smtClean="0"/>
              <a:t>‹#›</a:t>
            </a:fld>
            <a:endParaRPr lang="en-US"/>
          </a:p>
        </p:txBody>
      </p:sp>
    </p:spTree>
    <p:extLst>
      <p:ext uri="{BB962C8B-B14F-4D97-AF65-F5344CB8AC3E}">
        <p14:creationId xmlns:p14="http://schemas.microsoft.com/office/powerpoint/2010/main" val="24146269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txBox="1">
            <a:spLocks noGrp="1"/>
          </p:cNvSpPr>
          <p:nvPr>
            <p:ph type="body" idx="1"/>
          </p:nvPr>
        </p:nvSpPr>
        <p:spPr>
          <a:xfrm>
            <a:off x="685787" y="4343386"/>
            <a:ext cx="5486381" cy="4114795"/>
          </a:xfrm>
          <a:prstGeom prst="rect">
            <a:avLst/>
          </a:prstGeom>
          <a:noFill/>
          <a:ln>
            <a:noFill/>
          </a:ln>
        </p:spPr>
        <p:txBody>
          <a:bodyPr lIns="82045" tIns="82045" rIns="82045" bIns="82045" anchor="ctr" anchorCtr="0">
            <a:noAutofit/>
          </a:bodyPr>
          <a:lstStyle/>
          <a:p>
            <a:endParaRPr/>
          </a:p>
        </p:txBody>
      </p:sp>
      <p:sp>
        <p:nvSpPr>
          <p:cNvPr id="63" name="Shape 6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SMC works with the national communities to implement the pilot activities in all pilot countries. Small groups  of teachers in each pilot country working together to make scenarios courses and analyze the evaluation through the surveys and interviews. Support the work on learning analytics for the evaluation phase and disseminate the up2u idea to related conferences by their participation </a:t>
            </a:r>
          </a:p>
        </p:txBody>
      </p:sp>
      <p:sp>
        <p:nvSpPr>
          <p:cNvPr id="4" name="Slide Number Placeholder 3"/>
          <p:cNvSpPr>
            <a:spLocks noGrp="1"/>
          </p:cNvSpPr>
          <p:nvPr>
            <p:ph type="sldNum" sz="quarter" idx="5"/>
          </p:nvPr>
        </p:nvSpPr>
        <p:spPr/>
        <p:txBody>
          <a:bodyPr/>
          <a:lstStyle/>
          <a:p>
            <a:fld id="{65ABE8BB-6049-465C-A4B3-708A5DD22474}" type="slidenum">
              <a:rPr lang="en-US" smtClean="0"/>
              <a:t>2</a:t>
            </a:fld>
            <a:endParaRPr lang="en-US"/>
          </a:p>
        </p:txBody>
      </p:sp>
    </p:spTree>
    <p:extLst>
      <p:ext uri="{BB962C8B-B14F-4D97-AF65-F5344CB8AC3E}">
        <p14:creationId xmlns:p14="http://schemas.microsoft.com/office/powerpoint/2010/main" val="3488151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future SMC will continue the work on the pilots and preparation of the evaluation and assessment. It will support the work on LA and how this input can support the evaluation. SMC will cooperate with national SMCs on implementing the pilots and evaluate </a:t>
            </a:r>
            <a:r>
              <a:rPr lang="en-US"/>
              <a:t>the results.</a:t>
            </a:r>
            <a:endParaRPr lang="en-US" dirty="0"/>
          </a:p>
        </p:txBody>
      </p:sp>
      <p:sp>
        <p:nvSpPr>
          <p:cNvPr id="4" name="Slide Number Placeholder 3"/>
          <p:cNvSpPr>
            <a:spLocks noGrp="1"/>
          </p:cNvSpPr>
          <p:nvPr>
            <p:ph type="sldNum" sz="quarter" idx="5"/>
          </p:nvPr>
        </p:nvSpPr>
        <p:spPr/>
        <p:txBody>
          <a:bodyPr/>
          <a:lstStyle/>
          <a:p>
            <a:fld id="{65ABE8BB-6049-465C-A4B3-708A5DD22474}" type="slidenum">
              <a:rPr lang="en-US" smtClean="0"/>
              <a:t>4</a:t>
            </a:fld>
            <a:endParaRPr lang="en-US"/>
          </a:p>
        </p:txBody>
      </p:sp>
    </p:spTree>
    <p:extLst>
      <p:ext uri="{BB962C8B-B14F-4D97-AF65-F5344CB8AC3E}">
        <p14:creationId xmlns:p14="http://schemas.microsoft.com/office/powerpoint/2010/main" val="12513532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3F7076B-8445-4CBC-80D5-9076F1E072D5}" type="datetimeFigureOut">
              <a:rPr lang="en-US" smtClean="0"/>
              <a:t>7/25/2019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380BB5-BBC6-412E-BCB4-6835448AA1E4}" type="slidenum">
              <a:rPr lang="en-US" smtClean="0"/>
              <a:t>‹#›</a:t>
            </a:fld>
            <a:endParaRPr lang="en-US"/>
          </a:p>
        </p:txBody>
      </p:sp>
    </p:spTree>
    <p:extLst>
      <p:ext uri="{BB962C8B-B14F-4D97-AF65-F5344CB8AC3E}">
        <p14:creationId xmlns:p14="http://schemas.microsoft.com/office/powerpoint/2010/main" val="853058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3F7076B-8445-4CBC-80D5-9076F1E072D5}" type="datetimeFigureOut">
              <a:rPr lang="en-US" smtClean="0"/>
              <a:t>7/25/2019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380BB5-BBC6-412E-BCB4-6835448AA1E4}" type="slidenum">
              <a:rPr lang="en-US" smtClean="0"/>
              <a:t>‹#›</a:t>
            </a:fld>
            <a:endParaRPr lang="en-US"/>
          </a:p>
        </p:txBody>
      </p:sp>
    </p:spTree>
    <p:extLst>
      <p:ext uri="{BB962C8B-B14F-4D97-AF65-F5344CB8AC3E}">
        <p14:creationId xmlns:p14="http://schemas.microsoft.com/office/powerpoint/2010/main" val="3228909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3F7076B-8445-4CBC-80D5-9076F1E072D5}" type="datetimeFigureOut">
              <a:rPr lang="en-US" smtClean="0"/>
              <a:t>7/25/2019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380BB5-BBC6-412E-BCB4-6835448AA1E4}" type="slidenum">
              <a:rPr lang="en-US" smtClean="0"/>
              <a:t>‹#›</a:t>
            </a:fld>
            <a:endParaRPr lang="en-US"/>
          </a:p>
        </p:txBody>
      </p:sp>
    </p:spTree>
    <p:extLst>
      <p:ext uri="{BB962C8B-B14F-4D97-AF65-F5344CB8AC3E}">
        <p14:creationId xmlns:p14="http://schemas.microsoft.com/office/powerpoint/2010/main" val="3106795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3F7076B-8445-4CBC-80D5-9076F1E072D5}" type="datetimeFigureOut">
              <a:rPr lang="en-US" smtClean="0"/>
              <a:t>7/25/2019</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380BB5-BBC6-412E-BCB4-6835448AA1E4}" type="slidenum">
              <a:rPr lang="en-US" smtClean="0"/>
              <a:t>‹#›</a:t>
            </a:fld>
            <a:endParaRPr lang="en-US"/>
          </a:p>
        </p:txBody>
      </p:sp>
      <p:pic>
        <p:nvPicPr>
          <p:cNvPr id="7" name="Shape 67"/>
          <p:cNvPicPr preferRelativeResize="0"/>
          <p:nvPr userDrawn="1"/>
        </p:nvPicPr>
        <p:blipFill rotWithShape="1">
          <a:blip r:embed="rId2">
            <a:alphaModFix/>
          </a:blip>
          <a:srcRect/>
          <a:stretch/>
        </p:blipFill>
        <p:spPr>
          <a:xfrm>
            <a:off x="7884368" y="0"/>
            <a:ext cx="1259422" cy="764704"/>
          </a:xfrm>
          <a:prstGeom prst="rect">
            <a:avLst/>
          </a:prstGeom>
          <a:noFill/>
          <a:ln>
            <a:noFill/>
          </a:ln>
        </p:spPr>
      </p:pic>
      <p:pic>
        <p:nvPicPr>
          <p:cNvPr id="8" name="Shape 68"/>
          <p:cNvPicPr preferRelativeResize="0"/>
          <p:nvPr userDrawn="1"/>
        </p:nvPicPr>
        <p:blipFill rotWithShape="1">
          <a:blip r:embed="rId3">
            <a:alphaModFix/>
          </a:blip>
          <a:srcRect/>
          <a:stretch/>
        </p:blipFill>
        <p:spPr>
          <a:xfrm>
            <a:off x="0" y="6142680"/>
            <a:ext cx="3491700" cy="714900"/>
          </a:xfrm>
          <a:prstGeom prst="rect">
            <a:avLst/>
          </a:prstGeom>
          <a:noFill/>
          <a:ln>
            <a:noFill/>
          </a:ln>
        </p:spPr>
      </p:pic>
    </p:spTree>
    <p:extLst>
      <p:ext uri="{BB962C8B-B14F-4D97-AF65-F5344CB8AC3E}">
        <p14:creationId xmlns:p14="http://schemas.microsoft.com/office/powerpoint/2010/main" val="2318851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3F7076B-8445-4CBC-80D5-9076F1E072D5}" type="datetimeFigureOut">
              <a:rPr lang="en-US" smtClean="0"/>
              <a:t>7/25/2019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380BB5-BBC6-412E-BCB4-6835448AA1E4}" type="slidenum">
              <a:rPr lang="en-US" smtClean="0"/>
              <a:t>‹#›</a:t>
            </a:fld>
            <a:endParaRPr lang="en-US"/>
          </a:p>
        </p:txBody>
      </p:sp>
    </p:spTree>
    <p:extLst>
      <p:ext uri="{BB962C8B-B14F-4D97-AF65-F5344CB8AC3E}">
        <p14:creationId xmlns:p14="http://schemas.microsoft.com/office/powerpoint/2010/main" val="3818848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3F7076B-8445-4CBC-80D5-9076F1E072D5}" type="datetimeFigureOut">
              <a:rPr lang="en-US" smtClean="0"/>
              <a:t>7/25/2019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380BB5-BBC6-412E-BCB4-6835448AA1E4}" type="slidenum">
              <a:rPr lang="en-US" smtClean="0"/>
              <a:t>‹#›</a:t>
            </a:fld>
            <a:endParaRPr lang="en-US"/>
          </a:p>
        </p:txBody>
      </p:sp>
      <p:pic>
        <p:nvPicPr>
          <p:cNvPr id="8" name="Shape 67"/>
          <p:cNvPicPr preferRelativeResize="0"/>
          <p:nvPr userDrawn="1"/>
        </p:nvPicPr>
        <p:blipFill rotWithShape="1">
          <a:blip r:embed="rId2">
            <a:alphaModFix/>
          </a:blip>
          <a:srcRect/>
          <a:stretch/>
        </p:blipFill>
        <p:spPr>
          <a:xfrm>
            <a:off x="7740352" y="0"/>
            <a:ext cx="1403438" cy="836712"/>
          </a:xfrm>
          <a:prstGeom prst="rect">
            <a:avLst/>
          </a:prstGeom>
          <a:noFill/>
          <a:ln>
            <a:noFill/>
          </a:ln>
        </p:spPr>
      </p:pic>
    </p:spTree>
    <p:extLst>
      <p:ext uri="{BB962C8B-B14F-4D97-AF65-F5344CB8AC3E}">
        <p14:creationId xmlns:p14="http://schemas.microsoft.com/office/powerpoint/2010/main" val="385579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3F7076B-8445-4CBC-80D5-9076F1E072D5}" type="datetimeFigureOut">
              <a:rPr lang="en-US" smtClean="0"/>
              <a:t>7/25/2019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A380BB5-BBC6-412E-BCB4-6835448AA1E4}" type="slidenum">
              <a:rPr lang="en-US" smtClean="0"/>
              <a:t>‹#›</a:t>
            </a:fld>
            <a:endParaRPr lang="en-US"/>
          </a:p>
        </p:txBody>
      </p:sp>
    </p:spTree>
    <p:extLst>
      <p:ext uri="{BB962C8B-B14F-4D97-AF65-F5344CB8AC3E}">
        <p14:creationId xmlns:p14="http://schemas.microsoft.com/office/powerpoint/2010/main" val="19301347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3F7076B-8445-4CBC-80D5-9076F1E072D5}" type="datetimeFigureOut">
              <a:rPr lang="en-US" smtClean="0"/>
              <a:t>7/25/2019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A380BB5-BBC6-412E-BCB4-6835448AA1E4}" type="slidenum">
              <a:rPr lang="en-US" smtClean="0"/>
              <a:t>‹#›</a:t>
            </a:fld>
            <a:endParaRPr lang="en-US"/>
          </a:p>
        </p:txBody>
      </p:sp>
    </p:spTree>
    <p:extLst>
      <p:ext uri="{BB962C8B-B14F-4D97-AF65-F5344CB8AC3E}">
        <p14:creationId xmlns:p14="http://schemas.microsoft.com/office/powerpoint/2010/main" val="7032018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F7076B-8445-4CBC-80D5-9076F1E072D5}" type="datetimeFigureOut">
              <a:rPr lang="en-US" smtClean="0"/>
              <a:t>7/25/2019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A380BB5-BBC6-412E-BCB4-6835448AA1E4}" type="slidenum">
              <a:rPr lang="en-US" smtClean="0"/>
              <a:t>‹#›</a:t>
            </a:fld>
            <a:endParaRPr lang="en-US"/>
          </a:p>
        </p:txBody>
      </p:sp>
    </p:spTree>
    <p:extLst>
      <p:ext uri="{BB962C8B-B14F-4D97-AF65-F5344CB8AC3E}">
        <p14:creationId xmlns:p14="http://schemas.microsoft.com/office/powerpoint/2010/main" val="1954613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3F7076B-8445-4CBC-80D5-9076F1E072D5}" type="datetimeFigureOut">
              <a:rPr lang="en-US" smtClean="0"/>
              <a:t>7/25/2019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380BB5-BBC6-412E-BCB4-6835448AA1E4}" type="slidenum">
              <a:rPr lang="en-US" smtClean="0"/>
              <a:t>‹#›</a:t>
            </a:fld>
            <a:endParaRPr lang="en-US"/>
          </a:p>
        </p:txBody>
      </p:sp>
    </p:spTree>
    <p:extLst>
      <p:ext uri="{BB962C8B-B14F-4D97-AF65-F5344CB8AC3E}">
        <p14:creationId xmlns:p14="http://schemas.microsoft.com/office/powerpoint/2010/main" val="867495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3F7076B-8445-4CBC-80D5-9076F1E072D5}" type="datetimeFigureOut">
              <a:rPr lang="en-US" smtClean="0"/>
              <a:t>7/25/2019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380BB5-BBC6-412E-BCB4-6835448AA1E4}" type="slidenum">
              <a:rPr lang="en-US" smtClean="0"/>
              <a:t>‹#›</a:t>
            </a:fld>
            <a:endParaRPr lang="en-US"/>
          </a:p>
        </p:txBody>
      </p:sp>
    </p:spTree>
    <p:extLst>
      <p:ext uri="{BB962C8B-B14F-4D97-AF65-F5344CB8AC3E}">
        <p14:creationId xmlns:p14="http://schemas.microsoft.com/office/powerpoint/2010/main" val="12237461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F7076B-8445-4CBC-80D5-9076F1E072D5}" type="datetimeFigureOut">
              <a:rPr lang="en-US" smtClean="0"/>
              <a:t>7/25/2019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380BB5-BBC6-412E-BCB4-6835448AA1E4}" type="slidenum">
              <a:rPr lang="en-US" smtClean="0"/>
              <a:t>‹#›</a:t>
            </a:fld>
            <a:endParaRPr lang="en-US"/>
          </a:p>
        </p:txBody>
      </p:sp>
    </p:spTree>
    <p:extLst>
      <p:ext uri="{BB962C8B-B14F-4D97-AF65-F5344CB8AC3E}">
        <p14:creationId xmlns:p14="http://schemas.microsoft.com/office/powerpoint/2010/main" val="32781666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mailto:ilias.karabasis@netmode.ntua.gr" TargetMode="External"/><Relationship Id="rId5" Type="http://schemas.openxmlformats.org/officeDocument/2006/relationships/hyperlink" Target="mailto:mary@netmode.ntua.gr" TargetMode="Externa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p:nvPr/>
        </p:nvSpPr>
        <p:spPr>
          <a:xfrm>
            <a:off x="71608" y="879679"/>
            <a:ext cx="8811300" cy="1575556"/>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buSzPct val="25000"/>
              <a:buNone/>
            </a:pPr>
            <a:endParaRPr lang="en-US" sz="4800" b="1" dirty="0">
              <a:latin typeface="Calibri" pitchFamily="34" charset="0"/>
              <a:cs typeface="Calibri" pitchFamily="34" charset="0"/>
            </a:endParaRPr>
          </a:p>
          <a:p>
            <a:pPr marL="0" marR="0" lvl="0" indent="0" algn="ctr" rtl="0">
              <a:lnSpc>
                <a:spcPct val="100000"/>
              </a:lnSpc>
              <a:spcBef>
                <a:spcPts val="0"/>
              </a:spcBef>
              <a:buSzPct val="25000"/>
              <a:buNone/>
            </a:pPr>
            <a:endParaRPr lang="en-US" sz="4800" b="1" dirty="0">
              <a:latin typeface="Calibri" pitchFamily="34" charset="0"/>
              <a:cs typeface="Calibri" pitchFamily="34" charset="0"/>
            </a:endParaRPr>
          </a:p>
          <a:p>
            <a:pPr marL="0" marR="0" lvl="0" indent="0" algn="ctr" rtl="0">
              <a:lnSpc>
                <a:spcPct val="100000"/>
              </a:lnSpc>
              <a:spcBef>
                <a:spcPts val="0"/>
              </a:spcBef>
              <a:buSzPct val="25000"/>
              <a:buNone/>
            </a:pPr>
            <a:endParaRPr lang="en-US" sz="4800" b="1" dirty="0">
              <a:latin typeface="Calibri" pitchFamily="34" charset="0"/>
              <a:cs typeface="Calibri" pitchFamily="34" charset="0"/>
            </a:endParaRPr>
          </a:p>
          <a:p>
            <a:pPr marL="0" marR="0" lvl="0" indent="0" algn="ctr" rtl="0">
              <a:lnSpc>
                <a:spcPct val="100000"/>
              </a:lnSpc>
              <a:spcBef>
                <a:spcPts val="0"/>
              </a:spcBef>
              <a:buSzPct val="25000"/>
              <a:buNone/>
            </a:pPr>
            <a:endParaRPr lang="en-US" sz="4800" b="1" dirty="0">
              <a:latin typeface="Calibri" pitchFamily="34" charset="0"/>
              <a:cs typeface="Calibri" pitchFamily="34" charset="0"/>
            </a:endParaRPr>
          </a:p>
          <a:p>
            <a:pPr marL="0" marR="0" lvl="0" indent="0" algn="ctr" rtl="0">
              <a:lnSpc>
                <a:spcPct val="100000"/>
              </a:lnSpc>
              <a:spcBef>
                <a:spcPts val="0"/>
              </a:spcBef>
              <a:buSzPct val="25000"/>
              <a:buNone/>
            </a:pPr>
            <a:endParaRPr lang="en-US" sz="4800" b="1" dirty="0">
              <a:latin typeface="Calibri" pitchFamily="34" charset="0"/>
              <a:cs typeface="Calibri" pitchFamily="34" charset="0"/>
            </a:endParaRPr>
          </a:p>
          <a:p>
            <a:pPr marL="0" marR="0" lvl="0" indent="0" algn="ctr" rtl="0">
              <a:lnSpc>
                <a:spcPct val="100000"/>
              </a:lnSpc>
              <a:spcBef>
                <a:spcPts val="0"/>
              </a:spcBef>
              <a:buSzPct val="25000"/>
              <a:buNone/>
            </a:pPr>
            <a:endParaRPr lang="en-US" sz="4800" b="1" dirty="0">
              <a:latin typeface="Calibri" pitchFamily="34" charset="0"/>
              <a:cs typeface="Calibri" pitchFamily="34" charset="0"/>
            </a:endParaRPr>
          </a:p>
          <a:p>
            <a:pPr marL="0" marR="0" lvl="0" indent="0" algn="ctr" rtl="0">
              <a:lnSpc>
                <a:spcPct val="100000"/>
              </a:lnSpc>
              <a:spcBef>
                <a:spcPts val="0"/>
              </a:spcBef>
              <a:buSzPct val="25000"/>
              <a:buNone/>
            </a:pPr>
            <a:r>
              <a:rPr lang="en-US" sz="4800" b="1" dirty="0">
                <a:latin typeface="Calibri" pitchFamily="34" charset="0"/>
                <a:cs typeface="Calibri" pitchFamily="34" charset="0"/>
              </a:rPr>
              <a:t>Subject Matter Committee</a:t>
            </a:r>
          </a:p>
          <a:p>
            <a:pPr lvl="0" algn="ctr">
              <a:buSzPct val="25000"/>
            </a:pPr>
            <a:endParaRPr lang="en-US" sz="2400" b="1" dirty="0">
              <a:latin typeface="Calibri" pitchFamily="34" charset="0"/>
              <a:cs typeface="Calibri" pitchFamily="34" charset="0"/>
            </a:endParaRPr>
          </a:p>
          <a:p>
            <a:pPr lvl="0" algn="ctr">
              <a:buSzPct val="25000"/>
            </a:pPr>
            <a:endParaRPr lang="en-US" sz="2400" b="1" dirty="0">
              <a:latin typeface="Calibri" pitchFamily="34" charset="0"/>
              <a:cs typeface="Calibri" pitchFamily="34" charset="0"/>
            </a:endParaRPr>
          </a:p>
          <a:p>
            <a:pPr lvl="0" algn="ctr">
              <a:buSzPct val="25000"/>
            </a:pPr>
            <a:endParaRPr lang="en-US" sz="2400" b="1" dirty="0">
              <a:latin typeface="Calibri" pitchFamily="34" charset="0"/>
              <a:cs typeface="Calibri" pitchFamily="34" charset="0"/>
            </a:endParaRPr>
          </a:p>
          <a:p>
            <a:pPr lvl="0" algn="ctr">
              <a:buSzPct val="25000"/>
            </a:pPr>
            <a:r>
              <a:rPr lang="en-US" sz="2400" b="1" dirty="0">
                <a:latin typeface="Calibri" pitchFamily="34" charset="0"/>
                <a:cs typeface="Calibri" pitchFamily="34" charset="0"/>
              </a:rPr>
              <a:t>26 July, 2019</a:t>
            </a:r>
            <a:endParaRPr lang="el-GR" sz="2400" b="1" dirty="0">
              <a:latin typeface="Calibri" pitchFamily="34" charset="0"/>
              <a:cs typeface="Calibri" pitchFamily="34" charset="0"/>
            </a:endParaRPr>
          </a:p>
          <a:p>
            <a:pPr lvl="0" algn="ctr">
              <a:buSzPct val="25000"/>
            </a:pPr>
            <a:r>
              <a:rPr lang="en-US" sz="2400" b="1" dirty="0">
                <a:latin typeface="Calibri" pitchFamily="34" charset="0"/>
                <a:cs typeface="Calibri" pitchFamily="34" charset="0"/>
              </a:rPr>
              <a:t>Webinar – Up2U</a:t>
            </a:r>
          </a:p>
          <a:p>
            <a:pPr marL="0" marR="0" lvl="0" indent="0" algn="ctr" rtl="0">
              <a:lnSpc>
                <a:spcPct val="100000"/>
              </a:lnSpc>
              <a:spcBef>
                <a:spcPts val="0"/>
              </a:spcBef>
              <a:buSzPct val="25000"/>
              <a:buNone/>
            </a:pPr>
            <a:endParaRPr lang="en-US" sz="4800" b="1" dirty="0">
              <a:latin typeface="Calibri" pitchFamily="34" charset="0"/>
              <a:cs typeface="Calibri" pitchFamily="34" charset="0"/>
            </a:endParaRPr>
          </a:p>
          <a:p>
            <a:pPr marL="0" marR="0" lvl="0" indent="0" algn="ctr" rtl="0">
              <a:lnSpc>
                <a:spcPct val="100000"/>
              </a:lnSpc>
              <a:spcBef>
                <a:spcPts val="0"/>
              </a:spcBef>
              <a:buSzPct val="25000"/>
              <a:buNone/>
            </a:pPr>
            <a:endParaRPr lang="en-US" sz="4800" b="1" dirty="0">
              <a:latin typeface="Calibri" pitchFamily="34" charset="0"/>
              <a:cs typeface="Calibri" pitchFamily="34" charset="0"/>
            </a:endParaRPr>
          </a:p>
        </p:txBody>
      </p:sp>
      <p:pic>
        <p:nvPicPr>
          <p:cNvPr id="67" name="Shape 67"/>
          <p:cNvPicPr preferRelativeResize="0"/>
          <p:nvPr/>
        </p:nvPicPr>
        <p:blipFill rotWithShape="1">
          <a:blip r:embed="rId3">
            <a:alphaModFix/>
          </a:blip>
          <a:srcRect/>
          <a:stretch/>
        </p:blipFill>
        <p:spPr>
          <a:xfrm>
            <a:off x="7812360" y="0"/>
            <a:ext cx="1331430" cy="764704"/>
          </a:xfrm>
          <a:prstGeom prst="rect">
            <a:avLst/>
          </a:prstGeom>
          <a:noFill/>
          <a:ln>
            <a:noFill/>
          </a:ln>
        </p:spPr>
      </p:pic>
      <p:pic>
        <p:nvPicPr>
          <p:cNvPr id="68" name="Shape 68"/>
          <p:cNvPicPr preferRelativeResize="0"/>
          <p:nvPr/>
        </p:nvPicPr>
        <p:blipFill rotWithShape="1">
          <a:blip r:embed="rId4">
            <a:alphaModFix/>
          </a:blip>
          <a:srcRect/>
          <a:stretch/>
        </p:blipFill>
        <p:spPr>
          <a:xfrm>
            <a:off x="0" y="6142680"/>
            <a:ext cx="3491700" cy="714900"/>
          </a:xfrm>
          <a:prstGeom prst="rect">
            <a:avLst/>
          </a:prstGeom>
          <a:noFill/>
          <a:ln>
            <a:noFill/>
          </a:ln>
        </p:spPr>
      </p:pic>
      <p:sp>
        <p:nvSpPr>
          <p:cNvPr id="70" name="Shape 70"/>
          <p:cNvSpPr txBox="1"/>
          <p:nvPr/>
        </p:nvSpPr>
        <p:spPr>
          <a:xfrm>
            <a:off x="395536" y="5013176"/>
            <a:ext cx="8532440" cy="839400"/>
          </a:xfrm>
          <a:prstGeom prst="rect">
            <a:avLst/>
          </a:prstGeom>
          <a:noFill/>
          <a:ln>
            <a:noFill/>
          </a:ln>
        </p:spPr>
        <p:txBody>
          <a:bodyPr lIns="91425" tIns="45700" rIns="91425" bIns="45700" anchor="ctr" anchorCtr="0">
            <a:noAutofit/>
          </a:bodyPr>
          <a:lstStyle/>
          <a:p>
            <a:pPr lvl="0" algn="ctr">
              <a:buSzPct val="25000"/>
            </a:pPr>
            <a:endParaRPr lang="en-US" sz="2000" b="1" dirty="0">
              <a:latin typeface="Calibri" pitchFamily="34" charset="0"/>
              <a:cs typeface="Calibri" pitchFamily="34" charset="0"/>
            </a:endParaRPr>
          </a:p>
          <a:p>
            <a:pPr lvl="0" algn="ctr">
              <a:buSzPct val="25000"/>
            </a:pPr>
            <a:r>
              <a:rPr lang="en-US" sz="2000" b="1" dirty="0">
                <a:latin typeface="Calibri" pitchFamily="34" charset="0"/>
                <a:cs typeface="Calibri" pitchFamily="34" charset="0"/>
              </a:rPr>
              <a:t>Mary Grammatikou</a:t>
            </a:r>
          </a:p>
          <a:p>
            <a:pPr lvl="0" algn="ctr">
              <a:buSzPct val="25000"/>
            </a:pPr>
            <a:r>
              <a:rPr lang="en-US" sz="2000" b="1" dirty="0">
                <a:latin typeface="Calibri" pitchFamily="34" charset="0"/>
                <a:cs typeface="Calibri" pitchFamily="34" charset="0"/>
                <a:hlinkClick r:id="rId5"/>
              </a:rPr>
              <a:t>mary@netmode.ntua.gr</a:t>
            </a:r>
            <a:r>
              <a:rPr lang="en-US" sz="2000" b="1" dirty="0">
                <a:latin typeface="Calibri" pitchFamily="34" charset="0"/>
                <a:cs typeface="Calibri" pitchFamily="34" charset="0"/>
              </a:rPr>
              <a:t>  </a:t>
            </a:r>
          </a:p>
          <a:p>
            <a:pPr marL="0" marR="0" lvl="0" indent="0" algn="ctr" rtl="0">
              <a:lnSpc>
                <a:spcPct val="100000"/>
              </a:lnSpc>
              <a:spcBef>
                <a:spcPts val="0"/>
              </a:spcBef>
              <a:buSzPct val="25000"/>
              <a:buNone/>
            </a:pPr>
            <a:endParaRPr lang="en-US" sz="2400" b="1" u="sng" dirty="0">
              <a:solidFill>
                <a:schemeClr val="hlink"/>
              </a:solidFill>
              <a:latin typeface="Calibri" pitchFamily="34" charset="0"/>
              <a:ea typeface="Calibri"/>
              <a:cs typeface="Calibri" pitchFamily="34" charset="0"/>
              <a:sym typeface="Calibri"/>
              <a:hlinkClick r:id="rId6"/>
            </a:endParaRPr>
          </a:p>
        </p:txBody>
      </p:sp>
    </p:spTree>
    <p:extLst>
      <p:ext uri="{BB962C8B-B14F-4D97-AF65-F5344CB8AC3E}">
        <p14:creationId xmlns:p14="http://schemas.microsoft.com/office/powerpoint/2010/main" val="20443732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4A88A-3B82-4B50-A270-6F0477E37A52}"/>
              </a:ext>
            </a:extLst>
          </p:cNvPr>
          <p:cNvSpPr>
            <a:spLocks noGrp="1"/>
          </p:cNvSpPr>
          <p:nvPr>
            <p:ph type="title"/>
          </p:nvPr>
        </p:nvSpPr>
        <p:spPr>
          <a:xfrm>
            <a:off x="251520" y="260648"/>
            <a:ext cx="8229600" cy="1143000"/>
          </a:xfrm>
        </p:spPr>
        <p:txBody>
          <a:bodyPr>
            <a:normAutofit fontScale="90000"/>
          </a:bodyPr>
          <a:lstStyle/>
          <a:p>
            <a:r>
              <a:rPr lang="en-US" b="1" dirty="0"/>
              <a:t>Synchronization with the national SMCs</a:t>
            </a:r>
            <a:endParaRPr lang="en-US" dirty="0"/>
          </a:p>
        </p:txBody>
      </p:sp>
      <p:sp>
        <p:nvSpPr>
          <p:cNvPr id="3" name="Content Placeholder 2">
            <a:extLst>
              <a:ext uri="{FF2B5EF4-FFF2-40B4-BE49-F238E27FC236}">
                <a16:creationId xmlns:a16="http://schemas.microsoft.com/office/drawing/2014/main" id="{CDB58FAA-82ED-4513-9DBC-D1082DDCAACF}"/>
              </a:ext>
            </a:extLst>
          </p:cNvPr>
          <p:cNvSpPr>
            <a:spLocks noGrp="1"/>
          </p:cNvSpPr>
          <p:nvPr>
            <p:ph idx="1"/>
          </p:nvPr>
        </p:nvSpPr>
        <p:spPr/>
        <p:txBody>
          <a:bodyPr>
            <a:normAutofit fontScale="92500"/>
          </a:bodyPr>
          <a:lstStyle/>
          <a:p>
            <a:pPr fontAlgn="base"/>
            <a:r>
              <a:rPr lang="en-US" dirty="0"/>
              <a:t>National SMCs will support the pilots  on:</a:t>
            </a:r>
          </a:p>
          <a:p>
            <a:pPr lvl="1" fontAlgn="base"/>
            <a:r>
              <a:rPr lang="en-US" dirty="0"/>
              <a:t>Implementing the methodology  that Up2U adopt</a:t>
            </a:r>
          </a:p>
          <a:p>
            <a:pPr lvl="1" fontAlgn="base"/>
            <a:r>
              <a:rPr lang="en-US" dirty="0"/>
              <a:t>Evaluating the Questionnaires (teachers and students)</a:t>
            </a:r>
          </a:p>
          <a:p>
            <a:pPr lvl="1" fontAlgn="base"/>
            <a:r>
              <a:rPr lang="en-US" dirty="0"/>
              <a:t>Analyzing how the Focus groups will be implemented</a:t>
            </a:r>
          </a:p>
          <a:p>
            <a:pPr lvl="1" fontAlgn="base"/>
            <a:r>
              <a:rPr lang="en-US" dirty="0"/>
              <a:t>Design and  implement the LA to support the evaluation of the pilots </a:t>
            </a:r>
          </a:p>
          <a:p>
            <a:pPr lvl="1" fontAlgn="base"/>
            <a:r>
              <a:rPr lang="en-US" dirty="0"/>
              <a:t>Disseminating the project idea to several related projects in collaboration with the local Up2U organizations</a:t>
            </a:r>
          </a:p>
          <a:p>
            <a:endParaRPr lang="en-US" dirty="0"/>
          </a:p>
        </p:txBody>
      </p:sp>
    </p:spTree>
    <p:extLst>
      <p:ext uri="{BB962C8B-B14F-4D97-AF65-F5344CB8AC3E}">
        <p14:creationId xmlns:p14="http://schemas.microsoft.com/office/powerpoint/2010/main" val="29679089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D537F-1CFD-4EF3-A481-80E211AB1C1B}"/>
              </a:ext>
            </a:extLst>
          </p:cNvPr>
          <p:cNvSpPr>
            <a:spLocks noGrp="1"/>
          </p:cNvSpPr>
          <p:nvPr>
            <p:ph type="title"/>
          </p:nvPr>
        </p:nvSpPr>
        <p:spPr/>
        <p:txBody>
          <a:bodyPr/>
          <a:lstStyle/>
          <a:p>
            <a:r>
              <a:rPr lang="en-US" dirty="0"/>
              <a:t>National SMCs meetings </a:t>
            </a:r>
          </a:p>
        </p:txBody>
      </p:sp>
      <p:sp>
        <p:nvSpPr>
          <p:cNvPr id="3" name="Content Placeholder 2">
            <a:extLst>
              <a:ext uri="{FF2B5EF4-FFF2-40B4-BE49-F238E27FC236}">
                <a16:creationId xmlns:a16="http://schemas.microsoft.com/office/drawing/2014/main" id="{19198BFC-B759-4396-A579-53CE8AC652F9}"/>
              </a:ext>
            </a:extLst>
          </p:cNvPr>
          <p:cNvSpPr>
            <a:spLocks noGrp="1"/>
          </p:cNvSpPr>
          <p:nvPr>
            <p:ph idx="1"/>
          </p:nvPr>
        </p:nvSpPr>
        <p:spPr/>
        <p:txBody>
          <a:bodyPr/>
          <a:lstStyle/>
          <a:p>
            <a:r>
              <a:rPr lang="en-US" dirty="0"/>
              <a:t>In Greece one meeting in September on 30 of May 2019 </a:t>
            </a:r>
          </a:p>
          <a:p>
            <a:pPr lvl="1"/>
            <a:r>
              <a:rPr lang="en-US" dirty="0"/>
              <a:t>Dissemination through local events (</a:t>
            </a:r>
            <a:r>
              <a:rPr lang="en-US" dirty="0" err="1"/>
              <a:t>Scientix</a:t>
            </a:r>
            <a:r>
              <a:rPr lang="en-US" dirty="0"/>
              <a:t> in Greece)</a:t>
            </a:r>
          </a:p>
          <a:p>
            <a:pPr lvl="1"/>
            <a:r>
              <a:rPr lang="en-US" dirty="0"/>
              <a:t>Webinar structure and discussion on the content and timeline </a:t>
            </a:r>
          </a:p>
          <a:p>
            <a:pPr lvl="1"/>
            <a:r>
              <a:rPr lang="en-US" dirty="0"/>
              <a:t>Teachers feedback </a:t>
            </a:r>
          </a:p>
        </p:txBody>
      </p:sp>
    </p:spTree>
    <p:extLst>
      <p:ext uri="{BB962C8B-B14F-4D97-AF65-F5344CB8AC3E}">
        <p14:creationId xmlns:p14="http://schemas.microsoft.com/office/powerpoint/2010/main" val="2764529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12" y="260648"/>
            <a:ext cx="8229600" cy="1143000"/>
          </a:xfrm>
        </p:spPr>
        <p:txBody>
          <a:bodyPr>
            <a:normAutofit/>
          </a:bodyPr>
          <a:lstStyle/>
          <a:p>
            <a:r>
              <a:rPr lang="en-US" b="1" dirty="0">
                <a:latin typeface="+mn-lt"/>
              </a:rPr>
              <a:t>SMC </a:t>
            </a:r>
            <a:r>
              <a:rPr lang="en-US" b="1" dirty="0"/>
              <a:t>Next Steps </a:t>
            </a:r>
            <a:endParaRPr lang="en-US" b="1" dirty="0">
              <a:latin typeface="+mn-lt"/>
            </a:endParaRPr>
          </a:p>
        </p:txBody>
      </p:sp>
      <p:sp>
        <p:nvSpPr>
          <p:cNvPr id="3" name="Content Placeholder 2"/>
          <p:cNvSpPr>
            <a:spLocks noGrp="1"/>
          </p:cNvSpPr>
          <p:nvPr>
            <p:ph idx="1"/>
          </p:nvPr>
        </p:nvSpPr>
        <p:spPr>
          <a:xfrm>
            <a:off x="395536" y="1844824"/>
            <a:ext cx="8229600" cy="3888431"/>
          </a:xfrm>
        </p:spPr>
        <p:txBody>
          <a:bodyPr>
            <a:normAutofit/>
          </a:bodyPr>
          <a:lstStyle/>
          <a:p>
            <a:pPr marL="0" indent="0">
              <a:buNone/>
            </a:pPr>
            <a:r>
              <a:rPr lang="en-US" sz="2400" dirty="0"/>
              <a:t>SMC will:</a:t>
            </a:r>
          </a:p>
          <a:p>
            <a:r>
              <a:rPr lang="en-US" sz="2400" dirty="0"/>
              <a:t>Work together with national members of  SMC to the new </a:t>
            </a:r>
            <a:r>
              <a:rPr lang="en-US" sz="2400" b="1" dirty="0"/>
              <a:t>methodology of evaluation the pilots’ results</a:t>
            </a:r>
          </a:p>
          <a:p>
            <a:r>
              <a:rPr lang="en-US" sz="2400" dirty="0"/>
              <a:t>Advice on  </a:t>
            </a:r>
            <a:r>
              <a:rPr lang="en-US" sz="2400" b="1" dirty="0"/>
              <a:t>the online education </a:t>
            </a:r>
            <a:r>
              <a:rPr lang="en-US" sz="2400" dirty="0"/>
              <a:t>for the learning community</a:t>
            </a:r>
          </a:p>
          <a:p>
            <a:r>
              <a:rPr lang="en-US" sz="2400" dirty="0"/>
              <a:t>Advice on  the </a:t>
            </a:r>
            <a:r>
              <a:rPr lang="en-US" sz="2400" b="1" dirty="0"/>
              <a:t>Learning Analytics </a:t>
            </a:r>
            <a:r>
              <a:rPr lang="en-US" sz="2400" dirty="0"/>
              <a:t>methodology to be an input for the evaluation</a:t>
            </a:r>
          </a:p>
          <a:p>
            <a:r>
              <a:rPr lang="en-US" sz="2400" dirty="0"/>
              <a:t>Cooperate with national SMCs  to organize  the method of </a:t>
            </a:r>
            <a:r>
              <a:rPr lang="en-US" sz="2400" b="1" dirty="0"/>
              <a:t>learning the learners </a:t>
            </a:r>
          </a:p>
          <a:p>
            <a:r>
              <a:rPr lang="en-US" sz="2400" b="1" dirty="0"/>
              <a:t>Evaluate  the  pilots’ feedback </a:t>
            </a:r>
          </a:p>
          <a:p>
            <a:endParaRPr lang="en-US" sz="2400" dirty="0"/>
          </a:p>
        </p:txBody>
      </p:sp>
    </p:spTree>
    <p:extLst>
      <p:ext uri="{BB962C8B-B14F-4D97-AF65-F5344CB8AC3E}">
        <p14:creationId xmlns:p14="http://schemas.microsoft.com/office/powerpoint/2010/main" val="964269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26E7A-139C-407D-B00B-A81B31C6B776}"/>
              </a:ext>
            </a:extLst>
          </p:cNvPr>
          <p:cNvSpPr>
            <a:spLocks noGrp="1"/>
          </p:cNvSpPr>
          <p:nvPr>
            <p:ph type="title"/>
          </p:nvPr>
        </p:nvSpPr>
        <p:spPr>
          <a:xfrm>
            <a:off x="457200" y="2204864"/>
            <a:ext cx="8229600" cy="1143000"/>
          </a:xfrm>
        </p:spPr>
        <p:txBody>
          <a:bodyPr/>
          <a:lstStyle/>
          <a:p>
            <a:r>
              <a:rPr lang="en-US" b="1" dirty="0"/>
              <a:t>Thank you!</a:t>
            </a:r>
          </a:p>
        </p:txBody>
      </p:sp>
    </p:spTree>
    <p:extLst>
      <p:ext uri="{BB962C8B-B14F-4D97-AF65-F5344CB8AC3E}">
        <p14:creationId xmlns:p14="http://schemas.microsoft.com/office/powerpoint/2010/main" val="11851786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4778</TotalTime>
  <Words>247</Words>
  <Application>Microsoft Office PowerPoint</Application>
  <PresentationFormat>On-screen Show (4:3)</PresentationFormat>
  <Paragraphs>39</Paragraphs>
  <Slides>5</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PowerPoint Presentation</vt:lpstr>
      <vt:lpstr>Synchronization with the national SMCs</vt:lpstr>
      <vt:lpstr>National SMCs meetings </vt:lpstr>
      <vt:lpstr>SMC Next Steps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Antonis Vekris</dc:creator>
  <cp:lastModifiedBy>Mary Grammatikou</cp:lastModifiedBy>
  <cp:revision>196</cp:revision>
  <dcterms:created xsi:type="dcterms:W3CDTF">2018-01-12T10:53:40Z</dcterms:created>
  <dcterms:modified xsi:type="dcterms:W3CDTF">2019-07-25T07:58:49Z</dcterms:modified>
</cp:coreProperties>
</file>