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12192000"/>
  <p:notesSz cx="6858000" cy="9144000"/>
  <p:embeddedFontLst>
    <p:embeddedFont>
      <p:font typeface="Raleway"/>
      <p:regular r:id="rId10"/>
      <p:bold r:id="rId11"/>
      <p:italic r:id="rId12"/>
      <p:boldItalic r:id="rId13"/>
    </p:embeddedFont>
    <p:embeddedFont>
      <p:font typeface="Raleway Light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bold.fntdata"/><Relationship Id="rId10" Type="http://schemas.openxmlformats.org/officeDocument/2006/relationships/font" Target="fonts/Raleway-regular.fntdata"/><Relationship Id="rId13" Type="http://schemas.openxmlformats.org/officeDocument/2006/relationships/font" Target="fonts/Raleway-boldItalic.fntdata"/><Relationship Id="rId12" Type="http://schemas.openxmlformats.org/officeDocument/2006/relationships/font" Target="fonts/Raleway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alewayLight-bold.fntdata"/><Relationship Id="rId14" Type="http://schemas.openxmlformats.org/officeDocument/2006/relationships/font" Target="fonts/RalewayLight-regular.fntdata"/><Relationship Id="rId17" Type="http://schemas.openxmlformats.org/officeDocument/2006/relationships/font" Target="fonts/RalewayLight-boldItalic.fntdata"/><Relationship Id="rId16" Type="http://schemas.openxmlformats.org/officeDocument/2006/relationships/font" Target="fonts/RalewayLight-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46" name="Google Shape;4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5db57f2e3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g5db57f2e3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g5db57f2e3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lide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838200" y="365125"/>
            <a:ext cx="9266499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56954" y="376059"/>
            <a:ext cx="1429735" cy="7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hyperlink" Target="mailto:wp4@lists.up2university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ctrTitle"/>
          </p:nvPr>
        </p:nvSpPr>
        <p:spPr>
          <a:xfrm>
            <a:off x="1397876" y="1265689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Raleway"/>
              <a:buNone/>
            </a:pPr>
            <a:r>
              <a:rPr lang="en-GB" sz="5400">
                <a:solidFill>
                  <a:schemeClr val="accent2"/>
                </a:solidFill>
              </a:rPr>
              <a:t>WP5 Webinar Update</a:t>
            </a:r>
            <a:endParaRPr/>
          </a:p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1524000" y="4020208"/>
            <a:ext cx="9144000" cy="1166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br>
              <a:rPr lang="en-GB"/>
            </a:br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1524000" y="5186855"/>
            <a:ext cx="9144000" cy="969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Update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activity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Pedagogy coordination: planning the next cycle of pilots</a:t>
            </a:r>
            <a:endParaRPr/>
          </a:p>
          <a:p>
            <a:pPr indent="-228600" lvl="1" marL="685800" rtl="0" algn="l"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Elaboration of a Common Assessment Methodology</a:t>
            </a:r>
            <a:endParaRPr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4 Meetings of the UROMA team on assessment</a:t>
            </a:r>
            <a:endParaRPr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Remote meeting with TAU and support in completing D5.4 resumission</a:t>
            </a:r>
            <a:endParaRPr/>
          </a:p>
          <a:p>
            <a:pPr indent="-228600" lvl="1" marL="685800" rtl="0" algn="l"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WP5-WP7 preparation for a Meeting in Rome</a:t>
            </a:r>
            <a:endParaRPr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Remotely planning the meeting with contribution of each partner</a:t>
            </a:r>
            <a:endParaRPr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Setting the dates - preparing  the most important issue to discuss</a:t>
            </a:r>
            <a:endParaRPr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Gathering attention from all the involved parterns</a:t>
            </a:r>
            <a:endParaRPr/>
          </a:p>
          <a:p>
            <a:pPr indent="0" lvl="0" marL="11430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Pilots and international communities status </a:t>
            </a:r>
            <a:endParaRPr/>
          </a:p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Pedagogical coordination of the next activities </a:t>
            </a:r>
            <a:endParaRPr/>
          </a:p>
          <a:p>
            <a:pPr indent="-228600" lvl="1" marL="685800" rtl="0" algn="l"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 sz="2400"/>
              <a:t>WP5-WP7 Meeting in Rome 23-24 July 2019 (</a:t>
            </a:r>
            <a:r>
              <a:rPr lang="en-GB" sz="2400" u="sng"/>
              <a:t>a short deliverable will be prepared for next week</a:t>
            </a:r>
            <a:r>
              <a:rPr lang="en-GB" sz="2400"/>
              <a:t>)</a:t>
            </a:r>
            <a:endParaRPr sz="2400"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A review of all Pilots from Pilot Coordinators January 2019-July 2019 </a:t>
            </a:r>
            <a:endParaRPr sz="2000"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Trouble and success collection</a:t>
            </a:r>
            <a:endParaRPr sz="2000"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Exchanging best practices</a:t>
            </a:r>
            <a:endParaRPr sz="2000"/>
          </a:p>
          <a:p>
            <a:pPr indent="-228600" lvl="2" marL="1143000" rtl="0" algn="l"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Establishing a common Assessment Method to be implemented since September 2019 - to April 2020</a:t>
            </a:r>
            <a:endParaRPr sz="2000"/>
          </a:p>
          <a:p>
            <a:pPr indent="-25908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Operational “next steps document” prepared with 15+ items to be solved each one assigned to a team of owners</a:t>
            </a:r>
            <a:endParaRPr sz="2400"/>
          </a:p>
          <a:p>
            <a:pPr indent="-38100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A structured agenda for the month August- September</a:t>
            </a:r>
            <a:endParaRPr sz="2400"/>
          </a:p>
          <a:p>
            <a:pPr indent="-38100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A WP7-WP5 meeting in preparation for Posnan Meeting</a:t>
            </a:r>
            <a:endParaRPr sz="2400"/>
          </a:p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</a:t>
            </a:r>
            <a:endParaRPr/>
          </a:p>
        </p:txBody>
      </p:sp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Finalise documentation of the Rome Meeting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Proceedings with WP4-WP5 interaction to implement what is need to enhance Learning Analytics collection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Implement the actions planned in the Rome Agenda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Transfer to each Pilot Coordination team the results of the new agreements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</a:pPr>
            <a:r>
              <a:rPr lang="en-GB"/>
              <a:t>Implement Learning scenario (CFM in Moodle, and other planned alternatives )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Program and design new CPD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Program and design next Pilots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857" y="0"/>
            <a:ext cx="7950285" cy="675009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9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>
                <a:solidFill>
                  <a:schemeClr val="accent2"/>
                </a:solidFill>
              </a:rPr>
              <a:t>THANK YOU FOR YOUR ATTENTION! </a:t>
            </a:r>
            <a:endParaRPr>
              <a:solidFill>
                <a:schemeClr val="accent2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>
                <a:solidFill>
                  <a:schemeClr val="accent2"/>
                </a:solidFill>
              </a:rPr>
              <a:t>See you in Posnan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76" name="Google Shape;76;p9"/>
          <p:cNvSpPr txBox="1"/>
          <p:nvPr>
            <p:ph idx="1" type="subTitle"/>
          </p:nvPr>
        </p:nvSpPr>
        <p:spPr>
          <a:xfrm>
            <a:off x="1524000" y="470058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None/>
            </a:pPr>
            <a:r>
              <a:rPr b="1" lang="en-GB" u="sng">
                <a:solidFill>
                  <a:schemeClr val="hlink"/>
                </a:solidFill>
                <a:hlinkClick r:id="rId4"/>
              </a:rPr>
              <a:t>wp5@lists.up2university.eu</a:t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ts val="2400"/>
              <a:buNone/>
            </a:pPr>
            <a:r>
              <a:rPr b="1" lang="en-GB" u="sng">
                <a:solidFill>
                  <a:srgbClr val="FFC000"/>
                </a:solidFill>
              </a:rPr>
              <a:t>#up2universe</a:t>
            </a:r>
            <a:endParaRPr b="1" u="sng">
              <a:solidFill>
                <a:srgbClr val="FFC000"/>
              </a:solidFill>
            </a:endParaRPr>
          </a:p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