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0"/>
  </p:notesMasterIdLst>
  <p:sldIdLst>
    <p:sldId id="260" r:id="rId2"/>
    <p:sldId id="261" r:id="rId3"/>
    <p:sldId id="262" r:id="rId4"/>
    <p:sldId id="263" r:id="rId5"/>
    <p:sldId id="295" r:id="rId6"/>
    <p:sldId id="386" r:id="rId7"/>
    <p:sldId id="382" r:id="rId8"/>
    <p:sldId id="387" r:id="rId9"/>
    <p:sldId id="388" r:id="rId10"/>
    <p:sldId id="389" r:id="rId11"/>
    <p:sldId id="390" r:id="rId12"/>
    <p:sldId id="256" r:id="rId13"/>
    <p:sldId id="391" r:id="rId14"/>
    <p:sldId id="257" r:id="rId15"/>
    <p:sldId id="259" r:id="rId16"/>
    <p:sldId id="867" r:id="rId17"/>
    <p:sldId id="868" r:id="rId18"/>
    <p:sldId id="258" r:id="rId19"/>
    <p:sldId id="869" r:id="rId20"/>
    <p:sldId id="870" r:id="rId21"/>
    <p:sldId id="392" r:id="rId22"/>
    <p:sldId id="273" r:id="rId23"/>
    <p:sldId id="275" r:id="rId24"/>
    <p:sldId id="268" r:id="rId25"/>
    <p:sldId id="274" r:id="rId26"/>
    <p:sldId id="864" r:id="rId27"/>
    <p:sldId id="865" r:id="rId28"/>
    <p:sldId id="866" r:id="rId29"/>
    <p:sldId id="264" r:id="rId30"/>
    <p:sldId id="393" r:id="rId31"/>
    <p:sldId id="299" r:id="rId32"/>
    <p:sldId id="304" r:id="rId33"/>
    <p:sldId id="305" r:id="rId34"/>
    <p:sldId id="300" r:id="rId35"/>
    <p:sldId id="303" r:id="rId36"/>
    <p:sldId id="289" r:id="rId37"/>
    <p:sldId id="306" r:id="rId38"/>
    <p:sldId id="861" r:id="rId39"/>
    <p:sldId id="862" r:id="rId40"/>
    <p:sldId id="277" r:id="rId41"/>
    <p:sldId id="863" r:id="rId42"/>
    <p:sldId id="505" r:id="rId43"/>
    <p:sldId id="498" r:id="rId44"/>
    <p:sldId id="488" r:id="rId45"/>
    <p:sldId id="846" r:id="rId46"/>
    <p:sldId id="785" r:id="rId47"/>
    <p:sldId id="787" r:id="rId48"/>
    <p:sldId id="856" r:id="rId49"/>
    <p:sldId id="513" r:id="rId50"/>
    <p:sldId id="491" r:id="rId51"/>
    <p:sldId id="494" r:id="rId52"/>
    <p:sldId id="852" r:id="rId53"/>
    <p:sldId id="855" r:id="rId54"/>
    <p:sldId id="518" r:id="rId55"/>
    <p:sldId id="857" r:id="rId56"/>
    <p:sldId id="858" r:id="rId57"/>
    <p:sldId id="859" r:id="rId58"/>
    <p:sldId id="860" r:id="rId59"/>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01" autoAdjust="0"/>
    <p:restoredTop sz="81174"/>
  </p:normalViewPr>
  <p:slideViewPr>
    <p:cSldViewPr snapToGrid="0" snapToObjects="1">
      <p:cViewPr varScale="1">
        <p:scale>
          <a:sx n="107" d="100"/>
          <a:sy n="107" d="100"/>
        </p:scale>
        <p:origin x="39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C52B63-F2E9-C342-A387-8BF386948AC8}" type="doc">
      <dgm:prSet loTypeId="urn:microsoft.com/office/officeart/2005/8/layout/matrix2" loCatId="" qsTypeId="urn:microsoft.com/office/officeart/2005/8/quickstyle/simple1" qsCatId="simple" csTypeId="urn:microsoft.com/office/officeart/2005/8/colors/accent2_3" csCatId="accent2" phldr="1"/>
      <dgm:spPr/>
      <dgm:t>
        <a:bodyPr/>
        <a:lstStyle/>
        <a:p>
          <a:endParaRPr lang="en-US"/>
        </a:p>
      </dgm:t>
    </dgm:pt>
    <dgm:pt modelId="{E4B40401-475B-C345-B17E-9AE529519A14}">
      <dgm:prSet phldrT="[Text]"/>
      <dgm:spPr/>
      <dgm:t>
        <a:bodyPr/>
        <a:lstStyle/>
        <a:p>
          <a:r>
            <a:rPr lang="en-US" dirty="0">
              <a:latin typeface="Raleway" panose="020B0003030101060003" pitchFamily="34" charset="0"/>
            </a:rPr>
            <a:t>Education network staff</a:t>
          </a:r>
        </a:p>
      </dgm:t>
    </dgm:pt>
    <dgm:pt modelId="{2028CA49-6487-4F4B-966F-7B0DD7CB1994}" type="parTrans" cxnId="{A159B4AB-580A-384A-8249-05668E096B98}">
      <dgm:prSet/>
      <dgm:spPr/>
      <dgm:t>
        <a:bodyPr/>
        <a:lstStyle/>
        <a:p>
          <a:endParaRPr lang="en-US"/>
        </a:p>
      </dgm:t>
    </dgm:pt>
    <dgm:pt modelId="{4E349C5A-512D-2F4F-8D32-7EDE0D8914C8}" type="sibTrans" cxnId="{A159B4AB-580A-384A-8249-05668E096B98}">
      <dgm:prSet/>
      <dgm:spPr/>
      <dgm:t>
        <a:bodyPr/>
        <a:lstStyle/>
        <a:p>
          <a:endParaRPr lang="en-US"/>
        </a:p>
      </dgm:t>
    </dgm:pt>
    <dgm:pt modelId="{5D8293EE-9B95-C84D-ABF9-BF638AF5DD35}">
      <dgm:prSet phldrT="[Text]"/>
      <dgm:spPr/>
      <dgm:t>
        <a:bodyPr/>
        <a:lstStyle/>
        <a:p>
          <a:r>
            <a:rPr lang="en-US" dirty="0">
              <a:latin typeface="Raleway" panose="020B0003030101060003" pitchFamily="34" charset="0"/>
            </a:rPr>
            <a:t>Groups on social media</a:t>
          </a:r>
        </a:p>
      </dgm:t>
    </dgm:pt>
    <dgm:pt modelId="{96E59025-21FA-1D46-B4AF-A556CBFD6D94}" type="parTrans" cxnId="{14E71CD9-C5FF-F84A-9732-FD89EA6BE194}">
      <dgm:prSet/>
      <dgm:spPr/>
      <dgm:t>
        <a:bodyPr/>
        <a:lstStyle/>
        <a:p>
          <a:endParaRPr lang="en-US"/>
        </a:p>
      </dgm:t>
    </dgm:pt>
    <dgm:pt modelId="{970EC15A-D563-114F-93EA-7B402274EA80}" type="sibTrans" cxnId="{14E71CD9-C5FF-F84A-9732-FD89EA6BE194}">
      <dgm:prSet/>
      <dgm:spPr/>
      <dgm:t>
        <a:bodyPr/>
        <a:lstStyle/>
        <a:p>
          <a:endParaRPr lang="en-US"/>
        </a:p>
      </dgm:t>
    </dgm:pt>
    <dgm:pt modelId="{4CE3D74B-6036-2E4A-9C15-67E669C5050F}">
      <dgm:prSet phldrT="[Text]"/>
      <dgm:spPr/>
      <dgm:t>
        <a:bodyPr/>
        <a:lstStyle/>
        <a:p>
          <a:r>
            <a:rPr lang="en-US" dirty="0" err="1">
              <a:latin typeface="Raleway" panose="020B0003030101060003" pitchFamily="34" charset="0"/>
            </a:rPr>
            <a:t>Schoolnet</a:t>
          </a:r>
          <a:endParaRPr lang="en-US" dirty="0">
            <a:latin typeface="Raleway" panose="020B0003030101060003" pitchFamily="34" charset="0"/>
          </a:endParaRPr>
        </a:p>
      </dgm:t>
    </dgm:pt>
    <dgm:pt modelId="{56AEFDC2-696B-7A4B-AA55-CBEAD705F10A}" type="parTrans" cxnId="{CA7E313C-5F66-864F-9BD1-627143A5456F}">
      <dgm:prSet/>
      <dgm:spPr/>
      <dgm:t>
        <a:bodyPr/>
        <a:lstStyle/>
        <a:p>
          <a:endParaRPr lang="en-US"/>
        </a:p>
      </dgm:t>
    </dgm:pt>
    <dgm:pt modelId="{91BF8F25-1DD4-DF4D-8F5A-3F9E41092BAB}" type="sibTrans" cxnId="{CA7E313C-5F66-864F-9BD1-627143A5456F}">
      <dgm:prSet/>
      <dgm:spPr/>
      <dgm:t>
        <a:bodyPr/>
        <a:lstStyle/>
        <a:p>
          <a:endParaRPr lang="en-US"/>
        </a:p>
      </dgm:t>
    </dgm:pt>
    <dgm:pt modelId="{EC4E7C58-FB90-D34E-8030-57AD21CB336B}">
      <dgm:prSet phldrT="[Text]"/>
      <dgm:spPr/>
      <dgm:t>
        <a:bodyPr/>
        <a:lstStyle/>
        <a:p>
          <a:r>
            <a:rPr lang="en-US" dirty="0">
              <a:latin typeface="Raleway" panose="020B0003030101060003" pitchFamily="34" charset="0"/>
            </a:rPr>
            <a:t>Twitter chats</a:t>
          </a:r>
        </a:p>
      </dgm:t>
    </dgm:pt>
    <dgm:pt modelId="{1F99429E-FE9F-EF47-ABB8-86AB6FA5B865}" type="parTrans" cxnId="{0AC656B4-15C2-EC41-9B24-DE44236C5284}">
      <dgm:prSet/>
      <dgm:spPr/>
      <dgm:t>
        <a:bodyPr/>
        <a:lstStyle/>
        <a:p>
          <a:endParaRPr lang="en-US"/>
        </a:p>
      </dgm:t>
    </dgm:pt>
    <dgm:pt modelId="{D33DCBD3-1768-BE4B-AF24-F422852AA834}" type="sibTrans" cxnId="{0AC656B4-15C2-EC41-9B24-DE44236C5284}">
      <dgm:prSet/>
      <dgm:spPr/>
      <dgm:t>
        <a:bodyPr/>
        <a:lstStyle/>
        <a:p>
          <a:endParaRPr lang="en-US"/>
        </a:p>
      </dgm:t>
    </dgm:pt>
    <dgm:pt modelId="{7211ADE2-C44E-C042-8C70-9B10ECCC12E7}">
      <dgm:prSet phldrT="[Text]"/>
      <dgm:spPr/>
      <dgm:t>
        <a:bodyPr/>
        <a:lstStyle/>
        <a:p>
          <a:endParaRPr lang="en-IL"/>
        </a:p>
      </dgm:t>
    </dgm:pt>
    <dgm:pt modelId="{ABF4A2A5-B2A5-7546-BB5A-00F7A08BFB85}" type="parTrans" cxnId="{57DAC3E5-C16A-F844-9894-09BC769EF970}">
      <dgm:prSet/>
      <dgm:spPr/>
      <dgm:t>
        <a:bodyPr/>
        <a:lstStyle/>
        <a:p>
          <a:endParaRPr lang="en-US"/>
        </a:p>
      </dgm:t>
    </dgm:pt>
    <dgm:pt modelId="{703A79EB-7888-704C-B548-B33AF59074CF}" type="sibTrans" cxnId="{57DAC3E5-C16A-F844-9894-09BC769EF970}">
      <dgm:prSet/>
      <dgm:spPr/>
      <dgm:t>
        <a:bodyPr/>
        <a:lstStyle/>
        <a:p>
          <a:endParaRPr lang="en-US"/>
        </a:p>
      </dgm:t>
    </dgm:pt>
    <dgm:pt modelId="{0F8C7BB4-ECEB-B640-8CAD-BE952E1859B3}">
      <dgm:prSet phldrT="[Text]"/>
      <dgm:spPr/>
      <dgm:t>
        <a:bodyPr/>
        <a:lstStyle/>
        <a:p>
          <a:endParaRPr lang="en-IL"/>
        </a:p>
      </dgm:t>
    </dgm:pt>
    <dgm:pt modelId="{6554DF44-7D93-6049-AA0F-75BAB82504BF}" type="parTrans" cxnId="{1E491BEE-4346-EE43-9321-6001C96385DB}">
      <dgm:prSet/>
      <dgm:spPr/>
      <dgm:t>
        <a:bodyPr/>
        <a:lstStyle/>
        <a:p>
          <a:endParaRPr lang="en-US"/>
        </a:p>
      </dgm:t>
    </dgm:pt>
    <dgm:pt modelId="{28177CF5-BE51-9A4D-9087-E4079FE375E8}" type="sibTrans" cxnId="{1E491BEE-4346-EE43-9321-6001C96385DB}">
      <dgm:prSet/>
      <dgm:spPr/>
      <dgm:t>
        <a:bodyPr/>
        <a:lstStyle/>
        <a:p>
          <a:endParaRPr lang="en-US"/>
        </a:p>
      </dgm:t>
    </dgm:pt>
    <dgm:pt modelId="{700763D0-8EE5-9840-B0A9-B4B3F79FDB16}">
      <dgm:prSet phldrT="[Text]"/>
      <dgm:spPr/>
      <dgm:t>
        <a:bodyPr/>
        <a:lstStyle/>
        <a:p>
          <a:endParaRPr lang="en-IL"/>
        </a:p>
      </dgm:t>
    </dgm:pt>
    <dgm:pt modelId="{DED466A1-419A-8C42-B3F2-35C58DFCE48A}" type="parTrans" cxnId="{DF6921D3-23C4-B84A-BE18-F6353C81FC7C}">
      <dgm:prSet/>
      <dgm:spPr/>
      <dgm:t>
        <a:bodyPr/>
        <a:lstStyle/>
        <a:p>
          <a:endParaRPr lang="en-US"/>
        </a:p>
      </dgm:t>
    </dgm:pt>
    <dgm:pt modelId="{BD71E3F4-2FB7-854B-905A-B5DD3959CB24}" type="sibTrans" cxnId="{DF6921D3-23C4-B84A-BE18-F6353C81FC7C}">
      <dgm:prSet/>
      <dgm:spPr/>
      <dgm:t>
        <a:bodyPr/>
        <a:lstStyle/>
        <a:p>
          <a:endParaRPr lang="en-US"/>
        </a:p>
      </dgm:t>
    </dgm:pt>
    <dgm:pt modelId="{E0E9E354-DE86-5241-9E79-3DCCB2A44AEE}">
      <dgm:prSet phldrT="[Text]"/>
      <dgm:spPr/>
      <dgm:t>
        <a:bodyPr/>
        <a:lstStyle/>
        <a:p>
          <a:endParaRPr lang="en-IL"/>
        </a:p>
      </dgm:t>
    </dgm:pt>
    <dgm:pt modelId="{F87B82D7-8313-F747-A9F5-25459E874B08}" type="parTrans" cxnId="{8820AC07-48BD-654F-AC1A-6E02D4D4C8E2}">
      <dgm:prSet/>
      <dgm:spPr/>
      <dgm:t>
        <a:bodyPr/>
        <a:lstStyle/>
        <a:p>
          <a:endParaRPr lang="en-US"/>
        </a:p>
      </dgm:t>
    </dgm:pt>
    <dgm:pt modelId="{2256C367-330E-1046-8D27-87F5F04A30AE}" type="sibTrans" cxnId="{8820AC07-48BD-654F-AC1A-6E02D4D4C8E2}">
      <dgm:prSet/>
      <dgm:spPr/>
      <dgm:t>
        <a:bodyPr/>
        <a:lstStyle/>
        <a:p>
          <a:endParaRPr lang="en-US"/>
        </a:p>
      </dgm:t>
    </dgm:pt>
    <dgm:pt modelId="{2C2B6EAC-76A8-244D-91C5-605715D0E985}" type="pres">
      <dgm:prSet presAssocID="{8CC52B63-F2E9-C342-A387-8BF386948AC8}" presName="matrix" presStyleCnt="0">
        <dgm:presLayoutVars>
          <dgm:chMax val="1"/>
          <dgm:dir/>
          <dgm:resizeHandles val="exact"/>
        </dgm:presLayoutVars>
      </dgm:prSet>
      <dgm:spPr/>
    </dgm:pt>
    <dgm:pt modelId="{E3FF0656-51C5-0D41-9B60-B04616D48F4B}" type="pres">
      <dgm:prSet presAssocID="{8CC52B63-F2E9-C342-A387-8BF386948AC8}" presName="axisShape" presStyleLbl="bgShp" presStyleIdx="0" presStyleCnt="1"/>
      <dgm:spPr/>
    </dgm:pt>
    <dgm:pt modelId="{CE20973A-9772-774B-998F-C6DD17716F95}" type="pres">
      <dgm:prSet presAssocID="{8CC52B63-F2E9-C342-A387-8BF386948AC8}" presName="rect1" presStyleLbl="node1" presStyleIdx="0" presStyleCnt="4">
        <dgm:presLayoutVars>
          <dgm:chMax val="0"/>
          <dgm:chPref val="0"/>
          <dgm:bulletEnabled val="1"/>
        </dgm:presLayoutVars>
      </dgm:prSet>
      <dgm:spPr/>
    </dgm:pt>
    <dgm:pt modelId="{4BB5A4CD-8C11-D041-8824-2432CFD9B034}" type="pres">
      <dgm:prSet presAssocID="{8CC52B63-F2E9-C342-A387-8BF386948AC8}" presName="rect2" presStyleLbl="node1" presStyleIdx="1" presStyleCnt="4">
        <dgm:presLayoutVars>
          <dgm:chMax val="0"/>
          <dgm:chPref val="0"/>
          <dgm:bulletEnabled val="1"/>
        </dgm:presLayoutVars>
      </dgm:prSet>
      <dgm:spPr/>
    </dgm:pt>
    <dgm:pt modelId="{3B2E2566-85B8-B34F-8626-3EA98D1A1DC4}" type="pres">
      <dgm:prSet presAssocID="{8CC52B63-F2E9-C342-A387-8BF386948AC8}" presName="rect3" presStyleLbl="node1" presStyleIdx="2" presStyleCnt="4">
        <dgm:presLayoutVars>
          <dgm:chMax val="0"/>
          <dgm:chPref val="0"/>
          <dgm:bulletEnabled val="1"/>
        </dgm:presLayoutVars>
      </dgm:prSet>
      <dgm:spPr/>
    </dgm:pt>
    <dgm:pt modelId="{9594305C-98E9-474C-B4CF-5626DA3AAB1F}" type="pres">
      <dgm:prSet presAssocID="{8CC52B63-F2E9-C342-A387-8BF386948AC8}" presName="rect4" presStyleLbl="node1" presStyleIdx="3" presStyleCnt="4">
        <dgm:presLayoutVars>
          <dgm:chMax val="0"/>
          <dgm:chPref val="0"/>
          <dgm:bulletEnabled val="1"/>
        </dgm:presLayoutVars>
      </dgm:prSet>
      <dgm:spPr/>
    </dgm:pt>
  </dgm:ptLst>
  <dgm:cxnLst>
    <dgm:cxn modelId="{8820AC07-48BD-654F-AC1A-6E02D4D4C8E2}" srcId="{8CC52B63-F2E9-C342-A387-8BF386948AC8}" destId="{E0E9E354-DE86-5241-9E79-3DCCB2A44AEE}" srcOrd="7" destOrd="0" parTransId="{F87B82D7-8313-F747-A9F5-25459E874B08}" sibTransId="{2256C367-330E-1046-8D27-87F5F04A30AE}"/>
    <dgm:cxn modelId="{9F16F43B-9E67-1A44-A663-386368E5E77D}" type="presOf" srcId="{E4B40401-475B-C345-B17E-9AE529519A14}" destId="{CE20973A-9772-774B-998F-C6DD17716F95}" srcOrd="0" destOrd="0" presId="urn:microsoft.com/office/officeart/2005/8/layout/matrix2"/>
    <dgm:cxn modelId="{CA7E313C-5F66-864F-9BD1-627143A5456F}" srcId="{8CC52B63-F2E9-C342-A387-8BF386948AC8}" destId="{4CE3D74B-6036-2E4A-9C15-67E669C5050F}" srcOrd="2" destOrd="0" parTransId="{56AEFDC2-696B-7A4B-AA55-CBEAD705F10A}" sibTransId="{91BF8F25-1DD4-DF4D-8F5A-3F9E41092BAB}"/>
    <dgm:cxn modelId="{8ABBE540-FD1C-234F-ADAC-73241C33C7D0}" type="presOf" srcId="{5D8293EE-9B95-C84D-ABF9-BF638AF5DD35}" destId="{4BB5A4CD-8C11-D041-8824-2432CFD9B034}" srcOrd="0" destOrd="0" presId="urn:microsoft.com/office/officeart/2005/8/layout/matrix2"/>
    <dgm:cxn modelId="{8000F87C-FAA0-C247-8BEE-A2F211030EA0}" type="presOf" srcId="{8CC52B63-F2E9-C342-A387-8BF386948AC8}" destId="{2C2B6EAC-76A8-244D-91C5-605715D0E985}" srcOrd="0" destOrd="0" presId="urn:microsoft.com/office/officeart/2005/8/layout/matrix2"/>
    <dgm:cxn modelId="{FFD79395-746A-CD4A-BB05-DF0DEDCDCCE9}" type="presOf" srcId="{4CE3D74B-6036-2E4A-9C15-67E669C5050F}" destId="{3B2E2566-85B8-B34F-8626-3EA98D1A1DC4}" srcOrd="0" destOrd="0" presId="urn:microsoft.com/office/officeart/2005/8/layout/matrix2"/>
    <dgm:cxn modelId="{A159B4AB-580A-384A-8249-05668E096B98}" srcId="{8CC52B63-F2E9-C342-A387-8BF386948AC8}" destId="{E4B40401-475B-C345-B17E-9AE529519A14}" srcOrd="0" destOrd="0" parTransId="{2028CA49-6487-4F4B-966F-7B0DD7CB1994}" sibTransId="{4E349C5A-512D-2F4F-8D32-7EDE0D8914C8}"/>
    <dgm:cxn modelId="{0AC656B4-15C2-EC41-9B24-DE44236C5284}" srcId="{8CC52B63-F2E9-C342-A387-8BF386948AC8}" destId="{EC4E7C58-FB90-D34E-8030-57AD21CB336B}" srcOrd="3" destOrd="0" parTransId="{1F99429E-FE9F-EF47-ABB8-86AB6FA5B865}" sibTransId="{D33DCBD3-1768-BE4B-AF24-F422852AA834}"/>
    <dgm:cxn modelId="{DF6921D3-23C4-B84A-BE18-F6353C81FC7C}" srcId="{8CC52B63-F2E9-C342-A387-8BF386948AC8}" destId="{700763D0-8EE5-9840-B0A9-B4B3F79FDB16}" srcOrd="6" destOrd="0" parTransId="{DED466A1-419A-8C42-B3F2-35C58DFCE48A}" sibTransId="{BD71E3F4-2FB7-854B-905A-B5DD3959CB24}"/>
    <dgm:cxn modelId="{14E71CD9-C5FF-F84A-9732-FD89EA6BE194}" srcId="{8CC52B63-F2E9-C342-A387-8BF386948AC8}" destId="{5D8293EE-9B95-C84D-ABF9-BF638AF5DD35}" srcOrd="1" destOrd="0" parTransId="{96E59025-21FA-1D46-B4AF-A556CBFD6D94}" sibTransId="{970EC15A-D563-114F-93EA-7B402274EA80}"/>
    <dgm:cxn modelId="{57DAC3E5-C16A-F844-9894-09BC769EF970}" srcId="{8CC52B63-F2E9-C342-A387-8BF386948AC8}" destId="{7211ADE2-C44E-C042-8C70-9B10ECCC12E7}" srcOrd="4" destOrd="0" parTransId="{ABF4A2A5-B2A5-7546-BB5A-00F7A08BFB85}" sibTransId="{703A79EB-7888-704C-B548-B33AF59074CF}"/>
    <dgm:cxn modelId="{1E491BEE-4346-EE43-9321-6001C96385DB}" srcId="{8CC52B63-F2E9-C342-A387-8BF386948AC8}" destId="{0F8C7BB4-ECEB-B640-8CAD-BE952E1859B3}" srcOrd="5" destOrd="0" parTransId="{6554DF44-7D93-6049-AA0F-75BAB82504BF}" sibTransId="{28177CF5-BE51-9A4D-9087-E4079FE375E8}"/>
    <dgm:cxn modelId="{BED987F5-E0E0-1B4E-B9CD-5D29563B027B}" type="presOf" srcId="{EC4E7C58-FB90-D34E-8030-57AD21CB336B}" destId="{9594305C-98E9-474C-B4CF-5626DA3AAB1F}" srcOrd="0" destOrd="0" presId="urn:microsoft.com/office/officeart/2005/8/layout/matrix2"/>
    <dgm:cxn modelId="{79010CA6-F636-C344-936B-A48BC61AB49D}" type="presParOf" srcId="{2C2B6EAC-76A8-244D-91C5-605715D0E985}" destId="{E3FF0656-51C5-0D41-9B60-B04616D48F4B}" srcOrd="0" destOrd="0" presId="urn:microsoft.com/office/officeart/2005/8/layout/matrix2"/>
    <dgm:cxn modelId="{9F4584C0-A298-7345-BC59-D7F635750D3B}" type="presParOf" srcId="{2C2B6EAC-76A8-244D-91C5-605715D0E985}" destId="{CE20973A-9772-774B-998F-C6DD17716F95}" srcOrd="1" destOrd="0" presId="urn:microsoft.com/office/officeart/2005/8/layout/matrix2"/>
    <dgm:cxn modelId="{15A442B2-6F4D-864E-97AF-1B799B2889D0}" type="presParOf" srcId="{2C2B6EAC-76A8-244D-91C5-605715D0E985}" destId="{4BB5A4CD-8C11-D041-8824-2432CFD9B034}" srcOrd="2" destOrd="0" presId="urn:microsoft.com/office/officeart/2005/8/layout/matrix2"/>
    <dgm:cxn modelId="{64F14154-6BB3-334E-9082-62E278C1E14C}" type="presParOf" srcId="{2C2B6EAC-76A8-244D-91C5-605715D0E985}" destId="{3B2E2566-85B8-B34F-8626-3EA98D1A1DC4}" srcOrd="3" destOrd="0" presId="urn:microsoft.com/office/officeart/2005/8/layout/matrix2"/>
    <dgm:cxn modelId="{C181E32B-FB1B-5B4C-B374-88DBAB69ADCF}" type="presParOf" srcId="{2C2B6EAC-76A8-244D-91C5-605715D0E985}" destId="{9594305C-98E9-474C-B4CF-5626DA3AAB1F}"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FF0656-51C5-0D41-9B60-B04616D48F4B}">
      <dsp:nvSpPr>
        <dsp:cNvPr id="0" name=""/>
        <dsp:cNvSpPr/>
      </dsp:nvSpPr>
      <dsp:spPr>
        <a:xfrm>
          <a:off x="1012625" y="0"/>
          <a:ext cx="3531489" cy="3531489"/>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20973A-9772-774B-998F-C6DD17716F95}">
      <dsp:nvSpPr>
        <dsp:cNvPr id="0" name=""/>
        <dsp:cNvSpPr/>
      </dsp:nvSpPr>
      <dsp:spPr>
        <a:xfrm>
          <a:off x="1242171" y="229546"/>
          <a:ext cx="1412595" cy="1412595"/>
        </a:xfrm>
        <a:prstGeom prst="roundRect">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Raleway" panose="020B0003030101060003" pitchFamily="34" charset="0"/>
            </a:rPr>
            <a:t>Education network staff</a:t>
          </a:r>
        </a:p>
      </dsp:txBody>
      <dsp:txXfrm>
        <a:off x="1311128" y="298503"/>
        <a:ext cx="1274681" cy="1274681"/>
      </dsp:txXfrm>
    </dsp:sp>
    <dsp:sp modelId="{4BB5A4CD-8C11-D041-8824-2432CFD9B034}">
      <dsp:nvSpPr>
        <dsp:cNvPr id="0" name=""/>
        <dsp:cNvSpPr/>
      </dsp:nvSpPr>
      <dsp:spPr>
        <a:xfrm>
          <a:off x="2901971" y="229546"/>
          <a:ext cx="1412595" cy="1412595"/>
        </a:xfrm>
        <a:prstGeom prst="roundRect">
          <a:avLst/>
        </a:prstGeom>
        <a:solidFill>
          <a:schemeClr val="accent2">
            <a:shade val="80000"/>
            <a:hueOff val="-160472"/>
            <a:satOff val="3389"/>
            <a:lumOff val="902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Raleway" panose="020B0003030101060003" pitchFamily="34" charset="0"/>
            </a:rPr>
            <a:t>Groups on social media</a:t>
          </a:r>
        </a:p>
      </dsp:txBody>
      <dsp:txXfrm>
        <a:off x="2970928" y="298503"/>
        <a:ext cx="1274681" cy="1274681"/>
      </dsp:txXfrm>
    </dsp:sp>
    <dsp:sp modelId="{3B2E2566-85B8-B34F-8626-3EA98D1A1DC4}">
      <dsp:nvSpPr>
        <dsp:cNvPr id="0" name=""/>
        <dsp:cNvSpPr/>
      </dsp:nvSpPr>
      <dsp:spPr>
        <a:xfrm>
          <a:off x="1242171" y="1889346"/>
          <a:ext cx="1412595" cy="1412595"/>
        </a:xfrm>
        <a:prstGeom prst="roundRect">
          <a:avLst/>
        </a:prstGeom>
        <a:solidFill>
          <a:schemeClr val="accent2">
            <a:shade val="80000"/>
            <a:hueOff val="-320943"/>
            <a:satOff val="6777"/>
            <a:lumOff val="180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err="1">
              <a:latin typeface="Raleway" panose="020B0003030101060003" pitchFamily="34" charset="0"/>
            </a:rPr>
            <a:t>Schoolnet</a:t>
          </a:r>
          <a:endParaRPr lang="en-US" sz="1900" kern="1200" dirty="0">
            <a:latin typeface="Raleway" panose="020B0003030101060003" pitchFamily="34" charset="0"/>
          </a:endParaRPr>
        </a:p>
      </dsp:txBody>
      <dsp:txXfrm>
        <a:off x="1311128" y="1958303"/>
        <a:ext cx="1274681" cy="1274681"/>
      </dsp:txXfrm>
    </dsp:sp>
    <dsp:sp modelId="{9594305C-98E9-474C-B4CF-5626DA3AAB1F}">
      <dsp:nvSpPr>
        <dsp:cNvPr id="0" name=""/>
        <dsp:cNvSpPr/>
      </dsp:nvSpPr>
      <dsp:spPr>
        <a:xfrm>
          <a:off x="2901971" y="1889346"/>
          <a:ext cx="1412595" cy="1412595"/>
        </a:xfrm>
        <a:prstGeom prst="roundRect">
          <a:avLst/>
        </a:prstGeom>
        <a:solidFill>
          <a:schemeClr val="accent2">
            <a:shade val="80000"/>
            <a:hueOff val="-481415"/>
            <a:satOff val="10166"/>
            <a:lumOff val="270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latin typeface="Raleway" panose="020B0003030101060003" pitchFamily="34" charset="0"/>
            </a:rPr>
            <a:t>Twitter chats</a:t>
          </a:r>
        </a:p>
      </dsp:txBody>
      <dsp:txXfrm>
        <a:off x="2970928" y="1958303"/>
        <a:ext cx="1274681" cy="1274681"/>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6375D-49E0-7948-A53E-F2CAAD9F3494}" type="datetimeFigureOut">
              <a:rPr lang="en-GB" smtClean="0"/>
              <a:t>26/07/2019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D077C-869B-7E49-ADCB-FE4F8445B5E4}" type="slidenum">
              <a:rPr lang="en-GB" smtClean="0"/>
              <a:t>‹#›</a:t>
            </a:fld>
            <a:endParaRPr lang="en-GB"/>
          </a:p>
        </p:txBody>
      </p:sp>
    </p:spTree>
    <p:extLst>
      <p:ext uri="{BB962C8B-B14F-4D97-AF65-F5344CB8AC3E}">
        <p14:creationId xmlns:p14="http://schemas.microsoft.com/office/powerpoint/2010/main" val="242179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Up2U workplan has been approved by the EC. This requires;</a:t>
            </a:r>
          </a:p>
          <a:p>
            <a:pPr marL="171450" indent="-171450">
              <a:buFontTx/>
              <a:buChar char="-"/>
            </a:pPr>
            <a:r>
              <a:rPr lang="en-US" dirty="0"/>
              <a:t>Amendments to be made on Annex 1 part A and B of the Grant Agreement. In practice this means sections of the new workplan will be implemented or replace the original text. Changes include, but are not limited too:</a:t>
            </a:r>
          </a:p>
          <a:p>
            <a:pPr marL="628650" lvl="1" indent="-171450">
              <a:buFontTx/>
              <a:buChar char="-"/>
            </a:pPr>
            <a:r>
              <a:rPr lang="en-US" dirty="0"/>
              <a:t>Implementation of methodology</a:t>
            </a:r>
          </a:p>
          <a:p>
            <a:pPr marL="628650" lvl="1" indent="-171450">
              <a:buFontTx/>
              <a:buChar char="-"/>
            </a:pPr>
            <a:r>
              <a:rPr lang="en-US" dirty="0"/>
              <a:t>New due dates for deliverables;</a:t>
            </a:r>
          </a:p>
          <a:p>
            <a:pPr marL="171450" indent="-171450">
              <a:buFontTx/>
              <a:buChar char="-"/>
            </a:pPr>
            <a:r>
              <a:rPr lang="en-US"/>
              <a:t>Official request </a:t>
            </a:r>
            <a:r>
              <a:rPr lang="en-US" dirty="0"/>
              <a:t>for extension of the project. The EC Finance department already stated they have no objections. </a:t>
            </a:r>
          </a:p>
          <a:p>
            <a:pPr marL="171450" indent="-171450">
              <a:buFontTx/>
              <a:buChar char="-"/>
            </a:pPr>
            <a:r>
              <a:rPr lang="en-US" dirty="0"/>
              <a:t>The amendments are currently under revision by GÉANT’s Tech authors</a:t>
            </a:r>
          </a:p>
        </p:txBody>
      </p:sp>
      <p:sp>
        <p:nvSpPr>
          <p:cNvPr id="4" name="Slide Number Placeholder 3"/>
          <p:cNvSpPr>
            <a:spLocks noGrp="1"/>
          </p:cNvSpPr>
          <p:nvPr>
            <p:ph type="sldNum" sz="quarter" idx="5"/>
          </p:nvPr>
        </p:nvSpPr>
        <p:spPr/>
        <p:txBody>
          <a:bodyPr/>
          <a:lstStyle/>
          <a:p>
            <a:fld id="{88BD077C-869B-7E49-ADCB-FE4F8445B5E4}" type="slidenum">
              <a:rPr lang="en-GB" smtClean="0"/>
              <a:t>2</a:t>
            </a:fld>
            <a:endParaRPr lang="en-GB"/>
          </a:p>
        </p:txBody>
      </p:sp>
    </p:spTree>
    <p:extLst>
      <p:ext uri="{BB962C8B-B14F-4D97-AF65-F5344CB8AC3E}">
        <p14:creationId xmlns:p14="http://schemas.microsoft.com/office/powerpoint/2010/main" val="9209442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 name="Google Shape;4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GB"/>
              <a:t>From Github issue tracker</a:t>
            </a:r>
            <a:endParaRPr/>
          </a:p>
        </p:txBody>
      </p:sp>
      <p:sp>
        <p:nvSpPr>
          <p:cNvPr id="46" name="Google Shape;4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17</a:t>
            </a:fld>
            <a:endParaRPr/>
          </a:p>
        </p:txBody>
      </p:sp>
    </p:spTree>
    <p:extLst>
      <p:ext uri="{BB962C8B-B14F-4D97-AF65-F5344CB8AC3E}">
        <p14:creationId xmlns:p14="http://schemas.microsoft.com/office/powerpoint/2010/main" val="42478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g5db57f2e30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 name="Google Shape;54;g5db57f2e30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 name="Google Shape;55;g5db57f2e30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18</a:t>
            </a:fld>
            <a:endParaRPr/>
          </a:p>
        </p:txBody>
      </p:sp>
    </p:spTree>
    <p:extLst>
      <p:ext uri="{BB962C8B-B14F-4D97-AF65-F5344CB8AC3E}">
        <p14:creationId xmlns:p14="http://schemas.microsoft.com/office/powerpoint/2010/main" val="23423959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3" name="Google Shape;6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4" name="Google Shape;6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19</a:t>
            </a:fld>
            <a:endParaRPr/>
          </a:p>
        </p:txBody>
      </p:sp>
    </p:spTree>
    <p:extLst>
      <p:ext uri="{BB962C8B-B14F-4D97-AF65-F5344CB8AC3E}">
        <p14:creationId xmlns:p14="http://schemas.microsoft.com/office/powerpoint/2010/main" val="4248284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 name="Google Shape;7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868532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txBox="1">
            <a:spLocks noGrp="1"/>
          </p:cNvSpPr>
          <p:nvPr>
            <p:ph type="body" idx="1"/>
          </p:nvPr>
        </p:nvSpPr>
        <p:spPr>
          <a:xfrm>
            <a:off x="685787" y="4343386"/>
            <a:ext cx="5486381" cy="4114795"/>
          </a:xfrm>
          <a:prstGeom prst="rect">
            <a:avLst/>
          </a:prstGeom>
          <a:noFill/>
          <a:ln>
            <a:noFill/>
          </a:ln>
        </p:spPr>
        <p:txBody>
          <a:bodyPr lIns="82045" tIns="82045" rIns="82045" bIns="82045" anchor="ctr" anchorCtr="0">
            <a:noAutofit/>
          </a:bodyPr>
          <a:lstStyle/>
          <a:p>
            <a:endParaRPr/>
          </a:p>
        </p:txBody>
      </p:sp>
      <p:sp>
        <p:nvSpPr>
          <p:cNvPr id="63" name="Shape 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418571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SMC works with the national communities to implement the pilot activities in all pilot countries. Small groups  of teachers in each pilot country working together to make scenarios courses and analyze the evaluation through the surveys and interviews. Support the work on learning analytics for the evaluation phase and disseminate the up2u idea to related conferences by their participation </a:t>
            </a:r>
          </a:p>
        </p:txBody>
      </p:sp>
      <p:sp>
        <p:nvSpPr>
          <p:cNvPr id="4" name="Slide Number Placeholder 3"/>
          <p:cNvSpPr>
            <a:spLocks noGrp="1"/>
          </p:cNvSpPr>
          <p:nvPr>
            <p:ph type="sldNum" sz="quarter" idx="5"/>
          </p:nvPr>
        </p:nvSpPr>
        <p:spPr/>
        <p:txBody>
          <a:bodyPr/>
          <a:lstStyle/>
          <a:p>
            <a:fld id="{65ABE8BB-6049-465C-A4B3-708A5DD22474}" type="slidenum">
              <a:rPr lang="en-US" smtClean="0"/>
              <a:t>22</a:t>
            </a:fld>
            <a:endParaRPr lang="en-US"/>
          </a:p>
        </p:txBody>
      </p:sp>
    </p:spTree>
    <p:extLst>
      <p:ext uri="{BB962C8B-B14F-4D97-AF65-F5344CB8AC3E}">
        <p14:creationId xmlns:p14="http://schemas.microsoft.com/office/powerpoint/2010/main" val="10225073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future SMC will continue the work on the pilots and preparation of the evaluation and assessment. It will support the work on LA and how this input can support the evaluation. SMC will cooperate with national SMCs on implementing the pilots and evaluate </a:t>
            </a:r>
            <a:r>
              <a:rPr lang="en-US"/>
              <a:t>the results.</a:t>
            </a:r>
            <a:endParaRPr lang="en-US" dirty="0"/>
          </a:p>
        </p:txBody>
      </p:sp>
      <p:sp>
        <p:nvSpPr>
          <p:cNvPr id="4" name="Slide Number Placeholder 3"/>
          <p:cNvSpPr>
            <a:spLocks noGrp="1"/>
          </p:cNvSpPr>
          <p:nvPr>
            <p:ph type="sldNum" sz="quarter" idx="5"/>
          </p:nvPr>
        </p:nvSpPr>
        <p:spPr/>
        <p:txBody>
          <a:bodyPr/>
          <a:lstStyle/>
          <a:p>
            <a:fld id="{65ABE8BB-6049-465C-A4B3-708A5DD22474}" type="slidenum">
              <a:rPr lang="en-US" smtClean="0"/>
              <a:t>24</a:t>
            </a:fld>
            <a:endParaRPr lang="en-US"/>
          </a:p>
        </p:txBody>
      </p:sp>
    </p:spTree>
    <p:extLst>
      <p:ext uri="{BB962C8B-B14F-4D97-AF65-F5344CB8AC3E}">
        <p14:creationId xmlns:p14="http://schemas.microsoft.com/office/powerpoint/2010/main" val="20766733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a:t>These</a:t>
            </a:r>
            <a:r>
              <a:rPr lang="pl-PL" baseline="0" dirty="0"/>
              <a:t> </a:t>
            </a:r>
            <a:r>
              <a:rPr lang="pl-PL" baseline="0" dirty="0" err="1"/>
              <a:t>slides</a:t>
            </a:r>
            <a:r>
              <a:rPr lang="pl-PL" baseline="0" dirty="0"/>
              <a:t> </a:t>
            </a:r>
            <a:r>
              <a:rPr lang="pl-PL" baseline="0" dirty="0" err="1"/>
              <a:t>present</a:t>
            </a:r>
            <a:r>
              <a:rPr lang="pl-PL" baseline="0" dirty="0"/>
              <a:t> the status </a:t>
            </a:r>
            <a:r>
              <a:rPr lang="pl-PL" baseline="0" dirty="0" err="1"/>
              <a:t>up</a:t>
            </a:r>
            <a:r>
              <a:rPr lang="pl-PL" baseline="0" dirty="0"/>
              <a:t> to the </a:t>
            </a:r>
            <a:r>
              <a:rPr lang="pl-PL" baseline="0" dirty="0" err="1"/>
              <a:t>second</a:t>
            </a:r>
            <a:r>
              <a:rPr lang="pl-PL" baseline="0" dirty="0"/>
              <a:t> half of May</a:t>
            </a:r>
            <a:endParaRPr lang="en-GB"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30</a:t>
            </a:fld>
            <a:endParaRPr lang="en-GB"/>
          </a:p>
        </p:txBody>
      </p:sp>
    </p:spTree>
    <p:extLst>
      <p:ext uri="{BB962C8B-B14F-4D97-AF65-F5344CB8AC3E}">
        <p14:creationId xmlns:p14="http://schemas.microsoft.com/office/powerpoint/2010/main" val="13897703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a:t>Next</a:t>
            </a:r>
            <a:r>
              <a:rPr lang="pl-PL" dirty="0"/>
              <a:t>, </a:t>
            </a:r>
            <a:r>
              <a:rPr lang="pl-PL" dirty="0" err="1"/>
              <a:t>two</a:t>
            </a:r>
            <a:r>
              <a:rPr lang="pl-PL" dirty="0"/>
              <a:t> </a:t>
            </a:r>
            <a:r>
              <a:rPr lang="pl-PL" dirty="0" err="1"/>
              <a:t>periods</a:t>
            </a:r>
            <a:r>
              <a:rPr lang="pl-PL" dirty="0"/>
              <a:t> of </a:t>
            </a:r>
            <a:r>
              <a:rPr lang="pl-PL" dirty="0" err="1"/>
              <a:t>pilots</a:t>
            </a:r>
            <a:r>
              <a:rPr lang="pl-PL" dirty="0"/>
              <a:t> </a:t>
            </a:r>
            <a:r>
              <a:rPr lang="pl-PL" dirty="0" err="1"/>
              <a:t>are</a:t>
            </a:r>
            <a:r>
              <a:rPr lang="pl-PL" dirty="0"/>
              <a:t> </a:t>
            </a:r>
            <a:r>
              <a:rPr lang="pl-PL" dirty="0" err="1"/>
              <a:t>planned</a:t>
            </a:r>
            <a:r>
              <a:rPr lang="pl-PL" dirty="0"/>
              <a:t> for </a:t>
            </a:r>
            <a:r>
              <a:rPr lang="pl-PL" dirty="0" err="1"/>
              <a:t>all</a:t>
            </a:r>
            <a:r>
              <a:rPr lang="pl-PL" dirty="0"/>
              <a:t> </a:t>
            </a:r>
            <a:r>
              <a:rPr lang="pl-PL" dirty="0" err="1"/>
              <a:t>countries</a:t>
            </a:r>
            <a:r>
              <a:rPr lang="pl-PL" dirty="0"/>
              <a:t>:</a:t>
            </a:r>
          </a:p>
          <a:p>
            <a:pPr marL="228600" indent="-228600">
              <a:buAutoNum type="arabicPeriod"/>
            </a:pPr>
            <a:r>
              <a:rPr lang="pl-PL" sz="1200" b="0" i="0" kern="1200" dirty="0" err="1">
                <a:solidFill>
                  <a:schemeClr val="tx1"/>
                </a:solidFill>
                <a:effectLst/>
                <a:latin typeface="+mn-lt"/>
                <a:ea typeface="+mn-ea"/>
                <a:cs typeface="+mn-cs"/>
              </a:rPr>
              <a:t>September-November</a:t>
            </a:r>
            <a:endParaRPr lang="pl-PL" sz="1200" b="0" i="0" kern="1200" dirty="0">
              <a:solidFill>
                <a:schemeClr val="tx1"/>
              </a:solidFill>
              <a:effectLst/>
              <a:latin typeface="+mn-lt"/>
              <a:ea typeface="+mn-ea"/>
              <a:cs typeface="+mn-cs"/>
            </a:endParaRPr>
          </a:p>
          <a:p>
            <a:pPr marL="228600" indent="-228600">
              <a:buAutoNum type="arabicPeriod"/>
            </a:pPr>
            <a:r>
              <a:rPr lang="pl-PL" sz="1200" b="0" i="0" kern="1200" dirty="0">
                <a:solidFill>
                  <a:schemeClr val="tx1"/>
                </a:solidFill>
                <a:effectLst/>
                <a:latin typeface="+mn-lt"/>
                <a:ea typeface="+mn-ea"/>
                <a:cs typeface="+mn-cs"/>
              </a:rPr>
              <a:t>January-March</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31</a:t>
            </a:fld>
            <a:endParaRPr lang="en-GB"/>
          </a:p>
        </p:txBody>
      </p:sp>
    </p:spTree>
    <p:extLst>
      <p:ext uri="{BB962C8B-B14F-4D97-AF65-F5344CB8AC3E}">
        <p14:creationId xmlns:p14="http://schemas.microsoft.com/office/powerpoint/2010/main" val="14917040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a:t>An</a:t>
            </a:r>
            <a:r>
              <a:rPr lang="pl-PL" dirty="0"/>
              <a:t> </a:t>
            </a:r>
            <a:r>
              <a:rPr lang="pl-PL" dirty="0" err="1"/>
              <a:t>outcome</a:t>
            </a:r>
            <a:r>
              <a:rPr lang="pl-PL" dirty="0"/>
              <a:t> of the WP5-WP7 </a:t>
            </a:r>
            <a:r>
              <a:rPr lang="pl-PL" dirty="0" err="1"/>
              <a:t>meeting</a:t>
            </a:r>
            <a:endParaRPr lang="pl-PL" dirty="0"/>
          </a:p>
          <a:p>
            <a:endParaRPr lang="pl-PL" dirty="0"/>
          </a:p>
          <a:p>
            <a:r>
              <a:rPr lang="pl-PL" dirty="0"/>
              <a:t>The </a:t>
            </a:r>
            <a:r>
              <a:rPr lang="pl-PL" dirty="0" err="1"/>
              <a:t>competences</a:t>
            </a:r>
            <a:r>
              <a:rPr lang="pl-PL" dirty="0"/>
              <a:t> </a:t>
            </a:r>
            <a:r>
              <a:rPr lang="pl-PL" dirty="0" err="1"/>
              <a:t>are</a:t>
            </a:r>
            <a:r>
              <a:rPr lang="pl-PL" dirty="0"/>
              <a:t>: Critical </a:t>
            </a:r>
            <a:r>
              <a:rPr lang="pl-PL" dirty="0" err="1"/>
              <a:t>thinking</a:t>
            </a:r>
            <a:r>
              <a:rPr lang="pl-PL" dirty="0"/>
              <a:t>, </a:t>
            </a:r>
            <a:r>
              <a:rPr lang="pl-PL" dirty="0" err="1"/>
              <a:t>collaboration</a:t>
            </a:r>
            <a:r>
              <a:rPr lang="pl-PL" dirty="0"/>
              <a:t>, </a:t>
            </a:r>
            <a:r>
              <a:rPr lang="pl-PL" dirty="0" err="1"/>
              <a:t>creative</a:t>
            </a:r>
            <a:r>
              <a:rPr lang="pl-PL" dirty="0"/>
              <a:t> </a:t>
            </a:r>
            <a:r>
              <a:rPr lang="pl-PL" dirty="0" err="1"/>
              <a:t>thinking</a:t>
            </a:r>
            <a:r>
              <a:rPr lang="pl-PL" dirty="0"/>
              <a:t>, etc.</a:t>
            </a:r>
          </a:p>
        </p:txBody>
      </p:sp>
      <p:sp>
        <p:nvSpPr>
          <p:cNvPr id="4" name="Symbol zastępczy numeru slajdu 3"/>
          <p:cNvSpPr>
            <a:spLocks noGrp="1"/>
          </p:cNvSpPr>
          <p:nvPr>
            <p:ph type="sldNum" sz="quarter" idx="10"/>
          </p:nvPr>
        </p:nvSpPr>
        <p:spPr/>
        <p:txBody>
          <a:bodyPr/>
          <a:lstStyle/>
          <a:p>
            <a:fld id="{88BD077C-869B-7E49-ADCB-FE4F8445B5E4}" type="slidenum">
              <a:rPr lang="en-GB" smtClean="0"/>
              <a:t>32</a:t>
            </a:fld>
            <a:endParaRPr lang="en-GB"/>
          </a:p>
        </p:txBody>
      </p:sp>
    </p:spTree>
    <p:extLst>
      <p:ext uri="{BB962C8B-B14F-4D97-AF65-F5344CB8AC3E}">
        <p14:creationId xmlns:p14="http://schemas.microsoft.com/office/powerpoint/2010/main" val="1881445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dirty="0"/>
              <a:t>The fifth GA will take place Wednesday 11 and Thursday 12 September in Poznan, Poland</a:t>
            </a:r>
          </a:p>
          <a:p>
            <a:pPr marL="171450" indent="-171450">
              <a:buFontTx/>
              <a:buChar char="-"/>
            </a:pPr>
            <a:r>
              <a:rPr lang="en-GB" dirty="0"/>
              <a:t>Two full day meeting. Wednesday will focus on updates on:</a:t>
            </a:r>
          </a:p>
          <a:p>
            <a:pPr marL="628650" lvl="1" indent="-171450">
              <a:buFontTx/>
              <a:buChar char="-"/>
            </a:pPr>
            <a:r>
              <a:rPr lang="en-GB" dirty="0"/>
              <a:t>workplan implementation by all WPs</a:t>
            </a:r>
          </a:p>
          <a:p>
            <a:pPr marL="628650" lvl="1" indent="-171450">
              <a:buFontTx/>
              <a:buChar char="-"/>
            </a:pPr>
            <a:r>
              <a:rPr lang="en-GB" dirty="0"/>
              <a:t>Task Forces</a:t>
            </a:r>
          </a:p>
          <a:p>
            <a:pPr marL="628650" lvl="1" indent="-171450">
              <a:buFontTx/>
              <a:buChar char="-"/>
            </a:pPr>
            <a:r>
              <a:rPr lang="en-GB" dirty="0"/>
              <a:t>Status of the pilot</a:t>
            </a:r>
          </a:p>
          <a:p>
            <a:pPr marL="171450" lvl="0" indent="-171450">
              <a:buFontTx/>
              <a:buChar char="-"/>
            </a:pPr>
            <a:r>
              <a:rPr lang="en-GB" dirty="0"/>
              <a:t>On Thursday the focus will be on pedagogical implementations and cross-WP activities</a:t>
            </a:r>
          </a:p>
          <a:p>
            <a:pPr marL="171450" lvl="0" indent="-171450">
              <a:buFontTx/>
              <a:buChar char="-"/>
            </a:pPr>
            <a:r>
              <a:rPr lang="en-GB" dirty="0"/>
              <a:t>Please, don’t forget to register!</a:t>
            </a:r>
          </a:p>
          <a:p>
            <a:pPr marL="171450" lvl="0" indent="-171450">
              <a:buFontTx/>
              <a:buChar char="-"/>
            </a:pPr>
            <a:endParaRPr lang="en-GB" dirty="0"/>
          </a:p>
          <a:p>
            <a:pPr marL="171450" lvl="0" indent="-171450">
              <a:buFontTx/>
              <a:buChar char="-"/>
            </a:pPr>
            <a:r>
              <a:rPr lang="en-GB" dirty="0"/>
              <a:t>Monthly reporting:</a:t>
            </a:r>
          </a:p>
          <a:p>
            <a:pPr marL="628650" lvl="1" indent="-171450">
              <a:buFontTx/>
              <a:buChar char="-"/>
            </a:pPr>
            <a:r>
              <a:rPr lang="en-GB" dirty="0"/>
              <a:t>Regular reports</a:t>
            </a:r>
          </a:p>
          <a:p>
            <a:pPr marL="628650" lvl="1" indent="-171450">
              <a:buFontTx/>
              <a:buChar char="-"/>
            </a:pPr>
            <a:r>
              <a:rPr lang="en-GB" dirty="0"/>
              <a:t>Finance: please send your Q10 reports to GÉANT and don’t forget to copy in Jan and/or the PCT!</a:t>
            </a:r>
          </a:p>
          <a:p>
            <a:pPr marL="628650" lvl="1" indent="-171450">
              <a:buFontTx/>
              <a:buChar char="-"/>
            </a:pPr>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3</a:t>
            </a:fld>
            <a:endParaRPr lang="en-GB"/>
          </a:p>
        </p:txBody>
      </p:sp>
    </p:spTree>
    <p:extLst>
      <p:ext uri="{BB962C8B-B14F-4D97-AF65-F5344CB8AC3E}">
        <p14:creationId xmlns:p14="http://schemas.microsoft.com/office/powerpoint/2010/main" val="28202193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a:t>Internal</a:t>
            </a:r>
            <a:r>
              <a:rPr lang="pl-PL" dirty="0"/>
              <a:t> </a:t>
            </a:r>
            <a:r>
              <a:rPr lang="pl-PL" dirty="0" err="1"/>
              <a:t>KPIs</a:t>
            </a:r>
            <a:r>
              <a:rPr lang="pl-PL" dirty="0"/>
              <a:t> to be </a:t>
            </a:r>
            <a:r>
              <a:rPr lang="pl-PL" dirty="0" err="1"/>
              <a:t>able</a:t>
            </a:r>
            <a:r>
              <a:rPr lang="pl-PL" dirty="0"/>
              <a:t> to </a:t>
            </a:r>
            <a:r>
              <a:rPr lang="pl-PL" dirty="0" err="1"/>
              <a:t>evaluate</a:t>
            </a:r>
            <a:r>
              <a:rPr lang="pl-PL" dirty="0"/>
              <a:t> </a:t>
            </a:r>
            <a:r>
              <a:rPr lang="pl-PL" dirty="0" err="1"/>
              <a:t>what</a:t>
            </a:r>
            <a:r>
              <a:rPr lang="pl-PL" dirty="0"/>
              <a:t> </a:t>
            </a:r>
            <a:r>
              <a:rPr lang="pl-PL" dirty="0" err="1"/>
              <a:t>students</a:t>
            </a:r>
            <a:r>
              <a:rPr lang="pl-PL" dirty="0"/>
              <a:t> do in </a:t>
            </a:r>
            <a:r>
              <a:rPr lang="pl-PL" dirty="0" err="1"/>
              <a:t>pilots</a:t>
            </a:r>
            <a:r>
              <a:rPr lang="pl-PL" dirty="0"/>
              <a:t>. </a:t>
            </a:r>
            <a:r>
              <a:rPr lang="pl-PL" dirty="0" err="1"/>
              <a:t>Agreed</a:t>
            </a:r>
            <a:r>
              <a:rPr lang="pl-PL" dirty="0"/>
              <a:t> with WP5. </a:t>
            </a:r>
            <a:r>
              <a:rPr lang="pl-PL" dirty="0" err="1"/>
              <a:t>Details</a:t>
            </a:r>
            <a:r>
              <a:rPr lang="pl-PL" dirty="0"/>
              <a:t> to be </a:t>
            </a:r>
            <a:r>
              <a:rPr lang="pl-PL" dirty="0" err="1"/>
              <a:t>clarified</a:t>
            </a:r>
            <a:r>
              <a:rPr lang="pl-PL" dirty="0"/>
              <a:t> in August.</a:t>
            </a:r>
          </a:p>
        </p:txBody>
      </p:sp>
      <p:sp>
        <p:nvSpPr>
          <p:cNvPr id="4" name="Symbol zastępczy numeru slajdu 3"/>
          <p:cNvSpPr>
            <a:spLocks noGrp="1"/>
          </p:cNvSpPr>
          <p:nvPr>
            <p:ph type="sldNum" sz="quarter" idx="10"/>
          </p:nvPr>
        </p:nvSpPr>
        <p:spPr/>
        <p:txBody>
          <a:bodyPr/>
          <a:lstStyle/>
          <a:p>
            <a:fld id="{88BD077C-869B-7E49-ADCB-FE4F8445B5E4}" type="slidenum">
              <a:rPr lang="en-GB" smtClean="0"/>
              <a:t>33</a:t>
            </a:fld>
            <a:endParaRPr lang="en-GB"/>
          </a:p>
        </p:txBody>
      </p:sp>
    </p:spTree>
    <p:extLst>
      <p:ext uri="{BB962C8B-B14F-4D97-AF65-F5344CB8AC3E}">
        <p14:creationId xmlns:p14="http://schemas.microsoft.com/office/powerpoint/2010/main" val="7056698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a:t>Agreed</a:t>
            </a:r>
            <a:r>
              <a:rPr lang="pl-PL" dirty="0"/>
              <a:t> upon (WP5-WP7) to</a:t>
            </a:r>
            <a:r>
              <a:rPr lang="pl-PL" baseline="0" dirty="0"/>
              <a:t> </a:t>
            </a:r>
            <a:r>
              <a:rPr lang="pl-PL" dirty="0" err="1"/>
              <a:t>implement</a:t>
            </a:r>
            <a:r>
              <a:rPr lang="pl-PL" dirty="0"/>
              <a:t> </a:t>
            </a:r>
            <a:r>
              <a:rPr lang="pl-PL" dirty="0" err="1"/>
              <a:t>this</a:t>
            </a:r>
            <a:r>
              <a:rPr lang="pl-PL" dirty="0"/>
              <a:t> setup to </a:t>
            </a:r>
            <a:r>
              <a:rPr lang="pl-PL" dirty="0" err="1"/>
              <a:t>support</a:t>
            </a:r>
            <a:r>
              <a:rPr lang="pl-PL" dirty="0"/>
              <a:t> </a:t>
            </a:r>
            <a:r>
              <a:rPr lang="pl-PL" dirty="0" err="1"/>
              <a:t>evaluation</a:t>
            </a:r>
            <a:r>
              <a:rPr lang="pl-PL" dirty="0"/>
              <a:t>: Central and</a:t>
            </a:r>
            <a:r>
              <a:rPr lang="pl-PL" baseline="0" dirty="0"/>
              <a:t> </a:t>
            </a:r>
            <a:r>
              <a:rPr lang="pl-PL" baseline="0" dirty="0" err="1"/>
              <a:t>n</a:t>
            </a:r>
            <a:r>
              <a:rPr lang="pl-PL" dirty="0" err="1"/>
              <a:t>ational</a:t>
            </a:r>
            <a:r>
              <a:rPr lang="pl-PL" dirty="0"/>
              <a:t> </a:t>
            </a:r>
            <a:r>
              <a:rPr lang="pl-PL" dirty="0" err="1"/>
              <a:t>instances</a:t>
            </a:r>
            <a:r>
              <a:rPr lang="pl-PL" dirty="0"/>
              <a:t> to report data to central stores (Learning </a:t>
            </a:r>
            <a:r>
              <a:rPr lang="pl-PL" dirty="0" err="1"/>
              <a:t>Locker</a:t>
            </a:r>
            <a:r>
              <a:rPr lang="pl-PL" dirty="0"/>
              <a:t>, </a:t>
            </a:r>
            <a:r>
              <a:rPr lang="pl-PL" dirty="0" err="1"/>
              <a:t>Matomo</a:t>
            </a:r>
            <a:r>
              <a:rPr lang="pl-PL" dirty="0"/>
              <a:t>).</a:t>
            </a:r>
          </a:p>
        </p:txBody>
      </p:sp>
      <p:sp>
        <p:nvSpPr>
          <p:cNvPr id="4" name="Symbol zastępczy numeru slajdu 3"/>
          <p:cNvSpPr>
            <a:spLocks noGrp="1"/>
          </p:cNvSpPr>
          <p:nvPr>
            <p:ph type="sldNum" sz="quarter" idx="10"/>
          </p:nvPr>
        </p:nvSpPr>
        <p:spPr/>
        <p:txBody>
          <a:bodyPr/>
          <a:lstStyle/>
          <a:p>
            <a:fld id="{88BD077C-869B-7E49-ADCB-FE4F8445B5E4}" type="slidenum">
              <a:rPr lang="en-GB" smtClean="0"/>
              <a:t>34</a:t>
            </a:fld>
            <a:endParaRPr lang="en-GB"/>
          </a:p>
        </p:txBody>
      </p:sp>
    </p:spTree>
    <p:extLst>
      <p:ext uri="{BB962C8B-B14F-4D97-AF65-F5344CB8AC3E}">
        <p14:creationId xmlns:p14="http://schemas.microsoft.com/office/powerpoint/2010/main" val="34639670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a:t>These</a:t>
            </a:r>
            <a:r>
              <a:rPr lang="pl-PL" baseline="0" dirty="0"/>
              <a:t> </a:t>
            </a:r>
            <a:r>
              <a:rPr lang="pl-PL" baseline="0" dirty="0" err="1"/>
              <a:t>are</a:t>
            </a:r>
            <a:r>
              <a:rPr lang="pl-PL" baseline="0" dirty="0"/>
              <a:t> </a:t>
            </a:r>
            <a:r>
              <a:rPr lang="pl-PL" baseline="0" dirty="0" err="1"/>
              <a:t>t</a:t>
            </a:r>
            <a:r>
              <a:rPr lang="pl-PL" dirty="0" err="1"/>
              <a:t>echnical</a:t>
            </a:r>
            <a:r>
              <a:rPr lang="pl-PL" dirty="0"/>
              <a:t> </a:t>
            </a:r>
            <a:r>
              <a:rPr lang="pl-PL" dirty="0" err="1"/>
              <a:t>topics</a:t>
            </a:r>
            <a:r>
              <a:rPr lang="pl-PL" dirty="0"/>
              <a:t> to </a:t>
            </a:r>
            <a:r>
              <a:rPr lang="pl-PL" dirty="0" err="1"/>
              <a:t>support</a:t>
            </a:r>
            <a:r>
              <a:rPr lang="pl-PL" dirty="0"/>
              <a:t> </a:t>
            </a:r>
            <a:r>
              <a:rPr lang="pl-PL" dirty="0" err="1"/>
              <a:t>pilots</a:t>
            </a:r>
            <a:r>
              <a:rPr lang="pl-PL" dirty="0"/>
              <a:t> </a:t>
            </a:r>
            <a:r>
              <a:rPr lang="pl-PL" dirty="0" err="1"/>
              <a:t>that</a:t>
            </a:r>
            <a:r>
              <a:rPr lang="pl-PL" dirty="0"/>
              <a:t> </a:t>
            </a:r>
            <a:r>
              <a:rPr lang="pl-PL" dirty="0" err="1"/>
              <a:t>were</a:t>
            </a:r>
            <a:r>
              <a:rPr lang="pl-PL" dirty="0"/>
              <a:t> </a:t>
            </a:r>
            <a:r>
              <a:rPr lang="pl-PL" dirty="0" err="1"/>
              <a:t>discussed</a:t>
            </a:r>
            <a:r>
              <a:rPr lang="pl-PL" dirty="0"/>
              <a:t> in the WP5-WP7 </a:t>
            </a:r>
            <a:r>
              <a:rPr lang="pl-PL" dirty="0" err="1"/>
              <a:t>meetings</a:t>
            </a:r>
            <a:r>
              <a:rPr lang="pl-PL" dirty="0"/>
              <a:t>.</a:t>
            </a:r>
          </a:p>
        </p:txBody>
      </p:sp>
      <p:sp>
        <p:nvSpPr>
          <p:cNvPr id="4" name="Symbol zastępczy numeru slajdu 3"/>
          <p:cNvSpPr>
            <a:spLocks noGrp="1"/>
          </p:cNvSpPr>
          <p:nvPr>
            <p:ph type="sldNum" sz="quarter" idx="10"/>
          </p:nvPr>
        </p:nvSpPr>
        <p:spPr/>
        <p:txBody>
          <a:bodyPr/>
          <a:lstStyle/>
          <a:p>
            <a:fld id="{88BD077C-869B-7E49-ADCB-FE4F8445B5E4}" type="slidenum">
              <a:rPr lang="en-GB" smtClean="0"/>
              <a:t>35</a:t>
            </a:fld>
            <a:endParaRPr lang="en-GB"/>
          </a:p>
        </p:txBody>
      </p:sp>
    </p:spTree>
    <p:extLst>
      <p:ext uri="{BB962C8B-B14F-4D97-AF65-F5344CB8AC3E}">
        <p14:creationId xmlns:p14="http://schemas.microsoft.com/office/powerpoint/2010/main" val="7684038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err="1"/>
              <a:t>Quality</a:t>
            </a:r>
            <a:r>
              <a:rPr lang="pl-PL" baseline="0" dirty="0"/>
              <a:t> Control </a:t>
            </a:r>
            <a:r>
              <a:rPr lang="pl-PL" baseline="0" dirty="0" err="1"/>
              <a:t>task</a:t>
            </a:r>
            <a:r>
              <a:rPr lang="pl-PL" baseline="0" dirty="0"/>
              <a:t> </a:t>
            </a:r>
            <a:r>
              <a:rPr lang="pl-PL" baseline="0" dirty="0" err="1"/>
              <a:t>is</a:t>
            </a:r>
            <a:r>
              <a:rPr lang="pl-PL" baseline="0" dirty="0"/>
              <a:t> a </a:t>
            </a:r>
            <a:r>
              <a:rPr lang="pl-PL" baseline="0" dirty="0" err="1"/>
              <a:t>continuous</a:t>
            </a:r>
            <a:r>
              <a:rPr lang="pl-PL" baseline="0" dirty="0"/>
              <a:t> </a:t>
            </a:r>
            <a:r>
              <a:rPr lang="pl-PL" baseline="0" dirty="0" err="1"/>
              <a:t>job</a:t>
            </a:r>
            <a:r>
              <a:rPr lang="pl-PL" baseline="0" dirty="0"/>
              <a:t> to </a:t>
            </a:r>
            <a:r>
              <a:rPr lang="pl-PL" baseline="0" dirty="0" err="1"/>
              <a:t>oversee</a:t>
            </a:r>
            <a:r>
              <a:rPr lang="pl-PL" baseline="0" dirty="0"/>
              <a:t> the </a:t>
            </a:r>
            <a:r>
              <a:rPr lang="pl-PL" baseline="0" dirty="0" err="1"/>
              <a:t>quality</a:t>
            </a:r>
            <a:r>
              <a:rPr lang="pl-PL" baseline="0" dirty="0"/>
              <a:t> of </a:t>
            </a:r>
            <a:r>
              <a:rPr lang="pl-PL" baseline="0" dirty="0" err="1"/>
              <a:t>technology</a:t>
            </a:r>
            <a:r>
              <a:rPr lang="pl-PL" baseline="0" dirty="0"/>
              <a:t> </a:t>
            </a:r>
            <a:r>
              <a:rPr lang="pl-PL" baseline="0" dirty="0" err="1"/>
              <a:t>outcomes</a:t>
            </a:r>
            <a:r>
              <a:rPr lang="pl-PL" baseline="0" dirty="0"/>
              <a:t>. </a:t>
            </a:r>
            <a:r>
              <a:rPr lang="pl-PL" baseline="0" dirty="0" err="1"/>
              <a:t>These</a:t>
            </a:r>
            <a:r>
              <a:rPr lang="pl-PL" baseline="0" dirty="0"/>
              <a:t> </a:t>
            </a:r>
            <a:r>
              <a:rPr lang="pl-PL" baseline="0" dirty="0" err="1"/>
              <a:t>are</a:t>
            </a:r>
            <a:r>
              <a:rPr lang="pl-PL" baseline="0" dirty="0"/>
              <a:t> </a:t>
            </a:r>
            <a:r>
              <a:rPr lang="pl-PL" baseline="0" dirty="0" err="1"/>
              <a:t>topics</a:t>
            </a:r>
            <a:r>
              <a:rPr lang="pl-PL" baseline="0" dirty="0"/>
              <a:t> we </a:t>
            </a:r>
            <a:r>
              <a:rPr lang="pl-PL" baseline="0" dirty="0" err="1"/>
              <a:t>focused</a:t>
            </a:r>
            <a:r>
              <a:rPr lang="pl-PL" baseline="0" dirty="0"/>
              <a:t> on in the </a:t>
            </a:r>
            <a:r>
              <a:rPr lang="pl-PL" baseline="0" dirty="0" err="1"/>
              <a:t>last</a:t>
            </a:r>
            <a:r>
              <a:rPr lang="pl-PL" baseline="0" dirty="0"/>
              <a:t> period.</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36</a:t>
            </a:fld>
            <a:endParaRPr lang="en-GB"/>
          </a:p>
        </p:txBody>
      </p:sp>
    </p:spTree>
    <p:extLst>
      <p:ext uri="{BB962C8B-B14F-4D97-AF65-F5344CB8AC3E}">
        <p14:creationId xmlns:p14="http://schemas.microsoft.com/office/powerpoint/2010/main" val="9601957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Critical </a:t>
            </a:r>
            <a:r>
              <a:rPr lang="pl-PL" dirty="0" err="1"/>
              <a:t>risks</a:t>
            </a:r>
            <a:r>
              <a:rPr lang="pl-PL" dirty="0"/>
              <a:t> re. WP7</a:t>
            </a:r>
          </a:p>
          <a:p>
            <a:endParaRPr lang="pl-PL" dirty="0"/>
          </a:p>
          <a:p>
            <a:r>
              <a:rPr lang="pl-PL" dirty="0"/>
              <a:t>Re.</a:t>
            </a:r>
            <a:r>
              <a:rPr lang="pl-PL" baseline="0" dirty="0"/>
              <a:t> </a:t>
            </a:r>
            <a:r>
              <a:rPr lang="pl-PL" baseline="0" dirty="0" err="1"/>
              <a:t>risks</a:t>
            </a:r>
            <a:r>
              <a:rPr lang="pl-PL" baseline="0" dirty="0"/>
              <a:t> no. 2 &amp; 3 – </a:t>
            </a:r>
            <a:r>
              <a:rPr lang="pl-PL" baseline="0" dirty="0" err="1"/>
              <a:t>effect</a:t>
            </a:r>
            <a:r>
              <a:rPr lang="pl-PL" baseline="0" dirty="0"/>
              <a:t> </a:t>
            </a:r>
            <a:r>
              <a:rPr lang="pl-PL" baseline="0" dirty="0" err="1"/>
              <a:t>might</a:t>
            </a:r>
            <a:r>
              <a:rPr lang="pl-PL" baseline="0" dirty="0"/>
              <a:t> be </a:t>
            </a:r>
            <a:r>
              <a:rPr lang="pl-PL" baseline="0" dirty="0" err="1"/>
              <a:t>serious</a:t>
            </a:r>
            <a:r>
              <a:rPr lang="pl-PL" baseline="0" dirty="0"/>
              <a:t> </a:t>
            </a:r>
            <a:r>
              <a:rPr lang="pl-PL" baseline="0" dirty="0" err="1"/>
              <a:t>problems</a:t>
            </a:r>
            <a:r>
              <a:rPr lang="pl-PL" baseline="0" dirty="0"/>
              <a:t> in </a:t>
            </a:r>
            <a:r>
              <a:rPr lang="pl-PL" baseline="0" dirty="0" err="1"/>
              <a:t>collecting</a:t>
            </a:r>
            <a:r>
              <a:rPr lang="pl-PL" baseline="0" dirty="0"/>
              <a:t> </a:t>
            </a:r>
            <a:r>
              <a:rPr lang="pl-PL" baseline="0" dirty="0" err="1"/>
              <a:t>or</a:t>
            </a:r>
            <a:r>
              <a:rPr lang="pl-PL" baseline="0" dirty="0"/>
              <a:t> </a:t>
            </a:r>
            <a:r>
              <a:rPr lang="pl-PL" baseline="0" dirty="0" err="1"/>
              <a:t>evaluating</a:t>
            </a:r>
            <a:r>
              <a:rPr lang="pl-PL" baseline="0" dirty="0"/>
              <a:t> LA data, </a:t>
            </a:r>
            <a:r>
              <a:rPr lang="pl-PL" baseline="0" dirty="0" err="1"/>
              <a:t>thus</a:t>
            </a:r>
            <a:r>
              <a:rPr lang="pl-PL" baseline="0" dirty="0"/>
              <a:t> </a:t>
            </a:r>
            <a:r>
              <a:rPr lang="pl-PL" baseline="0" dirty="0" err="1"/>
              <a:t>evaluating</a:t>
            </a:r>
            <a:r>
              <a:rPr lang="pl-PL" baseline="0" dirty="0"/>
              <a:t> </a:t>
            </a:r>
            <a:r>
              <a:rPr lang="pl-PL" baseline="0" dirty="0" err="1"/>
              <a:t>pilots</a:t>
            </a: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37</a:t>
            </a:fld>
            <a:endParaRPr lang="en-GB"/>
          </a:p>
        </p:txBody>
      </p:sp>
    </p:spTree>
    <p:extLst>
      <p:ext uri="{BB962C8B-B14F-4D97-AF65-F5344CB8AC3E}">
        <p14:creationId xmlns:p14="http://schemas.microsoft.com/office/powerpoint/2010/main" val="3118316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38</a:t>
            </a:fld>
            <a:endParaRPr lang="en-GB"/>
          </a:p>
        </p:txBody>
      </p:sp>
    </p:spTree>
    <p:extLst>
      <p:ext uri="{BB962C8B-B14F-4D97-AF65-F5344CB8AC3E}">
        <p14:creationId xmlns:p14="http://schemas.microsoft.com/office/powerpoint/2010/main" val="35819807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4fed3c6a6b_2_38: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0" name="Google Shape;90;g4fed3c6a6b_2_3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557676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3237" rtl="0" eaLnBrk="1" fontAlgn="auto" latinLnBrk="0" hangingPunct="1">
              <a:lnSpc>
                <a:spcPct val="100000"/>
              </a:lnSpc>
              <a:spcBef>
                <a:spcPts val="0"/>
              </a:spcBef>
              <a:spcAft>
                <a:spcPts val="0"/>
              </a:spcAft>
              <a:buClrTx/>
              <a:buSzTx/>
              <a:buFontTx/>
              <a:buNone/>
              <a:tabLst/>
              <a:defRPr/>
            </a:pPr>
            <a:r>
              <a:rPr lang="en-US" sz="1600" dirty="0"/>
              <a:t>To reach a wider range of communities and org…</a:t>
            </a:r>
          </a:p>
          <a:p>
            <a:pPr defTabSz="933237"/>
            <a:endParaRPr lang="en-US" sz="1600" dirty="0"/>
          </a:p>
        </p:txBody>
      </p:sp>
      <p:sp>
        <p:nvSpPr>
          <p:cNvPr id="4" name="Slide Number Placeholder 3"/>
          <p:cNvSpPr>
            <a:spLocks noGrp="1"/>
          </p:cNvSpPr>
          <p:nvPr>
            <p:ph type="sldNum" sz="quarter" idx="5"/>
          </p:nvPr>
        </p:nvSpPr>
        <p:spPr/>
        <p:txBody>
          <a:bodyPr/>
          <a:lstStyle/>
          <a:p>
            <a:fld id="{88BD077C-869B-7E49-ADCB-FE4F8445B5E4}" type="slidenum">
              <a:rPr lang="en-GB" smtClean="0"/>
              <a:t>43</a:t>
            </a:fld>
            <a:endParaRPr lang="en-GB"/>
          </a:p>
        </p:txBody>
      </p:sp>
    </p:spTree>
    <p:extLst>
      <p:ext uri="{BB962C8B-B14F-4D97-AF65-F5344CB8AC3E}">
        <p14:creationId xmlns:p14="http://schemas.microsoft.com/office/powerpoint/2010/main" val="973417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chemeClr val="accent2"/>
                </a:solidFill>
              </a:rPr>
              <a:t>Wide range of learning communities that we can engage </a:t>
            </a:r>
            <a:endParaRPr lang="en-US" dirty="0"/>
          </a:p>
          <a:p>
            <a:r>
              <a:rPr lang="en-US" dirty="0"/>
              <a:t>The first community is the most important one that we suppers the pilot countries and the CPD teachers..</a:t>
            </a:r>
          </a:p>
          <a:p>
            <a:r>
              <a:rPr lang="en-US" dirty="0"/>
              <a:t>Intensive and demanding prosses Deep learning</a:t>
            </a:r>
          </a:p>
          <a:p>
            <a:r>
              <a:rPr lang="en-US" dirty="0"/>
              <a:t>Additional to the pilot countries we find that there is a NATIONAL …. INTERNATIONAL and Independent user.</a:t>
            </a:r>
          </a:p>
          <a:p>
            <a:r>
              <a:rPr lang="en-US" dirty="0"/>
              <a:t>Early adaptor and innovations teaches </a:t>
            </a:r>
          </a:p>
          <a:p>
            <a:r>
              <a:rPr lang="en-US" dirty="0"/>
              <a:t>----------</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BD077C-869B-7E49-ADCB-FE4F8445B5E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4733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talked about the teachers CPD and Module 1 2 3 and I like to point out in this graph that the courses contain a mixed content that supports interactions activities collaborations and external tools </a:t>
            </a:r>
          </a:p>
          <a:p>
            <a:r>
              <a:rPr lang="en-US" dirty="0"/>
              <a:t>-------</a:t>
            </a:r>
          </a:p>
          <a:p>
            <a:endParaRPr lang="en-US" dirty="0"/>
          </a:p>
          <a:p>
            <a:r>
              <a:rPr lang="en-US" dirty="0"/>
              <a:t>We supports the CPD </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BD077C-869B-7E49-ADCB-FE4F8445B5E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0166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90B8E5-A43C-A74B-A58B-69A8D5F8EC59}" type="slidenum">
              <a:rPr lang="pt-BR" smtClean="0"/>
              <a:t>5</a:t>
            </a:fld>
            <a:endParaRPr lang="pt-BR"/>
          </a:p>
        </p:txBody>
      </p:sp>
    </p:spTree>
    <p:extLst>
      <p:ext uri="{BB962C8B-B14F-4D97-AF65-F5344CB8AC3E}">
        <p14:creationId xmlns:p14="http://schemas.microsoft.com/office/powerpoint/2010/main" val="2809128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see from the pilot countries that there is a different way of using the UP2U ecosystem </a:t>
            </a:r>
          </a:p>
          <a:p>
            <a:r>
              <a:rPr lang="en-US" dirty="0"/>
              <a:t>Central vs Extensions</a:t>
            </a:r>
          </a:p>
          <a:p>
            <a:r>
              <a:rPr lang="en-US" dirty="0"/>
              <a:t>We can reach more pilot countries </a:t>
            </a:r>
          </a:p>
          <a:p>
            <a:r>
              <a:rPr lang="en-US" dirty="0"/>
              <a:t> </a:t>
            </a:r>
            <a:endParaRPr lang="en-IL"/>
          </a:p>
          <a:p>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46</a:t>
            </a:fld>
            <a:endParaRPr lang="en-GB"/>
          </a:p>
        </p:txBody>
      </p:sp>
    </p:spTree>
    <p:extLst>
      <p:ext uri="{BB962C8B-B14F-4D97-AF65-F5344CB8AC3E}">
        <p14:creationId xmlns:p14="http://schemas.microsoft.com/office/powerpoint/2010/main" val="23696894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BD077C-869B-7E49-ADCB-FE4F8445B5E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581778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can see from the pilot countries that there is a different way of using the UP2U ecosystem </a:t>
            </a:r>
          </a:p>
          <a:p>
            <a:r>
              <a:rPr lang="en-US" dirty="0"/>
              <a:t>Central vs Extensions</a:t>
            </a:r>
          </a:p>
          <a:p>
            <a:r>
              <a:rPr lang="en-US" dirty="0"/>
              <a:t>We can reach more pilot countries </a:t>
            </a:r>
          </a:p>
          <a:p>
            <a:r>
              <a:rPr lang="en-US" dirty="0"/>
              <a:t> </a:t>
            </a:r>
            <a:endParaRPr lang="en-IL"/>
          </a:p>
          <a:p>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48</a:t>
            </a:fld>
            <a:endParaRPr lang="en-GB"/>
          </a:p>
        </p:txBody>
      </p:sp>
    </p:spTree>
    <p:extLst>
      <p:ext uri="{BB962C8B-B14F-4D97-AF65-F5344CB8AC3E}">
        <p14:creationId xmlns:p14="http://schemas.microsoft.com/office/powerpoint/2010/main" val="16305840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Innovations teachers that can use content, scenario or tools to supports there learning methods  </a:t>
            </a:r>
          </a:p>
          <a:p>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49</a:t>
            </a:fld>
            <a:endParaRPr lang="en-GB"/>
          </a:p>
        </p:txBody>
      </p:sp>
    </p:spTree>
    <p:extLst>
      <p:ext uri="{BB962C8B-B14F-4D97-AF65-F5344CB8AC3E}">
        <p14:creationId xmlns:p14="http://schemas.microsoft.com/office/powerpoint/2010/main" val="37264566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last few month we are promoting the engagement more communities </a:t>
            </a:r>
          </a:p>
          <a:p>
            <a:r>
              <a:rPr lang="en-US" dirty="0"/>
              <a:t>And we establish a cross WP’s Task Force </a:t>
            </a:r>
          </a:p>
          <a:p>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50</a:t>
            </a:fld>
            <a:endParaRPr lang="en-GB"/>
          </a:p>
        </p:txBody>
      </p:sp>
    </p:spTree>
    <p:extLst>
      <p:ext uri="{BB962C8B-B14F-4D97-AF65-F5344CB8AC3E}">
        <p14:creationId xmlns:p14="http://schemas.microsoft.com/office/powerpoint/2010/main" val="22094410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already starts the activities on those task </a:t>
            </a:r>
          </a:p>
          <a:p>
            <a:r>
              <a:rPr lang="en-US" dirty="0"/>
              <a:t>We assume that some of the communities can use some of the UP2U aspects such as tools, contents…</a:t>
            </a:r>
          </a:p>
          <a:p>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51</a:t>
            </a:fld>
            <a:endParaRPr lang="en-GB"/>
          </a:p>
        </p:txBody>
      </p:sp>
    </p:spTree>
    <p:extLst>
      <p:ext uri="{BB962C8B-B14F-4D97-AF65-F5344CB8AC3E}">
        <p14:creationId xmlns:p14="http://schemas.microsoft.com/office/powerpoint/2010/main" val="15169485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mn-lt"/>
              </a:rPr>
              <a:t>Identifying and reaching a broader range of learning communities that can benefit from the Up2U ecosystem. </a:t>
            </a:r>
            <a:endParaRPr lang="en-IL" sz="1600" dirty="0">
              <a:effectLst/>
              <a:latin typeface="+mn-lt"/>
              <a:ea typeface="Calibri" panose="020F0502020204030204" pitchFamily="34" charset="0"/>
              <a:cs typeface="Arial" panose="020B0604020202020204" pitchFamily="34" charset="0"/>
            </a:endParaRPr>
          </a:p>
          <a:p>
            <a:endParaRPr lang="en-IL" dirty="0"/>
          </a:p>
        </p:txBody>
      </p:sp>
      <p:sp>
        <p:nvSpPr>
          <p:cNvPr id="4" name="Slide Number Placeholder 3"/>
          <p:cNvSpPr>
            <a:spLocks noGrp="1"/>
          </p:cNvSpPr>
          <p:nvPr>
            <p:ph type="sldNum" sz="quarter" idx="5"/>
          </p:nvPr>
        </p:nvSpPr>
        <p:spPr/>
        <p:txBody>
          <a:bodyPr/>
          <a:lstStyle/>
          <a:p>
            <a:fld id="{88BD077C-869B-7E49-ADCB-FE4F8445B5E4}" type="slidenum">
              <a:rPr lang="en-GB" smtClean="0"/>
              <a:t>52</a:t>
            </a:fld>
            <a:endParaRPr lang="en-GB"/>
          </a:p>
        </p:txBody>
      </p:sp>
    </p:spTree>
    <p:extLst>
      <p:ext uri="{BB962C8B-B14F-4D97-AF65-F5344CB8AC3E}">
        <p14:creationId xmlns:p14="http://schemas.microsoft.com/office/powerpoint/2010/main" val="22525621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KWS</a:t>
            </a:r>
          </a:p>
          <a:p>
            <a:pPr marL="628650" lvl="1" indent="-171450">
              <a:buFontTx/>
              <a:buChar char="-"/>
            </a:pPr>
            <a:r>
              <a:rPr lang="en-US" dirty="0"/>
              <a:t>SSO level: roll down to all tools including Moodle</a:t>
            </a:r>
          </a:p>
          <a:p>
            <a:pPr marL="628650" lvl="1" indent="-171450">
              <a:buFontTx/>
              <a:buChar char="-"/>
            </a:pPr>
            <a:endParaRPr lang="en-US" dirty="0"/>
          </a:p>
          <a:p>
            <a:pPr marL="171450" lvl="0" indent="-171450">
              <a:buFontTx/>
              <a:buChar char="-"/>
            </a:pPr>
            <a:r>
              <a:rPr lang="en-US" dirty="0"/>
              <a:t>Moodle</a:t>
            </a:r>
          </a:p>
          <a:p>
            <a:pPr marL="628650" lvl="1" indent="-171450">
              <a:buFontTx/>
              <a:buChar char="-"/>
            </a:pPr>
            <a:r>
              <a:rPr lang="en-US" dirty="0"/>
              <a:t>No roll down to other tools</a:t>
            </a:r>
          </a:p>
          <a:p>
            <a:pPr marL="628650" lvl="1" indent="-171450">
              <a:buFontTx/>
              <a:buChar char="-"/>
            </a:pPr>
            <a:r>
              <a:rPr lang="en-US" dirty="0"/>
              <a:t>Central instance: determine minor age: GDPR art.8 states 16, but </a:t>
            </a:r>
            <a:r>
              <a:rPr lang="en-GB" dirty="0"/>
              <a:t>member states are allowed to allocate their own age of consent as low as 13. </a:t>
            </a:r>
          </a:p>
          <a:p>
            <a:pPr marL="628650" lvl="1" indent="-171450">
              <a:buFontTx/>
              <a:buChar char="-"/>
            </a:pPr>
            <a:r>
              <a:rPr lang="en-GB" dirty="0"/>
              <a:t>On </a:t>
            </a:r>
            <a:r>
              <a:rPr lang="en-GB" dirty="0" err="1"/>
              <a:t>prem</a:t>
            </a:r>
            <a:r>
              <a:rPr lang="en-GB" dirty="0"/>
              <a:t> the members will set the minor age conform local legislation</a:t>
            </a:r>
          </a:p>
          <a:p>
            <a:pPr marL="628650" lvl="1" indent="-171450">
              <a:buFontTx/>
              <a:buChar char="-"/>
            </a:pPr>
            <a:r>
              <a:rPr lang="en-GB" dirty="0"/>
              <a:t>Intermediate solution until KWS is fully implemented </a:t>
            </a:r>
            <a:endParaRPr lang="en-US" dirty="0"/>
          </a:p>
        </p:txBody>
      </p:sp>
      <p:sp>
        <p:nvSpPr>
          <p:cNvPr id="4" name="Slide Number Placeholder 3"/>
          <p:cNvSpPr>
            <a:spLocks noGrp="1"/>
          </p:cNvSpPr>
          <p:nvPr>
            <p:ph type="sldNum" sz="quarter" idx="5"/>
          </p:nvPr>
        </p:nvSpPr>
        <p:spPr/>
        <p:txBody>
          <a:bodyPr/>
          <a:lstStyle/>
          <a:p>
            <a:fld id="{88BD077C-869B-7E49-ADCB-FE4F8445B5E4}" type="slidenum">
              <a:rPr lang="en-GB" smtClean="0"/>
              <a:t>56</a:t>
            </a:fld>
            <a:endParaRPr lang="en-GB"/>
          </a:p>
        </p:txBody>
      </p:sp>
    </p:spTree>
    <p:extLst>
      <p:ext uri="{BB962C8B-B14F-4D97-AF65-F5344CB8AC3E}">
        <p14:creationId xmlns:p14="http://schemas.microsoft.com/office/powerpoint/2010/main" val="11667033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Tx/>
              <a:buChar char="-"/>
            </a:pPr>
            <a:r>
              <a:rPr lang="en-US" dirty="0"/>
              <a:t>Current discussions:</a:t>
            </a:r>
          </a:p>
          <a:p>
            <a:pPr marL="171450" lvl="0" indent="-171450">
              <a:buFontTx/>
              <a:buChar char="-"/>
            </a:pPr>
            <a:r>
              <a:rPr lang="en-US" dirty="0"/>
              <a:t>Data storage beyond the lifetime of the project:</a:t>
            </a:r>
          </a:p>
          <a:p>
            <a:pPr marL="628650" lvl="1" indent="-171450">
              <a:buFontTx/>
              <a:buChar char="-"/>
            </a:pPr>
            <a:r>
              <a:rPr lang="en-US" dirty="0"/>
              <a:t>Digital certificates </a:t>
            </a:r>
          </a:p>
          <a:p>
            <a:pPr marL="628650" lvl="1" indent="-171450">
              <a:buFontTx/>
              <a:buChar char="-"/>
            </a:pPr>
            <a:r>
              <a:rPr lang="en-US" dirty="0"/>
              <a:t>To be considered in sustainability plan</a:t>
            </a:r>
          </a:p>
          <a:p>
            <a:pPr marL="171450" lvl="0" indent="-171450">
              <a:buFontTx/>
              <a:buChar char="-"/>
            </a:pPr>
            <a:r>
              <a:rPr lang="en-US" dirty="0"/>
              <a:t>The Privacy notice should be updated after the extension request is officially approved</a:t>
            </a:r>
          </a:p>
        </p:txBody>
      </p:sp>
      <p:sp>
        <p:nvSpPr>
          <p:cNvPr id="4" name="Slide Number Placeholder 3"/>
          <p:cNvSpPr>
            <a:spLocks noGrp="1"/>
          </p:cNvSpPr>
          <p:nvPr>
            <p:ph type="sldNum" sz="quarter" idx="5"/>
          </p:nvPr>
        </p:nvSpPr>
        <p:spPr/>
        <p:txBody>
          <a:bodyPr/>
          <a:lstStyle/>
          <a:p>
            <a:fld id="{88BD077C-869B-7E49-ADCB-FE4F8445B5E4}" type="slidenum">
              <a:rPr lang="en-GB" smtClean="0"/>
              <a:t>57</a:t>
            </a:fld>
            <a:endParaRPr lang="en-GB"/>
          </a:p>
        </p:txBody>
      </p:sp>
    </p:spTree>
    <p:extLst>
      <p:ext uri="{BB962C8B-B14F-4D97-AF65-F5344CB8AC3E}">
        <p14:creationId xmlns:p14="http://schemas.microsoft.com/office/powerpoint/2010/main" val="1750235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E90B8E5-A43C-A74B-A58B-69A8D5F8EC59}" type="slidenum">
              <a:rPr lang="pt-BR" smtClean="0"/>
              <a:t>6</a:t>
            </a:fld>
            <a:endParaRPr lang="pt-BR"/>
          </a:p>
        </p:txBody>
      </p:sp>
    </p:spTree>
    <p:extLst>
      <p:ext uri="{BB962C8B-B14F-4D97-AF65-F5344CB8AC3E}">
        <p14:creationId xmlns:p14="http://schemas.microsoft.com/office/powerpoint/2010/main" val="4246043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BE90B8E5-A43C-A74B-A58B-69A8D5F8EC59}" type="slidenum">
              <a:rPr lang="pt-BR" smtClean="0"/>
              <a:t>7</a:t>
            </a:fld>
            <a:endParaRPr lang="pt-BR"/>
          </a:p>
        </p:txBody>
      </p:sp>
    </p:spTree>
    <p:extLst>
      <p:ext uri="{BB962C8B-B14F-4D97-AF65-F5344CB8AC3E}">
        <p14:creationId xmlns:p14="http://schemas.microsoft.com/office/powerpoint/2010/main" val="4064473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90B8E5-A43C-A74B-A58B-69A8D5F8EC59}" type="slidenum">
              <a:rPr lang="pt-BR" smtClean="0"/>
              <a:t>8</a:t>
            </a:fld>
            <a:endParaRPr lang="pt-BR"/>
          </a:p>
        </p:txBody>
      </p:sp>
    </p:spTree>
    <p:extLst>
      <p:ext uri="{BB962C8B-B14F-4D97-AF65-F5344CB8AC3E}">
        <p14:creationId xmlns:p14="http://schemas.microsoft.com/office/powerpoint/2010/main" val="4232042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Moodle 3.6.x has consent collection/policy management tools – investigating what can be achieved using these. Pending further details on KWS consent tool.</a:t>
            </a:r>
          </a:p>
          <a:p>
            <a:r>
              <a:rPr lang="en-GB" dirty="0"/>
              <a:t>Coordinate effort/provide technical advice on extending non-Moodle tools to record </a:t>
            </a:r>
            <a:r>
              <a:rPr lang="en-GB" dirty="0" err="1"/>
              <a:t>xAPI</a:t>
            </a:r>
            <a:r>
              <a:rPr lang="en-GB" dirty="0"/>
              <a:t> learning activity</a:t>
            </a:r>
          </a:p>
          <a:p>
            <a:r>
              <a:rPr lang="en-GB" dirty="0"/>
              <a:t>Discussion with KIFU about deploying the platform and which components are more useful to be run centrally vs. locally (e.g., central </a:t>
            </a:r>
            <a:r>
              <a:rPr lang="en-GB" dirty="0" err="1"/>
              <a:t>eduOER</a:t>
            </a:r>
            <a:r>
              <a:rPr lang="en-GB" dirty="0"/>
              <a:t> to provide single repository of resources, </a:t>
            </a:r>
            <a:r>
              <a:rPr lang="en-GB" dirty="0" err="1"/>
              <a:t>CERNBox</a:t>
            </a:r>
            <a:r>
              <a:rPr lang="en-GB" dirty="0"/>
              <a:t>/</a:t>
            </a:r>
            <a:r>
              <a:rPr lang="en-GB" dirty="0" err="1"/>
              <a:t>ownCloud</a:t>
            </a:r>
            <a:r>
              <a:rPr lang="en-GB" dirty="0"/>
              <a:t> can be central or federated (OCM), but </a:t>
            </a:r>
            <a:r>
              <a:rPr lang="en-GB" dirty="0" err="1"/>
              <a:t>SeLCont</a:t>
            </a:r>
            <a:r>
              <a:rPr lang="en-GB" dirty="0"/>
              <a:t> can be locally installed without issues)</a:t>
            </a:r>
          </a:p>
        </p:txBody>
      </p:sp>
      <p:sp>
        <p:nvSpPr>
          <p:cNvPr id="4" name="Slide Number Placeholder 3"/>
          <p:cNvSpPr>
            <a:spLocks noGrp="1"/>
          </p:cNvSpPr>
          <p:nvPr>
            <p:ph type="sldNum" sz="quarter" idx="5"/>
          </p:nvPr>
        </p:nvSpPr>
        <p:spPr/>
        <p:txBody>
          <a:bodyPr/>
          <a:lstStyle/>
          <a:p>
            <a:fld id="{88BD077C-869B-7E49-ADCB-FE4F8445B5E4}" type="slidenum">
              <a:rPr lang="en-GB" smtClean="0"/>
              <a:t>13</a:t>
            </a:fld>
            <a:endParaRPr lang="en-GB"/>
          </a:p>
        </p:txBody>
      </p:sp>
    </p:spTree>
    <p:extLst>
      <p:ext uri="{BB962C8B-B14F-4D97-AF65-F5344CB8AC3E}">
        <p14:creationId xmlns:p14="http://schemas.microsoft.com/office/powerpoint/2010/main" val="2939366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BD077C-869B-7E49-ADCB-FE4F8445B5E4}" type="slidenum">
              <a:rPr lang="en-GB" smtClean="0"/>
              <a:t>14</a:t>
            </a:fld>
            <a:endParaRPr lang="en-GB"/>
          </a:p>
        </p:txBody>
      </p:sp>
    </p:spTree>
    <p:extLst>
      <p:ext uri="{BB962C8B-B14F-4D97-AF65-F5344CB8AC3E}">
        <p14:creationId xmlns:p14="http://schemas.microsoft.com/office/powerpoint/2010/main" val="3048682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 name="Google Shape;3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37396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143000" y="1724628"/>
            <a:ext cx="6858000" cy="1785335"/>
          </a:xfrm>
        </p:spPr>
        <p:txBody>
          <a:bodyPr anchor="b">
            <a:normAutofit/>
          </a:bodyPr>
          <a:lstStyle>
            <a:lvl1pPr algn="ctr">
              <a:defRPr sz="3300" b="1" i="0">
                <a:latin typeface="Raleway" charset="0"/>
                <a:ea typeface="Raleway" charset="0"/>
                <a:cs typeface="Raleway" charset="0"/>
              </a:defRPr>
            </a:lvl1pPr>
          </a:lstStyle>
          <a:p>
            <a:r>
              <a:rPr lang="pt-PT" dirty="0"/>
              <a:t>CLIQUE PARA EDITAR ESTILO DO TÍTULO MESTRE</a:t>
            </a:r>
            <a:endParaRPr lang="pt-BR" dirty="0"/>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b="0" i="0">
                <a:latin typeface="Raleway" charset="0"/>
                <a:ea typeface="Raleway" charset="0"/>
                <a:cs typeface="Raleway"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BF80B659-A68B-4F40-98BE-74B9C23091C7}" type="datetime1">
              <a:rPr lang="hu-HU" smtClean="0"/>
              <a:t>2019. 07. 26.</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628650" y="365126"/>
            <a:ext cx="6915150"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171450" indent="-171450">
              <a:buSzPct val="80000"/>
              <a:buFontTx/>
              <a:buBlip>
                <a:blip r:embed="rId2"/>
              </a:buBlip>
              <a:defRPr b="0" i="0">
                <a:latin typeface="Raleway" charset="0"/>
                <a:ea typeface="Raleway" charset="0"/>
                <a:cs typeface="Raleway" charset="0"/>
              </a:defRPr>
            </a:lvl1pPr>
            <a:lvl2pPr marL="514350" indent="-171450">
              <a:buSzPct val="80000"/>
              <a:buFontTx/>
              <a:buBlip>
                <a:blip r:embed="rId2"/>
              </a:buBlip>
              <a:defRPr b="0" i="0">
                <a:latin typeface="Raleway" charset="0"/>
                <a:ea typeface="Raleway" charset="0"/>
                <a:cs typeface="Raleway" charset="0"/>
              </a:defRPr>
            </a:lvl2pPr>
            <a:lvl3pPr marL="857250" indent="-171450">
              <a:buSzPct val="80000"/>
              <a:buFontTx/>
              <a:buBlip>
                <a:blip r:embed="rId2"/>
              </a:buBlip>
              <a:defRPr b="0" i="0">
                <a:latin typeface="Raleway" charset="0"/>
                <a:ea typeface="Raleway" charset="0"/>
                <a:cs typeface="Raleway" charset="0"/>
              </a:defRPr>
            </a:lvl3pPr>
            <a:lvl4pPr marL="1200150" indent="-171450">
              <a:buSzPct val="80000"/>
              <a:buFontTx/>
              <a:buBlip>
                <a:blip r:embed="rId2"/>
              </a:buBlip>
              <a:defRPr b="0" i="0">
                <a:latin typeface="Raleway" charset="0"/>
                <a:ea typeface="Raleway" charset="0"/>
                <a:cs typeface="Raleway" charset="0"/>
              </a:defRPr>
            </a:lvl4pPr>
            <a:lvl5pPr marL="1543050" indent="-171450">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2019. 07. 26.</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628651" y="365126"/>
            <a:ext cx="6949874"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sz="half" idx="1"/>
          </p:nvPr>
        </p:nvSpPr>
        <p:spPr>
          <a:xfrm>
            <a:off x="628650" y="1825625"/>
            <a:ext cx="3886200" cy="4351338"/>
          </a:xfrm>
        </p:spPr>
        <p:txBody>
          <a:bodyPr/>
          <a:lstStyle>
            <a:lvl1pPr marL="171450" indent="-171450" algn="just">
              <a:buSzPct val="80000"/>
              <a:buFontTx/>
              <a:buBlip>
                <a:blip r:embed="rId2"/>
              </a:buBlip>
              <a:defRPr b="0" i="0">
                <a:latin typeface="Raleway" charset="0"/>
                <a:ea typeface="Raleway" charset="0"/>
                <a:cs typeface="Raleway" charset="0"/>
              </a:defRPr>
            </a:lvl1pPr>
            <a:lvl2pPr marL="514350" indent="-171450" algn="just">
              <a:buSzPct val="80000"/>
              <a:buFontTx/>
              <a:buBlip>
                <a:blip r:embed="rId2"/>
              </a:buBlip>
              <a:defRPr b="0" i="0">
                <a:latin typeface="Raleway" charset="0"/>
                <a:ea typeface="Raleway" charset="0"/>
                <a:cs typeface="Raleway" charset="0"/>
              </a:defRPr>
            </a:lvl2pPr>
            <a:lvl3pPr marL="857250" indent="-171450" algn="just">
              <a:buSzPct val="80000"/>
              <a:buFontTx/>
              <a:buBlip>
                <a:blip r:embed="rId2"/>
              </a:buBlip>
              <a:defRPr b="0" i="0">
                <a:latin typeface="Raleway" charset="0"/>
                <a:ea typeface="Raleway" charset="0"/>
                <a:cs typeface="Raleway" charset="0"/>
              </a:defRPr>
            </a:lvl3pPr>
            <a:lvl4pPr marL="1200150" indent="-171450" algn="just">
              <a:buSzPct val="80000"/>
              <a:buFontTx/>
              <a:buBlip>
                <a:blip r:embed="rId2"/>
              </a:buBlip>
              <a:defRPr b="0" i="0">
                <a:latin typeface="Raleway" charset="0"/>
                <a:ea typeface="Raleway" charset="0"/>
                <a:cs typeface="Raleway" charset="0"/>
              </a:defRPr>
            </a:lvl4pPr>
            <a:lvl5pPr marL="1543050" indent="-17145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Conteúdo 3"/>
          <p:cNvSpPr>
            <a:spLocks noGrp="1"/>
          </p:cNvSpPr>
          <p:nvPr>
            <p:ph sz="half" idx="2"/>
          </p:nvPr>
        </p:nvSpPr>
        <p:spPr>
          <a:xfrm>
            <a:off x="4629150" y="1825625"/>
            <a:ext cx="3886200" cy="4351338"/>
          </a:xfrm>
        </p:spPr>
        <p:txBody>
          <a:bodyPr/>
          <a:lstStyle>
            <a:lvl1pPr marL="171450" indent="-171450" algn="just">
              <a:buSzPct val="80000"/>
              <a:buFontTx/>
              <a:buBlip>
                <a:blip r:embed="rId2"/>
              </a:buBlip>
              <a:defRPr b="0" i="0">
                <a:latin typeface="Raleway" charset="0"/>
                <a:ea typeface="Raleway" charset="0"/>
                <a:cs typeface="Raleway" charset="0"/>
              </a:defRPr>
            </a:lvl1pPr>
            <a:lvl2pPr marL="514350" indent="-171450" algn="just">
              <a:buSzPct val="80000"/>
              <a:buFontTx/>
              <a:buBlip>
                <a:blip r:embed="rId2"/>
              </a:buBlip>
              <a:defRPr b="0" i="0">
                <a:latin typeface="Raleway" charset="0"/>
                <a:ea typeface="Raleway" charset="0"/>
                <a:cs typeface="Raleway" charset="0"/>
              </a:defRPr>
            </a:lvl2pPr>
            <a:lvl3pPr marL="857250" indent="-171450" algn="just">
              <a:buSzPct val="80000"/>
              <a:buFontTx/>
              <a:buBlip>
                <a:blip r:embed="rId2"/>
              </a:buBlip>
              <a:defRPr b="0" i="0">
                <a:latin typeface="Raleway" charset="0"/>
                <a:ea typeface="Raleway" charset="0"/>
                <a:cs typeface="Raleway" charset="0"/>
              </a:defRPr>
            </a:lvl3pPr>
            <a:lvl4pPr marL="1200150" indent="-171450" algn="just">
              <a:buSzPct val="80000"/>
              <a:buFontTx/>
              <a:buBlip>
                <a:blip r:embed="rId2"/>
              </a:buBlip>
              <a:defRPr b="0" i="0">
                <a:latin typeface="Raleway" charset="0"/>
                <a:ea typeface="Raleway" charset="0"/>
                <a:cs typeface="Raleway" charset="0"/>
              </a:defRPr>
            </a:lvl4pPr>
            <a:lvl5pPr marL="1543050" indent="-17145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5" name="Espaço Reservado para Data 4"/>
          <p:cNvSpPr>
            <a:spLocks noGrp="1"/>
          </p:cNvSpPr>
          <p:nvPr>
            <p:ph type="dt" sz="half" idx="10"/>
          </p:nvPr>
        </p:nvSpPr>
        <p:spPr/>
        <p:txBody>
          <a:bodyPr/>
          <a:lstStyle/>
          <a:p>
            <a:fld id="{6AC4B306-9B4D-7D43-B662-85B626A2A0AA}" type="datetime1">
              <a:rPr lang="hu-HU" smtClean="0"/>
              <a:t>2019. 07. 26.</a:t>
            </a:fld>
            <a:endParaRPr lang="pt-BR"/>
          </a:p>
        </p:txBody>
      </p:sp>
      <p:sp>
        <p:nvSpPr>
          <p:cNvPr id="6" name="Espaço Reservado para Rodapé 5"/>
          <p:cNvSpPr>
            <a:spLocks noGrp="1"/>
          </p:cNvSpPr>
          <p:nvPr>
            <p:ph type="ftr" sz="quarter" idx="11"/>
          </p:nvPr>
        </p:nvSpPr>
        <p:spPr/>
        <p:txBody>
          <a:bodyPr/>
          <a:lstStyle/>
          <a:p>
            <a:r>
              <a:rPr lang="pt-BR"/>
              <a:t>www.up2university.eu</a:t>
            </a:r>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26/07/2019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a:t>
            </a:fld>
            <a:endParaRPr lang="en-GB"/>
          </a:p>
        </p:txBody>
      </p:sp>
    </p:spTree>
    <p:extLst>
      <p:ext uri="{BB962C8B-B14F-4D97-AF65-F5344CB8AC3E}">
        <p14:creationId xmlns:p14="http://schemas.microsoft.com/office/powerpoint/2010/main" val="13238975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628650" y="365126"/>
            <a:ext cx="6941193" cy="1325563"/>
          </a:xfrm>
          <a:prstGeom prst="rect">
            <a:avLst/>
          </a:prstGeom>
        </p:spPr>
        <p:txBody>
          <a:bodyPr vert="horz" lIns="91440" tIns="45720" rIns="91440" bIns="45720" rtlCol="0" anchor="ctr">
            <a:normAutofit/>
          </a:bodyPr>
          <a:lstStyle/>
          <a:p>
            <a:r>
              <a:rPr lang="pt-PT" dirty="0"/>
              <a:t>CLIQUE PARA EDITAR ESTILO DO TÍTULO MESTRE</a:t>
            </a:r>
            <a:endParaRPr lang="pt-BR" dirty="0"/>
          </a:p>
        </p:txBody>
      </p:sp>
      <p:sp>
        <p:nvSpPr>
          <p:cNvPr id="3" name="Espaço Reservado para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b="0" i="0">
                <a:solidFill>
                  <a:schemeClr val="tx1"/>
                </a:solidFill>
                <a:latin typeface="Raleway Light" charset="0"/>
                <a:ea typeface="Raleway Light" charset="0"/>
                <a:cs typeface="Raleway Light" charset="0"/>
              </a:defRPr>
            </a:lvl1pPr>
          </a:lstStyle>
          <a:p>
            <a:fld id="{5BC2F8F6-4D06-4841-A5D6-18A0A5C29551}" type="datetime1">
              <a:rPr lang="hu-HU" smtClean="0"/>
              <a:t>2019. 07. 26.</a:t>
            </a:fld>
            <a:endParaRPr lang="pt-BR" dirty="0"/>
          </a:p>
        </p:txBody>
      </p:sp>
      <p:sp>
        <p:nvSpPr>
          <p:cNvPr id="5" name="Espaço Reservado para Rodapé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
        <p:nvSpPr>
          <p:cNvPr id="8" name="Retângulo 7"/>
          <p:cNvSpPr/>
          <p:nvPr userDrawn="1"/>
        </p:nvSpPr>
        <p:spPr>
          <a:xfrm>
            <a:off x="0" y="6721476"/>
            <a:ext cx="9144001" cy="13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1350"/>
          </a:p>
        </p:txBody>
      </p:sp>
      <p:pic>
        <p:nvPicPr>
          <p:cNvPr id="9" name="Picture 8">
            <a:extLst>
              <a:ext uri="{FF2B5EF4-FFF2-40B4-BE49-F238E27FC236}">
                <a16:creationId xmlns:a16="http://schemas.microsoft.com/office/drawing/2014/main" id="{76637A8C-6CEB-694E-8FE8-85B3EECE6130}"/>
              </a:ext>
            </a:extLst>
          </p:cNvPr>
          <p:cNvPicPr>
            <a:picLocks noChangeAspect="1"/>
          </p:cNvPicPr>
          <p:nvPr userDrawn="1"/>
        </p:nvPicPr>
        <p:blipFill>
          <a:blip r:embed="rId6"/>
          <a:stretch>
            <a:fillRect/>
          </a:stretch>
        </p:blipFill>
        <p:spPr>
          <a:xfrm>
            <a:off x="7661258" y="365126"/>
            <a:ext cx="1182436" cy="650060"/>
          </a:xfrm>
          <a:prstGeom prst="rect">
            <a:avLst/>
          </a:prstGeom>
        </p:spPr>
      </p:pic>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hf hdr="0" dt="0"/>
  <p:txStyles>
    <p:titleStyle>
      <a:lvl1pPr algn="l" defTabSz="685800" rtl="0" eaLnBrk="1" latinLnBrk="0" hangingPunct="1">
        <a:lnSpc>
          <a:spcPct val="90000"/>
        </a:lnSpc>
        <a:spcBef>
          <a:spcPct val="0"/>
        </a:spcBef>
        <a:buNone/>
        <a:defRPr sz="3300" b="1" i="0" kern="1200">
          <a:solidFill>
            <a:schemeClr val="tx1"/>
          </a:solidFill>
          <a:latin typeface="Raleway" charset="0"/>
          <a:ea typeface="Raleway" charset="0"/>
          <a:cs typeface="Raleway" charset="0"/>
        </a:defRPr>
      </a:lvl1pPr>
    </p:titleStyle>
    <p:bodyStyle>
      <a:lvl1pPr marL="171450" indent="-171450" algn="l" defTabSz="685800" rtl="0" eaLnBrk="1" latinLnBrk="0" hangingPunct="1">
        <a:lnSpc>
          <a:spcPct val="90000"/>
        </a:lnSpc>
        <a:spcBef>
          <a:spcPts val="750"/>
        </a:spcBef>
        <a:buFont typeface="Wingdings" charset="2"/>
        <a:buChar char="§"/>
        <a:defRPr sz="2100" b="0" i="0" kern="1200">
          <a:solidFill>
            <a:schemeClr val="tx1"/>
          </a:solidFill>
          <a:latin typeface="Raleway" charset="0"/>
          <a:ea typeface="Raleway" charset="0"/>
          <a:cs typeface="Raleway" charset="0"/>
        </a:defRPr>
      </a:lvl1pPr>
      <a:lvl2pPr marL="514350" indent="-171450" algn="l" defTabSz="685800" rtl="0" eaLnBrk="1" latinLnBrk="0" hangingPunct="1">
        <a:lnSpc>
          <a:spcPct val="90000"/>
        </a:lnSpc>
        <a:spcBef>
          <a:spcPts val="375"/>
        </a:spcBef>
        <a:buFont typeface="Wingdings" charset="2"/>
        <a:buChar char="§"/>
        <a:defRPr sz="1800" b="0" i="0" kern="1200">
          <a:solidFill>
            <a:schemeClr val="tx1"/>
          </a:solidFill>
          <a:latin typeface="Raleway Light" charset="0"/>
          <a:ea typeface="Raleway Light" charset="0"/>
          <a:cs typeface="Raleway Light" charset="0"/>
        </a:defRPr>
      </a:lvl2pPr>
      <a:lvl3pPr marL="857250" indent="-171450" algn="l" defTabSz="685800" rtl="0" eaLnBrk="1" latinLnBrk="0" hangingPunct="1">
        <a:lnSpc>
          <a:spcPct val="90000"/>
        </a:lnSpc>
        <a:spcBef>
          <a:spcPts val="375"/>
        </a:spcBef>
        <a:buFont typeface="Wingdings" charset="2"/>
        <a:buChar char="§"/>
        <a:defRPr sz="1500" b="0" i="0" kern="1200">
          <a:solidFill>
            <a:schemeClr val="tx1"/>
          </a:solidFill>
          <a:latin typeface="Raleway Light" charset="0"/>
          <a:ea typeface="Raleway Light" charset="0"/>
          <a:cs typeface="Raleway Light" charset="0"/>
        </a:defRPr>
      </a:lvl3pPr>
      <a:lvl4pPr marL="1200150" indent="-171450" algn="l" defTabSz="685800" rtl="0" eaLnBrk="1" latinLnBrk="0" hangingPunct="1">
        <a:lnSpc>
          <a:spcPct val="90000"/>
        </a:lnSpc>
        <a:spcBef>
          <a:spcPts val="375"/>
        </a:spcBef>
        <a:buFont typeface="Wingdings" charset="2"/>
        <a:buChar char="§"/>
        <a:defRPr sz="1350" b="0" i="0" kern="1200">
          <a:solidFill>
            <a:schemeClr val="tx1"/>
          </a:solidFill>
          <a:latin typeface="Raleway Light" charset="0"/>
          <a:ea typeface="Raleway Light" charset="0"/>
          <a:cs typeface="Raleway Light" charset="0"/>
        </a:defRPr>
      </a:lvl4pPr>
      <a:lvl5pPr marL="1543050" indent="-171450" algn="l" defTabSz="685800" rtl="0" eaLnBrk="1" latinLnBrk="0" hangingPunct="1">
        <a:lnSpc>
          <a:spcPct val="90000"/>
        </a:lnSpc>
        <a:spcBef>
          <a:spcPts val="375"/>
        </a:spcBef>
        <a:buFont typeface="Wingdings" charset="2"/>
        <a:buChar char="§"/>
        <a:defRPr sz="1350" b="0" i="0" kern="1200">
          <a:solidFill>
            <a:schemeClr val="tx1"/>
          </a:solidFill>
          <a:latin typeface="Raleway Light" charset="0"/>
          <a:ea typeface="Raleway Light" charset="0"/>
          <a:cs typeface="Raleway Light"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pt-B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wp4@lists.up2university.eu"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mailto:wp4@lists.up2university.eu"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hyperlink" Target="mailto:ilias.karabasis@netmode.ntua.gr" TargetMode="External"/><Relationship Id="rId5" Type="http://schemas.openxmlformats.org/officeDocument/2006/relationships/hyperlink" Target="mailto:mary@netmode.ntua.gr" TargetMode="Externa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2.xml"/><Relationship Id="rId4" Type="http://schemas.openxmlformats.org/officeDocument/2006/relationships/image" Target="../media/image9.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eventr.geant.org/events/3144" TargetMode="External"/><Relationship Id="rId4" Type="http://schemas.openxmlformats.org/officeDocument/2006/relationships/hyperlink" Target="https://wiki.geant.org/display/UP2U/5th+Up2U+General+Assembly"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iki.geant.org/display/UP2U/Issue+trackin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www.eun.org/about"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mailto:Contact@lists.up2university.eu"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docs.google.com/spreadsheets/d/1cec5RN42OJFeX5pHMRNLHXfKhfxuBOi3RZLDXfQZxvs/edit?usp=sharing"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s://docs.google.com/spreadsheets/d/1sbdofqggjqn2uyM_1a1ZmchNXCLjW3rAq3UNK3mW0XE/edit?usp=sharing"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48407" y="1806517"/>
            <a:ext cx="6858000" cy="1339001"/>
          </a:xfrm>
        </p:spPr>
        <p:txBody>
          <a:bodyPr>
            <a:normAutofit/>
          </a:bodyPr>
          <a:lstStyle/>
          <a:p>
            <a:r>
              <a:rPr lang="pt-BR" sz="4050" dirty="0">
                <a:solidFill>
                  <a:schemeClr val="accent2"/>
                </a:solidFill>
              </a:rPr>
              <a:t>WP1 Update</a:t>
            </a:r>
          </a:p>
        </p:txBody>
      </p:sp>
      <p:sp>
        <p:nvSpPr>
          <p:cNvPr id="3" name="Subtítulo 2"/>
          <p:cNvSpPr>
            <a:spLocks noGrp="1"/>
          </p:cNvSpPr>
          <p:nvPr>
            <p:ph type="subTitle" idx="1"/>
          </p:nvPr>
        </p:nvSpPr>
        <p:spPr>
          <a:xfrm>
            <a:off x="1143000" y="3872406"/>
            <a:ext cx="6858000" cy="874986"/>
          </a:xfrm>
        </p:spPr>
        <p:txBody>
          <a:bodyPr>
            <a:normAutofit fontScale="85000" lnSpcReduction="20000"/>
          </a:bodyPr>
          <a:lstStyle/>
          <a:p>
            <a:pPr algn="l">
              <a:spcBef>
                <a:spcPts val="3000"/>
              </a:spcBef>
            </a:pPr>
            <a:r>
              <a:rPr lang="pt-BR" sz="2700" i="1" dirty="0"/>
              <a:t>Casper Dreef</a:t>
            </a:r>
          </a:p>
          <a:p>
            <a:pPr algn="l"/>
            <a:r>
              <a:rPr lang="pt-BR" sz="2700" dirty="0"/>
              <a:t>GÉANT</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143000" y="4747392"/>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err="1"/>
              <a:t>Webinar</a:t>
            </a:r>
            <a:r>
              <a:rPr lang="pt-BR" sz="1800" dirty="0"/>
              <a:t> #6 26/07/2019</a:t>
            </a:r>
          </a:p>
        </p:txBody>
      </p:sp>
    </p:spTree>
    <p:extLst>
      <p:ext uri="{BB962C8B-B14F-4D97-AF65-F5344CB8AC3E}">
        <p14:creationId xmlns:p14="http://schemas.microsoft.com/office/powerpoint/2010/main" val="3333898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26/07/2019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10</a:t>
            </a:fld>
            <a:endParaRPr lang="en-GB"/>
          </a:p>
        </p:txBody>
      </p:sp>
      <p:sp>
        <p:nvSpPr>
          <p:cNvPr id="5" name="TextBox 4"/>
          <p:cNvSpPr txBox="1"/>
          <p:nvPr/>
        </p:nvSpPr>
        <p:spPr>
          <a:xfrm>
            <a:off x="1476376" y="2559844"/>
            <a:ext cx="6905624" cy="1131079"/>
          </a:xfrm>
          <a:prstGeom prst="rect">
            <a:avLst/>
          </a:prstGeom>
          <a:noFill/>
        </p:spPr>
        <p:txBody>
          <a:bodyPr wrap="square" rtlCol="0">
            <a:spAutoFit/>
          </a:bodyPr>
          <a:lstStyle/>
          <a:p>
            <a:pPr lvl="1"/>
            <a:endParaRPr lang="en-US" sz="1350" dirty="0"/>
          </a:p>
          <a:p>
            <a:pPr marL="214313" indent="-214313">
              <a:buFont typeface="Arial" pitchFamily="34" charset="0"/>
              <a:buChar char="•"/>
            </a:pPr>
            <a:r>
              <a:rPr lang="en-US" sz="1350" dirty="0"/>
              <a:t>OCM tests have been performed between OC and NC. There are still bugs that prevent a fully cross platform OCM interoperability. CERN is trying to fix them in the following weeks</a:t>
            </a:r>
          </a:p>
          <a:p>
            <a:pPr marL="214313" indent="-214313">
              <a:buFont typeface="Arial" pitchFamily="34" charset="0"/>
              <a:buChar char="•"/>
            </a:pPr>
            <a:endParaRPr lang="en-US" sz="1350" dirty="0"/>
          </a:p>
          <a:p>
            <a:pPr marL="214313" indent="-214313">
              <a:buFont typeface="Arial" pitchFamily="34" charset="0"/>
              <a:buChar char="•"/>
            </a:pPr>
            <a:r>
              <a:rPr lang="en-US" sz="1350" dirty="0"/>
              <a:t>Continuous improvement of CERNBOX and SWAN based on the feedback from pilots </a:t>
            </a:r>
          </a:p>
        </p:txBody>
      </p:sp>
      <p:sp>
        <p:nvSpPr>
          <p:cNvPr id="6" name="TextBox 5"/>
          <p:cNvSpPr txBox="1"/>
          <p:nvPr/>
        </p:nvSpPr>
        <p:spPr>
          <a:xfrm>
            <a:off x="1774031" y="1607344"/>
            <a:ext cx="5417344" cy="553998"/>
          </a:xfrm>
          <a:prstGeom prst="rect">
            <a:avLst/>
          </a:prstGeom>
          <a:noFill/>
        </p:spPr>
        <p:txBody>
          <a:bodyPr wrap="square" rtlCol="0">
            <a:spAutoFit/>
          </a:bodyPr>
          <a:lstStyle/>
          <a:p>
            <a:r>
              <a:rPr lang="en-US" sz="3000" b="1" dirty="0"/>
              <a:t>TASK 3.2</a:t>
            </a:r>
          </a:p>
        </p:txBody>
      </p:sp>
    </p:spTree>
    <p:extLst>
      <p:ext uri="{BB962C8B-B14F-4D97-AF65-F5344CB8AC3E}">
        <p14:creationId xmlns:p14="http://schemas.microsoft.com/office/powerpoint/2010/main" val="1220288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26/07/2019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11</a:t>
            </a:fld>
            <a:endParaRPr lang="en-GB"/>
          </a:p>
        </p:txBody>
      </p:sp>
      <p:sp>
        <p:nvSpPr>
          <p:cNvPr id="5" name="TextBox 4"/>
          <p:cNvSpPr txBox="1"/>
          <p:nvPr/>
        </p:nvSpPr>
        <p:spPr>
          <a:xfrm>
            <a:off x="1494188" y="2559843"/>
            <a:ext cx="6905624" cy="692497"/>
          </a:xfrm>
          <a:prstGeom prst="rect">
            <a:avLst/>
          </a:prstGeom>
          <a:noFill/>
        </p:spPr>
        <p:txBody>
          <a:bodyPr wrap="square" rtlCol="0">
            <a:spAutoFit/>
          </a:bodyPr>
          <a:lstStyle/>
          <a:p>
            <a:pPr marL="214313" indent="-214313">
              <a:buFont typeface="Arial" pitchFamily="34" charset="0"/>
              <a:buChar char="•"/>
            </a:pPr>
            <a:r>
              <a:rPr lang="en-US" sz="1350" dirty="0"/>
              <a:t>Continuous improvement of the </a:t>
            </a:r>
            <a:r>
              <a:rPr lang="en-US" sz="1350" dirty="0" err="1"/>
              <a:t>WebSSO</a:t>
            </a:r>
            <a:r>
              <a:rPr lang="en-US" sz="1350" dirty="0"/>
              <a:t>.</a:t>
            </a:r>
          </a:p>
          <a:p>
            <a:pPr marL="214313" indent="-214313">
              <a:buFont typeface="Arial" pitchFamily="34" charset="0"/>
              <a:buChar char="•"/>
            </a:pPr>
            <a:endParaRPr lang="en-US" sz="1200" dirty="0"/>
          </a:p>
          <a:p>
            <a:pPr marL="214313" indent="-214313">
              <a:buFont typeface="Arial" pitchFamily="34" charset="0"/>
              <a:buChar char="•"/>
            </a:pPr>
            <a:r>
              <a:rPr lang="en-US" sz="1350" dirty="0"/>
              <a:t>Continuous bug fixing</a:t>
            </a:r>
            <a:endParaRPr lang="en-US" sz="1200" dirty="0"/>
          </a:p>
        </p:txBody>
      </p:sp>
      <p:sp>
        <p:nvSpPr>
          <p:cNvPr id="6" name="TextBox 5"/>
          <p:cNvSpPr txBox="1"/>
          <p:nvPr/>
        </p:nvSpPr>
        <p:spPr>
          <a:xfrm>
            <a:off x="1774031" y="1607344"/>
            <a:ext cx="5417344" cy="553998"/>
          </a:xfrm>
          <a:prstGeom prst="rect">
            <a:avLst/>
          </a:prstGeom>
          <a:noFill/>
        </p:spPr>
        <p:txBody>
          <a:bodyPr wrap="square" rtlCol="0">
            <a:spAutoFit/>
          </a:bodyPr>
          <a:lstStyle/>
          <a:p>
            <a:r>
              <a:rPr lang="en-US" sz="3000" b="1" dirty="0"/>
              <a:t>TASK 3.1</a:t>
            </a:r>
          </a:p>
        </p:txBody>
      </p:sp>
    </p:spTree>
    <p:extLst>
      <p:ext uri="{BB962C8B-B14F-4D97-AF65-F5344CB8AC3E}">
        <p14:creationId xmlns:p14="http://schemas.microsoft.com/office/powerpoint/2010/main" val="71903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48407" y="1806517"/>
            <a:ext cx="6858000" cy="1339001"/>
          </a:xfrm>
        </p:spPr>
        <p:txBody>
          <a:bodyPr>
            <a:normAutofit/>
          </a:bodyPr>
          <a:lstStyle/>
          <a:p>
            <a:r>
              <a:rPr lang="pt-BR" sz="4050" dirty="0">
                <a:solidFill>
                  <a:schemeClr val="accent2"/>
                </a:solidFill>
              </a:rPr>
              <a:t>WP4 </a:t>
            </a:r>
            <a:r>
              <a:rPr lang="pt-BR" sz="4050" dirty="0" err="1">
                <a:solidFill>
                  <a:schemeClr val="accent2"/>
                </a:solidFill>
              </a:rPr>
              <a:t>Webinar</a:t>
            </a:r>
            <a:r>
              <a:rPr lang="pt-BR" sz="4050" dirty="0">
                <a:solidFill>
                  <a:schemeClr val="accent2"/>
                </a:solidFill>
              </a:rPr>
              <a:t> Update</a:t>
            </a:r>
          </a:p>
        </p:txBody>
      </p:sp>
      <p:sp>
        <p:nvSpPr>
          <p:cNvPr id="3" name="Subtítulo 2"/>
          <p:cNvSpPr>
            <a:spLocks noGrp="1"/>
          </p:cNvSpPr>
          <p:nvPr>
            <p:ph type="subTitle" idx="1"/>
          </p:nvPr>
        </p:nvSpPr>
        <p:spPr>
          <a:xfrm>
            <a:off x="1143000" y="3872406"/>
            <a:ext cx="6858000" cy="874986"/>
          </a:xfrm>
        </p:spPr>
        <p:txBody>
          <a:bodyPr>
            <a:normAutofit/>
          </a:bodyPr>
          <a:lstStyle/>
          <a:p>
            <a:pPr algn="l">
              <a:spcBef>
                <a:spcPts val="3000"/>
              </a:spcBef>
            </a:pP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143000" y="4747392"/>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a:t>Up2U Update</a:t>
            </a:r>
          </a:p>
        </p:txBody>
      </p:sp>
    </p:spTree>
    <p:extLst>
      <p:ext uri="{BB962C8B-B14F-4D97-AF65-F5344CB8AC3E}">
        <p14:creationId xmlns:p14="http://schemas.microsoft.com/office/powerpoint/2010/main" val="2837142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94165-D703-904F-87F0-0B87355201FE}"/>
              </a:ext>
            </a:extLst>
          </p:cNvPr>
          <p:cNvSpPr>
            <a:spLocks noGrp="1"/>
          </p:cNvSpPr>
          <p:nvPr>
            <p:ph type="title"/>
          </p:nvPr>
        </p:nvSpPr>
        <p:spPr/>
        <p:txBody>
          <a:bodyPr/>
          <a:lstStyle/>
          <a:p>
            <a:r>
              <a:rPr lang="en-US" dirty="0"/>
              <a:t>Progress this period</a:t>
            </a:r>
          </a:p>
        </p:txBody>
      </p:sp>
      <p:sp>
        <p:nvSpPr>
          <p:cNvPr id="3" name="Content Placeholder 2">
            <a:extLst>
              <a:ext uri="{FF2B5EF4-FFF2-40B4-BE49-F238E27FC236}">
                <a16:creationId xmlns:a16="http://schemas.microsoft.com/office/drawing/2014/main" id="{C91B2110-4FF0-5749-A652-96B2D697FBDC}"/>
              </a:ext>
            </a:extLst>
          </p:cNvPr>
          <p:cNvSpPr>
            <a:spLocks noGrp="1"/>
          </p:cNvSpPr>
          <p:nvPr>
            <p:ph idx="1"/>
          </p:nvPr>
        </p:nvSpPr>
        <p:spPr/>
        <p:txBody>
          <a:bodyPr/>
          <a:lstStyle/>
          <a:p>
            <a:r>
              <a:rPr lang="en-US" dirty="0"/>
              <a:t>Major update to production platform</a:t>
            </a:r>
          </a:p>
          <a:p>
            <a:pPr lvl="1"/>
            <a:r>
              <a:rPr lang="en-US" dirty="0"/>
              <a:t>Moodle 3.6.2 and many fixes</a:t>
            </a:r>
          </a:p>
          <a:p>
            <a:r>
              <a:rPr lang="en-US" dirty="0"/>
              <a:t>Milestone: technical specification of </a:t>
            </a:r>
            <a:r>
              <a:rPr lang="en-US"/>
              <a:t>Up2U platform</a:t>
            </a:r>
            <a:endParaRPr lang="en-US" dirty="0"/>
          </a:p>
          <a:p>
            <a:r>
              <a:rPr lang="en-US" dirty="0"/>
              <a:t>Student consent and age of majority</a:t>
            </a:r>
          </a:p>
          <a:p>
            <a:pPr lvl="1"/>
            <a:r>
              <a:rPr lang="en-US" dirty="0"/>
              <a:t>Investigated integration of Moodle 3.6.x GDPR policy tools</a:t>
            </a:r>
          </a:p>
          <a:p>
            <a:r>
              <a:rPr lang="en-US" dirty="0"/>
              <a:t>Learning Analytics coordination</a:t>
            </a:r>
          </a:p>
          <a:p>
            <a:pPr lvl="1"/>
            <a:r>
              <a:rPr lang="en-US" dirty="0"/>
              <a:t>Extending to other Up2U tools</a:t>
            </a:r>
          </a:p>
          <a:p>
            <a:r>
              <a:rPr lang="en-US" dirty="0"/>
              <a:t>Deployment/bundling of platform</a:t>
            </a:r>
          </a:p>
          <a:p>
            <a:pPr lvl="1"/>
            <a:r>
              <a:rPr lang="en-US" dirty="0"/>
              <a:t>Which components need to be shared across deployments vs. local?</a:t>
            </a:r>
          </a:p>
          <a:p>
            <a:pPr marL="0" indent="0">
              <a:buNone/>
            </a:pPr>
            <a:endParaRPr lang="en-US" dirty="0"/>
          </a:p>
        </p:txBody>
      </p:sp>
      <p:sp>
        <p:nvSpPr>
          <p:cNvPr id="4" name="Footer Placeholder 3">
            <a:extLst>
              <a:ext uri="{FF2B5EF4-FFF2-40B4-BE49-F238E27FC236}">
                <a16:creationId xmlns:a16="http://schemas.microsoft.com/office/drawing/2014/main" id="{69FE9D3C-5026-CC46-86D4-06A7D6BE731E}"/>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5A07CC1B-4CAC-5443-8BA0-0EE7B072DCBB}"/>
              </a:ext>
            </a:extLst>
          </p:cNvPr>
          <p:cNvSpPr>
            <a:spLocks noGrp="1"/>
          </p:cNvSpPr>
          <p:nvPr>
            <p:ph type="sldNum" sz="quarter" idx="12"/>
          </p:nvPr>
        </p:nvSpPr>
        <p:spPr/>
        <p:txBody>
          <a:bodyPr/>
          <a:lstStyle/>
          <a:p>
            <a:fld id="{329E5F41-1819-CC4C-A361-86D446D94323}" type="slidenum">
              <a:rPr lang="pt-BR" smtClean="0"/>
              <a:pPr/>
              <a:t>13</a:t>
            </a:fld>
            <a:endParaRPr lang="pt-BR"/>
          </a:p>
        </p:txBody>
      </p:sp>
    </p:spTree>
    <p:extLst>
      <p:ext uri="{BB962C8B-B14F-4D97-AF65-F5344CB8AC3E}">
        <p14:creationId xmlns:p14="http://schemas.microsoft.com/office/powerpoint/2010/main" val="10891614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Next steps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628650" y="2226469"/>
            <a:ext cx="7886700" cy="3263504"/>
          </a:xfrm>
        </p:spPr>
        <p:txBody>
          <a:bodyPr>
            <a:normAutofit/>
          </a:bodyPr>
          <a:lstStyle/>
          <a:p>
            <a:r>
              <a:rPr lang="en-GB" dirty="0"/>
              <a:t>Learning analytics coordination</a:t>
            </a:r>
          </a:p>
          <a:p>
            <a:r>
              <a:rPr lang="en-GB" dirty="0"/>
              <a:t>Consent &amp; policy engine integration</a:t>
            </a:r>
          </a:p>
          <a:p>
            <a:r>
              <a:rPr lang="en-GB" dirty="0"/>
              <a:t>Deployment bundling</a:t>
            </a:r>
          </a:p>
          <a:p>
            <a:r>
              <a:rPr lang="en-GB" dirty="0"/>
              <a:t>Learning scenario collection</a:t>
            </a:r>
          </a:p>
          <a:p>
            <a:pPr lvl="1"/>
            <a:endParaRPr lang="en-GB" dirty="0"/>
          </a:p>
          <a:p>
            <a:pPr>
              <a:buBlip>
                <a:blip r:embed="rId3"/>
              </a:buBlip>
            </a:pPr>
            <a:endParaRPr lang="en-GB" dirty="0">
              <a:solidFill>
                <a:srgbClr val="FF0000"/>
              </a:solidFill>
            </a:endParaRPr>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14</a:t>
            </a:fld>
            <a:endParaRPr lang="pt-BR"/>
          </a:p>
        </p:txBody>
      </p:sp>
    </p:spTree>
    <p:extLst>
      <p:ext uri="{BB962C8B-B14F-4D97-AF65-F5344CB8AC3E}">
        <p14:creationId xmlns:p14="http://schemas.microsoft.com/office/powerpoint/2010/main" val="20918535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143000" y="4382691"/>
            <a:ext cx="6858000" cy="1241822"/>
          </a:xfrm>
        </p:spPr>
        <p:txBody>
          <a:bodyPr/>
          <a:lstStyle/>
          <a:p>
            <a:r>
              <a:rPr lang="en-GB" b="1" u="sng" dirty="0">
                <a:solidFill>
                  <a:schemeClr val="accent1">
                    <a:lumMod val="50000"/>
                  </a:schemeClr>
                </a:solidFill>
                <a:hlinkClick r:id="rId3"/>
              </a:rPr>
              <a:t>wp4@lists.up2university.eu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15</a:t>
            </a:fld>
            <a:endParaRPr lang="pt-BR"/>
          </a:p>
        </p:txBody>
      </p:sp>
    </p:spTree>
    <p:extLst>
      <p:ext uri="{BB962C8B-B14F-4D97-AF65-F5344CB8AC3E}">
        <p14:creationId xmlns:p14="http://schemas.microsoft.com/office/powerpoint/2010/main" val="25393500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5"/>
          <p:cNvSpPr txBox="1">
            <a:spLocks noGrp="1"/>
          </p:cNvSpPr>
          <p:nvPr>
            <p:ph type="ctrTitle"/>
          </p:nvPr>
        </p:nvSpPr>
        <p:spPr>
          <a:xfrm>
            <a:off x="1048407" y="1806517"/>
            <a:ext cx="6858000" cy="1339001"/>
          </a:xfrm>
          <a:prstGeom prst="rect">
            <a:avLst/>
          </a:prstGeom>
          <a:noFill/>
          <a:ln>
            <a:noFill/>
          </a:ln>
        </p:spPr>
        <p:txBody>
          <a:bodyPr spcFirstLastPara="1" vert="horz" wrap="square" lIns="68569" tIns="34275" rIns="68569" bIns="34275" rtlCol="0" anchor="b" anchorCtr="0">
            <a:noAutofit/>
          </a:bodyPr>
          <a:lstStyle/>
          <a:p>
            <a:pPr>
              <a:spcBef>
                <a:spcPts val="0"/>
              </a:spcBef>
              <a:buClr>
                <a:schemeClr val="accent2"/>
              </a:buClr>
              <a:buSzPts val="5400"/>
            </a:pPr>
            <a:r>
              <a:rPr lang="en-GB" sz="4050">
                <a:solidFill>
                  <a:schemeClr val="accent2"/>
                </a:solidFill>
              </a:rPr>
              <a:t>WP5 Webinar Update</a:t>
            </a:r>
            <a:endParaRPr/>
          </a:p>
        </p:txBody>
      </p:sp>
      <p:sp>
        <p:nvSpPr>
          <p:cNvPr id="41" name="Google Shape;41;p5"/>
          <p:cNvSpPr txBox="1">
            <a:spLocks noGrp="1"/>
          </p:cNvSpPr>
          <p:nvPr>
            <p:ph type="subTitle" idx="1"/>
          </p:nvPr>
        </p:nvSpPr>
        <p:spPr>
          <a:xfrm>
            <a:off x="1143000" y="3872406"/>
            <a:ext cx="6858000" cy="874986"/>
          </a:xfrm>
          <a:prstGeom prst="rect">
            <a:avLst/>
          </a:prstGeom>
          <a:noFill/>
          <a:ln>
            <a:noFill/>
          </a:ln>
        </p:spPr>
        <p:txBody>
          <a:bodyPr spcFirstLastPara="1" vert="horz" wrap="square" lIns="68569" tIns="34275" rIns="68569" bIns="34275" rtlCol="0" anchor="t" anchorCtr="0">
            <a:noAutofit/>
          </a:bodyPr>
          <a:lstStyle/>
          <a:p>
            <a:pPr algn="l">
              <a:spcBef>
                <a:spcPts val="0"/>
              </a:spcBef>
              <a:buClr>
                <a:schemeClr val="dk1"/>
              </a:buClr>
              <a:buSzPts val="2400"/>
            </a:pPr>
            <a:br>
              <a:rPr lang="en-GB"/>
            </a:br>
            <a:endParaRPr/>
          </a:p>
        </p:txBody>
      </p:sp>
      <p:sp>
        <p:nvSpPr>
          <p:cNvPr id="42" name="Google Shape;42;p5"/>
          <p:cNvSpPr txBox="1"/>
          <p:nvPr/>
        </p:nvSpPr>
        <p:spPr>
          <a:xfrm>
            <a:off x="1143000" y="4747392"/>
            <a:ext cx="6858000" cy="726889"/>
          </a:xfrm>
          <a:prstGeom prst="rect">
            <a:avLst/>
          </a:prstGeom>
          <a:noFill/>
          <a:ln>
            <a:noFill/>
          </a:ln>
        </p:spPr>
        <p:txBody>
          <a:bodyPr spcFirstLastPara="1" wrap="square" lIns="68569" tIns="34275" rIns="68569" bIns="34275" anchor="t" anchorCtr="0">
            <a:noAutofit/>
          </a:bodyPr>
          <a:lstStyle/>
          <a:p>
            <a:pPr>
              <a:lnSpc>
                <a:spcPct val="90000"/>
              </a:lnSpc>
              <a:buClr>
                <a:schemeClr val="dk1"/>
              </a:buClr>
              <a:buSzPts val="2400"/>
            </a:pPr>
            <a:r>
              <a:rPr lang="en-GB">
                <a:solidFill>
                  <a:schemeClr val="dk1"/>
                </a:solidFill>
                <a:latin typeface="Raleway"/>
                <a:ea typeface="Raleway"/>
                <a:cs typeface="Raleway"/>
                <a:sym typeface="Raleway"/>
              </a:rPr>
              <a:t>Up2U Update</a:t>
            </a:r>
            <a:endParaRPr sz="1350"/>
          </a:p>
        </p:txBody>
      </p:sp>
    </p:spTree>
    <p:extLst>
      <p:ext uri="{BB962C8B-B14F-4D97-AF65-F5344CB8AC3E}">
        <p14:creationId xmlns:p14="http://schemas.microsoft.com/office/powerpoint/2010/main" val="15657700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628650" y="1131094"/>
            <a:ext cx="6915150" cy="994172"/>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WP5 activity</a:t>
            </a:r>
            <a:endParaRPr/>
          </a:p>
          <a:p>
            <a:pPr>
              <a:spcBef>
                <a:spcPts val="0"/>
              </a:spcBef>
              <a:buClr>
                <a:schemeClr val="dk1"/>
              </a:buClr>
              <a:buSzPts val="4400"/>
            </a:pPr>
            <a:endParaRPr/>
          </a:p>
        </p:txBody>
      </p:sp>
      <p:sp>
        <p:nvSpPr>
          <p:cNvPr id="49" name="Google Shape;49;p6"/>
          <p:cNvSpPr txBox="1">
            <a:spLocks noGrp="1"/>
          </p:cNvSpPr>
          <p:nvPr>
            <p:ph type="body" idx="1"/>
          </p:nvPr>
        </p:nvSpPr>
        <p:spPr>
          <a:xfrm>
            <a:off x="628650" y="2226469"/>
            <a:ext cx="7886700" cy="3263504"/>
          </a:xfrm>
          <a:prstGeom prst="rect">
            <a:avLst/>
          </a:prstGeom>
          <a:noFill/>
          <a:ln>
            <a:noFill/>
          </a:ln>
        </p:spPr>
        <p:txBody>
          <a:bodyPr spcFirstLastPara="1" vert="horz" wrap="square" lIns="68569" tIns="34275" rIns="68569" bIns="34275" rtlCol="0" anchor="t" anchorCtr="0">
            <a:noAutofit/>
          </a:bodyPr>
          <a:lstStyle/>
          <a:p>
            <a:pPr>
              <a:spcBef>
                <a:spcPts val="0"/>
              </a:spcBef>
              <a:buClr>
                <a:schemeClr val="dk1"/>
              </a:buClr>
              <a:buSzPts val="2240"/>
              <a:buFont typeface="Raleway"/>
              <a:buChar char="•"/>
            </a:pPr>
            <a:r>
              <a:rPr lang="en-GB"/>
              <a:t>Pedagogy coordination: planning the next cycle of pilots</a:t>
            </a:r>
            <a:endParaRPr/>
          </a:p>
          <a:p>
            <a:pPr lvl="1">
              <a:buSzPts val="1920"/>
              <a:buChar char="•"/>
            </a:pPr>
            <a:r>
              <a:rPr lang="en-GB"/>
              <a:t>Elaboration of a Common Assessment Methodology</a:t>
            </a:r>
            <a:endParaRPr/>
          </a:p>
          <a:p>
            <a:pPr lvl="2">
              <a:buSzPts val="1600"/>
              <a:buChar char="•"/>
            </a:pPr>
            <a:r>
              <a:rPr lang="en-GB"/>
              <a:t>4 Meetings of the UROMA team on assessment</a:t>
            </a:r>
            <a:endParaRPr/>
          </a:p>
          <a:p>
            <a:pPr lvl="2">
              <a:buSzPts val="1600"/>
              <a:buChar char="•"/>
            </a:pPr>
            <a:r>
              <a:rPr lang="en-GB"/>
              <a:t>Remote meeting with TAU and support in completing D5.4 resumission</a:t>
            </a:r>
            <a:endParaRPr/>
          </a:p>
          <a:p>
            <a:pPr lvl="1">
              <a:buSzPts val="1920"/>
              <a:buChar char="•"/>
            </a:pPr>
            <a:r>
              <a:rPr lang="en-GB"/>
              <a:t>WP5-WP7 preparation for a Meeting in Rome</a:t>
            </a:r>
            <a:endParaRPr/>
          </a:p>
          <a:p>
            <a:pPr lvl="2">
              <a:buSzPts val="1600"/>
              <a:buChar char="•"/>
            </a:pPr>
            <a:r>
              <a:rPr lang="en-GB"/>
              <a:t>Remotely planning the meeting with contribution of each partner</a:t>
            </a:r>
            <a:endParaRPr/>
          </a:p>
          <a:p>
            <a:pPr lvl="2">
              <a:buSzPts val="1600"/>
              <a:buChar char="•"/>
            </a:pPr>
            <a:r>
              <a:rPr lang="en-GB"/>
              <a:t>Setting the dates - preparing  the most important issue to discuss</a:t>
            </a:r>
            <a:endParaRPr/>
          </a:p>
          <a:p>
            <a:pPr lvl="2">
              <a:buSzPts val="1600"/>
              <a:buChar char="•"/>
            </a:pPr>
            <a:r>
              <a:rPr lang="en-GB"/>
              <a:t>Gathering attention from all the involved parterns</a:t>
            </a:r>
            <a:endParaRPr/>
          </a:p>
          <a:p>
            <a:pPr marL="857250" indent="0">
              <a:buNone/>
            </a:pPr>
            <a:endParaRPr/>
          </a:p>
          <a:p>
            <a:pPr marL="0" indent="0">
              <a:spcBef>
                <a:spcPts val="375"/>
              </a:spcBef>
              <a:buNone/>
            </a:pPr>
            <a:endParaRPr/>
          </a:p>
          <a:p>
            <a:pPr marL="106680" indent="0">
              <a:buClr>
                <a:schemeClr val="dk1"/>
              </a:buClr>
              <a:buSzPts val="2240"/>
              <a:buNone/>
            </a:pPr>
            <a:endParaRPr/>
          </a:p>
        </p:txBody>
      </p:sp>
      <p:sp>
        <p:nvSpPr>
          <p:cNvPr id="50" name="Google Shape;50;p6"/>
          <p:cNvSpPr txBox="1">
            <a:spLocks noGrp="1"/>
          </p:cNvSpPr>
          <p:nvPr>
            <p:ph type="ftr" idx="11"/>
          </p:nvPr>
        </p:nvSpPr>
        <p:spPr>
          <a:xfrm>
            <a:off x="3028950" y="5624513"/>
            <a:ext cx="3086100" cy="273844"/>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51" name="Google Shape;51;p6"/>
          <p:cNvSpPr txBox="1">
            <a:spLocks noGrp="1"/>
          </p:cNvSpPr>
          <p:nvPr>
            <p:ph type="sldNum" idx="12"/>
          </p:nvPr>
        </p:nvSpPr>
        <p:spPr>
          <a:xfrm>
            <a:off x="6457950" y="5624513"/>
            <a:ext cx="2057400" cy="273844"/>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17</a:t>
            </a:fld>
            <a:endParaRPr/>
          </a:p>
        </p:txBody>
      </p:sp>
    </p:spTree>
    <p:extLst>
      <p:ext uri="{BB962C8B-B14F-4D97-AF65-F5344CB8AC3E}">
        <p14:creationId xmlns:p14="http://schemas.microsoft.com/office/powerpoint/2010/main" val="22065420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Google Shape;57;p7"/>
          <p:cNvSpPr txBox="1">
            <a:spLocks noGrp="1"/>
          </p:cNvSpPr>
          <p:nvPr>
            <p:ph type="title"/>
          </p:nvPr>
        </p:nvSpPr>
        <p:spPr>
          <a:xfrm>
            <a:off x="628650" y="1131094"/>
            <a:ext cx="6915150" cy="99427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Pilots and international communities status </a:t>
            </a:r>
            <a:endParaRPr/>
          </a:p>
        </p:txBody>
      </p:sp>
      <p:sp>
        <p:nvSpPr>
          <p:cNvPr id="58" name="Google Shape;58;p7"/>
          <p:cNvSpPr txBox="1">
            <a:spLocks noGrp="1"/>
          </p:cNvSpPr>
          <p:nvPr>
            <p:ph type="body" idx="1"/>
          </p:nvPr>
        </p:nvSpPr>
        <p:spPr>
          <a:xfrm>
            <a:off x="628650" y="2226469"/>
            <a:ext cx="7886700" cy="3263400"/>
          </a:xfrm>
          <a:prstGeom prst="rect">
            <a:avLst/>
          </a:prstGeom>
          <a:noFill/>
          <a:ln>
            <a:noFill/>
          </a:ln>
        </p:spPr>
        <p:txBody>
          <a:bodyPr spcFirstLastPara="1" vert="horz" wrap="square" lIns="68569" tIns="34275" rIns="68569" bIns="34275" rtlCol="0" anchor="t" anchorCtr="0">
            <a:noAutofit/>
          </a:bodyPr>
          <a:lstStyle/>
          <a:p>
            <a:pPr>
              <a:spcBef>
                <a:spcPts val="0"/>
              </a:spcBef>
              <a:buClr>
                <a:schemeClr val="dk1"/>
              </a:buClr>
              <a:buSzPts val="2240"/>
              <a:buFont typeface="Raleway"/>
              <a:buChar char="•"/>
            </a:pPr>
            <a:r>
              <a:rPr lang="en-GB"/>
              <a:t>Pedagogical coordination of the next activities </a:t>
            </a:r>
            <a:endParaRPr/>
          </a:p>
          <a:p>
            <a:pPr lvl="1">
              <a:buSzPts val="1920"/>
              <a:buChar char="•"/>
            </a:pPr>
            <a:r>
              <a:rPr lang="en-GB"/>
              <a:t>WP5-WP7 Meeting in Rome 23-24 July 2019 (</a:t>
            </a:r>
            <a:r>
              <a:rPr lang="en-GB" u="sng"/>
              <a:t>a short deliverable will be prepared for next week</a:t>
            </a:r>
            <a:r>
              <a:rPr lang="en-GB"/>
              <a:t>)</a:t>
            </a:r>
            <a:endParaRPr/>
          </a:p>
          <a:p>
            <a:pPr lvl="2">
              <a:buSzPts val="1600"/>
              <a:buChar char="•"/>
            </a:pPr>
            <a:r>
              <a:rPr lang="en-GB"/>
              <a:t>A review of all Pilots from Pilot Coordinators January 2019-July 2019 </a:t>
            </a:r>
            <a:endParaRPr/>
          </a:p>
          <a:p>
            <a:pPr lvl="2">
              <a:buSzPts val="1600"/>
              <a:buChar char="•"/>
            </a:pPr>
            <a:r>
              <a:rPr lang="en-GB"/>
              <a:t>Trouble and success collection</a:t>
            </a:r>
            <a:endParaRPr/>
          </a:p>
          <a:p>
            <a:pPr lvl="2">
              <a:buSzPts val="1600"/>
              <a:buChar char="•"/>
            </a:pPr>
            <a:r>
              <a:rPr lang="en-GB"/>
              <a:t>Exchanging best practices</a:t>
            </a:r>
            <a:endParaRPr/>
          </a:p>
          <a:p>
            <a:pPr lvl="2">
              <a:buSzPts val="1600"/>
              <a:buChar char="•"/>
            </a:pPr>
            <a:r>
              <a:rPr lang="en-GB"/>
              <a:t>Establishing a common Assessment Method to be implemented since September 2019 - to April 2020</a:t>
            </a:r>
            <a:endParaRPr/>
          </a:p>
          <a:p>
            <a:pPr lvl="1" indent="-194310">
              <a:spcBef>
                <a:spcPts val="0"/>
              </a:spcBef>
              <a:buSzPts val="2400"/>
              <a:buChar char="•"/>
            </a:pPr>
            <a:r>
              <a:rPr lang="en-GB"/>
              <a:t>Operational “next steps document” prepared with 15+ items to be solved each one assigned to a team of owners</a:t>
            </a:r>
            <a:endParaRPr/>
          </a:p>
          <a:p>
            <a:pPr marL="1028700" indent="-285750">
              <a:spcBef>
                <a:spcPts val="0"/>
              </a:spcBef>
              <a:buSzPts val="2400"/>
              <a:buChar char="•"/>
            </a:pPr>
            <a:r>
              <a:rPr lang="en-GB" sz="1800"/>
              <a:t>A structured agenda for the month August- September</a:t>
            </a:r>
            <a:endParaRPr sz="1800"/>
          </a:p>
          <a:p>
            <a:pPr marL="1028700" indent="-285750">
              <a:spcBef>
                <a:spcPts val="0"/>
              </a:spcBef>
              <a:buSzPts val="2400"/>
              <a:buChar char="•"/>
            </a:pPr>
            <a:r>
              <a:rPr lang="en-GB" sz="1800"/>
              <a:t>A WP7-WP5 meeting in preparation for Posnan Meeting</a:t>
            </a:r>
            <a:endParaRPr sz="1800"/>
          </a:p>
        </p:txBody>
      </p:sp>
      <p:sp>
        <p:nvSpPr>
          <p:cNvPr id="59" name="Google Shape;59;p7"/>
          <p:cNvSpPr txBox="1">
            <a:spLocks noGrp="1"/>
          </p:cNvSpPr>
          <p:nvPr>
            <p:ph type="ftr" idx="11"/>
          </p:nvPr>
        </p:nvSpPr>
        <p:spPr>
          <a:xfrm>
            <a:off x="3028950" y="5624513"/>
            <a:ext cx="3086100" cy="273825"/>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60" name="Google Shape;60;p7"/>
          <p:cNvSpPr txBox="1">
            <a:spLocks noGrp="1"/>
          </p:cNvSpPr>
          <p:nvPr>
            <p:ph type="sldNum" idx="12"/>
          </p:nvPr>
        </p:nvSpPr>
        <p:spPr>
          <a:xfrm>
            <a:off x="6457950" y="5624513"/>
            <a:ext cx="2057400" cy="273825"/>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18</a:t>
            </a:fld>
            <a:endParaRPr/>
          </a:p>
        </p:txBody>
      </p:sp>
    </p:spTree>
    <p:extLst>
      <p:ext uri="{BB962C8B-B14F-4D97-AF65-F5344CB8AC3E}">
        <p14:creationId xmlns:p14="http://schemas.microsoft.com/office/powerpoint/2010/main" val="39304678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8"/>
          <p:cNvSpPr txBox="1">
            <a:spLocks noGrp="1"/>
          </p:cNvSpPr>
          <p:nvPr>
            <p:ph type="title"/>
          </p:nvPr>
        </p:nvSpPr>
        <p:spPr>
          <a:xfrm>
            <a:off x="628650" y="1131094"/>
            <a:ext cx="6915150" cy="994172"/>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4400"/>
            </a:pPr>
            <a:r>
              <a:rPr lang="en-GB"/>
              <a:t>Next steps</a:t>
            </a:r>
            <a:endParaRPr/>
          </a:p>
        </p:txBody>
      </p:sp>
      <p:sp>
        <p:nvSpPr>
          <p:cNvPr id="67" name="Google Shape;67;p8"/>
          <p:cNvSpPr txBox="1">
            <a:spLocks noGrp="1"/>
          </p:cNvSpPr>
          <p:nvPr>
            <p:ph type="body" idx="1"/>
          </p:nvPr>
        </p:nvSpPr>
        <p:spPr>
          <a:xfrm>
            <a:off x="628650" y="2226469"/>
            <a:ext cx="7886700" cy="3263504"/>
          </a:xfrm>
          <a:prstGeom prst="rect">
            <a:avLst/>
          </a:prstGeom>
          <a:noFill/>
          <a:ln>
            <a:noFill/>
          </a:ln>
        </p:spPr>
        <p:txBody>
          <a:bodyPr spcFirstLastPara="1" vert="horz" wrap="square" lIns="68569" tIns="34275" rIns="68569" bIns="34275" rtlCol="0" anchor="t" anchorCtr="0">
            <a:noAutofit/>
          </a:bodyPr>
          <a:lstStyle/>
          <a:p>
            <a:pPr>
              <a:spcBef>
                <a:spcPts val="0"/>
              </a:spcBef>
              <a:buClr>
                <a:schemeClr val="dk1"/>
              </a:buClr>
              <a:buSzPts val="2240"/>
              <a:buChar char="•"/>
            </a:pPr>
            <a:r>
              <a:rPr lang="en-GB"/>
              <a:t>Finalise documentation of the Rome Meeting </a:t>
            </a:r>
            <a:endParaRPr/>
          </a:p>
          <a:p>
            <a:pPr lvl="1">
              <a:spcBef>
                <a:spcPts val="0"/>
              </a:spcBef>
              <a:buSzPts val="1920"/>
              <a:buChar char="•"/>
            </a:pPr>
            <a:r>
              <a:rPr lang="en-GB"/>
              <a:t>Proceedings with WP4-WP5 interaction to implement what is need to enhance Learning Analytics collection</a:t>
            </a:r>
            <a:endParaRPr/>
          </a:p>
          <a:p>
            <a:pPr>
              <a:spcBef>
                <a:spcPts val="0"/>
              </a:spcBef>
              <a:buSzPts val="2240"/>
              <a:buChar char="•"/>
            </a:pPr>
            <a:r>
              <a:rPr lang="en-GB"/>
              <a:t>Implement the actions planned in the Rome Agenda</a:t>
            </a:r>
            <a:endParaRPr/>
          </a:p>
          <a:p>
            <a:pPr>
              <a:buClr>
                <a:schemeClr val="dk1"/>
              </a:buClr>
              <a:buSzPts val="2240"/>
              <a:buChar char="•"/>
            </a:pPr>
            <a:r>
              <a:rPr lang="en-GB"/>
              <a:t>Transfer to each Pilot Coordination team the results of the new agreements</a:t>
            </a:r>
            <a:endParaRPr/>
          </a:p>
          <a:p>
            <a:pPr lvl="1">
              <a:buClr>
                <a:schemeClr val="dk1"/>
              </a:buClr>
              <a:buSzPts val="1920"/>
              <a:buChar char="•"/>
            </a:pPr>
            <a:r>
              <a:rPr lang="en-GB"/>
              <a:t>Implement Learning scenario (CFM in Moodle, and other planned alternatives ) </a:t>
            </a:r>
            <a:endParaRPr/>
          </a:p>
          <a:p>
            <a:pPr>
              <a:spcBef>
                <a:spcPts val="375"/>
              </a:spcBef>
              <a:buSzPts val="2240"/>
              <a:buChar char="•"/>
            </a:pPr>
            <a:r>
              <a:rPr lang="en-GB"/>
              <a:t>Program and design new CPD</a:t>
            </a:r>
            <a:endParaRPr/>
          </a:p>
          <a:p>
            <a:pPr>
              <a:spcBef>
                <a:spcPts val="375"/>
              </a:spcBef>
              <a:buSzPts val="2240"/>
              <a:buChar char="•"/>
            </a:pPr>
            <a:r>
              <a:rPr lang="en-GB"/>
              <a:t>Program and design next Pilots</a:t>
            </a:r>
            <a:endParaRPr/>
          </a:p>
          <a:p>
            <a:pPr indent="0">
              <a:buNone/>
            </a:pPr>
            <a:endParaRPr/>
          </a:p>
          <a:p>
            <a:pPr indent="-64770">
              <a:buClr>
                <a:schemeClr val="dk1"/>
              </a:buClr>
              <a:buSzPts val="2240"/>
              <a:buNone/>
            </a:pPr>
            <a:endParaRPr>
              <a:solidFill>
                <a:srgbClr val="FF0000"/>
              </a:solidFill>
            </a:endParaRPr>
          </a:p>
          <a:p>
            <a:pPr marL="0" indent="0">
              <a:buClr>
                <a:schemeClr val="dk1"/>
              </a:buClr>
              <a:buSzPts val="2240"/>
              <a:buNone/>
            </a:pPr>
            <a:endParaRPr/>
          </a:p>
        </p:txBody>
      </p:sp>
      <p:sp>
        <p:nvSpPr>
          <p:cNvPr id="68" name="Google Shape;68;p8"/>
          <p:cNvSpPr txBox="1">
            <a:spLocks noGrp="1"/>
          </p:cNvSpPr>
          <p:nvPr>
            <p:ph type="ftr" idx="11"/>
          </p:nvPr>
        </p:nvSpPr>
        <p:spPr>
          <a:xfrm>
            <a:off x="3028950" y="5624513"/>
            <a:ext cx="3086100" cy="273844"/>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69" name="Google Shape;69;p8"/>
          <p:cNvSpPr txBox="1">
            <a:spLocks noGrp="1"/>
          </p:cNvSpPr>
          <p:nvPr>
            <p:ph type="sldNum" idx="12"/>
          </p:nvPr>
        </p:nvSpPr>
        <p:spPr>
          <a:xfrm>
            <a:off x="6457950" y="5624513"/>
            <a:ext cx="2057400" cy="273844"/>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19</a:t>
            </a:fld>
            <a:endParaRPr/>
          </a:p>
        </p:txBody>
      </p:sp>
    </p:spTree>
    <p:extLst>
      <p:ext uri="{BB962C8B-B14F-4D97-AF65-F5344CB8AC3E}">
        <p14:creationId xmlns:p14="http://schemas.microsoft.com/office/powerpoint/2010/main" val="2858897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Past - Work done</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a:bodyPr>
          <a:lstStyle/>
          <a:p>
            <a:pPr>
              <a:buBlip>
                <a:blip r:embed="rId3"/>
              </a:buBlip>
            </a:pPr>
            <a:r>
              <a:rPr lang="en-GB" dirty="0"/>
              <a:t>Up2U Workplan</a:t>
            </a:r>
          </a:p>
          <a:p>
            <a:pPr>
              <a:buBlip>
                <a:blip r:embed="rId3"/>
              </a:buBlip>
            </a:pPr>
            <a:endParaRPr lang="en-GB" dirty="0"/>
          </a:p>
          <a:p>
            <a:pPr>
              <a:buBlip>
                <a:blip r:embed="rId3"/>
              </a:buBlip>
            </a:pPr>
            <a:r>
              <a:rPr lang="en-GB" dirty="0"/>
              <a:t>Amendments</a:t>
            </a:r>
          </a:p>
          <a:p>
            <a:pPr>
              <a:buBlip>
                <a:blip r:embed="rId3"/>
              </a:buBlip>
            </a:pPr>
            <a:endParaRPr lang="en-GB" dirty="0"/>
          </a:p>
          <a:p>
            <a:pPr>
              <a:buBlip>
                <a:blip r:embed="rId3"/>
              </a:buBlip>
            </a:pPr>
            <a:r>
              <a:rPr lang="en-GB" dirty="0"/>
              <a:t>Extension </a:t>
            </a:r>
          </a:p>
          <a:p>
            <a:pPr>
              <a:buBlip>
                <a:blip r:embed="rId3"/>
              </a:buBlip>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2</a:t>
            </a:fld>
            <a:endParaRPr lang="pt-BR"/>
          </a:p>
        </p:txBody>
      </p:sp>
    </p:spTree>
    <p:extLst>
      <p:ext uri="{BB962C8B-B14F-4D97-AF65-F5344CB8AC3E}">
        <p14:creationId xmlns:p14="http://schemas.microsoft.com/office/powerpoint/2010/main" val="23582160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pic>
        <p:nvPicPr>
          <p:cNvPr id="74" name="Google Shape;74;p9"/>
          <p:cNvPicPr preferRelativeResize="0"/>
          <p:nvPr/>
        </p:nvPicPr>
        <p:blipFill rotWithShape="1">
          <a:blip r:embed="rId3">
            <a:alphaModFix/>
          </a:blip>
          <a:srcRect/>
          <a:stretch/>
        </p:blipFill>
        <p:spPr>
          <a:xfrm>
            <a:off x="1590643" y="857251"/>
            <a:ext cx="5962714" cy="5062574"/>
          </a:xfrm>
          <a:prstGeom prst="rect">
            <a:avLst/>
          </a:prstGeom>
          <a:noFill/>
          <a:ln>
            <a:noFill/>
          </a:ln>
        </p:spPr>
      </p:pic>
      <p:sp>
        <p:nvSpPr>
          <p:cNvPr id="75" name="Google Shape;75;p9"/>
          <p:cNvSpPr txBox="1">
            <a:spLocks noGrp="1"/>
          </p:cNvSpPr>
          <p:nvPr>
            <p:ph type="ctrTitle"/>
          </p:nvPr>
        </p:nvSpPr>
        <p:spPr>
          <a:xfrm>
            <a:off x="1143000" y="2150721"/>
            <a:ext cx="6858000" cy="1339001"/>
          </a:xfrm>
          <a:prstGeom prst="rect">
            <a:avLst/>
          </a:prstGeom>
          <a:noFill/>
          <a:ln>
            <a:noFill/>
          </a:ln>
        </p:spPr>
        <p:txBody>
          <a:bodyPr spcFirstLastPara="1" vert="horz" wrap="square" lIns="68569" tIns="34275" rIns="68569" bIns="34275" rtlCol="0" anchor="b" anchorCtr="0">
            <a:noAutofit/>
          </a:bodyPr>
          <a:lstStyle/>
          <a:p>
            <a:pPr>
              <a:spcBef>
                <a:spcPts val="0"/>
              </a:spcBef>
              <a:buClr>
                <a:schemeClr val="accent2"/>
              </a:buClr>
              <a:buSzPts val="4400"/>
            </a:pPr>
            <a:r>
              <a:rPr lang="en-GB">
                <a:solidFill>
                  <a:schemeClr val="accent2"/>
                </a:solidFill>
              </a:rPr>
              <a:t>THANK YOU FOR YOUR ATTENTION! </a:t>
            </a:r>
            <a:endParaRPr>
              <a:solidFill>
                <a:schemeClr val="accent2"/>
              </a:solidFill>
            </a:endParaRPr>
          </a:p>
          <a:p>
            <a:pPr>
              <a:spcBef>
                <a:spcPts val="0"/>
              </a:spcBef>
              <a:buClr>
                <a:schemeClr val="accent2"/>
              </a:buClr>
              <a:buSzPts val="4400"/>
            </a:pPr>
            <a:r>
              <a:rPr lang="en-GB">
                <a:solidFill>
                  <a:schemeClr val="accent2"/>
                </a:solidFill>
              </a:rPr>
              <a:t>See you in Posnan</a:t>
            </a:r>
            <a:endParaRPr>
              <a:solidFill>
                <a:schemeClr val="accent2"/>
              </a:solidFill>
            </a:endParaRPr>
          </a:p>
        </p:txBody>
      </p:sp>
      <p:sp>
        <p:nvSpPr>
          <p:cNvPr id="76" name="Google Shape;76;p9"/>
          <p:cNvSpPr txBox="1">
            <a:spLocks noGrp="1"/>
          </p:cNvSpPr>
          <p:nvPr>
            <p:ph type="subTitle" idx="1"/>
          </p:nvPr>
        </p:nvSpPr>
        <p:spPr>
          <a:xfrm>
            <a:off x="1143000" y="4382691"/>
            <a:ext cx="6858000" cy="1241822"/>
          </a:xfrm>
          <a:prstGeom prst="rect">
            <a:avLst/>
          </a:prstGeom>
          <a:noFill/>
          <a:ln>
            <a:noFill/>
          </a:ln>
        </p:spPr>
        <p:txBody>
          <a:bodyPr spcFirstLastPara="1" vert="horz" wrap="square" lIns="68569" tIns="34275" rIns="68569" bIns="34275" rtlCol="0" anchor="t" anchorCtr="0">
            <a:noAutofit/>
          </a:bodyPr>
          <a:lstStyle/>
          <a:p>
            <a:pPr>
              <a:spcBef>
                <a:spcPts val="0"/>
              </a:spcBef>
              <a:buClr>
                <a:srgbClr val="1E4E79"/>
              </a:buClr>
              <a:buSzPts val="2400"/>
            </a:pPr>
            <a:r>
              <a:rPr lang="en-GB" b="1" u="sng">
                <a:solidFill>
                  <a:schemeClr val="hlink"/>
                </a:solidFill>
                <a:hlinkClick r:id="rId4"/>
              </a:rPr>
              <a:t>wp5@lists.up2university.eu</a:t>
            </a:r>
            <a:endParaRPr b="1" u="sng">
              <a:solidFill>
                <a:srgbClr val="1E4E79"/>
              </a:solidFill>
            </a:endParaRPr>
          </a:p>
          <a:p>
            <a:pPr>
              <a:buClr>
                <a:schemeClr val="dk1"/>
              </a:buClr>
              <a:buSzPts val="2400"/>
            </a:pPr>
            <a:endParaRPr b="1" u="sng">
              <a:solidFill>
                <a:srgbClr val="1E4E79"/>
              </a:solidFill>
            </a:endParaRPr>
          </a:p>
          <a:p>
            <a:pPr>
              <a:buClr>
                <a:srgbClr val="FFC000"/>
              </a:buClr>
              <a:buSzPts val="2400"/>
            </a:pPr>
            <a:r>
              <a:rPr lang="en-GB" b="1" u="sng">
                <a:solidFill>
                  <a:srgbClr val="FFC000"/>
                </a:solidFill>
              </a:rPr>
              <a:t>#up2universe</a:t>
            </a:r>
            <a:endParaRPr b="1" u="sng">
              <a:solidFill>
                <a:srgbClr val="FFC000"/>
              </a:solidFill>
            </a:endParaRPr>
          </a:p>
        </p:txBody>
      </p:sp>
      <p:sp>
        <p:nvSpPr>
          <p:cNvPr id="77" name="Google Shape;77;p9"/>
          <p:cNvSpPr txBox="1">
            <a:spLocks noGrp="1"/>
          </p:cNvSpPr>
          <p:nvPr>
            <p:ph type="ftr" idx="11"/>
          </p:nvPr>
        </p:nvSpPr>
        <p:spPr>
          <a:xfrm>
            <a:off x="3028950" y="5624513"/>
            <a:ext cx="3086100" cy="273844"/>
          </a:xfrm>
          <a:prstGeom prst="rect">
            <a:avLst/>
          </a:prstGeom>
          <a:noFill/>
          <a:ln>
            <a:noFill/>
          </a:ln>
        </p:spPr>
        <p:txBody>
          <a:bodyPr spcFirstLastPara="1" vert="horz" wrap="square" lIns="68569" tIns="34275" rIns="68569" bIns="34275" rtlCol="0" anchor="ctr" anchorCtr="0">
            <a:noAutofit/>
          </a:bodyPr>
          <a:lstStyle/>
          <a:p>
            <a:r>
              <a:rPr lang="en-GB"/>
              <a:t>www.up2university.eu</a:t>
            </a:r>
            <a:endParaRPr/>
          </a:p>
        </p:txBody>
      </p:sp>
      <p:sp>
        <p:nvSpPr>
          <p:cNvPr id="78" name="Google Shape;78;p9"/>
          <p:cNvSpPr txBox="1">
            <a:spLocks noGrp="1"/>
          </p:cNvSpPr>
          <p:nvPr>
            <p:ph type="sldNum" idx="12"/>
          </p:nvPr>
        </p:nvSpPr>
        <p:spPr>
          <a:xfrm>
            <a:off x="6457950" y="5624513"/>
            <a:ext cx="2057400" cy="273844"/>
          </a:xfrm>
          <a:prstGeom prst="rect">
            <a:avLst/>
          </a:prstGeom>
          <a:noFill/>
          <a:ln>
            <a:noFill/>
          </a:ln>
        </p:spPr>
        <p:txBody>
          <a:bodyPr spcFirstLastPara="1" vert="horz" wrap="square" lIns="68569" tIns="34275" rIns="68569" bIns="34275" rtlCol="0" anchor="ctr" anchorCtr="0">
            <a:noAutofit/>
          </a:bodyPr>
          <a:lstStyle/>
          <a:p>
            <a:fld id="{00000000-1234-1234-1234-123412341234}" type="slidenum">
              <a:rPr lang="en-GB"/>
              <a:pPr/>
              <a:t>20</a:t>
            </a:fld>
            <a:endParaRPr/>
          </a:p>
        </p:txBody>
      </p:sp>
    </p:spTree>
    <p:extLst>
      <p:ext uri="{BB962C8B-B14F-4D97-AF65-F5344CB8AC3E}">
        <p14:creationId xmlns:p14="http://schemas.microsoft.com/office/powerpoint/2010/main" val="36563907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p:nvPr/>
        </p:nvSpPr>
        <p:spPr>
          <a:xfrm>
            <a:off x="71608" y="879679"/>
            <a:ext cx="8811300" cy="1575556"/>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r>
              <a:rPr lang="en-US" sz="4800" b="1" dirty="0">
                <a:latin typeface="Calibri" pitchFamily="34" charset="0"/>
                <a:cs typeface="Calibri" pitchFamily="34" charset="0"/>
              </a:rPr>
              <a:t>Subject Matter Committee</a:t>
            </a:r>
          </a:p>
          <a:p>
            <a:pPr lvl="0" algn="ctr">
              <a:buSzPct val="25000"/>
            </a:pPr>
            <a:endParaRPr lang="en-US" sz="2400" b="1" dirty="0">
              <a:latin typeface="Calibri" pitchFamily="34" charset="0"/>
              <a:cs typeface="Calibri" pitchFamily="34" charset="0"/>
            </a:endParaRPr>
          </a:p>
          <a:p>
            <a:pPr lvl="0" algn="ctr">
              <a:buSzPct val="25000"/>
            </a:pPr>
            <a:endParaRPr lang="en-US" sz="2400" b="1" dirty="0">
              <a:latin typeface="Calibri" pitchFamily="34" charset="0"/>
              <a:cs typeface="Calibri" pitchFamily="34" charset="0"/>
            </a:endParaRPr>
          </a:p>
          <a:p>
            <a:pPr lvl="0" algn="ctr">
              <a:buSzPct val="25000"/>
            </a:pPr>
            <a:endParaRPr lang="en-US" sz="2400" b="1" dirty="0">
              <a:latin typeface="Calibri" pitchFamily="34" charset="0"/>
              <a:cs typeface="Calibri" pitchFamily="34" charset="0"/>
            </a:endParaRPr>
          </a:p>
          <a:p>
            <a:pPr lvl="0" algn="ctr">
              <a:buSzPct val="25000"/>
            </a:pPr>
            <a:r>
              <a:rPr lang="en-US" sz="2400" b="1" dirty="0">
                <a:latin typeface="Calibri" pitchFamily="34" charset="0"/>
                <a:cs typeface="Calibri" pitchFamily="34" charset="0"/>
              </a:rPr>
              <a:t>26 July, 2019</a:t>
            </a:r>
            <a:endParaRPr lang="el-GR" sz="2400" b="1" dirty="0">
              <a:latin typeface="Calibri" pitchFamily="34" charset="0"/>
              <a:cs typeface="Calibri" pitchFamily="34" charset="0"/>
            </a:endParaRPr>
          </a:p>
          <a:p>
            <a:pPr lvl="0" algn="ctr">
              <a:buSzPct val="25000"/>
            </a:pPr>
            <a:r>
              <a:rPr lang="en-US" sz="2400" b="1" dirty="0">
                <a:latin typeface="Calibri" pitchFamily="34" charset="0"/>
                <a:cs typeface="Calibri" pitchFamily="34" charset="0"/>
              </a:rPr>
              <a:t>Webinar – Up2U</a:t>
            </a: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a:p>
            <a:pPr marL="0" marR="0" lvl="0" indent="0" algn="ctr" rtl="0">
              <a:lnSpc>
                <a:spcPct val="100000"/>
              </a:lnSpc>
              <a:spcBef>
                <a:spcPts val="0"/>
              </a:spcBef>
              <a:buSzPct val="25000"/>
              <a:buNone/>
            </a:pPr>
            <a:endParaRPr lang="en-US" sz="4800" b="1" dirty="0">
              <a:latin typeface="Calibri" pitchFamily="34" charset="0"/>
              <a:cs typeface="Calibri" pitchFamily="34" charset="0"/>
            </a:endParaRPr>
          </a:p>
        </p:txBody>
      </p:sp>
      <p:pic>
        <p:nvPicPr>
          <p:cNvPr id="67" name="Shape 67"/>
          <p:cNvPicPr preferRelativeResize="0"/>
          <p:nvPr/>
        </p:nvPicPr>
        <p:blipFill rotWithShape="1">
          <a:blip r:embed="rId3">
            <a:alphaModFix/>
          </a:blip>
          <a:srcRect/>
          <a:stretch/>
        </p:blipFill>
        <p:spPr>
          <a:xfrm>
            <a:off x="7812360" y="0"/>
            <a:ext cx="1331430" cy="764704"/>
          </a:xfrm>
          <a:prstGeom prst="rect">
            <a:avLst/>
          </a:prstGeom>
          <a:noFill/>
          <a:ln>
            <a:noFill/>
          </a:ln>
        </p:spPr>
      </p:pic>
      <p:pic>
        <p:nvPicPr>
          <p:cNvPr id="68" name="Shape 68"/>
          <p:cNvPicPr preferRelativeResize="0"/>
          <p:nvPr/>
        </p:nvPicPr>
        <p:blipFill rotWithShape="1">
          <a:blip r:embed="rId4">
            <a:alphaModFix/>
          </a:blip>
          <a:srcRect/>
          <a:stretch/>
        </p:blipFill>
        <p:spPr>
          <a:xfrm>
            <a:off x="0" y="6142680"/>
            <a:ext cx="3491700" cy="714900"/>
          </a:xfrm>
          <a:prstGeom prst="rect">
            <a:avLst/>
          </a:prstGeom>
          <a:noFill/>
          <a:ln>
            <a:noFill/>
          </a:ln>
        </p:spPr>
      </p:pic>
      <p:sp>
        <p:nvSpPr>
          <p:cNvPr id="70" name="Shape 70"/>
          <p:cNvSpPr txBox="1"/>
          <p:nvPr/>
        </p:nvSpPr>
        <p:spPr>
          <a:xfrm>
            <a:off x="395536" y="5013176"/>
            <a:ext cx="8532440" cy="839400"/>
          </a:xfrm>
          <a:prstGeom prst="rect">
            <a:avLst/>
          </a:prstGeom>
          <a:noFill/>
          <a:ln>
            <a:noFill/>
          </a:ln>
        </p:spPr>
        <p:txBody>
          <a:bodyPr lIns="91425" tIns="45700" rIns="91425" bIns="45700" anchor="ctr" anchorCtr="0">
            <a:noAutofit/>
          </a:bodyPr>
          <a:lstStyle/>
          <a:p>
            <a:pPr lvl="0" algn="ctr">
              <a:buSzPct val="25000"/>
            </a:pPr>
            <a:endParaRPr lang="en-US" sz="2000" b="1" dirty="0">
              <a:latin typeface="Calibri" pitchFamily="34" charset="0"/>
              <a:cs typeface="Calibri" pitchFamily="34" charset="0"/>
            </a:endParaRPr>
          </a:p>
          <a:p>
            <a:pPr lvl="0" algn="ctr">
              <a:buSzPct val="25000"/>
            </a:pPr>
            <a:r>
              <a:rPr lang="en-US" sz="2000" b="1" dirty="0">
                <a:latin typeface="Calibri" pitchFamily="34" charset="0"/>
                <a:cs typeface="Calibri" pitchFamily="34" charset="0"/>
              </a:rPr>
              <a:t>Mary Grammatikou</a:t>
            </a:r>
          </a:p>
          <a:p>
            <a:pPr lvl="0" algn="ctr">
              <a:buSzPct val="25000"/>
            </a:pPr>
            <a:r>
              <a:rPr lang="en-US" sz="2000" b="1" dirty="0">
                <a:latin typeface="Calibri" pitchFamily="34" charset="0"/>
                <a:cs typeface="Calibri" pitchFamily="34" charset="0"/>
                <a:hlinkClick r:id="rId5"/>
              </a:rPr>
              <a:t>mary@netmode.ntua.gr</a:t>
            </a:r>
            <a:r>
              <a:rPr lang="en-US" sz="2000" b="1" dirty="0">
                <a:latin typeface="Calibri" pitchFamily="34" charset="0"/>
                <a:cs typeface="Calibri" pitchFamily="34" charset="0"/>
              </a:rPr>
              <a:t>  </a:t>
            </a:r>
          </a:p>
          <a:p>
            <a:pPr marL="0" marR="0" lvl="0" indent="0" algn="ctr" rtl="0">
              <a:lnSpc>
                <a:spcPct val="100000"/>
              </a:lnSpc>
              <a:spcBef>
                <a:spcPts val="0"/>
              </a:spcBef>
              <a:buSzPct val="25000"/>
              <a:buNone/>
            </a:pPr>
            <a:endParaRPr lang="en-US" sz="2400" b="1" u="sng" dirty="0">
              <a:solidFill>
                <a:schemeClr val="hlink"/>
              </a:solidFill>
              <a:latin typeface="Calibri" pitchFamily="34" charset="0"/>
              <a:ea typeface="Calibri"/>
              <a:cs typeface="Calibri" pitchFamily="34" charset="0"/>
              <a:sym typeface="Calibri"/>
              <a:hlinkClick r:id="rId6"/>
            </a:endParaRPr>
          </a:p>
        </p:txBody>
      </p:sp>
    </p:spTree>
    <p:extLst>
      <p:ext uri="{BB962C8B-B14F-4D97-AF65-F5344CB8AC3E}">
        <p14:creationId xmlns:p14="http://schemas.microsoft.com/office/powerpoint/2010/main" val="42238129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4A88A-3B82-4B50-A270-6F0477E37A52}"/>
              </a:ext>
            </a:extLst>
          </p:cNvPr>
          <p:cNvSpPr>
            <a:spLocks noGrp="1"/>
          </p:cNvSpPr>
          <p:nvPr>
            <p:ph type="title"/>
          </p:nvPr>
        </p:nvSpPr>
        <p:spPr>
          <a:xfrm>
            <a:off x="251520" y="260648"/>
            <a:ext cx="8229600" cy="1143000"/>
          </a:xfrm>
        </p:spPr>
        <p:txBody>
          <a:bodyPr>
            <a:normAutofit/>
          </a:bodyPr>
          <a:lstStyle/>
          <a:p>
            <a:r>
              <a:rPr lang="en-US" b="1" dirty="0"/>
              <a:t>Synchronization with the national SMCs</a:t>
            </a:r>
            <a:endParaRPr lang="en-US" dirty="0"/>
          </a:p>
        </p:txBody>
      </p:sp>
      <p:sp>
        <p:nvSpPr>
          <p:cNvPr id="3" name="Content Placeholder 2">
            <a:extLst>
              <a:ext uri="{FF2B5EF4-FFF2-40B4-BE49-F238E27FC236}">
                <a16:creationId xmlns:a16="http://schemas.microsoft.com/office/drawing/2014/main" id="{CDB58FAA-82ED-4513-9DBC-D1082DDCAACF}"/>
              </a:ext>
            </a:extLst>
          </p:cNvPr>
          <p:cNvSpPr>
            <a:spLocks noGrp="1"/>
          </p:cNvSpPr>
          <p:nvPr>
            <p:ph idx="1"/>
          </p:nvPr>
        </p:nvSpPr>
        <p:spPr/>
        <p:txBody>
          <a:bodyPr>
            <a:normAutofit/>
          </a:bodyPr>
          <a:lstStyle/>
          <a:p>
            <a:pPr fontAlgn="base"/>
            <a:r>
              <a:rPr lang="en-US" dirty="0"/>
              <a:t>National SMCs will support the pilots  on:</a:t>
            </a:r>
          </a:p>
          <a:p>
            <a:pPr lvl="1" fontAlgn="base"/>
            <a:r>
              <a:rPr lang="en-US" dirty="0"/>
              <a:t>Implementing the methodology  that Up2U adopt</a:t>
            </a:r>
          </a:p>
          <a:p>
            <a:pPr lvl="1" fontAlgn="base"/>
            <a:r>
              <a:rPr lang="en-US" dirty="0"/>
              <a:t>Evaluating the Questionnaires (teachers and students)</a:t>
            </a:r>
          </a:p>
          <a:p>
            <a:pPr lvl="1" fontAlgn="base"/>
            <a:r>
              <a:rPr lang="en-US" dirty="0"/>
              <a:t>Analyzing how the Focus groups will be implemented</a:t>
            </a:r>
          </a:p>
          <a:p>
            <a:pPr lvl="1" fontAlgn="base"/>
            <a:r>
              <a:rPr lang="en-US" dirty="0"/>
              <a:t>Design and  implement the LA to support the evaluation of the pilots </a:t>
            </a:r>
          </a:p>
          <a:p>
            <a:pPr lvl="1" fontAlgn="base"/>
            <a:r>
              <a:rPr lang="en-US" dirty="0"/>
              <a:t>Disseminating the project idea to several related projects in collaboration with the local Up2U organizations</a:t>
            </a:r>
          </a:p>
          <a:p>
            <a:endParaRPr lang="en-US" dirty="0"/>
          </a:p>
        </p:txBody>
      </p:sp>
    </p:spTree>
    <p:extLst>
      <p:ext uri="{BB962C8B-B14F-4D97-AF65-F5344CB8AC3E}">
        <p14:creationId xmlns:p14="http://schemas.microsoft.com/office/powerpoint/2010/main" val="2440330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D537F-1CFD-4EF3-A481-80E211AB1C1B}"/>
              </a:ext>
            </a:extLst>
          </p:cNvPr>
          <p:cNvSpPr>
            <a:spLocks noGrp="1"/>
          </p:cNvSpPr>
          <p:nvPr>
            <p:ph type="title"/>
          </p:nvPr>
        </p:nvSpPr>
        <p:spPr/>
        <p:txBody>
          <a:bodyPr/>
          <a:lstStyle/>
          <a:p>
            <a:r>
              <a:rPr lang="en-US" dirty="0"/>
              <a:t>National SMCs meetings </a:t>
            </a:r>
          </a:p>
        </p:txBody>
      </p:sp>
      <p:sp>
        <p:nvSpPr>
          <p:cNvPr id="3" name="Content Placeholder 2">
            <a:extLst>
              <a:ext uri="{FF2B5EF4-FFF2-40B4-BE49-F238E27FC236}">
                <a16:creationId xmlns:a16="http://schemas.microsoft.com/office/drawing/2014/main" id="{19198BFC-B759-4396-A579-53CE8AC652F9}"/>
              </a:ext>
            </a:extLst>
          </p:cNvPr>
          <p:cNvSpPr>
            <a:spLocks noGrp="1"/>
          </p:cNvSpPr>
          <p:nvPr>
            <p:ph idx="1"/>
          </p:nvPr>
        </p:nvSpPr>
        <p:spPr/>
        <p:txBody>
          <a:bodyPr/>
          <a:lstStyle/>
          <a:p>
            <a:r>
              <a:rPr lang="en-US" dirty="0"/>
              <a:t>In Greece one meeting in September on 30 of May 2019 </a:t>
            </a:r>
          </a:p>
          <a:p>
            <a:pPr lvl="1"/>
            <a:r>
              <a:rPr lang="en-US" dirty="0"/>
              <a:t>Dissemination through local events (</a:t>
            </a:r>
            <a:r>
              <a:rPr lang="en-US" dirty="0" err="1"/>
              <a:t>Scientix</a:t>
            </a:r>
            <a:r>
              <a:rPr lang="en-US" dirty="0"/>
              <a:t> in Greece)</a:t>
            </a:r>
          </a:p>
          <a:p>
            <a:pPr lvl="1"/>
            <a:r>
              <a:rPr lang="en-US" dirty="0"/>
              <a:t>Webinar structure and discussion on the content and timeline </a:t>
            </a:r>
          </a:p>
          <a:p>
            <a:pPr lvl="1"/>
            <a:r>
              <a:rPr lang="en-US" dirty="0"/>
              <a:t>Teachers feedback </a:t>
            </a:r>
          </a:p>
        </p:txBody>
      </p:sp>
    </p:spTree>
    <p:extLst>
      <p:ext uri="{BB962C8B-B14F-4D97-AF65-F5344CB8AC3E}">
        <p14:creationId xmlns:p14="http://schemas.microsoft.com/office/powerpoint/2010/main" val="18359563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2" y="260648"/>
            <a:ext cx="8229600" cy="1143000"/>
          </a:xfrm>
        </p:spPr>
        <p:txBody>
          <a:bodyPr>
            <a:normAutofit/>
          </a:bodyPr>
          <a:lstStyle/>
          <a:p>
            <a:r>
              <a:rPr lang="en-US" b="1" dirty="0">
                <a:latin typeface="+mn-lt"/>
              </a:rPr>
              <a:t>SMC </a:t>
            </a:r>
            <a:r>
              <a:rPr lang="en-US" b="1" dirty="0"/>
              <a:t>Next Steps </a:t>
            </a:r>
            <a:endParaRPr lang="en-US" b="1" dirty="0">
              <a:latin typeface="+mn-lt"/>
            </a:endParaRPr>
          </a:p>
        </p:txBody>
      </p:sp>
      <p:sp>
        <p:nvSpPr>
          <p:cNvPr id="3" name="Content Placeholder 2"/>
          <p:cNvSpPr>
            <a:spLocks noGrp="1"/>
          </p:cNvSpPr>
          <p:nvPr>
            <p:ph idx="1"/>
          </p:nvPr>
        </p:nvSpPr>
        <p:spPr>
          <a:xfrm>
            <a:off x="395536" y="1844824"/>
            <a:ext cx="8229600" cy="3888431"/>
          </a:xfrm>
        </p:spPr>
        <p:txBody>
          <a:bodyPr>
            <a:normAutofit lnSpcReduction="10000"/>
          </a:bodyPr>
          <a:lstStyle/>
          <a:p>
            <a:pPr marL="0" indent="0">
              <a:buNone/>
            </a:pPr>
            <a:r>
              <a:rPr lang="en-US" sz="2400" dirty="0"/>
              <a:t>SMC will:</a:t>
            </a:r>
          </a:p>
          <a:p>
            <a:r>
              <a:rPr lang="en-US" sz="2400" dirty="0"/>
              <a:t>Work together with national members of  SMC to the new </a:t>
            </a:r>
            <a:r>
              <a:rPr lang="en-US" sz="2400" b="1" dirty="0"/>
              <a:t>methodology of evaluation the pilots’ results</a:t>
            </a:r>
          </a:p>
          <a:p>
            <a:r>
              <a:rPr lang="en-US" sz="2400" dirty="0"/>
              <a:t>Advice on  </a:t>
            </a:r>
            <a:r>
              <a:rPr lang="en-US" sz="2400" b="1" dirty="0"/>
              <a:t>the online education </a:t>
            </a:r>
            <a:r>
              <a:rPr lang="en-US" sz="2400" dirty="0"/>
              <a:t>for the learning community</a:t>
            </a:r>
          </a:p>
          <a:p>
            <a:r>
              <a:rPr lang="en-US" sz="2400" dirty="0"/>
              <a:t>Advice on  the </a:t>
            </a:r>
            <a:r>
              <a:rPr lang="en-US" sz="2400" b="1" dirty="0"/>
              <a:t>Learning Analytics </a:t>
            </a:r>
            <a:r>
              <a:rPr lang="en-US" sz="2400" dirty="0"/>
              <a:t>methodology to be an input for the evaluation</a:t>
            </a:r>
          </a:p>
          <a:p>
            <a:r>
              <a:rPr lang="en-US" sz="2400" dirty="0"/>
              <a:t>Cooperate with national SMCs  to organize  the method of </a:t>
            </a:r>
            <a:r>
              <a:rPr lang="en-US" sz="2400" b="1" dirty="0"/>
              <a:t>learning the learners </a:t>
            </a:r>
          </a:p>
          <a:p>
            <a:r>
              <a:rPr lang="en-US" sz="2400" b="1" dirty="0"/>
              <a:t>Evaluate  the  pilots’ feedback </a:t>
            </a:r>
          </a:p>
          <a:p>
            <a:endParaRPr lang="en-US" sz="2400" dirty="0"/>
          </a:p>
        </p:txBody>
      </p:sp>
    </p:spTree>
    <p:extLst>
      <p:ext uri="{BB962C8B-B14F-4D97-AF65-F5344CB8AC3E}">
        <p14:creationId xmlns:p14="http://schemas.microsoft.com/office/powerpoint/2010/main" val="17218268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26E7A-139C-407D-B00B-A81B31C6B776}"/>
              </a:ext>
            </a:extLst>
          </p:cNvPr>
          <p:cNvSpPr>
            <a:spLocks noGrp="1"/>
          </p:cNvSpPr>
          <p:nvPr>
            <p:ph type="title"/>
          </p:nvPr>
        </p:nvSpPr>
        <p:spPr>
          <a:xfrm>
            <a:off x="457200" y="2204864"/>
            <a:ext cx="8229600" cy="1143000"/>
          </a:xfrm>
        </p:spPr>
        <p:txBody>
          <a:bodyPr/>
          <a:lstStyle/>
          <a:p>
            <a:r>
              <a:rPr lang="en-US" b="1" dirty="0"/>
              <a:t>Thank you!</a:t>
            </a:r>
          </a:p>
        </p:txBody>
      </p:sp>
    </p:spTree>
    <p:extLst>
      <p:ext uri="{BB962C8B-B14F-4D97-AF65-F5344CB8AC3E}">
        <p14:creationId xmlns:p14="http://schemas.microsoft.com/office/powerpoint/2010/main" val="9245510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ctrTitle"/>
          </p:nvPr>
        </p:nvSpPr>
        <p:spPr bwMode="auto"/>
        <p:txBody>
          <a:bodyPr/>
          <a:lstStyle/>
          <a:p>
            <a:pPr>
              <a:defRPr/>
            </a:pPr>
            <a:r>
              <a:rPr lang="pt-BR" dirty="0"/>
              <a:t>WP6</a:t>
            </a:r>
            <a:br>
              <a:rPr lang="pt-BR" dirty="0"/>
            </a:br>
            <a:r>
              <a:rPr lang="pt-BR" sz="4500" b="0" baseline="-25000" dirty="0">
                <a:latin typeface="Raleway"/>
                <a:ea typeface="Raleway"/>
                <a:cs typeface="Raleway"/>
              </a:rPr>
              <a:t>UPDATE - </a:t>
            </a:r>
            <a:r>
              <a:rPr lang="en-GB" sz="4500" b="0" baseline="-25000" dirty="0">
                <a:latin typeface="Raleway"/>
                <a:ea typeface="Raleway"/>
                <a:cs typeface="Raleway"/>
              </a:rPr>
              <a:t>July</a:t>
            </a:r>
            <a:r>
              <a:rPr lang="pt-BR" sz="4500" b="0" baseline="-25000" dirty="0">
                <a:latin typeface="Raleway"/>
                <a:ea typeface="Raleway"/>
                <a:cs typeface="Raleway"/>
              </a:rPr>
              <a:t> </a:t>
            </a:r>
            <a:endParaRPr baseline="-25000" dirty="0"/>
          </a:p>
        </p:txBody>
      </p:sp>
      <p:sp>
        <p:nvSpPr>
          <p:cNvPr id="5" name="Subtítulo 2"/>
          <p:cNvSpPr>
            <a:spLocks noGrp="1"/>
          </p:cNvSpPr>
          <p:nvPr>
            <p:ph type="subTitle" idx="1"/>
          </p:nvPr>
        </p:nvSpPr>
        <p:spPr bwMode="auto">
          <a:xfrm>
            <a:off x="1143000" y="3706880"/>
            <a:ext cx="6858000" cy="1241822"/>
          </a:xfrm>
        </p:spPr>
        <p:txBody>
          <a:bodyPr/>
          <a:lstStyle/>
          <a:p>
            <a:pPr>
              <a:defRPr/>
            </a:pPr>
            <a:r>
              <a:rPr lang="pt-BR" dirty="0"/>
              <a:t>Gabriella Paolini </a:t>
            </a:r>
          </a:p>
          <a:p>
            <a:pPr>
              <a:defRPr/>
            </a:pPr>
            <a:r>
              <a:rPr lang="pt-BR" dirty="0"/>
              <a:t>GARR</a:t>
            </a:r>
          </a:p>
        </p:txBody>
      </p:sp>
      <p:sp>
        <p:nvSpPr>
          <p:cNvPr id="6" name="Espaço Reservado para Data 3"/>
          <p:cNvSpPr>
            <a:spLocks noGrp="1"/>
          </p:cNvSpPr>
          <p:nvPr>
            <p:ph type="dt" sz="half" idx="10"/>
          </p:nvPr>
        </p:nvSpPr>
        <p:spPr bwMode="auto"/>
        <p:txBody>
          <a:bodyPr/>
          <a:lstStyle/>
          <a:p>
            <a:pPr>
              <a:defRPr/>
            </a:pPr>
            <a:fld id="{5A9F7F4F-437A-4E4E-B539-56FFDF223425}" type="datetime1">
              <a:rPr lang="it-IT" smtClean="0"/>
              <a:t>26/07/19</a:t>
            </a:fld>
            <a:endParaRPr lang="pt-PT"/>
          </a:p>
        </p:txBody>
      </p:sp>
      <p:sp>
        <p:nvSpPr>
          <p:cNvPr id="7" name="Espaço Reservado para Rodapé 4"/>
          <p:cNvSpPr>
            <a:spLocks noGrp="1"/>
          </p:cNvSpPr>
          <p:nvPr>
            <p:ph type="ftr" sz="quarter" idx="11"/>
          </p:nvPr>
        </p:nvSpPr>
        <p:spPr bwMode="auto"/>
        <p:txBody>
          <a:bodyPr/>
          <a:lstStyle/>
          <a:p>
            <a:pPr>
              <a:defRPr/>
            </a:pPr>
            <a:endParaRPr lang="pt-BR"/>
          </a:p>
        </p:txBody>
      </p:sp>
      <p:sp>
        <p:nvSpPr>
          <p:cNvPr id="8" name="Espaço Reservado para Número de Slide 5"/>
          <p:cNvSpPr>
            <a:spLocks noGrp="1"/>
          </p:cNvSpPr>
          <p:nvPr>
            <p:ph type="sldNum" sz="quarter" idx="12"/>
          </p:nvPr>
        </p:nvSpPr>
        <p:spPr bwMode="auto"/>
        <p:txBody>
          <a:bodyPr/>
          <a:lstStyle/>
          <a:p>
            <a:pPr>
              <a:defRPr/>
            </a:pPr>
            <a:r>
              <a:rPr lang="pt-BR"/>
              <a:t>1</a:t>
            </a:r>
          </a:p>
        </p:txBody>
      </p:sp>
    </p:spTree>
    <p:extLst>
      <p:ext uri="{BB962C8B-B14F-4D97-AF65-F5344CB8AC3E}">
        <p14:creationId xmlns:p14="http://schemas.microsoft.com/office/powerpoint/2010/main" val="4692701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title"/>
          </p:nvPr>
        </p:nvSpPr>
        <p:spPr bwMode="auto"/>
        <p:txBody>
          <a:bodyPr/>
          <a:lstStyle>
            <a:lvl1pPr>
              <a:defRPr b="0" i="0">
                <a:latin typeface="Raleway"/>
                <a:ea typeface="Raleway"/>
                <a:cs typeface="Raleway"/>
              </a:defRPr>
            </a:lvl1pPr>
          </a:lstStyle>
          <a:p>
            <a:pPr>
              <a:defRPr/>
            </a:pPr>
            <a:r>
              <a:rPr lang="en-GB" dirty="0"/>
              <a:t>Security Guidelines translation</a:t>
            </a:r>
          </a:p>
        </p:txBody>
      </p:sp>
      <p:sp>
        <p:nvSpPr>
          <p:cNvPr id="5" name="Espaço Reservado para Conteúdo 2"/>
          <p:cNvSpPr>
            <a:spLocks noGrp="1"/>
          </p:cNvSpPr>
          <p:nvPr>
            <p:ph idx="1"/>
          </p:nvPr>
        </p:nvSpPr>
        <p:spPr bwMode="auto"/>
        <p:txBody>
          <a:bodyPr/>
          <a:lstStyle>
            <a:lvl1pPr>
              <a:defRPr b="0" i="0">
                <a:latin typeface="Raleway Light"/>
                <a:ea typeface="Raleway Light"/>
                <a:cs typeface="Raleway Light"/>
              </a:defRPr>
            </a:lvl1pPr>
            <a:lvl2pPr>
              <a:defRPr b="0" i="0">
                <a:latin typeface="Raleway Light"/>
                <a:ea typeface="Raleway Light"/>
                <a:cs typeface="Raleway Light"/>
              </a:defRPr>
            </a:lvl2pPr>
            <a:lvl3pPr>
              <a:defRPr b="0" i="0">
                <a:latin typeface="Raleway Light"/>
                <a:ea typeface="Raleway Light"/>
                <a:cs typeface="Raleway Light"/>
              </a:defRPr>
            </a:lvl3pPr>
            <a:lvl4pPr>
              <a:defRPr b="0" i="0">
                <a:latin typeface="Raleway Light"/>
                <a:ea typeface="Raleway Light"/>
                <a:cs typeface="Raleway Light"/>
              </a:defRPr>
            </a:lvl4pPr>
            <a:lvl5pPr>
              <a:defRPr b="0" i="0">
                <a:latin typeface="Raleway Light"/>
                <a:ea typeface="Raleway Light"/>
                <a:cs typeface="Raleway Light"/>
              </a:defRPr>
            </a:lvl5pPr>
          </a:lstStyle>
          <a:p>
            <a:pPr>
              <a:defRPr/>
            </a:pPr>
            <a:r>
              <a:rPr lang="en-GB" dirty="0"/>
              <a:t>On going: </a:t>
            </a:r>
          </a:p>
          <a:p>
            <a:pPr lvl="1">
              <a:defRPr/>
            </a:pPr>
            <a:r>
              <a:rPr lang="en-GB" dirty="0"/>
              <a:t>Greek (just to edit the flyers) </a:t>
            </a:r>
          </a:p>
          <a:p>
            <a:pPr lvl="1">
              <a:defRPr/>
            </a:pPr>
            <a:r>
              <a:rPr lang="en-GB" dirty="0"/>
              <a:t>Hungarian (on translation)</a:t>
            </a:r>
          </a:p>
          <a:p>
            <a:pPr lvl="1">
              <a:defRPr/>
            </a:pPr>
            <a:r>
              <a:rPr lang="it-IT" dirty="0" err="1"/>
              <a:t>Lithuanian</a:t>
            </a:r>
            <a:r>
              <a:rPr lang="it-IT" dirty="0"/>
              <a:t> (a </a:t>
            </a:r>
            <a:endParaRPr lang="en-GB" dirty="0"/>
          </a:p>
        </p:txBody>
      </p:sp>
      <p:sp>
        <p:nvSpPr>
          <p:cNvPr id="3" name="Segnaposto data 2">
            <a:extLst>
              <a:ext uri="{FF2B5EF4-FFF2-40B4-BE49-F238E27FC236}">
                <a16:creationId xmlns:a16="http://schemas.microsoft.com/office/drawing/2014/main" id="{7C36ABA3-FC84-9A4A-BBD2-EBD6AA67CC27}"/>
              </a:ext>
            </a:extLst>
          </p:cNvPr>
          <p:cNvSpPr>
            <a:spLocks noGrp="1"/>
          </p:cNvSpPr>
          <p:nvPr>
            <p:ph type="dt" sz="half" idx="10"/>
          </p:nvPr>
        </p:nvSpPr>
        <p:spPr/>
        <p:txBody>
          <a:bodyPr/>
          <a:lstStyle/>
          <a:p>
            <a:pPr>
              <a:defRPr/>
            </a:pPr>
            <a:fld id="{665EE9E8-0B0F-E74A-A40B-D0B87F02D862}" type="datetime1">
              <a:rPr lang="it-IT" smtClean="0"/>
              <a:t>26/07/19</a:t>
            </a:fld>
            <a:endParaRPr lang="pt-BR"/>
          </a:p>
        </p:txBody>
      </p:sp>
      <p:sp>
        <p:nvSpPr>
          <p:cNvPr id="6" name="Segnaposto piè di pagina 5">
            <a:extLst>
              <a:ext uri="{FF2B5EF4-FFF2-40B4-BE49-F238E27FC236}">
                <a16:creationId xmlns:a16="http://schemas.microsoft.com/office/drawing/2014/main" id="{B0C85704-E8C7-294F-BF93-D00B9B50531F}"/>
              </a:ext>
            </a:extLst>
          </p:cNvPr>
          <p:cNvSpPr>
            <a:spLocks noGrp="1"/>
          </p:cNvSpPr>
          <p:nvPr>
            <p:ph type="ftr" sz="quarter" idx="11"/>
          </p:nvPr>
        </p:nvSpPr>
        <p:spPr/>
        <p:txBody>
          <a:bodyPr/>
          <a:lstStyle/>
          <a:p>
            <a:pPr>
              <a:defRPr/>
            </a:pPr>
            <a:endParaRPr lang="pt-BR"/>
          </a:p>
        </p:txBody>
      </p:sp>
      <p:sp>
        <p:nvSpPr>
          <p:cNvPr id="7" name="Segnaposto numero diapositiva 6">
            <a:extLst>
              <a:ext uri="{FF2B5EF4-FFF2-40B4-BE49-F238E27FC236}">
                <a16:creationId xmlns:a16="http://schemas.microsoft.com/office/drawing/2014/main" id="{EAE36A49-8AB0-9245-AEB2-660C79ECE4D5}"/>
              </a:ext>
            </a:extLst>
          </p:cNvPr>
          <p:cNvSpPr>
            <a:spLocks noGrp="1"/>
          </p:cNvSpPr>
          <p:nvPr>
            <p:ph type="sldNum" sz="quarter" idx="12"/>
          </p:nvPr>
        </p:nvSpPr>
        <p:spPr/>
        <p:txBody>
          <a:bodyPr/>
          <a:lstStyle/>
          <a:p>
            <a:pPr>
              <a:defRPr/>
            </a:pPr>
            <a:fld id="{329E5F41-1819-CC4C-A361-86D446D94323}" type="slidenum">
              <a:rPr lang="it-IT" smtClean="0"/>
              <a:t>27</a:t>
            </a:fld>
            <a:endParaRPr lang="it-IT"/>
          </a:p>
        </p:txBody>
      </p:sp>
    </p:spTree>
    <p:extLst>
      <p:ext uri="{BB962C8B-B14F-4D97-AF65-F5344CB8AC3E}">
        <p14:creationId xmlns:p14="http://schemas.microsoft.com/office/powerpoint/2010/main" val="25963222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title"/>
          </p:nvPr>
        </p:nvSpPr>
        <p:spPr bwMode="auto"/>
        <p:txBody>
          <a:bodyPr/>
          <a:lstStyle>
            <a:lvl1pPr>
              <a:defRPr b="0" i="0">
                <a:latin typeface="Raleway"/>
                <a:ea typeface="Raleway"/>
                <a:cs typeface="Raleway"/>
              </a:defRPr>
            </a:lvl1pPr>
          </a:lstStyle>
          <a:p>
            <a:pPr>
              <a:defRPr/>
            </a:pPr>
            <a:r>
              <a:rPr lang="it-IT" strike="sngStrike" dirty="0"/>
              <a:t>#</a:t>
            </a:r>
            <a:r>
              <a:rPr lang="it-IT" b="1" dirty="0"/>
              <a:t>SecurityTuesday</a:t>
            </a:r>
            <a:r>
              <a:rPr lang="it-IT" dirty="0"/>
              <a:t>,</a:t>
            </a:r>
            <a:endParaRPr dirty="0"/>
          </a:p>
        </p:txBody>
      </p:sp>
      <p:sp>
        <p:nvSpPr>
          <p:cNvPr id="5" name="Espaço Reservado para Conteúdo 2"/>
          <p:cNvSpPr>
            <a:spLocks noGrp="1"/>
          </p:cNvSpPr>
          <p:nvPr>
            <p:ph idx="1"/>
          </p:nvPr>
        </p:nvSpPr>
        <p:spPr bwMode="auto"/>
        <p:txBody>
          <a:bodyPr/>
          <a:lstStyle>
            <a:lvl1pPr>
              <a:defRPr b="0" i="0">
                <a:latin typeface="Raleway Light"/>
                <a:ea typeface="Raleway Light"/>
                <a:cs typeface="Raleway Light"/>
              </a:defRPr>
            </a:lvl1pPr>
            <a:lvl2pPr>
              <a:defRPr b="0" i="0">
                <a:latin typeface="Raleway Light"/>
                <a:ea typeface="Raleway Light"/>
                <a:cs typeface="Raleway Light"/>
              </a:defRPr>
            </a:lvl2pPr>
            <a:lvl3pPr>
              <a:defRPr b="0" i="0">
                <a:latin typeface="Raleway Light"/>
                <a:ea typeface="Raleway Light"/>
                <a:cs typeface="Raleway Light"/>
              </a:defRPr>
            </a:lvl3pPr>
            <a:lvl4pPr>
              <a:defRPr b="0" i="0">
                <a:latin typeface="Raleway Light"/>
                <a:ea typeface="Raleway Light"/>
                <a:cs typeface="Raleway Light"/>
              </a:defRPr>
            </a:lvl4pPr>
            <a:lvl5pPr>
              <a:defRPr b="0" i="0">
                <a:latin typeface="Raleway Light"/>
                <a:ea typeface="Raleway Light"/>
                <a:cs typeface="Raleway Light"/>
              </a:defRPr>
            </a:lvl5pPr>
          </a:lstStyle>
          <a:p>
            <a:pPr>
              <a:defRPr/>
            </a:pPr>
            <a:r>
              <a:rPr lang="it-IT" dirty="0"/>
              <a:t>New video </a:t>
            </a:r>
            <a:r>
              <a:rPr lang="it-IT" dirty="0" err="1"/>
              <a:t>pills</a:t>
            </a:r>
            <a:endParaRPr dirty="0"/>
          </a:p>
        </p:txBody>
      </p:sp>
      <p:graphicFrame>
        <p:nvGraphicFramePr>
          <p:cNvPr id="6" name="Tabella 5"/>
          <p:cNvGraphicFramePr>
            <a:graphicFrameLocks/>
          </p:cNvGraphicFramePr>
          <p:nvPr/>
        </p:nvGraphicFramePr>
        <p:xfrm>
          <a:off x="0" y="857251"/>
          <a:ext cx="4462247" cy="262889"/>
        </p:xfrm>
        <a:graphic>
          <a:graphicData uri="http://schemas.openxmlformats.org/drawingml/2006/table">
            <a:tbl>
              <a:tblPr firstRow="1" firstCol="1" bandRow="1"/>
              <a:tblGrid>
                <a:gridCol w="82548">
                  <a:extLst>
                    <a:ext uri="{9D8B030D-6E8A-4147-A177-3AD203B41FA5}">
                      <a16:colId xmlns:a16="http://schemas.microsoft.com/office/drawing/2014/main" val="20000"/>
                    </a:ext>
                  </a:extLst>
                </a:gridCol>
                <a:gridCol w="4379699">
                  <a:extLst>
                    <a:ext uri="{9D8B030D-6E8A-4147-A177-3AD203B41FA5}">
                      <a16:colId xmlns:a16="http://schemas.microsoft.com/office/drawing/2014/main" val="20001"/>
                    </a:ext>
                  </a:extLst>
                </a:gridCol>
              </a:tblGrid>
              <a:tr h="262889">
                <a:tc>
                  <a:txBody>
                    <a:bodyPr/>
                    <a:lstStyle/>
                    <a:p>
                      <a:pPr>
                        <a:defRPr/>
                      </a:pPr>
                      <a:endParaRPr sz="1000"/>
                    </a:p>
                  </a:txBody>
                  <a:tcPr marL="28574" marR="28574" marT="28574" marB="28574">
                    <a:lnL w="12700" algn="ctr">
                      <a:noFill/>
                    </a:lnL>
                    <a:lnR w="12700" algn="ctr">
                      <a:noFill/>
                    </a:lnR>
                    <a:lnT w="12700" algn="ctr">
                      <a:noFill/>
                    </a:lnT>
                    <a:lnB w="12700" algn="ctr">
                      <a:noFill/>
                    </a:lnB>
                  </a:tcPr>
                </a:tc>
                <a:tc>
                  <a:txBody>
                    <a:bodyPr/>
                    <a:lstStyle/>
                    <a:p>
                      <a:pPr>
                        <a:defRPr/>
                      </a:pPr>
                      <a:endParaRPr sz="1000"/>
                    </a:p>
                  </a:txBody>
                  <a:tcPr marL="28574" marR="28574" marT="28574" marB="28574">
                    <a:lnL w="12700" algn="ctr">
                      <a:noFill/>
                    </a:lnL>
                    <a:lnR w="12700" algn="ctr">
                      <a:noFill/>
                    </a:lnR>
                    <a:lnT w="12700" algn="ctr">
                      <a:noFill/>
                    </a:lnT>
                    <a:lnB w="12700" algn="ctr">
                      <a:noFill/>
                    </a:lnB>
                  </a:tcPr>
                </a:tc>
                <a:extLst>
                  <a:ext uri="{0D108BD9-81ED-4DB2-BD59-A6C34878D82A}">
                    <a16:rowId xmlns:a16="http://schemas.microsoft.com/office/drawing/2014/main" val="10000"/>
                  </a:ext>
                </a:extLst>
              </a:tr>
            </a:tbl>
          </a:graphicData>
        </a:graphic>
      </p:graphicFrame>
      <p:pic>
        <p:nvPicPr>
          <p:cNvPr id="7" name="Immagine 6">
            <a:extLst>
              <a:ext uri="{FF2B5EF4-FFF2-40B4-BE49-F238E27FC236}">
                <a16:creationId xmlns:a16="http://schemas.microsoft.com/office/drawing/2014/main" id="{165DB508-FEFD-A843-803B-8D1731261FDE}"/>
              </a:ext>
            </a:extLst>
          </p:cNvPr>
          <p:cNvPicPr>
            <a:picLocks noChangeAspect="1"/>
          </p:cNvPicPr>
          <p:nvPr/>
        </p:nvPicPr>
        <p:blipFill>
          <a:blip r:embed="rId2"/>
          <a:stretch>
            <a:fillRect/>
          </a:stretch>
        </p:blipFill>
        <p:spPr>
          <a:xfrm>
            <a:off x="521550" y="2996952"/>
            <a:ext cx="2400300" cy="2419350"/>
          </a:xfrm>
          <a:prstGeom prst="rect">
            <a:avLst/>
          </a:prstGeom>
        </p:spPr>
      </p:pic>
      <p:pic>
        <p:nvPicPr>
          <p:cNvPr id="8" name="Immagine 7">
            <a:extLst>
              <a:ext uri="{FF2B5EF4-FFF2-40B4-BE49-F238E27FC236}">
                <a16:creationId xmlns:a16="http://schemas.microsoft.com/office/drawing/2014/main" id="{EE32C84D-B03B-CE49-B7D8-7051D53AB1E0}"/>
              </a:ext>
            </a:extLst>
          </p:cNvPr>
          <p:cNvPicPr>
            <a:picLocks noChangeAspect="1"/>
          </p:cNvPicPr>
          <p:nvPr/>
        </p:nvPicPr>
        <p:blipFill>
          <a:blip r:embed="rId3"/>
          <a:stretch>
            <a:fillRect/>
          </a:stretch>
        </p:blipFill>
        <p:spPr>
          <a:xfrm>
            <a:off x="3236698" y="2905125"/>
            <a:ext cx="2438400" cy="2686050"/>
          </a:xfrm>
          <a:prstGeom prst="rect">
            <a:avLst/>
          </a:prstGeom>
        </p:spPr>
      </p:pic>
      <p:pic>
        <p:nvPicPr>
          <p:cNvPr id="9" name="Immagine 8">
            <a:extLst>
              <a:ext uri="{FF2B5EF4-FFF2-40B4-BE49-F238E27FC236}">
                <a16:creationId xmlns:a16="http://schemas.microsoft.com/office/drawing/2014/main" id="{00B0C53D-1915-3645-8D30-716BBB1A9897}"/>
              </a:ext>
            </a:extLst>
          </p:cNvPr>
          <p:cNvPicPr>
            <a:picLocks noChangeAspect="1"/>
          </p:cNvPicPr>
          <p:nvPr/>
        </p:nvPicPr>
        <p:blipFill>
          <a:blip r:embed="rId4"/>
          <a:stretch>
            <a:fillRect/>
          </a:stretch>
        </p:blipFill>
        <p:spPr>
          <a:xfrm>
            <a:off x="4788025" y="2216665"/>
            <a:ext cx="3601850" cy="2031485"/>
          </a:xfrm>
          <a:prstGeom prst="rect">
            <a:avLst/>
          </a:prstGeom>
        </p:spPr>
      </p:pic>
      <p:sp>
        <p:nvSpPr>
          <p:cNvPr id="10" name="Segnaposto data 9">
            <a:extLst>
              <a:ext uri="{FF2B5EF4-FFF2-40B4-BE49-F238E27FC236}">
                <a16:creationId xmlns:a16="http://schemas.microsoft.com/office/drawing/2014/main" id="{7BE5B47F-092D-6C44-8F09-FB1B18EDA3D8}"/>
              </a:ext>
            </a:extLst>
          </p:cNvPr>
          <p:cNvSpPr>
            <a:spLocks noGrp="1"/>
          </p:cNvSpPr>
          <p:nvPr>
            <p:ph type="dt" sz="half" idx="10"/>
          </p:nvPr>
        </p:nvSpPr>
        <p:spPr/>
        <p:txBody>
          <a:bodyPr/>
          <a:lstStyle/>
          <a:p>
            <a:pPr>
              <a:defRPr/>
            </a:pPr>
            <a:fld id="{80D080B3-4D2E-2840-8523-E1734C4C4C40}" type="datetime1">
              <a:rPr lang="it-IT" smtClean="0"/>
              <a:t>26/07/19</a:t>
            </a:fld>
            <a:endParaRPr lang="pt-BR"/>
          </a:p>
        </p:txBody>
      </p:sp>
      <p:sp>
        <p:nvSpPr>
          <p:cNvPr id="11" name="Segnaposto piè di pagina 10">
            <a:extLst>
              <a:ext uri="{FF2B5EF4-FFF2-40B4-BE49-F238E27FC236}">
                <a16:creationId xmlns:a16="http://schemas.microsoft.com/office/drawing/2014/main" id="{3C0FBC51-8E1A-4248-9636-A03755D2EED1}"/>
              </a:ext>
            </a:extLst>
          </p:cNvPr>
          <p:cNvSpPr>
            <a:spLocks noGrp="1"/>
          </p:cNvSpPr>
          <p:nvPr>
            <p:ph type="ftr" sz="quarter" idx="11"/>
          </p:nvPr>
        </p:nvSpPr>
        <p:spPr/>
        <p:txBody>
          <a:bodyPr/>
          <a:lstStyle/>
          <a:p>
            <a:pPr>
              <a:defRPr/>
            </a:pPr>
            <a:endParaRPr lang="pt-BR"/>
          </a:p>
        </p:txBody>
      </p:sp>
      <p:sp>
        <p:nvSpPr>
          <p:cNvPr id="12" name="Segnaposto numero diapositiva 11">
            <a:extLst>
              <a:ext uri="{FF2B5EF4-FFF2-40B4-BE49-F238E27FC236}">
                <a16:creationId xmlns:a16="http://schemas.microsoft.com/office/drawing/2014/main" id="{2433D6FE-71BE-7943-AB1B-68D784C326E6}"/>
              </a:ext>
            </a:extLst>
          </p:cNvPr>
          <p:cNvSpPr>
            <a:spLocks noGrp="1"/>
          </p:cNvSpPr>
          <p:nvPr>
            <p:ph type="sldNum" sz="quarter" idx="12"/>
          </p:nvPr>
        </p:nvSpPr>
        <p:spPr/>
        <p:txBody>
          <a:bodyPr/>
          <a:lstStyle/>
          <a:p>
            <a:pPr>
              <a:defRPr/>
            </a:pPr>
            <a:fld id="{329E5F41-1819-CC4C-A361-86D446D94323}" type="slidenum">
              <a:rPr lang="it-IT" smtClean="0"/>
              <a:t>28</a:t>
            </a:fld>
            <a:endParaRPr lang="it-IT"/>
          </a:p>
        </p:txBody>
      </p:sp>
    </p:spTree>
    <p:extLst>
      <p:ext uri="{BB962C8B-B14F-4D97-AF65-F5344CB8AC3E}">
        <p14:creationId xmlns:p14="http://schemas.microsoft.com/office/powerpoint/2010/main" val="18487120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ítulo 1"/>
          <p:cNvSpPr>
            <a:spLocks noGrp="1"/>
          </p:cNvSpPr>
          <p:nvPr>
            <p:ph type="title"/>
          </p:nvPr>
        </p:nvSpPr>
        <p:spPr bwMode="auto"/>
        <p:txBody>
          <a:bodyPr/>
          <a:lstStyle>
            <a:lvl1pPr>
              <a:defRPr b="0" i="0">
                <a:latin typeface="Raleway"/>
                <a:ea typeface="Raleway"/>
                <a:cs typeface="Raleway"/>
              </a:defRPr>
            </a:lvl1pPr>
          </a:lstStyle>
          <a:p>
            <a:pPr>
              <a:defRPr/>
            </a:pPr>
            <a:r>
              <a:rPr lang="it-IT" dirty="0"/>
              <a:t>GDPR on </a:t>
            </a:r>
            <a:r>
              <a:rPr lang="it-IT" dirty="0" err="1"/>
              <a:t>Moodle</a:t>
            </a:r>
            <a:r>
              <a:rPr lang="it-IT" dirty="0"/>
              <a:t> 3.6.2</a:t>
            </a:r>
            <a:endParaRPr dirty="0"/>
          </a:p>
        </p:txBody>
      </p:sp>
      <p:sp>
        <p:nvSpPr>
          <p:cNvPr id="5" name="Espaço Reservado para Conteúdo 2"/>
          <p:cNvSpPr>
            <a:spLocks noGrp="1"/>
          </p:cNvSpPr>
          <p:nvPr>
            <p:ph idx="1"/>
          </p:nvPr>
        </p:nvSpPr>
        <p:spPr bwMode="auto"/>
        <p:txBody>
          <a:bodyPr/>
          <a:lstStyle>
            <a:lvl1pPr>
              <a:defRPr b="0" i="0">
                <a:latin typeface="Raleway Light"/>
                <a:ea typeface="Raleway Light"/>
                <a:cs typeface="Raleway Light"/>
              </a:defRPr>
            </a:lvl1pPr>
            <a:lvl2pPr>
              <a:defRPr b="0" i="0">
                <a:latin typeface="Raleway Light"/>
                <a:ea typeface="Raleway Light"/>
                <a:cs typeface="Raleway Light"/>
              </a:defRPr>
            </a:lvl2pPr>
            <a:lvl3pPr>
              <a:defRPr b="0" i="0">
                <a:latin typeface="Raleway Light"/>
                <a:ea typeface="Raleway Light"/>
                <a:cs typeface="Raleway Light"/>
              </a:defRPr>
            </a:lvl3pPr>
            <a:lvl4pPr>
              <a:defRPr b="0" i="0">
                <a:latin typeface="Raleway Light"/>
                <a:ea typeface="Raleway Light"/>
                <a:cs typeface="Raleway Light"/>
              </a:defRPr>
            </a:lvl4pPr>
            <a:lvl5pPr>
              <a:defRPr b="0" i="0">
                <a:latin typeface="Raleway Light"/>
                <a:ea typeface="Raleway Light"/>
                <a:cs typeface="Raleway Light"/>
              </a:defRPr>
            </a:lvl5pPr>
          </a:lstStyle>
          <a:p>
            <a:pPr>
              <a:defRPr/>
            </a:pPr>
            <a:r>
              <a:rPr lang="en-GB" sz="2700" dirty="0"/>
              <a:t>New version installed on production platform</a:t>
            </a:r>
          </a:p>
          <a:p>
            <a:pPr>
              <a:defRPr/>
            </a:pPr>
            <a:r>
              <a:rPr lang="en-GB" sz="2700" dirty="0"/>
              <a:t>News in the Task force Update</a:t>
            </a:r>
            <a:endParaRPr lang="it-IT" dirty="0"/>
          </a:p>
          <a:p>
            <a:pPr lvl="1">
              <a:defRPr/>
            </a:pPr>
            <a:endParaRPr lang="en-GB" dirty="0"/>
          </a:p>
        </p:txBody>
      </p:sp>
      <p:sp>
        <p:nvSpPr>
          <p:cNvPr id="2" name="Segnaposto data 1">
            <a:extLst>
              <a:ext uri="{FF2B5EF4-FFF2-40B4-BE49-F238E27FC236}">
                <a16:creationId xmlns:a16="http://schemas.microsoft.com/office/drawing/2014/main" id="{6424753A-6940-964B-B7DC-CC28C54FCD37}"/>
              </a:ext>
            </a:extLst>
          </p:cNvPr>
          <p:cNvSpPr>
            <a:spLocks noGrp="1"/>
          </p:cNvSpPr>
          <p:nvPr>
            <p:ph type="dt" sz="half" idx="10"/>
          </p:nvPr>
        </p:nvSpPr>
        <p:spPr/>
        <p:txBody>
          <a:bodyPr/>
          <a:lstStyle/>
          <a:p>
            <a:pPr>
              <a:defRPr/>
            </a:pPr>
            <a:fld id="{2FC7E83C-7842-C041-A4C2-82144DD60FA2}" type="datetime1">
              <a:rPr lang="it-IT" smtClean="0"/>
              <a:t>26/07/19</a:t>
            </a:fld>
            <a:endParaRPr lang="pt-BR"/>
          </a:p>
        </p:txBody>
      </p:sp>
      <p:sp>
        <p:nvSpPr>
          <p:cNvPr id="3" name="Segnaposto piè di pagina 2">
            <a:extLst>
              <a:ext uri="{FF2B5EF4-FFF2-40B4-BE49-F238E27FC236}">
                <a16:creationId xmlns:a16="http://schemas.microsoft.com/office/drawing/2014/main" id="{2E090569-906A-4F49-A2C4-EEE712DD748A}"/>
              </a:ext>
            </a:extLst>
          </p:cNvPr>
          <p:cNvSpPr>
            <a:spLocks noGrp="1"/>
          </p:cNvSpPr>
          <p:nvPr>
            <p:ph type="ftr" sz="quarter" idx="11"/>
          </p:nvPr>
        </p:nvSpPr>
        <p:spPr/>
        <p:txBody>
          <a:bodyPr/>
          <a:lstStyle/>
          <a:p>
            <a:pPr>
              <a:defRPr/>
            </a:pPr>
            <a:endParaRPr lang="pt-BR"/>
          </a:p>
        </p:txBody>
      </p:sp>
      <p:sp>
        <p:nvSpPr>
          <p:cNvPr id="6" name="Segnaposto numero diapositiva 5">
            <a:extLst>
              <a:ext uri="{FF2B5EF4-FFF2-40B4-BE49-F238E27FC236}">
                <a16:creationId xmlns:a16="http://schemas.microsoft.com/office/drawing/2014/main" id="{9403F7F6-2DA3-F547-AC94-6325749E82C5}"/>
              </a:ext>
            </a:extLst>
          </p:cNvPr>
          <p:cNvSpPr>
            <a:spLocks noGrp="1"/>
          </p:cNvSpPr>
          <p:nvPr>
            <p:ph type="sldNum" sz="quarter" idx="12"/>
          </p:nvPr>
        </p:nvSpPr>
        <p:spPr/>
        <p:txBody>
          <a:bodyPr/>
          <a:lstStyle/>
          <a:p>
            <a:pPr>
              <a:defRPr/>
            </a:pPr>
            <a:fld id="{329E5F41-1819-CC4C-A361-86D446D94323}" type="slidenum">
              <a:rPr lang="it-IT" smtClean="0"/>
              <a:t>29</a:t>
            </a:fld>
            <a:endParaRPr lang="it-IT"/>
          </a:p>
        </p:txBody>
      </p:sp>
    </p:spTree>
    <p:extLst>
      <p:ext uri="{BB962C8B-B14F-4D97-AF65-F5344CB8AC3E}">
        <p14:creationId xmlns:p14="http://schemas.microsoft.com/office/powerpoint/2010/main" val="1605316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Future - Ongoing/Planned work</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a:bodyPr>
          <a:lstStyle/>
          <a:p>
            <a:pPr>
              <a:buBlip>
                <a:blip r:embed="rId3"/>
              </a:buBlip>
            </a:pPr>
            <a:r>
              <a:rPr lang="en-GB" dirty="0"/>
              <a:t>General Assembly</a:t>
            </a:r>
          </a:p>
          <a:p>
            <a:pPr lvl="1"/>
            <a:r>
              <a:rPr lang="en-GB" dirty="0"/>
              <a:t>Agenda: </a:t>
            </a:r>
            <a:r>
              <a:rPr lang="en-GB" dirty="0">
                <a:hlinkClick r:id="rId4"/>
              </a:rPr>
              <a:t>https://wiki.geant.org/display/UP2U/5th+Up2U+General+Assembly</a:t>
            </a:r>
            <a:r>
              <a:rPr lang="en-GB" dirty="0"/>
              <a:t> </a:t>
            </a:r>
          </a:p>
          <a:p>
            <a:pPr lvl="1"/>
            <a:r>
              <a:rPr lang="en-GB" dirty="0"/>
              <a:t>Please register here: </a:t>
            </a:r>
            <a:r>
              <a:rPr lang="en-GB" dirty="0">
                <a:hlinkClick r:id="rId5"/>
              </a:rPr>
              <a:t>https://eventr.geant.org/events/3144</a:t>
            </a:r>
            <a:r>
              <a:rPr lang="en-GB" dirty="0"/>
              <a:t> </a:t>
            </a:r>
          </a:p>
          <a:p>
            <a:pPr>
              <a:buBlip>
                <a:blip r:embed="rId3"/>
              </a:buBlip>
            </a:pPr>
            <a:endParaRPr lang="en-GB" dirty="0"/>
          </a:p>
          <a:p>
            <a:pPr>
              <a:buBlip>
                <a:blip r:embed="rId3"/>
              </a:buBlip>
            </a:pPr>
            <a:r>
              <a:rPr lang="en-GB" dirty="0"/>
              <a:t>Monthly reporting:</a:t>
            </a:r>
          </a:p>
          <a:p>
            <a:pPr lvl="1"/>
            <a:r>
              <a:rPr lang="en-GB" dirty="0"/>
              <a:t>Overall project</a:t>
            </a:r>
          </a:p>
          <a:p>
            <a:pPr lvl="1"/>
            <a:r>
              <a:rPr lang="en-GB" dirty="0"/>
              <a:t>Pilots</a:t>
            </a:r>
          </a:p>
          <a:p>
            <a:pPr lvl="1"/>
            <a:r>
              <a:rPr lang="en-GB" dirty="0"/>
              <a:t>Communication</a:t>
            </a:r>
          </a:p>
          <a:p>
            <a:pPr lvl="1"/>
            <a:r>
              <a:rPr lang="en-GB" dirty="0"/>
              <a:t>Finance</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a:t>
            </a:fld>
            <a:endParaRPr lang="pt-BR"/>
          </a:p>
        </p:txBody>
      </p:sp>
    </p:spTree>
    <p:extLst>
      <p:ext uri="{BB962C8B-B14F-4D97-AF65-F5344CB8AC3E}">
        <p14:creationId xmlns:p14="http://schemas.microsoft.com/office/powerpoint/2010/main" val="23160831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48407" y="1806517"/>
            <a:ext cx="6858000" cy="1339001"/>
          </a:xfrm>
        </p:spPr>
        <p:txBody>
          <a:bodyPr>
            <a:normAutofit fontScale="90000"/>
          </a:bodyPr>
          <a:lstStyle/>
          <a:p>
            <a:r>
              <a:rPr lang="en-GB" sz="4050" dirty="0">
                <a:solidFill>
                  <a:schemeClr val="accent2"/>
                </a:solidFill>
              </a:rPr>
              <a:t>WP7. Pilot coordination and continuous risk assessment</a:t>
            </a:r>
          </a:p>
        </p:txBody>
      </p:sp>
      <p:sp>
        <p:nvSpPr>
          <p:cNvPr id="3" name="Subtítulo 2"/>
          <p:cNvSpPr>
            <a:spLocks noGrp="1"/>
          </p:cNvSpPr>
          <p:nvPr>
            <p:ph type="subTitle" idx="1"/>
          </p:nvPr>
        </p:nvSpPr>
        <p:spPr>
          <a:xfrm>
            <a:off x="1143000" y="3872406"/>
            <a:ext cx="6858000" cy="874986"/>
          </a:xfrm>
        </p:spPr>
        <p:txBody>
          <a:bodyPr>
            <a:normAutofit fontScale="85000" lnSpcReduction="20000"/>
          </a:bodyPr>
          <a:lstStyle/>
          <a:p>
            <a:pPr algn="l">
              <a:spcBef>
                <a:spcPts val="3000"/>
              </a:spcBef>
            </a:pPr>
            <a:r>
              <a:rPr lang="en-GB" sz="2700" i="1" dirty="0"/>
              <a:t>Michał Zimniewicz</a:t>
            </a:r>
          </a:p>
          <a:p>
            <a:pPr algn="l"/>
            <a:r>
              <a:rPr lang="en-GB" sz="2700" dirty="0"/>
              <a:t>Poznan Supercomputing and Networking </a:t>
            </a:r>
            <a:r>
              <a:rPr lang="en-GB" sz="2700" dirty="0" err="1"/>
              <a:t>Center</a:t>
            </a:r>
            <a:br>
              <a:rPr lang="en-GB" noProof="0" dirty="0"/>
            </a:br>
            <a:endParaRPr lang="en-GB" noProof="0"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143000" y="4747392"/>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l-PL" sz="1800" dirty="0"/>
              <a:t>Up2U Update </a:t>
            </a:r>
            <a:r>
              <a:rPr lang="pl-PL" sz="1800" dirty="0" err="1"/>
              <a:t>Webinar</a:t>
            </a:r>
            <a:br>
              <a:rPr lang="en-US" sz="1800" dirty="0"/>
            </a:br>
            <a:r>
              <a:rPr lang="pl-PL" sz="1800" dirty="0"/>
              <a:t>26th</a:t>
            </a:r>
            <a:r>
              <a:rPr lang="en-US" sz="1800" dirty="0"/>
              <a:t> </a:t>
            </a:r>
            <a:r>
              <a:rPr lang="pl-PL" sz="1800" dirty="0" err="1"/>
              <a:t>July</a:t>
            </a:r>
            <a:r>
              <a:rPr lang="pl-PL" sz="1800" dirty="0"/>
              <a:t> </a:t>
            </a:r>
            <a:r>
              <a:rPr lang="en-US" sz="1800" dirty="0"/>
              <a:t>201</a:t>
            </a:r>
            <a:r>
              <a:rPr lang="pl-PL" sz="1800" dirty="0"/>
              <a:t>9</a:t>
            </a:r>
            <a:endParaRPr lang="en-US" sz="1800" dirty="0"/>
          </a:p>
        </p:txBody>
      </p:sp>
    </p:spTree>
    <p:extLst>
      <p:ext uri="{BB962C8B-B14F-4D97-AF65-F5344CB8AC3E}">
        <p14:creationId xmlns:p14="http://schemas.microsoft.com/office/powerpoint/2010/main" val="1549471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Pilots</a:t>
            </a:r>
            <a:endParaRPr lang="pl-PL" dirty="0"/>
          </a:p>
        </p:txBody>
      </p:sp>
      <p:graphicFrame>
        <p:nvGraphicFramePr>
          <p:cNvPr id="6" name="Symbol zastępczy zawartości 5"/>
          <p:cNvGraphicFramePr>
            <a:graphicFrameLocks noGrp="1"/>
          </p:cNvGraphicFramePr>
          <p:nvPr>
            <p:ph idx="1"/>
            <p:extLst/>
          </p:nvPr>
        </p:nvGraphicFramePr>
        <p:xfrm>
          <a:off x="628650" y="1972657"/>
          <a:ext cx="7886700" cy="3429000"/>
        </p:xfrm>
        <a:graphic>
          <a:graphicData uri="http://schemas.openxmlformats.org/drawingml/2006/table">
            <a:tbl>
              <a:tblPr firstRow="1" bandRow="1">
                <a:tableStyleId>{5940675A-B579-460E-94D1-54222C63F5DA}</a:tableStyleId>
              </a:tblPr>
              <a:tblGrid>
                <a:gridCol w="1577340">
                  <a:extLst>
                    <a:ext uri="{9D8B030D-6E8A-4147-A177-3AD203B41FA5}">
                      <a16:colId xmlns:a16="http://schemas.microsoft.com/office/drawing/2014/main" val="1287517758"/>
                    </a:ext>
                  </a:extLst>
                </a:gridCol>
                <a:gridCol w="1577340">
                  <a:extLst>
                    <a:ext uri="{9D8B030D-6E8A-4147-A177-3AD203B41FA5}">
                      <a16:colId xmlns:a16="http://schemas.microsoft.com/office/drawing/2014/main" val="4151533449"/>
                    </a:ext>
                  </a:extLst>
                </a:gridCol>
                <a:gridCol w="1577340">
                  <a:extLst>
                    <a:ext uri="{9D8B030D-6E8A-4147-A177-3AD203B41FA5}">
                      <a16:colId xmlns:a16="http://schemas.microsoft.com/office/drawing/2014/main" val="3976071932"/>
                    </a:ext>
                  </a:extLst>
                </a:gridCol>
                <a:gridCol w="1577340">
                  <a:extLst>
                    <a:ext uri="{9D8B030D-6E8A-4147-A177-3AD203B41FA5}">
                      <a16:colId xmlns:a16="http://schemas.microsoft.com/office/drawing/2014/main" val="2038359378"/>
                    </a:ext>
                  </a:extLst>
                </a:gridCol>
                <a:gridCol w="1577340">
                  <a:extLst>
                    <a:ext uri="{9D8B030D-6E8A-4147-A177-3AD203B41FA5}">
                      <a16:colId xmlns:a16="http://schemas.microsoft.com/office/drawing/2014/main" val="2460280195"/>
                    </a:ext>
                  </a:extLst>
                </a:gridCol>
              </a:tblGrid>
              <a:tr h="342900">
                <a:tc rowSpan="2">
                  <a:txBody>
                    <a:bodyPr/>
                    <a:lstStyle/>
                    <a:p>
                      <a:pPr algn="ctr"/>
                      <a:r>
                        <a:rPr lang="pl-PL" sz="1800" b="1" dirty="0"/>
                        <a:t>Country</a:t>
                      </a:r>
                    </a:p>
                  </a:txBody>
                  <a:tcPr marL="68580" marR="68580" marT="34290" marB="34290" anchor="ctr"/>
                </a:tc>
                <a:tc gridSpan="2">
                  <a:txBody>
                    <a:bodyPr/>
                    <a:lstStyle/>
                    <a:p>
                      <a:pPr algn="ctr"/>
                      <a:r>
                        <a:rPr lang="pl-PL" sz="1800" b="1" dirty="0"/>
                        <a:t>Training</a:t>
                      </a:r>
                    </a:p>
                  </a:txBody>
                  <a:tcPr marL="68580" marR="68580" marT="34290" marB="34290" anchor="ctr">
                    <a:solidFill>
                      <a:schemeClr val="accent4">
                        <a:lumMod val="40000"/>
                        <a:lumOff val="60000"/>
                      </a:schemeClr>
                    </a:solidFill>
                  </a:tcPr>
                </a:tc>
                <a:tc hMerge="1">
                  <a:txBody>
                    <a:bodyPr/>
                    <a:lstStyle/>
                    <a:p>
                      <a:endParaRPr lang="pl-PL" dirty="0"/>
                    </a:p>
                  </a:txBody>
                  <a:tcPr/>
                </a:tc>
                <a:tc gridSpan="2">
                  <a:txBody>
                    <a:bodyPr/>
                    <a:lstStyle/>
                    <a:p>
                      <a:pPr algn="ctr"/>
                      <a:r>
                        <a:rPr lang="pl-PL" sz="1800" b="1" dirty="0" err="1"/>
                        <a:t>Pilots</a:t>
                      </a:r>
                      <a:endParaRPr lang="pl-PL" sz="1800" b="1" dirty="0"/>
                    </a:p>
                  </a:txBody>
                  <a:tcPr marL="68580" marR="68580" marT="34290" marB="34290" anchor="ctr">
                    <a:solidFill>
                      <a:schemeClr val="accent5">
                        <a:lumMod val="40000"/>
                        <a:lumOff val="60000"/>
                      </a:schemeClr>
                    </a:solidFill>
                  </a:tcPr>
                </a:tc>
                <a:tc hMerge="1">
                  <a:txBody>
                    <a:bodyPr/>
                    <a:lstStyle/>
                    <a:p>
                      <a:endParaRPr lang="pl-PL" dirty="0"/>
                    </a:p>
                  </a:txBody>
                  <a:tcPr/>
                </a:tc>
                <a:extLst>
                  <a:ext uri="{0D108BD9-81ED-4DB2-BD59-A6C34878D82A}">
                    <a16:rowId xmlns:a16="http://schemas.microsoft.com/office/drawing/2014/main" val="3245301464"/>
                  </a:ext>
                </a:extLst>
              </a:tr>
              <a:tr h="342900">
                <a:tc vMerge="1">
                  <a:txBody>
                    <a:bodyPr/>
                    <a:lstStyle/>
                    <a:p>
                      <a:endParaRPr lang="pl-PL" dirty="0"/>
                    </a:p>
                  </a:txBody>
                  <a:tcPr/>
                </a:tc>
                <a:tc>
                  <a:txBody>
                    <a:bodyPr/>
                    <a:lstStyle/>
                    <a:p>
                      <a:pPr algn="ctr"/>
                      <a:r>
                        <a:rPr lang="pl-PL" sz="1800" b="1" dirty="0"/>
                        <a:t>Schools</a:t>
                      </a:r>
                    </a:p>
                  </a:txBody>
                  <a:tcPr marL="68580" marR="68580" marT="34290" marB="34290" anchor="ctr">
                    <a:solidFill>
                      <a:schemeClr val="accent4">
                        <a:lumMod val="40000"/>
                        <a:lumOff val="60000"/>
                      </a:schemeClr>
                    </a:solidFill>
                  </a:tcPr>
                </a:tc>
                <a:tc>
                  <a:txBody>
                    <a:bodyPr/>
                    <a:lstStyle/>
                    <a:p>
                      <a:pPr algn="ctr"/>
                      <a:r>
                        <a:rPr lang="pl-PL" sz="1800" b="1" dirty="0" err="1"/>
                        <a:t>Teachers</a:t>
                      </a:r>
                      <a:endParaRPr lang="pl-PL" sz="1800" b="1" dirty="0"/>
                    </a:p>
                  </a:txBody>
                  <a:tcPr marL="68580" marR="68580" marT="34290" marB="34290" anchor="ctr">
                    <a:solidFill>
                      <a:schemeClr val="accent4">
                        <a:lumMod val="40000"/>
                        <a:lumOff val="60000"/>
                      </a:schemeClr>
                    </a:solidFill>
                  </a:tcPr>
                </a:tc>
                <a:tc>
                  <a:txBody>
                    <a:bodyPr/>
                    <a:lstStyle/>
                    <a:p>
                      <a:pPr algn="ctr"/>
                      <a:r>
                        <a:rPr lang="pl-PL" sz="1800" b="1" dirty="0"/>
                        <a:t>Schools</a:t>
                      </a:r>
                    </a:p>
                  </a:txBody>
                  <a:tcPr marL="68580" marR="68580" marT="34290" marB="34290" anchor="ctr">
                    <a:solidFill>
                      <a:schemeClr val="accent5">
                        <a:lumMod val="40000"/>
                        <a:lumOff val="60000"/>
                      </a:schemeClr>
                    </a:solidFill>
                  </a:tcPr>
                </a:tc>
                <a:tc>
                  <a:txBody>
                    <a:bodyPr/>
                    <a:lstStyle/>
                    <a:p>
                      <a:pPr algn="ctr"/>
                      <a:r>
                        <a:rPr lang="pl-PL" sz="1800" b="1" dirty="0" err="1"/>
                        <a:t>Students</a:t>
                      </a:r>
                      <a:endParaRPr lang="pl-PL" sz="1800" b="1" dirty="0"/>
                    </a:p>
                  </a:txBody>
                  <a:tcPr marL="68580" marR="68580" marT="34290" marB="34290" anchor="ctr">
                    <a:solidFill>
                      <a:schemeClr val="accent5">
                        <a:lumMod val="40000"/>
                        <a:lumOff val="60000"/>
                      </a:schemeClr>
                    </a:solidFill>
                  </a:tcPr>
                </a:tc>
                <a:extLst>
                  <a:ext uri="{0D108BD9-81ED-4DB2-BD59-A6C34878D82A}">
                    <a16:rowId xmlns:a16="http://schemas.microsoft.com/office/drawing/2014/main" val="1390037719"/>
                  </a:ext>
                </a:extLst>
              </a:tr>
              <a:tr h="342900">
                <a:tc>
                  <a:txBody>
                    <a:bodyPr/>
                    <a:lstStyle/>
                    <a:p>
                      <a:r>
                        <a:rPr lang="pl-PL" sz="1800" dirty="0"/>
                        <a:t>Germany</a:t>
                      </a:r>
                    </a:p>
                  </a:txBody>
                  <a:tcPr marL="68580" marR="68580" marT="34290" marB="34290"/>
                </a:tc>
                <a:tc>
                  <a:txBody>
                    <a:bodyPr/>
                    <a:lstStyle/>
                    <a:p>
                      <a:pPr algn="ctr"/>
                      <a:endParaRPr lang="pl-PL" sz="1800" dirty="0"/>
                    </a:p>
                  </a:txBody>
                  <a:tcPr marL="68580" marR="68580" marT="34290" marB="34290">
                    <a:solidFill>
                      <a:schemeClr val="accent4">
                        <a:lumMod val="40000"/>
                        <a:lumOff val="60000"/>
                      </a:schemeClr>
                    </a:solidFill>
                  </a:tcPr>
                </a:tc>
                <a:tc>
                  <a:txBody>
                    <a:bodyPr/>
                    <a:lstStyle/>
                    <a:p>
                      <a:pPr algn="ctr"/>
                      <a:endParaRPr lang="pl-PL" sz="1800" dirty="0"/>
                    </a:p>
                  </a:txBody>
                  <a:tcPr marL="68580" marR="68580" marT="34290" marB="34290">
                    <a:solidFill>
                      <a:schemeClr val="accent4">
                        <a:lumMod val="40000"/>
                        <a:lumOff val="60000"/>
                      </a:schemeClr>
                    </a:solidFill>
                  </a:tcPr>
                </a:tc>
                <a:tc>
                  <a:txBody>
                    <a:bodyPr/>
                    <a:lstStyle/>
                    <a:p>
                      <a:pPr algn="ctr"/>
                      <a:endParaRPr lang="pl-PL" sz="1800" dirty="0"/>
                    </a:p>
                  </a:txBody>
                  <a:tcPr marL="68580" marR="68580" marT="34290" marB="34290">
                    <a:solidFill>
                      <a:schemeClr val="accent5">
                        <a:lumMod val="40000"/>
                        <a:lumOff val="60000"/>
                      </a:schemeClr>
                    </a:solidFill>
                  </a:tcPr>
                </a:tc>
                <a:tc>
                  <a:txBody>
                    <a:bodyPr/>
                    <a:lstStyle/>
                    <a:p>
                      <a:pPr algn="ctr"/>
                      <a:endParaRPr lang="pl-PL" sz="1800" dirty="0"/>
                    </a:p>
                  </a:txBody>
                  <a:tcPr marL="68580" marR="68580" marT="34290" marB="34290">
                    <a:solidFill>
                      <a:schemeClr val="accent5">
                        <a:lumMod val="40000"/>
                        <a:lumOff val="60000"/>
                      </a:schemeClr>
                    </a:solidFill>
                  </a:tcPr>
                </a:tc>
                <a:extLst>
                  <a:ext uri="{0D108BD9-81ED-4DB2-BD59-A6C34878D82A}">
                    <a16:rowId xmlns:a16="http://schemas.microsoft.com/office/drawing/2014/main" val="4000149005"/>
                  </a:ext>
                </a:extLst>
              </a:tr>
              <a:tr h="342900">
                <a:tc>
                  <a:txBody>
                    <a:bodyPr/>
                    <a:lstStyle/>
                    <a:p>
                      <a:r>
                        <a:rPr lang="pl-PL" sz="1800" dirty="0"/>
                        <a:t>Greece</a:t>
                      </a:r>
                    </a:p>
                  </a:txBody>
                  <a:tcPr marL="68580" marR="68580" marT="34290" marB="34290"/>
                </a:tc>
                <a:tc>
                  <a:txBody>
                    <a:bodyPr/>
                    <a:lstStyle/>
                    <a:p>
                      <a:pPr algn="ctr"/>
                      <a:r>
                        <a:rPr lang="pl-PL" sz="1800" dirty="0"/>
                        <a:t>10</a:t>
                      </a:r>
                    </a:p>
                  </a:txBody>
                  <a:tcPr marL="68580" marR="68580" marT="34290" marB="34290">
                    <a:solidFill>
                      <a:schemeClr val="accent4">
                        <a:lumMod val="40000"/>
                        <a:lumOff val="60000"/>
                      </a:schemeClr>
                    </a:solidFill>
                  </a:tcPr>
                </a:tc>
                <a:tc>
                  <a:txBody>
                    <a:bodyPr/>
                    <a:lstStyle/>
                    <a:p>
                      <a:pPr algn="ctr"/>
                      <a:r>
                        <a:rPr lang="pl-PL" sz="1800" dirty="0"/>
                        <a:t>80</a:t>
                      </a:r>
                    </a:p>
                  </a:txBody>
                  <a:tcPr marL="68580" marR="68580" marT="34290" marB="34290">
                    <a:solidFill>
                      <a:schemeClr val="accent4">
                        <a:lumMod val="40000"/>
                        <a:lumOff val="60000"/>
                      </a:schemeClr>
                    </a:solidFill>
                  </a:tcPr>
                </a:tc>
                <a:tc>
                  <a:txBody>
                    <a:bodyPr/>
                    <a:lstStyle/>
                    <a:p>
                      <a:pPr algn="ctr"/>
                      <a:r>
                        <a:rPr lang="pl-PL" sz="1800" dirty="0"/>
                        <a:t>5</a:t>
                      </a:r>
                    </a:p>
                  </a:txBody>
                  <a:tcPr marL="68580" marR="68580" marT="34290" marB="34290">
                    <a:solidFill>
                      <a:schemeClr val="accent5">
                        <a:lumMod val="40000"/>
                        <a:lumOff val="60000"/>
                      </a:schemeClr>
                    </a:solidFill>
                  </a:tcPr>
                </a:tc>
                <a:tc>
                  <a:txBody>
                    <a:bodyPr/>
                    <a:lstStyle/>
                    <a:p>
                      <a:pPr algn="ctr"/>
                      <a:r>
                        <a:rPr lang="pl-PL" sz="1800" dirty="0"/>
                        <a:t>50</a:t>
                      </a:r>
                    </a:p>
                  </a:txBody>
                  <a:tcPr marL="68580" marR="68580" marT="34290" marB="34290">
                    <a:solidFill>
                      <a:schemeClr val="accent5">
                        <a:lumMod val="40000"/>
                        <a:lumOff val="60000"/>
                      </a:schemeClr>
                    </a:solidFill>
                  </a:tcPr>
                </a:tc>
                <a:extLst>
                  <a:ext uri="{0D108BD9-81ED-4DB2-BD59-A6C34878D82A}">
                    <a16:rowId xmlns:a16="http://schemas.microsoft.com/office/drawing/2014/main" val="3644022197"/>
                  </a:ext>
                </a:extLst>
              </a:tr>
              <a:tr h="342900">
                <a:tc>
                  <a:txBody>
                    <a:bodyPr/>
                    <a:lstStyle/>
                    <a:p>
                      <a:r>
                        <a:rPr lang="pl-PL" sz="1800" dirty="0" err="1"/>
                        <a:t>Hungary</a:t>
                      </a:r>
                      <a:endParaRPr lang="pl-PL" sz="1800" dirty="0"/>
                    </a:p>
                  </a:txBody>
                  <a:tcPr marL="68580" marR="68580" marT="34290" marB="34290"/>
                </a:tc>
                <a:tc>
                  <a:txBody>
                    <a:bodyPr/>
                    <a:lstStyle/>
                    <a:p>
                      <a:pPr algn="ctr"/>
                      <a:r>
                        <a:rPr lang="pl-PL" sz="1800" dirty="0"/>
                        <a:t>8</a:t>
                      </a:r>
                    </a:p>
                  </a:txBody>
                  <a:tcPr marL="68580" marR="68580" marT="34290" marB="34290">
                    <a:solidFill>
                      <a:schemeClr val="accent4">
                        <a:lumMod val="40000"/>
                        <a:lumOff val="60000"/>
                      </a:schemeClr>
                    </a:solidFill>
                  </a:tcPr>
                </a:tc>
                <a:tc>
                  <a:txBody>
                    <a:bodyPr/>
                    <a:lstStyle/>
                    <a:p>
                      <a:pPr algn="ctr"/>
                      <a:r>
                        <a:rPr lang="pl-PL" sz="1800" dirty="0"/>
                        <a:t>66</a:t>
                      </a:r>
                    </a:p>
                  </a:txBody>
                  <a:tcPr marL="68580" marR="68580" marT="34290" marB="34290">
                    <a:solidFill>
                      <a:schemeClr val="accent4">
                        <a:lumMod val="40000"/>
                        <a:lumOff val="60000"/>
                      </a:schemeClr>
                    </a:solidFill>
                  </a:tcPr>
                </a:tc>
                <a:tc>
                  <a:txBody>
                    <a:bodyPr/>
                    <a:lstStyle/>
                    <a:p>
                      <a:pPr algn="ctr"/>
                      <a:r>
                        <a:rPr lang="pl-PL" sz="1800" dirty="0"/>
                        <a:t>3</a:t>
                      </a:r>
                    </a:p>
                  </a:txBody>
                  <a:tcPr marL="68580" marR="68580" marT="34290" marB="34290">
                    <a:solidFill>
                      <a:schemeClr val="accent5">
                        <a:lumMod val="40000"/>
                        <a:lumOff val="60000"/>
                      </a:schemeClr>
                    </a:solidFill>
                  </a:tcPr>
                </a:tc>
                <a:tc>
                  <a:txBody>
                    <a:bodyPr/>
                    <a:lstStyle/>
                    <a:p>
                      <a:pPr algn="ctr"/>
                      <a:r>
                        <a:rPr lang="pl-PL" sz="1800" dirty="0"/>
                        <a:t>42</a:t>
                      </a:r>
                    </a:p>
                  </a:txBody>
                  <a:tcPr marL="68580" marR="68580" marT="34290" marB="34290">
                    <a:solidFill>
                      <a:schemeClr val="accent5">
                        <a:lumMod val="40000"/>
                        <a:lumOff val="60000"/>
                      </a:schemeClr>
                    </a:solidFill>
                  </a:tcPr>
                </a:tc>
                <a:extLst>
                  <a:ext uri="{0D108BD9-81ED-4DB2-BD59-A6C34878D82A}">
                    <a16:rowId xmlns:a16="http://schemas.microsoft.com/office/drawing/2014/main" val="2774232141"/>
                  </a:ext>
                </a:extLst>
              </a:tr>
              <a:tr h="342900">
                <a:tc>
                  <a:txBody>
                    <a:bodyPr/>
                    <a:lstStyle/>
                    <a:p>
                      <a:r>
                        <a:rPr lang="pl-PL" sz="1800" dirty="0" err="1"/>
                        <a:t>Italy</a:t>
                      </a:r>
                      <a:endParaRPr lang="pl-PL" sz="1800" dirty="0"/>
                    </a:p>
                  </a:txBody>
                  <a:tcPr marL="68580" marR="68580" marT="34290" marB="3429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800" dirty="0"/>
                        <a:t>79</a:t>
                      </a:r>
                    </a:p>
                  </a:txBody>
                  <a:tcPr marL="68580" marR="68580" marT="34290" marB="34290">
                    <a:solidFill>
                      <a:schemeClr val="accent4">
                        <a:lumMod val="40000"/>
                        <a:lumOff val="60000"/>
                      </a:schemeClr>
                    </a:solidFill>
                  </a:tcPr>
                </a:tc>
                <a:tc>
                  <a:txBody>
                    <a:bodyPr/>
                    <a:lstStyle/>
                    <a:p>
                      <a:pPr algn="ctr"/>
                      <a:r>
                        <a:rPr lang="pl-PL" sz="1800" dirty="0"/>
                        <a:t>100 *</a:t>
                      </a:r>
                    </a:p>
                  </a:txBody>
                  <a:tcPr marL="68580" marR="68580" marT="34290" marB="34290">
                    <a:solidFill>
                      <a:schemeClr val="accent4">
                        <a:lumMod val="40000"/>
                        <a:lumOff val="60000"/>
                      </a:schemeClr>
                    </a:solidFill>
                  </a:tcPr>
                </a:tc>
                <a:tc>
                  <a:txBody>
                    <a:bodyPr/>
                    <a:lstStyle/>
                    <a:p>
                      <a:pPr algn="ctr"/>
                      <a:r>
                        <a:rPr lang="pl-PL" sz="1800" dirty="0"/>
                        <a:t>6</a:t>
                      </a:r>
                    </a:p>
                  </a:txBody>
                  <a:tcPr marL="68580" marR="68580" marT="34290" marB="34290">
                    <a:solidFill>
                      <a:schemeClr val="accent5">
                        <a:lumMod val="40000"/>
                        <a:lumOff val="60000"/>
                      </a:schemeClr>
                    </a:solidFill>
                  </a:tcPr>
                </a:tc>
                <a:tc>
                  <a:txBody>
                    <a:bodyPr/>
                    <a:lstStyle/>
                    <a:p>
                      <a:pPr algn="ctr"/>
                      <a:r>
                        <a:rPr lang="pl-PL" sz="1800" dirty="0"/>
                        <a:t>72</a:t>
                      </a:r>
                    </a:p>
                  </a:txBody>
                  <a:tcPr marL="68580" marR="68580" marT="34290" marB="34290">
                    <a:solidFill>
                      <a:schemeClr val="accent5">
                        <a:lumMod val="40000"/>
                        <a:lumOff val="60000"/>
                      </a:schemeClr>
                    </a:solidFill>
                  </a:tcPr>
                </a:tc>
                <a:extLst>
                  <a:ext uri="{0D108BD9-81ED-4DB2-BD59-A6C34878D82A}">
                    <a16:rowId xmlns:a16="http://schemas.microsoft.com/office/drawing/2014/main" val="4109460828"/>
                  </a:ext>
                </a:extLst>
              </a:tr>
              <a:tr h="342900">
                <a:tc>
                  <a:txBody>
                    <a:bodyPr/>
                    <a:lstStyle/>
                    <a:p>
                      <a:r>
                        <a:rPr lang="pl-PL" sz="1800" dirty="0" err="1"/>
                        <a:t>Lithuania</a:t>
                      </a:r>
                      <a:endParaRPr lang="pl-PL" sz="1800" dirty="0"/>
                    </a:p>
                  </a:txBody>
                  <a:tcPr marL="68580" marR="68580" marT="34290" marB="34290"/>
                </a:tc>
                <a:tc>
                  <a:txBody>
                    <a:bodyPr/>
                    <a:lstStyle/>
                    <a:p>
                      <a:pPr algn="ctr"/>
                      <a:r>
                        <a:rPr lang="pl-PL" sz="1800" dirty="0"/>
                        <a:t>185</a:t>
                      </a:r>
                    </a:p>
                  </a:txBody>
                  <a:tcPr marL="68580" marR="68580" marT="34290" marB="34290">
                    <a:solidFill>
                      <a:schemeClr val="accent4">
                        <a:lumMod val="40000"/>
                        <a:lumOff val="60000"/>
                      </a:schemeClr>
                    </a:solidFill>
                  </a:tcPr>
                </a:tc>
                <a:tc>
                  <a:txBody>
                    <a:bodyPr/>
                    <a:lstStyle/>
                    <a:p>
                      <a:pPr algn="ctr"/>
                      <a:r>
                        <a:rPr lang="pl-PL" sz="1800" dirty="0"/>
                        <a:t>341</a:t>
                      </a:r>
                    </a:p>
                  </a:txBody>
                  <a:tcPr marL="68580" marR="68580" marT="34290" marB="34290">
                    <a:solidFill>
                      <a:schemeClr val="accent4">
                        <a:lumMod val="40000"/>
                        <a:lumOff val="60000"/>
                      </a:schemeClr>
                    </a:solidFill>
                  </a:tcPr>
                </a:tc>
                <a:tc>
                  <a:txBody>
                    <a:bodyPr/>
                    <a:lstStyle/>
                    <a:p>
                      <a:pPr algn="ctr"/>
                      <a:r>
                        <a:rPr lang="pl-PL" sz="1800" dirty="0"/>
                        <a:t>133</a:t>
                      </a:r>
                    </a:p>
                  </a:txBody>
                  <a:tcPr marL="68580" marR="68580" marT="34290" marB="34290">
                    <a:solidFill>
                      <a:schemeClr val="accent5">
                        <a:lumMod val="40000"/>
                        <a:lumOff val="60000"/>
                      </a:schemeClr>
                    </a:solidFill>
                  </a:tcPr>
                </a:tc>
                <a:tc>
                  <a:txBody>
                    <a:bodyPr/>
                    <a:lstStyle/>
                    <a:p>
                      <a:pPr algn="ctr"/>
                      <a:r>
                        <a:rPr lang="pl-PL" sz="1800" dirty="0"/>
                        <a:t>15.000</a:t>
                      </a:r>
                    </a:p>
                  </a:txBody>
                  <a:tcPr marL="68580" marR="68580" marT="34290" marB="34290">
                    <a:solidFill>
                      <a:schemeClr val="accent5">
                        <a:lumMod val="40000"/>
                        <a:lumOff val="60000"/>
                      </a:schemeClr>
                    </a:solidFill>
                  </a:tcPr>
                </a:tc>
                <a:extLst>
                  <a:ext uri="{0D108BD9-81ED-4DB2-BD59-A6C34878D82A}">
                    <a16:rowId xmlns:a16="http://schemas.microsoft.com/office/drawing/2014/main" val="3700026916"/>
                  </a:ext>
                </a:extLst>
              </a:tr>
              <a:tr h="342900">
                <a:tc>
                  <a:txBody>
                    <a:bodyPr/>
                    <a:lstStyle/>
                    <a:p>
                      <a:r>
                        <a:rPr lang="pl-PL" sz="1800" dirty="0"/>
                        <a:t>Poland</a:t>
                      </a:r>
                    </a:p>
                  </a:txBody>
                  <a:tcPr marL="68580" marR="68580" marT="34290" marB="34290"/>
                </a:tc>
                <a:tc>
                  <a:txBody>
                    <a:bodyPr/>
                    <a:lstStyle/>
                    <a:p>
                      <a:pPr algn="ctr"/>
                      <a:r>
                        <a:rPr lang="pl-PL" sz="1800" dirty="0"/>
                        <a:t>26</a:t>
                      </a:r>
                    </a:p>
                  </a:txBody>
                  <a:tcPr marL="68580" marR="68580" marT="34290" marB="34290">
                    <a:solidFill>
                      <a:schemeClr val="accent4">
                        <a:lumMod val="40000"/>
                        <a:lumOff val="60000"/>
                      </a:schemeClr>
                    </a:solidFill>
                  </a:tcPr>
                </a:tc>
                <a:tc>
                  <a:txBody>
                    <a:bodyPr/>
                    <a:lstStyle/>
                    <a:p>
                      <a:pPr algn="ctr"/>
                      <a:r>
                        <a:rPr lang="pl-PL" sz="1800" dirty="0"/>
                        <a:t>47</a:t>
                      </a:r>
                    </a:p>
                  </a:txBody>
                  <a:tcPr marL="68580" marR="68580" marT="34290" marB="34290">
                    <a:solidFill>
                      <a:schemeClr val="accent4">
                        <a:lumMod val="40000"/>
                        <a:lumOff val="60000"/>
                      </a:schemeClr>
                    </a:solidFill>
                  </a:tcPr>
                </a:tc>
                <a:tc>
                  <a:txBody>
                    <a:bodyPr/>
                    <a:lstStyle/>
                    <a:p>
                      <a:pPr algn="ctr"/>
                      <a:r>
                        <a:rPr lang="pl-PL" sz="1800" dirty="0"/>
                        <a:t>11</a:t>
                      </a:r>
                    </a:p>
                  </a:txBody>
                  <a:tcPr marL="68580" marR="68580" marT="34290" marB="34290">
                    <a:solidFill>
                      <a:schemeClr val="accent5">
                        <a:lumMod val="40000"/>
                        <a:lumOff val="60000"/>
                      </a:schemeClr>
                    </a:solidFill>
                  </a:tcPr>
                </a:tc>
                <a:tc>
                  <a:txBody>
                    <a:bodyPr/>
                    <a:lstStyle/>
                    <a:p>
                      <a:pPr algn="ctr"/>
                      <a:r>
                        <a:rPr lang="pl-PL" sz="1800" dirty="0"/>
                        <a:t>300</a:t>
                      </a:r>
                    </a:p>
                  </a:txBody>
                  <a:tcPr marL="68580" marR="68580" marT="34290" marB="34290">
                    <a:solidFill>
                      <a:schemeClr val="accent5">
                        <a:lumMod val="40000"/>
                        <a:lumOff val="60000"/>
                      </a:schemeClr>
                    </a:solidFill>
                  </a:tcPr>
                </a:tc>
                <a:extLst>
                  <a:ext uri="{0D108BD9-81ED-4DB2-BD59-A6C34878D82A}">
                    <a16:rowId xmlns:a16="http://schemas.microsoft.com/office/drawing/2014/main" val="1841135679"/>
                  </a:ext>
                </a:extLst>
              </a:tr>
              <a:tr h="342900">
                <a:tc>
                  <a:txBody>
                    <a:bodyPr/>
                    <a:lstStyle/>
                    <a:p>
                      <a:r>
                        <a:rPr lang="pl-PL" sz="1800" dirty="0"/>
                        <a:t>Portugal</a:t>
                      </a:r>
                    </a:p>
                  </a:txBody>
                  <a:tcPr marL="68580" marR="68580" marT="34290" marB="34290"/>
                </a:tc>
                <a:tc>
                  <a:txBody>
                    <a:bodyPr/>
                    <a:lstStyle/>
                    <a:p>
                      <a:pPr algn="ctr"/>
                      <a:r>
                        <a:rPr lang="pl-PL" sz="1800" dirty="0"/>
                        <a:t>7</a:t>
                      </a:r>
                    </a:p>
                  </a:txBody>
                  <a:tcPr marL="68580" marR="68580" marT="34290" marB="34290">
                    <a:solidFill>
                      <a:schemeClr val="accent4">
                        <a:lumMod val="40000"/>
                        <a:lumOff val="60000"/>
                      </a:schemeClr>
                    </a:solidFill>
                  </a:tcPr>
                </a:tc>
                <a:tc>
                  <a:txBody>
                    <a:bodyPr/>
                    <a:lstStyle/>
                    <a:p>
                      <a:pPr algn="ctr"/>
                      <a:r>
                        <a:rPr lang="pl-PL" sz="1800" dirty="0"/>
                        <a:t>50 *</a:t>
                      </a:r>
                    </a:p>
                  </a:txBody>
                  <a:tcPr marL="68580" marR="68580" marT="34290" marB="34290">
                    <a:solidFill>
                      <a:schemeClr val="accent4">
                        <a:lumMod val="40000"/>
                        <a:lumOff val="60000"/>
                      </a:schemeClr>
                    </a:solidFill>
                  </a:tcPr>
                </a:tc>
                <a:tc>
                  <a:txBody>
                    <a:bodyPr/>
                    <a:lstStyle/>
                    <a:p>
                      <a:pPr algn="ctr"/>
                      <a:r>
                        <a:rPr lang="pl-PL" sz="1800" dirty="0"/>
                        <a:t>1</a:t>
                      </a:r>
                    </a:p>
                  </a:txBody>
                  <a:tcPr marL="68580" marR="68580" marT="34290" marB="34290">
                    <a:solidFill>
                      <a:schemeClr val="accent5">
                        <a:lumMod val="40000"/>
                        <a:lumOff val="60000"/>
                      </a:schemeClr>
                    </a:solidFill>
                  </a:tcPr>
                </a:tc>
                <a:tc>
                  <a:txBody>
                    <a:bodyPr/>
                    <a:lstStyle/>
                    <a:p>
                      <a:pPr algn="ctr"/>
                      <a:r>
                        <a:rPr lang="pl-PL" sz="1800" dirty="0"/>
                        <a:t>?</a:t>
                      </a:r>
                    </a:p>
                  </a:txBody>
                  <a:tcPr marL="68580" marR="68580" marT="34290" marB="34290">
                    <a:solidFill>
                      <a:schemeClr val="accent5">
                        <a:lumMod val="40000"/>
                        <a:lumOff val="60000"/>
                      </a:schemeClr>
                    </a:solidFill>
                  </a:tcPr>
                </a:tc>
                <a:extLst>
                  <a:ext uri="{0D108BD9-81ED-4DB2-BD59-A6C34878D82A}">
                    <a16:rowId xmlns:a16="http://schemas.microsoft.com/office/drawing/2014/main" val="2896949371"/>
                  </a:ext>
                </a:extLst>
              </a:tr>
              <a:tr h="342900">
                <a:tc>
                  <a:txBody>
                    <a:bodyPr/>
                    <a:lstStyle/>
                    <a:p>
                      <a:r>
                        <a:rPr lang="pl-PL" sz="1800" dirty="0" err="1"/>
                        <a:t>Spain</a:t>
                      </a:r>
                      <a:endParaRPr lang="pl-PL" sz="1800" dirty="0"/>
                    </a:p>
                  </a:txBody>
                  <a:tcPr marL="68580" marR="68580" marT="34290" marB="34290"/>
                </a:tc>
                <a:tc>
                  <a:txBody>
                    <a:bodyPr/>
                    <a:lstStyle/>
                    <a:p>
                      <a:pPr algn="ctr"/>
                      <a:r>
                        <a:rPr lang="pl-PL" sz="1800" dirty="0"/>
                        <a:t>6</a:t>
                      </a:r>
                    </a:p>
                  </a:txBody>
                  <a:tcPr marL="68580" marR="68580" marT="34290" marB="34290">
                    <a:solidFill>
                      <a:schemeClr val="accent4">
                        <a:lumMod val="40000"/>
                        <a:lumOff val="60000"/>
                      </a:schemeClr>
                    </a:solidFill>
                  </a:tcPr>
                </a:tc>
                <a:tc>
                  <a:txBody>
                    <a:bodyPr/>
                    <a:lstStyle/>
                    <a:p>
                      <a:pPr algn="ctr"/>
                      <a:r>
                        <a:rPr lang="pl-PL" sz="1800" dirty="0"/>
                        <a:t>17</a:t>
                      </a:r>
                    </a:p>
                  </a:txBody>
                  <a:tcPr marL="68580" marR="68580" marT="34290" marB="34290">
                    <a:solidFill>
                      <a:schemeClr val="accent4">
                        <a:lumMod val="40000"/>
                        <a:lumOff val="60000"/>
                      </a:schemeClr>
                    </a:solidFill>
                  </a:tcPr>
                </a:tc>
                <a:tc>
                  <a:txBody>
                    <a:bodyPr/>
                    <a:lstStyle/>
                    <a:p>
                      <a:pPr algn="ctr"/>
                      <a:r>
                        <a:rPr lang="pl-PL" sz="1800" dirty="0"/>
                        <a:t>1</a:t>
                      </a:r>
                    </a:p>
                  </a:txBody>
                  <a:tcPr marL="68580" marR="68580" marT="34290" marB="34290">
                    <a:solidFill>
                      <a:schemeClr val="accent5">
                        <a:lumMod val="40000"/>
                        <a:lumOff val="60000"/>
                      </a:schemeClr>
                    </a:solidFill>
                  </a:tcPr>
                </a:tc>
                <a:tc>
                  <a:txBody>
                    <a:bodyPr/>
                    <a:lstStyle/>
                    <a:p>
                      <a:pPr algn="ctr"/>
                      <a:r>
                        <a:rPr lang="pl-PL" sz="1800" dirty="0"/>
                        <a:t>100</a:t>
                      </a:r>
                    </a:p>
                  </a:txBody>
                  <a:tcPr marL="68580" marR="68580" marT="34290" marB="34290">
                    <a:solidFill>
                      <a:schemeClr val="accent5">
                        <a:lumMod val="40000"/>
                        <a:lumOff val="60000"/>
                      </a:schemeClr>
                    </a:solidFill>
                  </a:tcPr>
                </a:tc>
                <a:extLst>
                  <a:ext uri="{0D108BD9-81ED-4DB2-BD59-A6C34878D82A}">
                    <a16:rowId xmlns:a16="http://schemas.microsoft.com/office/drawing/2014/main" val="3648357600"/>
                  </a:ext>
                </a:extLst>
              </a:tr>
            </a:tbl>
          </a:graphicData>
        </a:graphic>
      </p:graphicFrame>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31</a:t>
            </a:fld>
            <a:endParaRPr lang="pt-BR"/>
          </a:p>
        </p:txBody>
      </p:sp>
      <p:sp>
        <p:nvSpPr>
          <p:cNvPr id="7" name="pole tekstowe 6"/>
          <p:cNvSpPr txBox="1"/>
          <p:nvPr/>
        </p:nvSpPr>
        <p:spPr>
          <a:xfrm>
            <a:off x="3722024" y="5350516"/>
            <a:ext cx="1754968" cy="300082"/>
          </a:xfrm>
          <a:prstGeom prst="rect">
            <a:avLst/>
          </a:prstGeom>
          <a:noFill/>
        </p:spPr>
        <p:txBody>
          <a:bodyPr wrap="none" rtlCol="0">
            <a:spAutoFit/>
          </a:bodyPr>
          <a:lstStyle/>
          <a:p>
            <a:r>
              <a:rPr lang="pl-PL" sz="1350" dirty="0"/>
              <a:t>* - </a:t>
            </a:r>
            <a:r>
              <a:rPr lang="pl-PL" sz="1350" dirty="0" err="1"/>
              <a:t>training</a:t>
            </a:r>
            <a:r>
              <a:rPr lang="pl-PL" sz="1350" dirty="0"/>
              <a:t> in </a:t>
            </a:r>
            <a:r>
              <a:rPr lang="pl-PL" sz="1350" dirty="0" err="1"/>
              <a:t>progress</a:t>
            </a:r>
            <a:endParaRPr lang="pl-PL" sz="1350" dirty="0"/>
          </a:p>
        </p:txBody>
      </p:sp>
    </p:spTree>
    <p:extLst>
      <p:ext uri="{BB962C8B-B14F-4D97-AF65-F5344CB8AC3E}">
        <p14:creationId xmlns:p14="http://schemas.microsoft.com/office/powerpoint/2010/main" val="2810435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Pilot – Definition</a:t>
            </a:r>
          </a:p>
        </p:txBody>
      </p:sp>
      <p:sp>
        <p:nvSpPr>
          <p:cNvPr id="3" name="Symbol zastępczy zawartości 2"/>
          <p:cNvSpPr>
            <a:spLocks noGrp="1"/>
          </p:cNvSpPr>
          <p:nvPr>
            <p:ph idx="1"/>
          </p:nvPr>
        </p:nvSpPr>
        <p:spPr/>
        <p:txBody>
          <a:bodyPr/>
          <a:lstStyle/>
          <a:p>
            <a:pPr marL="0" indent="0" algn="ctr">
              <a:buNone/>
            </a:pPr>
            <a:endParaRPr lang="pl-PL" b="1" dirty="0"/>
          </a:p>
          <a:p>
            <a:pPr marL="0" indent="0" algn="ctr">
              <a:buNone/>
            </a:pPr>
            <a:endParaRPr lang="pl-PL" b="1" dirty="0"/>
          </a:p>
          <a:p>
            <a:pPr marL="0" indent="0" algn="ctr">
              <a:buNone/>
            </a:pPr>
            <a:r>
              <a:rPr lang="pl-PL" b="1" dirty="0" err="1"/>
              <a:t>Students</a:t>
            </a:r>
            <a:r>
              <a:rPr lang="pl-PL" b="1" dirty="0"/>
              <a:t> </a:t>
            </a:r>
            <a:r>
              <a:rPr lang="pl-PL" dirty="0" err="1"/>
              <a:t>using</a:t>
            </a:r>
            <a:r>
              <a:rPr lang="pl-PL" dirty="0"/>
              <a:t> the Up2U Application </a:t>
            </a:r>
            <a:r>
              <a:rPr lang="pl-PL" dirty="0" err="1"/>
              <a:t>Toolbox</a:t>
            </a:r>
            <a:endParaRPr lang="pl-PL" dirty="0"/>
          </a:p>
          <a:p>
            <a:pPr marL="0" indent="0" algn="ctr">
              <a:buNone/>
            </a:pPr>
            <a:r>
              <a:rPr lang="pl-PL" dirty="0"/>
              <a:t>to </a:t>
            </a:r>
            <a:r>
              <a:rPr lang="pl-PL" dirty="0" err="1"/>
              <a:t>bridge</a:t>
            </a:r>
            <a:r>
              <a:rPr lang="pl-PL" dirty="0"/>
              <a:t> the gap </a:t>
            </a:r>
            <a:r>
              <a:rPr lang="pl-PL" dirty="0" err="1"/>
              <a:t>between</a:t>
            </a:r>
            <a:r>
              <a:rPr lang="pl-PL" dirty="0"/>
              <a:t> </a:t>
            </a:r>
            <a:r>
              <a:rPr lang="pl-PL" dirty="0" err="1"/>
              <a:t>secondary</a:t>
            </a:r>
            <a:r>
              <a:rPr lang="pl-PL" dirty="0"/>
              <a:t> and </a:t>
            </a:r>
            <a:r>
              <a:rPr lang="pl-PL" dirty="0" err="1"/>
              <a:t>higher</a:t>
            </a:r>
            <a:r>
              <a:rPr lang="pl-PL" dirty="0"/>
              <a:t> </a:t>
            </a:r>
            <a:r>
              <a:rPr lang="pl-PL" dirty="0" err="1"/>
              <a:t>education</a:t>
            </a:r>
            <a:r>
              <a:rPr lang="pl-PL" dirty="0"/>
              <a:t>,</a:t>
            </a:r>
          </a:p>
          <a:p>
            <a:pPr marL="0" indent="0" algn="ctr">
              <a:buNone/>
            </a:pPr>
            <a:r>
              <a:rPr lang="pl-PL" dirty="0"/>
              <a:t>i.e. </a:t>
            </a:r>
            <a:r>
              <a:rPr lang="pl-PL" b="1" dirty="0" err="1"/>
              <a:t>practice</a:t>
            </a:r>
            <a:r>
              <a:rPr lang="pl-PL" b="1" dirty="0"/>
              <a:t> the </a:t>
            </a:r>
            <a:r>
              <a:rPr lang="pl-PL" b="1" dirty="0" err="1"/>
              <a:t>key</a:t>
            </a:r>
            <a:r>
              <a:rPr lang="pl-PL" b="1" dirty="0"/>
              <a:t> </a:t>
            </a:r>
            <a:r>
              <a:rPr lang="pl-PL" b="1" dirty="0" err="1"/>
              <a:t>competences</a:t>
            </a:r>
            <a:r>
              <a:rPr lang="pl-PL" dirty="0"/>
              <a:t> </a:t>
            </a:r>
            <a:r>
              <a:rPr lang="pl-PL" dirty="0" err="1"/>
              <a:t>identified</a:t>
            </a:r>
            <a:r>
              <a:rPr lang="pl-PL" dirty="0"/>
              <a:t> by WP5.</a:t>
            </a:r>
          </a:p>
        </p:txBody>
      </p:sp>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32</a:t>
            </a:fld>
            <a:endParaRPr lang="pt-BR"/>
          </a:p>
        </p:txBody>
      </p:sp>
    </p:spTree>
    <p:extLst>
      <p:ext uri="{BB962C8B-B14F-4D97-AF65-F5344CB8AC3E}">
        <p14:creationId xmlns:p14="http://schemas.microsoft.com/office/powerpoint/2010/main" val="27833226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Internal</a:t>
            </a:r>
            <a:r>
              <a:rPr lang="pl-PL" dirty="0"/>
              <a:t> KPI for </a:t>
            </a:r>
            <a:r>
              <a:rPr lang="pl-PL" dirty="0" err="1"/>
              <a:t>Pilots</a:t>
            </a:r>
            <a:endParaRPr lang="pl-PL" dirty="0"/>
          </a:p>
        </p:txBody>
      </p:sp>
      <p:sp>
        <p:nvSpPr>
          <p:cNvPr id="3" name="Symbol zastępczy zawartości 2"/>
          <p:cNvSpPr>
            <a:spLocks noGrp="1"/>
          </p:cNvSpPr>
          <p:nvPr>
            <p:ph idx="1"/>
          </p:nvPr>
        </p:nvSpPr>
        <p:spPr/>
        <p:txBody>
          <a:bodyPr/>
          <a:lstStyle/>
          <a:p>
            <a:r>
              <a:rPr lang="pl-PL" dirty="0"/>
              <a:t>The </a:t>
            </a:r>
            <a:r>
              <a:rPr lang="pl-PL" dirty="0" err="1"/>
              <a:t>official</a:t>
            </a:r>
            <a:r>
              <a:rPr lang="pl-PL" dirty="0"/>
              <a:t> KPI – </a:t>
            </a:r>
            <a:r>
              <a:rPr lang="pl-PL" dirty="0" err="1"/>
              <a:t>engaging</a:t>
            </a:r>
            <a:r>
              <a:rPr lang="pl-PL" dirty="0"/>
              <a:t> 1000 </a:t>
            </a:r>
            <a:r>
              <a:rPr lang="pl-PL" dirty="0" err="1"/>
              <a:t>schools</a:t>
            </a:r>
            <a:endParaRPr lang="pl-PL" dirty="0"/>
          </a:p>
          <a:p>
            <a:pPr marL="0" indent="0">
              <a:buNone/>
            </a:pPr>
            <a:endParaRPr lang="pl-PL" dirty="0"/>
          </a:p>
          <a:p>
            <a:r>
              <a:rPr lang="pl-PL" dirty="0" err="1"/>
              <a:t>Collect</a:t>
            </a:r>
            <a:r>
              <a:rPr lang="pl-PL" dirty="0"/>
              <a:t> web and learning </a:t>
            </a:r>
            <a:r>
              <a:rPr lang="pl-PL" dirty="0" err="1"/>
              <a:t>analytics</a:t>
            </a:r>
            <a:r>
              <a:rPr lang="pl-PL" dirty="0"/>
              <a:t> data on </a:t>
            </a:r>
            <a:r>
              <a:rPr lang="pl-PL" dirty="0" err="1"/>
              <a:t>each</a:t>
            </a:r>
            <a:r>
              <a:rPr lang="pl-PL" dirty="0"/>
              <a:t> </a:t>
            </a:r>
            <a:r>
              <a:rPr lang="pl-PL" dirty="0" err="1"/>
              <a:t>school</a:t>
            </a:r>
            <a:endParaRPr lang="pl-PL" dirty="0"/>
          </a:p>
          <a:p>
            <a:r>
              <a:rPr lang="pl-PL" dirty="0" err="1"/>
              <a:t>Implement</a:t>
            </a:r>
            <a:r>
              <a:rPr lang="pl-PL" dirty="0"/>
              <a:t> uniform </a:t>
            </a:r>
            <a:r>
              <a:rPr lang="pl-PL" dirty="0" err="1"/>
              <a:t>pre</a:t>
            </a:r>
            <a:r>
              <a:rPr lang="pl-PL" dirty="0"/>
              <a:t>- and post- </a:t>
            </a:r>
            <a:r>
              <a:rPr lang="pl-PL" dirty="0" err="1"/>
              <a:t>surveys</a:t>
            </a:r>
            <a:r>
              <a:rPr lang="pl-PL" dirty="0"/>
              <a:t> </a:t>
            </a:r>
            <a:br>
              <a:rPr lang="pl-PL" dirty="0"/>
            </a:br>
            <a:r>
              <a:rPr lang="pl-PL" dirty="0"/>
              <a:t>for </a:t>
            </a:r>
            <a:r>
              <a:rPr lang="pl-PL" dirty="0" err="1"/>
              <a:t>teachers</a:t>
            </a:r>
            <a:r>
              <a:rPr lang="pl-PL" dirty="0"/>
              <a:t> and </a:t>
            </a:r>
            <a:r>
              <a:rPr lang="pl-PL" dirty="0" err="1"/>
              <a:t>students</a:t>
            </a:r>
            <a:r>
              <a:rPr lang="pl-PL" dirty="0"/>
              <a:t> in </a:t>
            </a:r>
            <a:r>
              <a:rPr lang="pl-PL" dirty="0" err="1"/>
              <a:t>each</a:t>
            </a:r>
            <a:r>
              <a:rPr lang="pl-PL" dirty="0"/>
              <a:t> </a:t>
            </a:r>
            <a:r>
              <a:rPr lang="pl-PL" dirty="0" err="1"/>
              <a:t>school</a:t>
            </a:r>
            <a:endParaRPr lang="pl-PL" dirty="0"/>
          </a:p>
          <a:p>
            <a:r>
              <a:rPr lang="pl-PL" dirty="0" err="1"/>
              <a:t>Ask</a:t>
            </a:r>
            <a:r>
              <a:rPr lang="pl-PL" dirty="0"/>
              <a:t> </a:t>
            </a:r>
            <a:r>
              <a:rPr lang="pl-PL" dirty="0" err="1"/>
              <a:t>at</a:t>
            </a:r>
            <a:r>
              <a:rPr lang="pl-PL" dirty="0"/>
              <a:t> </a:t>
            </a:r>
            <a:r>
              <a:rPr lang="pl-PL" dirty="0" err="1"/>
              <a:t>least</a:t>
            </a:r>
            <a:r>
              <a:rPr lang="pl-PL" dirty="0"/>
              <a:t> one </a:t>
            </a:r>
            <a:r>
              <a:rPr lang="pl-PL" dirty="0" err="1"/>
              <a:t>teacher</a:t>
            </a:r>
            <a:r>
              <a:rPr lang="pl-PL" dirty="0"/>
              <a:t> in </a:t>
            </a:r>
            <a:r>
              <a:rPr lang="pl-PL" dirty="0" err="1"/>
              <a:t>each</a:t>
            </a:r>
            <a:r>
              <a:rPr lang="pl-PL" dirty="0"/>
              <a:t> </a:t>
            </a:r>
            <a:r>
              <a:rPr lang="pl-PL" dirty="0" err="1"/>
              <a:t>school</a:t>
            </a:r>
            <a:r>
              <a:rPr lang="pl-PL" dirty="0"/>
              <a:t> </a:t>
            </a:r>
            <a:br>
              <a:rPr lang="pl-PL" dirty="0"/>
            </a:br>
            <a:r>
              <a:rPr lang="pl-PL" dirty="0"/>
              <a:t>to </a:t>
            </a:r>
            <a:r>
              <a:rPr lang="pl-PL" dirty="0" err="1"/>
              <a:t>define</a:t>
            </a:r>
            <a:r>
              <a:rPr lang="pl-PL" dirty="0"/>
              <a:t> a </a:t>
            </a:r>
            <a:r>
              <a:rPr lang="pl-PL" dirty="0" err="1"/>
              <a:t>collaborative</a:t>
            </a:r>
            <a:r>
              <a:rPr lang="pl-PL" dirty="0"/>
              <a:t> </a:t>
            </a:r>
            <a:r>
              <a:rPr lang="pl-PL" dirty="0" err="1"/>
              <a:t>assignment</a:t>
            </a:r>
            <a:r>
              <a:rPr lang="pl-PL" dirty="0"/>
              <a:t> for </a:t>
            </a:r>
            <a:r>
              <a:rPr lang="pl-PL" dirty="0" err="1"/>
              <a:t>students</a:t>
            </a:r>
            <a:br>
              <a:rPr lang="pl-PL" dirty="0"/>
            </a:br>
            <a:r>
              <a:rPr lang="pl-PL" dirty="0"/>
              <a:t>and </a:t>
            </a:r>
            <a:r>
              <a:rPr lang="pl-PL" dirty="0" err="1"/>
              <a:t>then</a:t>
            </a:r>
            <a:r>
              <a:rPr lang="pl-PL" dirty="0"/>
              <a:t> </a:t>
            </a:r>
            <a:r>
              <a:rPr lang="pl-PL" dirty="0" err="1"/>
              <a:t>send</a:t>
            </a:r>
            <a:r>
              <a:rPr lang="pl-PL" dirty="0"/>
              <a:t> </a:t>
            </a:r>
            <a:r>
              <a:rPr lang="pl-PL" dirty="0" err="1"/>
              <a:t>statistical</a:t>
            </a:r>
            <a:r>
              <a:rPr lang="pl-PL" dirty="0"/>
              <a:t> </a:t>
            </a:r>
            <a:r>
              <a:rPr lang="pl-PL" dirty="0" err="1"/>
              <a:t>assessment</a:t>
            </a:r>
            <a:r>
              <a:rPr lang="pl-PL" dirty="0"/>
              <a:t> data </a:t>
            </a:r>
            <a:r>
              <a:rPr lang="pl-PL" dirty="0" err="1"/>
              <a:t>back</a:t>
            </a:r>
            <a:r>
              <a:rPr lang="pl-PL" dirty="0"/>
              <a:t> to </a:t>
            </a:r>
            <a:r>
              <a:rPr lang="pl-PL" dirty="0" err="1"/>
              <a:t>us</a:t>
            </a:r>
            <a:endParaRPr lang="pl-PL" dirty="0"/>
          </a:p>
          <a:p>
            <a:endParaRPr lang="pl-PL" dirty="0"/>
          </a:p>
          <a:p>
            <a:endParaRPr lang="pl-PL" dirty="0"/>
          </a:p>
        </p:txBody>
      </p:sp>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33</a:t>
            </a:fld>
            <a:endParaRPr lang="pt-BR"/>
          </a:p>
        </p:txBody>
      </p:sp>
    </p:spTree>
    <p:extLst>
      <p:ext uri="{BB962C8B-B14F-4D97-AF65-F5344CB8AC3E}">
        <p14:creationId xmlns:p14="http://schemas.microsoft.com/office/powerpoint/2010/main" val="6113043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Evaluation </a:t>
            </a:r>
            <a:r>
              <a:rPr lang="pl-PL" dirty="0" err="1"/>
              <a:t>across</a:t>
            </a:r>
            <a:r>
              <a:rPr lang="pl-PL" dirty="0"/>
              <a:t> </a:t>
            </a:r>
            <a:br>
              <a:rPr lang="pl-PL" dirty="0"/>
            </a:br>
            <a:r>
              <a:rPr lang="pl-PL" dirty="0"/>
              <a:t>Application </a:t>
            </a:r>
            <a:r>
              <a:rPr lang="pl-PL" dirty="0" err="1"/>
              <a:t>Toolbox</a:t>
            </a:r>
            <a:r>
              <a:rPr lang="pl-PL" dirty="0"/>
              <a:t> </a:t>
            </a:r>
            <a:r>
              <a:rPr lang="pl-PL" dirty="0" err="1"/>
              <a:t>Instances</a:t>
            </a:r>
            <a:endParaRPr lang="pl-PL" dirty="0"/>
          </a:p>
        </p:txBody>
      </p:sp>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34</a:t>
            </a:fld>
            <a:endParaRPr lang="pt-BR"/>
          </a:p>
        </p:txBody>
      </p:sp>
      <p:pic>
        <p:nvPicPr>
          <p:cNvPr id="10" name="Obraz 9"/>
          <p:cNvPicPr>
            <a:picLocks noChangeAspect="1"/>
          </p:cNvPicPr>
          <p:nvPr/>
        </p:nvPicPr>
        <p:blipFill>
          <a:blip r:embed="rId3"/>
          <a:stretch>
            <a:fillRect/>
          </a:stretch>
        </p:blipFill>
        <p:spPr>
          <a:xfrm>
            <a:off x="349157" y="2056060"/>
            <a:ext cx="8594047" cy="3842297"/>
          </a:xfrm>
          <a:prstGeom prst="rect">
            <a:avLst/>
          </a:prstGeom>
        </p:spPr>
      </p:pic>
    </p:spTree>
    <p:extLst>
      <p:ext uri="{BB962C8B-B14F-4D97-AF65-F5344CB8AC3E}">
        <p14:creationId xmlns:p14="http://schemas.microsoft.com/office/powerpoint/2010/main" val="29479538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Technical </a:t>
            </a:r>
            <a:r>
              <a:rPr lang="pl-PL" dirty="0" err="1"/>
              <a:t>Requirements</a:t>
            </a:r>
            <a:r>
              <a:rPr lang="pl-PL" dirty="0"/>
              <a:t> for </a:t>
            </a:r>
            <a:r>
              <a:rPr lang="pl-PL" dirty="0" err="1"/>
              <a:t>Pilots</a:t>
            </a:r>
            <a:endParaRPr lang="pl-PL" dirty="0"/>
          </a:p>
        </p:txBody>
      </p:sp>
      <p:sp>
        <p:nvSpPr>
          <p:cNvPr id="3" name="Symbol zastępczy zawartości 2"/>
          <p:cNvSpPr>
            <a:spLocks noGrp="1"/>
          </p:cNvSpPr>
          <p:nvPr>
            <p:ph idx="1"/>
          </p:nvPr>
        </p:nvSpPr>
        <p:spPr>
          <a:xfrm>
            <a:off x="628650" y="2226469"/>
            <a:ext cx="8194074" cy="3263504"/>
          </a:xfrm>
        </p:spPr>
        <p:txBody>
          <a:bodyPr/>
          <a:lstStyle/>
          <a:p>
            <a:r>
              <a:rPr lang="pl-PL" dirty="0" err="1"/>
              <a:t>Requirements</a:t>
            </a:r>
            <a:r>
              <a:rPr lang="pl-PL" dirty="0"/>
              <a:t> for </a:t>
            </a:r>
            <a:r>
              <a:rPr lang="pl-PL" dirty="0" err="1"/>
              <a:t>collecting</a:t>
            </a:r>
            <a:r>
              <a:rPr lang="pl-PL" dirty="0"/>
              <a:t> data</a:t>
            </a:r>
          </a:p>
          <a:p>
            <a:endParaRPr lang="pl-PL" dirty="0"/>
          </a:p>
          <a:p>
            <a:r>
              <a:rPr lang="pl-PL" dirty="0" err="1"/>
              <a:t>Requirements</a:t>
            </a:r>
            <a:r>
              <a:rPr lang="pl-PL" dirty="0"/>
              <a:t> for Learning Analytics</a:t>
            </a:r>
          </a:p>
          <a:p>
            <a:pPr marL="0" indent="0">
              <a:buNone/>
            </a:pPr>
            <a:endParaRPr lang="pl-PL" dirty="0"/>
          </a:p>
          <a:p>
            <a:r>
              <a:rPr lang="pl-PL" dirty="0" err="1"/>
              <a:t>Mitigation</a:t>
            </a:r>
            <a:r>
              <a:rPr lang="pl-PL" dirty="0"/>
              <a:t> of the </a:t>
            </a:r>
            <a:r>
              <a:rPr lang="pl-PL" dirty="0" err="1"/>
              <a:t>lack</a:t>
            </a:r>
            <a:r>
              <a:rPr lang="pl-PL" dirty="0"/>
              <a:t> of </a:t>
            </a:r>
            <a:r>
              <a:rPr lang="pl-PL" dirty="0" err="1"/>
              <a:t>group</a:t>
            </a:r>
            <a:r>
              <a:rPr lang="pl-PL" dirty="0"/>
              <a:t> management </a:t>
            </a:r>
            <a:r>
              <a:rPr lang="pl-PL" dirty="0" err="1"/>
              <a:t>solution</a:t>
            </a:r>
            <a:r>
              <a:rPr lang="pl-PL" dirty="0"/>
              <a:t>, </a:t>
            </a:r>
            <a:r>
              <a:rPr lang="pl-PL" dirty="0" err="1"/>
              <a:t>esp</a:t>
            </a:r>
            <a:r>
              <a:rPr lang="pl-PL" dirty="0"/>
              <a:t>. for LA</a:t>
            </a:r>
          </a:p>
          <a:p>
            <a:endParaRPr lang="pl-PL" dirty="0"/>
          </a:p>
          <a:p>
            <a:r>
              <a:rPr lang="pl-PL" dirty="0"/>
              <a:t>MVP </a:t>
            </a:r>
            <a:r>
              <a:rPr lang="pl-PL" dirty="0" err="1"/>
              <a:t>suggestions</a:t>
            </a:r>
            <a:r>
              <a:rPr lang="pl-PL" dirty="0"/>
              <a:t> on </a:t>
            </a:r>
            <a:r>
              <a:rPr lang="pl-PL" dirty="0" err="1"/>
              <a:t>new</a:t>
            </a:r>
            <a:r>
              <a:rPr lang="pl-PL" dirty="0"/>
              <a:t> </a:t>
            </a:r>
            <a:r>
              <a:rPr lang="pl-PL" dirty="0" err="1"/>
              <a:t>tools</a:t>
            </a:r>
            <a:r>
              <a:rPr lang="pl-PL" dirty="0"/>
              <a:t> and </a:t>
            </a:r>
            <a:r>
              <a:rPr lang="pl-PL" dirty="0" err="1"/>
              <a:t>improvements</a:t>
            </a:r>
            <a:endParaRPr lang="pl-PL" dirty="0"/>
          </a:p>
        </p:txBody>
      </p:sp>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35</a:t>
            </a:fld>
            <a:endParaRPr lang="pt-BR"/>
          </a:p>
        </p:txBody>
      </p:sp>
    </p:spTree>
    <p:extLst>
      <p:ext uri="{BB962C8B-B14F-4D97-AF65-F5344CB8AC3E}">
        <p14:creationId xmlns:p14="http://schemas.microsoft.com/office/powerpoint/2010/main" val="17869452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en-US" sz="2700" dirty="0"/>
              <a:t>Quality </a:t>
            </a:r>
            <a:r>
              <a:rPr lang="en-US" sz="2700" dirty="0" err="1"/>
              <a:t>Contro</a:t>
            </a:r>
            <a:r>
              <a:rPr lang="pl-PL" sz="2700" dirty="0"/>
              <a:t>l</a:t>
            </a:r>
            <a:endParaRPr lang="en-US" sz="2700" dirty="0"/>
          </a:p>
        </p:txBody>
      </p:sp>
      <p:sp>
        <p:nvSpPr>
          <p:cNvPr id="3" name="Symbol zastępczy zawartości 2"/>
          <p:cNvSpPr>
            <a:spLocks noGrp="1"/>
          </p:cNvSpPr>
          <p:nvPr>
            <p:ph idx="1"/>
          </p:nvPr>
        </p:nvSpPr>
        <p:spPr/>
        <p:txBody>
          <a:bodyPr>
            <a:normAutofit/>
          </a:bodyPr>
          <a:lstStyle/>
          <a:p>
            <a:r>
              <a:rPr lang="en-GB" dirty="0"/>
              <a:t>Functional testing</a:t>
            </a:r>
          </a:p>
          <a:p>
            <a:pPr lvl="1"/>
            <a:r>
              <a:rPr lang="pl-PL" dirty="0"/>
              <a:t>Handling </a:t>
            </a:r>
            <a:r>
              <a:rPr lang="en-GB" dirty="0"/>
              <a:t>the </a:t>
            </a:r>
            <a:r>
              <a:rPr lang="pl-PL" dirty="0" err="1"/>
              <a:t>recent</a:t>
            </a:r>
            <a:r>
              <a:rPr lang="pl-PL" dirty="0"/>
              <a:t> </a:t>
            </a:r>
            <a:r>
              <a:rPr lang="en-GB" dirty="0"/>
              <a:t>upgrades of Moodle</a:t>
            </a:r>
          </a:p>
          <a:p>
            <a:pPr lvl="1"/>
            <a:r>
              <a:rPr lang="en-GB" dirty="0"/>
              <a:t>The upgrades of </a:t>
            </a:r>
            <a:r>
              <a:rPr lang="en-GB" dirty="0" err="1"/>
              <a:t>CERNBox</a:t>
            </a:r>
            <a:r>
              <a:rPr lang="pl-PL" dirty="0"/>
              <a:t>, </a:t>
            </a:r>
            <a:r>
              <a:rPr lang="en-GB" dirty="0"/>
              <a:t>SWAN</a:t>
            </a:r>
            <a:r>
              <a:rPr lang="pl-PL" dirty="0"/>
              <a:t>, </a:t>
            </a:r>
            <a:r>
              <a:rPr lang="pl-PL" dirty="0" err="1"/>
              <a:t>Multiparty</a:t>
            </a:r>
            <a:r>
              <a:rPr lang="pl-PL" dirty="0"/>
              <a:t> Meeting</a:t>
            </a:r>
            <a:endParaRPr lang="en-GB" dirty="0"/>
          </a:p>
          <a:p>
            <a:pPr lvl="1"/>
            <a:r>
              <a:rPr lang="en-GB" dirty="0"/>
              <a:t>Report issues: </a:t>
            </a:r>
            <a:r>
              <a:rPr lang="en-GB" dirty="0">
                <a:hlinkClick r:id="rId3"/>
              </a:rPr>
              <a:t>https://wiki.geant.org/display/UP2U/Issue+tracking</a:t>
            </a:r>
            <a:r>
              <a:rPr lang="en-GB" dirty="0"/>
              <a:t> </a:t>
            </a:r>
          </a:p>
          <a:p>
            <a:pPr lvl="1"/>
            <a:endParaRPr lang="en-GB" dirty="0"/>
          </a:p>
          <a:p>
            <a:r>
              <a:rPr lang="pl-PL" dirty="0"/>
              <a:t>P</a:t>
            </a:r>
            <a:r>
              <a:rPr lang="en-GB" dirty="0" err="1"/>
              <a:t>erformance</a:t>
            </a:r>
            <a:r>
              <a:rPr lang="en-GB" dirty="0"/>
              <a:t> testing </a:t>
            </a:r>
            <a:r>
              <a:rPr lang="pl-PL" dirty="0"/>
              <a:t>– </a:t>
            </a:r>
            <a:r>
              <a:rPr lang="pl-PL" dirty="0" err="1"/>
              <a:t>first</a:t>
            </a:r>
            <a:r>
              <a:rPr lang="pl-PL" dirty="0"/>
              <a:t> </a:t>
            </a:r>
            <a:r>
              <a:rPr lang="pl-PL" dirty="0" err="1"/>
              <a:t>results</a:t>
            </a:r>
            <a:r>
              <a:rPr lang="pl-PL" dirty="0"/>
              <a:t>, </a:t>
            </a:r>
            <a:r>
              <a:rPr lang="pl-PL" dirty="0" err="1"/>
              <a:t>analysis</a:t>
            </a:r>
            <a:r>
              <a:rPr lang="pl-PL" dirty="0"/>
              <a:t> in </a:t>
            </a:r>
            <a:r>
              <a:rPr lang="pl-PL" dirty="0" err="1"/>
              <a:t>progress</a:t>
            </a:r>
            <a:endParaRPr lang="pl-PL" dirty="0"/>
          </a:p>
          <a:p>
            <a:pPr lvl="1"/>
            <a:r>
              <a:rPr lang="pl-PL" dirty="0" err="1"/>
              <a:t>Infrastructure</a:t>
            </a:r>
            <a:r>
              <a:rPr lang="pl-PL" dirty="0"/>
              <a:t> </a:t>
            </a:r>
            <a:r>
              <a:rPr lang="pl-PL" dirty="0" err="1"/>
              <a:t>changes</a:t>
            </a:r>
            <a:r>
              <a:rPr lang="pl-PL" dirty="0"/>
              <a:t> </a:t>
            </a:r>
            <a:r>
              <a:rPr lang="pl-PL" dirty="0" err="1"/>
              <a:t>needed</a:t>
            </a:r>
            <a:r>
              <a:rPr lang="pl-PL" dirty="0"/>
              <a:t> – </a:t>
            </a:r>
            <a:r>
              <a:rPr lang="pl-PL" dirty="0" err="1"/>
              <a:t>Moodle</a:t>
            </a:r>
            <a:r>
              <a:rPr lang="pl-PL" dirty="0"/>
              <a:t> and </a:t>
            </a:r>
            <a:r>
              <a:rPr lang="pl-PL" dirty="0" err="1"/>
              <a:t>SeLCont</a:t>
            </a:r>
            <a:endParaRPr lang="pl-PL" dirty="0"/>
          </a:p>
          <a:p>
            <a:pPr lvl="1"/>
            <a:r>
              <a:rPr lang="pl-PL" dirty="0" err="1"/>
              <a:t>Weak</a:t>
            </a:r>
            <a:r>
              <a:rPr lang="pl-PL" dirty="0"/>
              <a:t> </a:t>
            </a:r>
            <a:r>
              <a:rPr lang="pl-PL" dirty="0" err="1"/>
              <a:t>ability</a:t>
            </a:r>
            <a:r>
              <a:rPr lang="pl-PL" dirty="0"/>
              <a:t> to handle </a:t>
            </a:r>
            <a:r>
              <a:rPr lang="pl-PL" dirty="0" err="1"/>
              <a:t>concurrent</a:t>
            </a:r>
            <a:r>
              <a:rPr lang="pl-PL" dirty="0"/>
              <a:t> </a:t>
            </a:r>
            <a:r>
              <a:rPr lang="pl-PL" dirty="0" err="1"/>
              <a:t>users</a:t>
            </a:r>
            <a:r>
              <a:rPr lang="pl-PL" dirty="0"/>
              <a:t> – CS, Swan, </a:t>
            </a:r>
            <a:r>
              <a:rPr lang="pl-PL" dirty="0" err="1"/>
              <a:t>CERNBox</a:t>
            </a:r>
            <a:endParaRPr lang="pl-PL" dirty="0"/>
          </a:p>
          <a:p>
            <a:pPr lvl="1"/>
            <a:r>
              <a:rPr lang="pl-PL" dirty="0"/>
              <a:t>Good performance – LL, </a:t>
            </a:r>
            <a:r>
              <a:rPr lang="pl-PL" dirty="0" err="1"/>
              <a:t>Knockplop</a:t>
            </a:r>
            <a:r>
              <a:rPr lang="pl-PL" dirty="0"/>
              <a:t>, MM</a:t>
            </a:r>
          </a:p>
          <a:p>
            <a:pPr lvl="1"/>
            <a:endParaRPr lang="en-GB" dirty="0"/>
          </a:p>
        </p:txBody>
      </p:sp>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36</a:t>
            </a:fld>
            <a:endParaRPr lang="pt-BR"/>
          </a:p>
        </p:txBody>
      </p:sp>
    </p:spTree>
    <p:extLst>
      <p:ext uri="{BB962C8B-B14F-4D97-AF65-F5344CB8AC3E}">
        <p14:creationId xmlns:p14="http://schemas.microsoft.com/office/powerpoint/2010/main" val="20186834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err="1"/>
              <a:t>Risk</a:t>
            </a:r>
            <a:r>
              <a:rPr lang="pl-PL" dirty="0"/>
              <a:t> </a:t>
            </a:r>
            <a:r>
              <a:rPr lang="pl-PL" dirty="0" err="1"/>
              <a:t>Assessment</a:t>
            </a:r>
            <a:endParaRPr lang="pl-PL" dirty="0"/>
          </a:p>
        </p:txBody>
      </p:sp>
      <p:sp>
        <p:nvSpPr>
          <p:cNvPr id="3" name="Symbol zastępczy zawartości 2"/>
          <p:cNvSpPr>
            <a:spLocks noGrp="1"/>
          </p:cNvSpPr>
          <p:nvPr>
            <p:ph idx="1"/>
          </p:nvPr>
        </p:nvSpPr>
        <p:spPr/>
        <p:txBody>
          <a:bodyPr/>
          <a:lstStyle/>
          <a:p>
            <a:pPr marL="0" indent="0">
              <a:buNone/>
            </a:pPr>
            <a:r>
              <a:rPr lang="pl-PL" dirty="0" err="1"/>
              <a:t>Some</a:t>
            </a:r>
            <a:r>
              <a:rPr lang="pl-PL" dirty="0"/>
              <a:t> </a:t>
            </a:r>
            <a:r>
              <a:rPr lang="pl-PL" dirty="0" err="1"/>
              <a:t>risks</a:t>
            </a:r>
            <a:r>
              <a:rPr lang="pl-PL" dirty="0"/>
              <a:t> re. WP7 of high </a:t>
            </a:r>
            <a:r>
              <a:rPr lang="pl-PL" dirty="0" err="1"/>
              <a:t>exposure</a:t>
            </a:r>
            <a:r>
              <a:rPr lang="pl-PL" dirty="0"/>
              <a:t>:</a:t>
            </a:r>
          </a:p>
          <a:p>
            <a:pPr marL="0" indent="0">
              <a:buNone/>
            </a:pPr>
            <a:endParaRPr lang="pl-PL" dirty="0"/>
          </a:p>
          <a:p>
            <a:r>
              <a:rPr lang="pl-PL" dirty="0" err="1"/>
              <a:t>Solving</a:t>
            </a:r>
            <a:r>
              <a:rPr lang="pl-PL" dirty="0"/>
              <a:t> GDPR </a:t>
            </a:r>
            <a:r>
              <a:rPr lang="pl-PL" dirty="0" err="1"/>
              <a:t>issues</a:t>
            </a:r>
            <a:r>
              <a:rPr lang="pl-PL" dirty="0"/>
              <a:t> in the platform</a:t>
            </a:r>
          </a:p>
          <a:p>
            <a:r>
              <a:rPr lang="pl-PL" dirty="0"/>
              <a:t>No </a:t>
            </a:r>
            <a:r>
              <a:rPr lang="pl-PL" dirty="0" err="1"/>
              <a:t>solution</a:t>
            </a:r>
            <a:r>
              <a:rPr lang="pl-PL" dirty="0"/>
              <a:t> for </a:t>
            </a:r>
            <a:r>
              <a:rPr lang="pl-PL" dirty="0" err="1"/>
              <a:t>group</a:t>
            </a:r>
            <a:r>
              <a:rPr lang="pl-PL"/>
              <a:t> management</a:t>
            </a:r>
            <a:endParaRPr lang="pl-PL" dirty="0"/>
          </a:p>
          <a:p>
            <a:r>
              <a:rPr lang="pl-PL" dirty="0"/>
              <a:t>Missing LA </a:t>
            </a:r>
            <a:r>
              <a:rPr lang="pl-PL" dirty="0" err="1"/>
              <a:t>implementation</a:t>
            </a:r>
            <a:r>
              <a:rPr lang="pl-PL" dirty="0"/>
              <a:t> in </a:t>
            </a:r>
            <a:r>
              <a:rPr lang="pl-PL" dirty="0" err="1"/>
              <a:t>different</a:t>
            </a:r>
            <a:r>
              <a:rPr lang="pl-PL" dirty="0"/>
              <a:t> </a:t>
            </a:r>
            <a:r>
              <a:rPr lang="pl-PL" dirty="0" err="1"/>
              <a:t>tools</a:t>
            </a:r>
            <a:endParaRPr lang="pl-PL" dirty="0"/>
          </a:p>
          <a:p>
            <a:endParaRPr lang="pl-PL" dirty="0"/>
          </a:p>
          <a:p>
            <a:endParaRPr lang="pl-PL" dirty="0"/>
          </a:p>
        </p:txBody>
      </p:sp>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37</a:t>
            </a:fld>
            <a:endParaRPr lang="pt-BR"/>
          </a:p>
        </p:txBody>
      </p:sp>
    </p:spTree>
    <p:extLst>
      <p:ext uri="{BB962C8B-B14F-4D97-AF65-F5344CB8AC3E}">
        <p14:creationId xmlns:p14="http://schemas.microsoft.com/office/powerpoint/2010/main" val="39581479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48407" y="1806517"/>
            <a:ext cx="6858000" cy="1339001"/>
          </a:xfrm>
        </p:spPr>
        <p:txBody>
          <a:bodyPr>
            <a:normAutofit fontScale="90000"/>
          </a:bodyPr>
          <a:lstStyle/>
          <a:p>
            <a:r>
              <a:rPr lang="pt-BR" sz="4050" dirty="0">
                <a:solidFill>
                  <a:schemeClr val="accent2"/>
                </a:solidFill>
              </a:rPr>
              <a:t>UP2U WP8</a:t>
            </a:r>
            <a:br>
              <a:rPr lang="pt-BR" sz="4050" dirty="0">
                <a:solidFill>
                  <a:schemeClr val="accent2"/>
                </a:solidFill>
              </a:rPr>
            </a:br>
            <a:r>
              <a:rPr lang="pt-BR" sz="4050" dirty="0" err="1">
                <a:solidFill>
                  <a:schemeClr val="accent2"/>
                </a:solidFill>
              </a:rPr>
              <a:t>Sustainability</a:t>
            </a:r>
            <a:r>
              <a:rPr lang="pt-BR" sz="4050" dirty="0">
                <a:solidFill>
                  <a:schemeClr val="accent2"/>
                </a:solidFill>
              </a:rPr>
              <a:t> </a:t>
            </a:r>
            <a:r>
              <a:rPr lang="pt-BR" sz="4050" dirty="0" err="1">
                <a:solidFill>
                  <a:schemeClr val="accent2"/>
                </a:solidFill>
              </a:rPr>
              <a:t>and</a:t>
            </a:r>
            <a:r>
              <a:rPr lang="pt-BR" sz="4050" dirty="0">
                <a:solidFill>
                  <a:schemeClr val="accent2"/>
                </a:solidFill>
              </a:rPr>
              <a:t> </a:t>
            </a:r>
            <a:r>
              <a:rPr lang="pt-BR" sz="4050" dirty="0" err="1">
                <a:solidFill>
                  <a:schemeClr val="accent2"/>
                </a:solidFill>
              </a:rPr>
              <a:t>Exploitation</a:t>
            </a:r>
            <a:r>
              <a:rPr lang="pt-BR" sz="4050" dirty="0">
                <a:solidFill>
                  <a:schemeClr val="accent2"/>
                </a:solidFill>
              </a:rPr>
              <a:t> </a:t>
            </a:r>
            <a:r>
              <a:rPr lang="pt-BR" sz="4050" dirty="0" err="1">
                <a:solidFill>
                  <a:schemeClr val="accent2"/>
                </a:solidFill>
              </a:rPr>
              <a:t>of</a:t>
            </a:r>
            <a:r>
              <a:rPr lang="pt-BR" sz="4050" dirty="0">
                <a:solidFill>
                  <a:schemeClr val="accent2"/>
                </a:solidFill>
              </a:rPr>
              <a:t> </a:t>
            </a:r>
            <a:r>
              <a:rPr lang="pt-BR" sz="4050" dirty="0" err="1">
                <a:solidFill>
                  <a:schemeClr val="accent2"/>
                </a:solidFill>
              </a:rPr>
              <a:t>Results</a:t>
            </a:r>
            <a:endParaRPr lang="pt-BR" sz="4050" dirty="0">
              <a:solidFill>
                <a:schemeClr val="accent2"/>
              </a:solidFill>
            </a:endParaRPr>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143000" y="4747392"/>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endParaRPr lang="pt-BR" sz="1800" dirty="0"/>
          </a:p>
        </p:txBody>
      </p:sp>
      <p:sp>
        <p:nvSpPr>
          <p:cNvPr id="6" name="Subtitle 5">
            <a:extLst>
              <a:ext uri="{FF2B5EF4-FFF2-40B4-BE49-F238E27FC236}">
                <a16:creationId xmlns:a16="http://schemas.microsoft.com/office/drawing/2014/main" id="{FF65D93B-B493-E042-810D-F582528F2AF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255688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628650" y="1131094"/>
            <a:ext cx="6915150" cy="994172"/>
          </a:xfrm>
        </p:spPr>
        <p:txBody>
          <a:bodyPr/>
          <a:lstStyle/>
          <a:p>
            <a:r>
              <a:rPr lang="en-US" dirty="0"/>
              <a:t>Sustainability Roadmap</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3028950" y="5624513"/>
            <a:ext cx="3086100" cy="273844"/>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6457950" y="5624513"/>
            <a:ext cx="2057400" cy="273844"/>
          </a:xfrm>
        </p:spPr>
        <p:txBody>
          <a:bodyPr/>
          <a:lstStyle/>
          <a:p>
            <a:fld id="{329E5F41-1819-CC4C-A361-86D446D94323}" type="slidenum">
              <a:rPr lang="pt-BR" smtClean="0"/>
              <a:pPr/>
              <a:t>39</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628650" y="2125267"/>
            <a:ext cx="7886700" cy="1131079"/>
          </a:xfrm>
          <a:prstGeom prst="rect">
            <a:avLst/>
          </a:prstGeom>
        </p:spPr>
        <p:txBody>
          <a:bodyPr wrap="square">
            <a:spAutoFit/>
          </a:bodyPr>
          <a:lstStyle/>
          <a:p>
            <a:r>
              <a:rPr lang="en-GB" sz="1350" b="1" dirty="0"/>
              <a:t>Meeting (Probably on 31 July)</a:t>
            </a:r>
          </a:p>
          <a:p>
            <a:endParaRPr lang="en-GB" sz="1350" b="1" dirty="0"/>
          </a:p>
          <a:p>
            <a:pPr marL="214313" indent="-214313">
              <a:buFont typeface="Arial" panose="020B0604020202020204" pitchFamily="34" charset="0"/>
              <a:buChar char="•"/>
            </a:pPr>
            <a:r>
              <a:rPr lang="en-GB" sz="1350" b="1" dirty="0"/>
              <a:t>UP2U tools for Schools and NREN Services for Schools</a:t>
            </a:r>
          </a:p>
          <a:p>
            <a:pPr marL="214313" indent="-214313">
              <a:buFont typeface="Arial" panose="020B0604020202020204" pitchFamily="34" charset="0"/>
              <a:buChar char="•"/>
            </a:pPr>
            <a:r>
              <a:rPr lang="en-GB" sz="1350" b="1" dirty="0"/>
              <a:t>How to convert Business models to actual business plans? Such as technical and pedagogical </a:t>
            </a:r>
          </a:p>
          <a:p>
            <a:pPr marL="214313" indent="-214313">
              <a:buFont typeface="Arial" panose="020B0604020202020204" pitchFamily="34" charset="0"/>
              <a:buChar char="•"/>
            </a:pPr>
            <a:r>
              <a:rPr lang="en-GB" sz="1350" b="1" dirty="0"/>
              <a:t>How to design the service? Who will host? </a:t>
            </a:r>
            <a:r>
              <a:rPr lang="en-GB" sz="1350" b="1" dirty="0" err="1"/>
              <a:t>Centeralized</a:t>
            </a:r>
            <a:r>
              <a:rPr lang="en-GB" sz="1350" b="1" dirty="0"/>
              <a:t> or local or mixed?</a:t>
            </a:r>
          </a:p>
        </p:txBody>
      </p:sp>
      <p:sp>
        <p:nvSpPr>
          <p:cNvPr id="6" name="TextBox 5">
            <a:extLst>
              <a:ext uri="{FF2B5EF4-FFF2-40B4-BE49-F238E27FC236}">
                <a16:creationId xmlns:a16="http://schemas.microsoft.com/office/drawing/2014/main" id="{D0F24DF9-D779-4C44-A4E2-7CE33D89181D}"/>
              </a:ext>
            </a:extLst>
          </p:cNvPr>
          <p:cNvSpPr txBox="1"/>
          <p:nvPr/>
        </p:nvSpPr>
        <p:spPr>
          <a:xfrm>
            <a:off x="4875144" y="4398066"/>
            <a:ext cx="2294603" cy="507831"/>
          </a:xfrm>
          <a:prstGeom prst="rect">
            <a:avLst/>
          </a:prstGeom>
          <a:noFill/>
        </p:spPr>
        <p:txBody>
          <a:bodyPr wrap="none" rtlCol="0">
            <a:spAutoFit/>
          </a:bodyPr>
          <a:lstStyle/>
          <a:p>
            <a:r>
              <a:rPr lang="en-US" sz="2700" dirty="0">
                <a:solidFill>
                  <a:srgbClr val="FF0000"/>
                </a:solidFill>
              </a:rPr>
              <a:t>ADDED VALUE!</a:t>
            </a:r>
          </a:p>
        </p:txBody>
      </p:sp>
      <p:sp>
        <p:nvSpPr>
          <p:cNvPr id="7" name="TextBox 6">
            <a:extLst>
              <a:ext uri="{FF2B5EF4-FFF2-40B4-BE49-F238E27FC236}">
                <a16:creationId xmlns:a16="http://schemas.microsoft.com/office/drawing/2014/main" id="{A9DE014F-9483-6442-B252-C5B95791DCB0}"/>
              </a:ext>
            </a:extLst>
          </p:cNvPr>
          <p:cNvSpPr txBox="1"/>
          <p:nvPr/>
        </p:nvSpPr>
        <p:spPr>
          <a:xfrm>
            <a:off x="4681330" y="4151888"/>
            <a:ext cx="570990" cy="300082"/>
          </a:xfrm>
          <a:prstGeom prst="rect">
            <a:avLst/>
          </a:prstGeom>
          <a:noFill/>
        </p:spPr>
        <p:txBody>
          <a:bodyPr wrap="none" rtlCol="0">
            <a:spAutoFit/>
          </a:bodyPr>
          <a:lstStyle/>
          <a:p>
            <a:r>
              <a:rPr lang="en-US" sz="1350" dirty="0"/>
              <a:t>and…</a:t>
            </a:r>
          </a:p>
        </p:txBody>
      </p:sp>
    </p:spTree>
    <p:extLst>
      <p:ext uri="{BB962C8B-B14F-4D97-AF65-F5344CB8AC3E}">
        <p14:creationId xmlns:p14="http://schemas.microsoft.com/office/powerpoint/2010/main" val="1285077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143000" y="4382691"/>
            <a:ext cx="6858000" cy="1241822"/>
          </a:xfrm>
        </p:spPr>
        <p:txBody>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4</a:t>
            </a:fld>
            <a:endParaRPr lang="pt-BR"/>
          </a:p>
        </p:txBody>
      </p:sp>
    </p:spTree>
    <p:extLst>
      <p:ext uri="{BB962C8B-B14F-4D97-AF65-F5344CB8AC3E}">
        <p14:creationId xmlns:p14="http://schemas.microsoft.com/office/powerpoint/2010/main" val="36955884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628650" y="1131094"/>
            <a:ext cx="6915150" cy="994172"/>
          </a:xfrm>
        </p:spPr>
        <p:txBody>
          <a:bodyPr/>
          <a:lstStyle/>
          <a:p>
            <a:r>
              <a:rPr lang="en-US" dirty="0"/>
              <a:t>Update on Tasks!</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3028950" y="5624513"/>
            <a:ext cx="3086100" cy="273844"/>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6457950" y="5624513"/>
            <a:ext cx="2057400" cy="273844"/>
          </a:xfrm>
        </p:spPr>
        <p:txBody>
          <a:bodyPr/>
          <a:lstStyle/>
          <a:p>
            <a:fld id="{329E5F41-1819-CC4C-A361-86D446D94323}" type="slidenum">
              <a:rPr lang="pt-BR" smtClean="0"/>
              <a:pPr/>
              <a:t>40</a:t>
            </a:fld>
            <a:endParaRPr lang="pt-BR"/>
          </a:p>
        </p:txBody>
      </p:sp>
      <p:sp>
        <p:nvSpPr>
          <p:cNvPr id="3" name="Rectangle 2">
            <a:extLst>
              <a:ext uri="{FF2B5EF4-FFF2-40B4-BE49-F238E27FC236}">
                <a16:creationId xmlns:a16="http://schemas.microsoft.com/office/drawing/2014/main" id="{8FF568E5-387F-A347-A539-F5CE9941182F}"/>
              </a:ext>
            </a:extLst>
          </p:cNvPr>
          <p:cNvSpPr/>
          <p:nvPr/>
        </p:nvSpPr>
        <p:spPr>
          <a:xfrm>
            <a:off x="628650" y="2125266"/>
            <a:ext cx="7886700" cy="2585323"/>
          </a:xfrm>
          <a:prstGeom prst="rect">
            <a:avLst/>
          </a:prstGeom>
        </p:spPr>
        <p:txBody>
          <a:bodyPr wrap="square">
            <a:spAutoFit/>
          </a:bodyPr>
          <a:lstStyle/>
          <a:p>
            <a:endParaRPr lang="en-GB" sz="1350" b="1" dirty="0"/>
          </a:p>
          <a:p>
            <a:pPr marL="214313" indent="-214313">
              <a:buFont typeface="Arial" panose="020B0604020202020204" pitchFamily="34" charset="0"/>
              <a:buChar char="•"/>
            </a:pPr>
            <a:r>
              <a:rPr lang="en-GB" sz="1350" dirty="0"/>
              <a:t>Focus on competitive solutions and the advantages of Up2U’s solution by comparison as part of the ecosystem analysis. (Lead by GWDG)</a:t>
            </a:r>
          </a:p>
          <a:p>
            <a:pPr marL="214313" indent="-214313">
              <a:buFont typeface="Arial" panose="020B0604020202020204" pitchFamily="34" charset="0"/>
              <a:buChar char="•"/>
            </a:pPr>
            <a:r>
              <a:rPr lang="en-GB" sz="1350" dirty="0"/>
              <a:t>Efforts will focus on implementing these business models in an effective, efficient and consistent manner (Lead by PSNC)</a:t>
            </a:r>
          </a:p>
          <a:p>
            <a:pPr marL="214313" indent="-214313">
              <a:buFont typeface="Arial" panose="020B0604020202020204" pitchFamily="34" charset="0"/>
              <a:buChar char="•"/>
            </a:pPr>
            <a:r>
              <a:rPr lang="en-GB" sz="1350" dirty="0"/>
              <a:t>Focus on implementing NREN and Up2U tools for school business models and engage local NRENs or commercial providers (for countries where the local NREN is not interested in engaging with the project). (Lead by TELTEK)</a:t>
            </a:r>
          </a:p>
          <a:p>
            <a:pPr marL="214313" indent="-214313">
              <a:buFont typeface="Arial" panose="020B0604020202020204" pitchFamily="34" charset="0"/>
              <a:buChar char="•"/>
            </a:pPr>
            <a:r>
              <a:rPr lang="en-GB" sz="1350" dirty="0"/>
              <a:t>Extending the community of schools interested in the Up2U platform (Learning Community Task Force)</a:t>
            </a:r>
          </a:p>
          <a:p>
            <a:r>
              <a:rPr lang="en-GB" sz="1350" dirty="0"/>
              <a:t> </a:t>
            </a:r>
          </a:p>
          <a:p>
            <a:pPr marL="214313" indent="-214313">
              <a:buFont typeface="Arial" panose="020B0604020202020204" pitchFamily="34" charset="0"/>
              <a:buChar char="•"/>
            </a:pPr>
            <a:endParaRPr lang="en-GB" sz="1350" dirty="0"/>
          </a:p>
          <a:p>
            <a:endParaRPr lang="en-GB" sz="1350" b="1" dirty="0"/>
          </a:p>
        </p:txBody>
      </p:sp>
    </p:spTree>
    <p:extLst>
      <p:ext uri="{BB962C8B-B14F-4D97-AF65-F5344CB8AC3E}">
        <p14:creationId xmlns:p14="http://schemas.microsoft.com/office/powerpoint/2010/main" val="2250516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p:txBody>
          <a:bodyPr/>
          <a:lstStyle/>
          <a:p>
            <a:r>
              <a:rPr lang="en-US" dirty="0"/>
              <a:t>Status of Deliverables </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p:txBody>
          <a:bodyPr/>
          <a:lstStyle/>
          <a:p>
            <a:fld id="{329E5F41-1819-CC4C-A361-86D446D94323}" type="slidenum">
              <a:rPr lang="pt-BR" smtClean="0"/>
              <a:pPr/>
              <a:t>41</a:t>
            </a:fld>
            <a:endParaRPr lang="pt-BR"/>
          </a:p>
        </p:txBody>
      </p:sp>
      <p:graphicFrame>
        <p:nvGraphicFramePr>
          <p:cNvPr id="6" name="Table 5">
            <a:extLst>
              <a:ext uri="{FF2B5EF4-FFF2-40B4-BE49-F238E27FC236}">
                <a16:creationId xmlns:a16="http://schemas.microsoft.com/office/drawing/2014/main" id="{89F82128-50BF-4847-9398-E7D32DBEB7E7}"/>
              </a:ext>
            </a:extLst>
          </p:cNvPr>
          <p:cNvGraphicFramePr>
            <a:graphicFrameLocks noGrp="1"/>
          </p:cNvGraphicFramePr>
          <p:nvPr>
            <p:extLst/>
          </p:nvPr>
        </p:nvGraphicFramePr>
        <p:xfrm>
          <a:off x="628650" y="2125266"/>
          <a:ext cx="7886700" cy="3106690"/>
        </p:xfrm>
        <a:graphic>
          <a:graphicData uri="http://schemas.openxmlformats.org/drawingml/2006/table">
            <a:tbl>
              <a:tblPr bandRow="1">
                <a:tableStyleId>{91EBBBCC-DAD2-459C-BE2E-F6DE35CF9A28}</a:tableStyleId>
              </a:tblPr>
              <a:tblGrid>
                <a:gridCol w="1336074">
                  <a:extLst>
                    <a:ext uri="{9D8B030D-6E8A-4147-A177-3AD203B41FA5}">
                      <a16:colId xmlns:a16="http://schemas.microsoft.com/office/drawing/2014/main" val="1286204448"/>
                    </a:ext>
                  </a:extLst>
                </a:gridCol>
                <a:gridCol w="3921726">
                  <a:extLst>
                    <a:ext uri="{9D8B030D-6E8A-4147-A177-3AD203B41FA5}">
                      <a16:colId xmlns:a16="http://schemas.microsoft.com/office/drawing/2014/main" val="1041391837"/>
                    </a:ext>
                  </a:extLst>
                </a:gridCol>
                <a:gridCol w="2628900">
                  <a:extLst>
                    <a:ext uri="{9D8B030D-6E8A-4147-A177-3AD203B41FA5}">
                      <a16:colId xmlns:a16="http://schemas.microsoft.com/office/drawing/2014/main" val="371931540"/>
                    </a:ext>
                  </a:extLst>
                </a:gridCol>
              </a:tblGrid>
              <a:tr h="621338">
                <a:tc>
                  <a:txBody>
                    <a:bodyPr/>
                    <a:lstStyle/>
                    <a:p>
                      <a:r>
                        <a:rPr lang="en-US" sz="1800" dirty="0"/>
                        <a:t>Deliverables </a:t>
                      </a:r>
                    </a:p>
                  </a:txBody>
                  <a:tcPr marL="68580" marR="68580" marT="34290" marB="34290"/>
                </a:tc>
                <a:tc>
                  <a:txBody>
                    <a:bodyPr/>
                    <a:lstStyle/>
                    <a:p>
                      <a:r>
                        <a:rPr lang="en-US" sz="1800" dirty="0"/>
                        <a:t>Topic</a:t>
                      </a:r>
                    </a:p>
                  </a:txBody>
                  <a:tcPr marL="68580" marR="68580" marT="34290" marB="34290"/>
                </a:tc>
                <a:tc>
                  <a:txBody>
                    <a:bodyPr/>
                    <a:lstStyle/>
                    <a:p>
                      <a:r>
                        <a:rPr lang="en-US" sz="1800" dirty="0"/>
                        <a:t>Status</a:t>
                      </a:r>
                    </a:p>
                  </a:txBody>
                  <a:tcPr marL="68580" marR="68580" marT="34290" marB="34290"/>
                </a:tc>
                <a:extLst>
                  <a:ext uri="{0D108BD9-81ED-4DB2-BD59-A6C34878D82A}">
                    <a16:rowId xmlns:a16="http://schemas.microsoft.com/office/drawing/2014/main" val="1974130164"/>
                  </a:ext>
                </a:extLst>
              </a:tr>
              <a:tr h="621338">
                <a:tc>
                  <a:txBody>
                    <a:bodyPr/>
                    <a:lstStyle/>
                    <a:p>
                      <a:r>
                        <a:rPr lang="en-US" sz="1800" dirty="0"/>
                        <a:t>D8.1</a:t>
                      </a:r>
                    </a:p>
                  </a:txBody>
                  <a:tcPr marL="68580" marR="68580" marT="34290" marB="34290"/>
                </a:tc>
                <a:tc>
                  <a:txBody>
                    <a:bodyPr/>
                    <a:lstStyle/>
                    <a:p>
                      <a:r>
                        <a:rPr lang="en-US" sz="1800" dirty="0"/>
                        <a:t>Analysis of Up2U Ecosystem and Existing Business Models</a:t>
                      </a:r>
                    </a:p>
                  </a:txBody>
                  <a:tcPr marL="68580" marR="68580" marT="34290" marB="34290"/>
                </a:tc>
                <a:tc>
                  <a:txBody>
                    <a:bodyPr/>
                    <a:lstStyle/>
                    <a:p>
                      <a:r>
                        <a:rPr lang="en-US" sz="1800" dirty="0">
                          <a:solidFill>
                            <a:srgbClr val="00B050"/>
                          </a:solidFill>
                        </a:rPr>
                        <a:t>Accepted</a:t>
                      </a:r>
                    </a:p>
                  </a:txBody>
                  <a:tcPr marL="68580" marR="68580" marT="34290" marB="34290"/>
                </a:tc>
                <a:extLst>
                  <a:ext uri="{0D108BD9-81ED-4DB2-BD59-A6C34878D82A}">
                    <a16:rowId xmlns:a16="http://schemas.microsoft.com/office/drawing/2014/main" val="455006556"/>
                  </a:ext>
                </a:extLst>
              </a:tr>
              <a:tr h="621338">
                <a:tc>
                  <a:txBody>
                    <a:bodyPr/>
                    <a:lstStyle/>
                    <a:p>
                      <a:r>
                        <a:rPr lang="en-US" sz="1800" dirty="0"/>
                        <a:t>D8.2</a:t>
                      </a:r>
                    </a:p>
                  </a:txBody>
                  <a:tcPr marL="68580" marR="68580" marT="34290" marB="34290"/>
                </a:tc>
                <a:tc>
                  <a:txBody>
                    <a:bodyPr/>
                    <a:lstStyle/>
                    <a:p>
                      <a:r>
                        <a:rPr lang="en-US" sz="1800" dirty="0"/>
                        <a:t>Draft Plan for Sustainability and Exploitation </a:t>
                      </a:r>
                    </a:p>
                  </a:txBody>
                  <a:tcPr marL="68580" marR="68580" marT="34290" marB="34290"/>
                </a:tc>
                <a:tc>
                  <a:txBody>
                    <a:bodyPr/>
                    <a:lstStyle/>
                    <a:p>
                      <a:r>
                        <a:rPr lang="en-US" sz="1800" dirty="0">
                          <a:solidFill>
                            <a:srgbClr val="00B050"/>
                          </a:solidFill>
                        </a:rPr>
                        <a:t>Accepted</a:t>
                      </a:r>
                    </a:p>
                  </a:txBody>
                  <a:tcPr marL="68580" marR="68580" marT="34290" marB="34290"/>
                </a:tc>
                <a:extLst>
                  <a:ext uri="{0D108BD9-81ED-4DB2-BD59-A6C34878D82A}">
                    <a16:rowId xmlns:a16="http://schemas.microsoft.com/office/drawing/2014/main" val="1413320705"/>
                  </a:ext>
                </a:extLst>
              </a:tr>
              <a:tr h="621338">
                <a:tc>
                  <a:txBody>
                    <a:bodyPr/>
                    <a:lstStyle/>
                    <a:p>
                      <a:r>
                        <a:rPr lang="en-US" sz="1800" dirty="0"/>
                        <a:t>D8.3</a:t>
                      </a:r>
                    </a:p>
                  </a:txBody>
                  <a:tcPr marL="68580" marR="68580" marT="34290" marB="34290"/>
                </a:tc>
                <a:tc>
                  <a:txBody>
                    <a:bodyPr/>
                    <a:lstStyle/>
                    <a:p>
                      <a:r>
                        <a:rPr lang="en-US" sz="1800" dirty="0"/>
                        <a:t>Up2U Business Models</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B050"/>
                          </a:solidFill>
                        </a:rPr>
                        <a:t>Accepted</a:t>
                      </a:r>
                    </a:p>
                    <a:p>
                      <a:endParaRPr lang="en-US" sz="1800" dirty="0"/>
                    </a:p>
                  </a:txBody>
                  <a:tcPr marL="68580" marR="68580" marT="34290" marB="34290"/>
                </a:tc>
                <a:extLst>
                  <a:ext uri="{0D108BD9-81ED-4DB2-BD59-A6C34878D82A}">
                    <a16:rowId xmlns:a16="http://schemas.microsoft.com/office/drawing/2014/main" val="1128066982"/>
                  </a:ext>
                </a:extLst>
              </a:tr>
              <a:tr h="621338">
                <a:tc>
                  <a:txBody>
                    <a:bodyPr/>
                    <a:lstStyle/>
                    <a:p>
                      <a:r>
                        <a:rPr lang="en-US" sz="1800" dirty="0"/>
                        <a:t>D8.4</a:t>
                      </a:r>
                    </a:p>
                  </a:txBody>
                  <a:tcPr marL="68580" marR="68580" marT="34290" marB="34290"/>
                </a:tc>
                <a:tc>
                  <a:txBody>
                    <a:bodyPr/>
                    <a:lstStyle/>
                    <a:p>
                      <a:r>
                        <a:rPr lang="en-US" sz="1800" dirty="0"/>
                        <a:t>Final Report on Up2U Sustainability and Exploitation</a:t>
                      </a:r>
                    </a:p>
                  </a:txBody>
                  <a:tcPr marL="68580" marR="68580" marT="34290" marB="34290"/>
                </a:tc>
                <a:tc>
                  <a:txBody>
                    <a:bodyPr/>
                    <a:lstStyle/>
                    <a:p>
                      <a:r>
                        <a:rPr lang="en-US" sz="1800" dirty="0"/>
                        <a:t>M39 (May 2020)</a:t>
                      </a:r>
                    </a:p>
                  </a:txBody>
                  <a:tcPr marL="68580" marR="68580" marT="34290" marB="34290"/>
                </a:tc>
                <a:extLst>
                  <a:ext uri="{0D108BD9-81ED-4DB2-BD59-A6C34878D82A}">
                    <a16:rowId xmlns:a16="http://schemas.microsoft.com/office/drawing/2014/main" val="3566326269"/>
                  </a:ext>
                </a:extLst>
              </a:tr>
            </a:tbl>
          </a:graphicData>
        </a:graphic>
      </p:graphicFrame>
    </p:spTree>
    <p:extLst>
      <p:ext uri="{BB962C8B-B14F-4D97-AF65-F5344CB8AC3E}">
        <p14:creationId xmlns:p14="http://schemas.microsoft.com/office/powerpoint/2010/main" val="3927181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9"/>
          <p:cNvSpPr txBox="1">
            <a:spLocks noGrp="1"/>
          </p:cNvSpPr>
          <p:nvPr>
            <p:ph type="ctrTitle"/>
          </p:nvPr>
        </p:nvSpPr>
        <p:spPr>
          <a:xfrm>
            <a:off x="1143000" y="1806518"/>
            <a:ext cx="6858000" cy="1339001"/>
          </a:xfrm>
          <a:prstGeom prst="rect">
            <a:avLst/>
          </a:prstGeom>
          <a:noFill/>
          <a:ln>
            <a:noFill/>
          </a:ln>
        </p:spPr>
        <p:txBody>
          <a:bodyPr spcFirstLastPara="1" vert="horz" wrap="square" lIns="68575" tIns="34275" rIns="68575" bIns="34275" rtlCol="0" anchor="b" anchorCtr="0">
            <a:noAutofit/>
          </a:bodyPr>
          <a:lstStyle/>
          <a:p>
            <a:pPr>
              <a:spcBef>
                <a:spcPts val="0"/>
              </a:spcBef>
              <a:buClr>
                <a:schemeClr val="accent2"/>
              </a:buClr>
              <a:buSzPts val="4100"/>
            </a:pPr>
            <a:r>
              <a:rPr lang="en" sz="4100" dirty="0">
                <a:solidFill>
                  <a:schemeClr val="accent2"/>
                </a:solidFill>
              </a:rPr>
              <a:t>TF - Learning Community Interactions</a:t>
            </a:r>
            <a:endParaRPr sz="4100" dirty="0">
              <a:solidFill>
                <a:schemeClr val="accent2"/>
              </a:solidFill>
            </a:endParaRPr>
          </a:p>
        </p:txBody>
      </p:sp>
      <p:sp>
        <p:nvSpPr>
          <p:cNvPr id="93" name="Google Shape;93;p19"/>
          <p:cNvSpPr txBox="1">
            <a:spLocks noGrp="1"/>
          </p:cNvSpPr>
          <p:nvPr>
            <p:ph type="subTitle" idx="1"/>
          </p:nvPr>
        </p:nvSpPr>
        <p:spPr>
          <a:xfrm>
            <a:off x="1143000" y="3555464"/>
            <a:ext cx="6858000" cy="874985"/>
          </a:xfrm>
          <a:prstGeom prst="rect">
            <a:avLst/>
          </a:prstGeom>
          <a:noFill/>
          <a:ln>
            <a:noFill/>
          </a:ln>
        </p:spPr>
        <p:txBody>
          <a:bodyPr spcFirstLastPara="1" vert="horz" wrap="square" lIns="68575" tIns="34275" rIns="68575" bIns="34275" rtlCol="0" anchor="t" anchorCtr="0">
            <a:noAutofit/>
          </a:bodyPr>
          <a:lstStyle/>
          <a:p>
            <a:pPr algn="l">
              <a:lnSpc>
                <a:spcPct val="80000"/>
              </a:lnSpc>
              <a:spcBef>
                <a:spcPts val="0"/>
              </a:spcBef>
              <a:buClr>
                <a:schemeClr val="dk1"/>
              </a:buClr>
              <a:buSzPts val="1500"/>
            </a:pPr>
            <a:r>
              <a:rPr lang="en" sz="2100" b="1" dirty="0"/>
              <a:t>Eli Shmueli</a:t>
            </a:r>
          </a:p>
          <a:p>
            <a:pPr algn="l">
              <a:lnSpc>
                <a:spcPct val="80000"/>
              </a:lnSpc>
              <a:spcBef>
                <a:spcPts val="0"/>
              </a:spcBef>
              <a:buClr>
                <a:schemeClr val="dk1"/>
              </a:buClr>
              <a:buSzPts val="1500"/>
            </a:pPr>
            <a:endParaRPr lang="en" sz="2100" b="1" dirty="0"/>
          </a:p>
          <a:p>
            <a:pPr algn="l">
              <a:lnSpc>
                <a:spcPct val="80000"/>
              </a:lnSpc>
              <a:spcBef>
                <a:spcPts val="0"/>
              </a:spcBef>
              <a:buClr>
                <a:schemeClr val="dk1"/>
              </a:buClr>
              <a:buSzPts val="1500"/>
            </a:pPr>
            <a:r>
              <a:rPr lang="en-US" sz="2100" b="1" dirty="0"/>
              <a:t>IUCC-</a:t>
            </a:r>
            <a:r>
              <a:rPr lang="en-US" sz="2100" dirty="0"/>
              <a:t> Inter-University Computation Center</a:t>
            </a:r>
            <a:r>
              <a:rPr lang="en" sz="2100" dirty="0"/>
              <a:t>, Israel</a:t>
            </a:r>
            <a:br>
              <a:rPr lang="en" sz="2100" dirty="0"/>
            </a:br>
            <a:endParaRPr sz="2100" dirty="0"/>
          </a:p>
        </p:txBody>
      </p:sp>
      <p:sp>
        <p:nvSpPr>
          <p:cNvPr id="94" name="Google Shape;94;p19"/>
          <p:cNvSpPr txBox="1"/>
          <p:nvPr/>
        </p:nvSpPr>
        <p:spPr>
          <a:xfrm>
            <a:off x="1143000" y="4958928"/>
            <a:ext cx="6858000" cy="521105"/>
          </a:xfrm>
          <a:prstGeom prst="rect">
            <a:avLst/>
          </a:prstGeom>
          <a:noFill/>
          <a:ln>
            <a:noFill/>
          </a:ln>
        </p:spPr>
        <p:txBody>
          <a:bodyPr spcFirstLastPara="1" wrap="square" lIns="68575" tIns="34275" rIns="68575" bIns="34275" anchor="t" anchorCtr="0">
            <a:noAutofit/>
          </a:bodyPr>
          <a:lstStyle/>
          <a:p>
            <a:pPr>
              <a:lnSpc>
                <a:spcPct val="90000"/>
              </a:lnSpc>
              <a:buClr>
                <a:schemeClr val="dk1"/>
              </a:buClr>
              <a:buSzPts val="1800"/>
            </a:pPr>
            <a:r>
              <a:rPr lang="en-US" sz="1500" dirty="0">
                <a:solidFill>
                  <a:schemeClr val="dk1"/>
                </a:solidFill>
                <a:latin typeface="Raleway"/>
                <a:ea typeface="Raleway"/>
                <a:cs typeface="Raleway"/>
                <a:sym typeface="Raleway"/>
              </a:rPr>
              <a:t>Up2U WP5-WP7 Rome, 23</a:t>
            </a:r>
            <a:r>
              <a:rPr lang="en-US" sz="1500" baseline="30000" dirty="0">
                <a:solidFill>
                  <a:schemeClr val="dk1"/>
                </a:solidFill>
                <a:latin typeface="Raleway"/>
                <a:ea typeface="Raleway"/>
                <a:cs typeface="Raleway"/>
                <a:sym typeface="Raleway"/>
              </a:rPr>
              <a:t>rd</a:t>
            </a:r>
            <a:r>
              <a:rPr lang="en-US" sz="1500" dirty="0">
                <a:solidFill>
                  <a:schemeClr val="dk1"/>
                </a:solidFill>
                <a:latin typeface="Raleway"/>
                <a:ea typeface="Raleway"/>
                <a:cs typeface="Raleway"/>
                <a:sym typeface="Raleway"/>
              </a:rPr>
              <a:t>-24</a:t>
            </a:r>
            <a:r>
              <a:rPr lang="en-US" sz="1500" baseline="30000" dirty="0">
                <a:solidFill>
                  <a:schemeClr val="dk1"/>
                </a:solidFill>
                <a:latin typeface="Raleway"/>
                <a:ea typeface="Raleway"/>
                <a:cs typeface="Raleway"/>
                <a:sym typeface="Raleway"/>
              </a:rPr>
              <a:t>th</a:t>
            </a:r>
            <a:r>
              <a:rPr lang="en-US" sz="1500" dirty="0">
                <a:solidFill>
                  <a:schemeClr val="dk1"/>
                </a:solidFill>
                <a:latin typeface="Raleway"/>
                <a:ea typeface="Raleway"/>
                <a:cs typeface="Raleway"/>
                <a:sym typeface="Raleway"/>
              </a:rPr>
              <a:t> of July 2019, </a:t>
            </a:r>
          </a:p>
          <a:p>
            <a:pPr>
              <a:lnSpc>
                <a:spcPct val="90000"/>
              </a:lnSpc>
              <a:buClr>
                <a:schemeClr val="dk1"/>
              </a:buClr>
              <a:buSzPts val="1800"/>
            </a:pPr>
            <a:endParaRPr lang="en-US" sz="1500" dirty="0">
              <a:solidFill>
                <a:schemeClr val="dk1"/>
              </a:solidFill>
              <a:latin typeface="Raleway"/>
              <a:ea typeface="Raleway"/>
              <a:cs typeface="Raleway"/>
              <a:sym typeface="Raleway"/>
            </a:endParaRPr>
          </a:p>
          <a:p>
            <a:pPr>
              <a:lnSpc>
                <a:spcPct val="90000"/>
              </a:lnSpc>
              <a:buClr>
                <a:schemeClr val="dk1"/>
              </a:buClr>
              <a:buSzPts val="1800"/>
            </a:pPr>
            <a:r>
              <a:rPr lang="en-US" sz="1500" dirty="0">
                <a:solidFill>
                  <a:schemeClr val="dk1"/>
                </a:solidFill>
                <a:latin typeface="Raleway"/>
                <a:ea typeface="Raleway"/>
                <a:cs typeface="Raleway"/>
                <a:sym typeface="Raleway"/>
              </a:rPr>
              <a:t> </a:t>
            </a:r>
          </a:p>
        </p:txBody>
      </p:sp>
    </p:spTree>
    <p:extLst>
      <p:ext uri="{BB962C8B-B14F-4D97-AF65-F5344CB8AC3E}">
        <p14:creationId xmlns:p14="http://schemas.microsoft.com/office/powerpoint/2010/main" val="11198192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91912" y="2590561"/>
            <a:ext cx="9389097" cy="1979629"/>
          </a:xfrm>
          <a:prstGeom prst="rect">
            <a:avLst/>
          </a:prstGeom>
          <a:solidFill>
            <a:srgbClr val="FFC6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 name="Title 1"/>
          <p:cNvSpPr>
            <a:spLocks noGrp="1"/>
          </p:cNvSpPr>
          <p:nvPr>
            <p:ph type="title"/>
          </p:nvPr>
        </p:nvSpPr>
        <p:spPr/>
        <p:txBody>
          <a:bodyPr/>
          <a:lstStyle/>
          <a:p>
            <a:r>
              <a:rPr lang="en-GB" dirty="0"/>
              <a:t>Learning Communities, Social Networks </a:t>
            </a:r>
          </a:p>
        </p:txBody>
      </p:sp>
      <p:sp>
        <p:nvSpPr>
          <p:cNvPr id="4" name="Footer Placeholder 3">
            <a:extLst>
              <a:ext uri="{FF2B5EF4-FFF2-40B4-BE49-F238E27FC236}">
                <a16:creationId xmlns:a16="http://schemas.microsoft.com/office/drawing/2014/main" id="{FB39F2C6-4BC6-2842-A3BB-F3421DA0F8A2}"/>
              </a:ext>
            </a:extLst>
          </p:cNvPr>
          <p:cNvSpPr>
            <a:spLocks noGrp="1"/>
          </p:cNvSpPr>
          <p:nvPr>
            <p:ph type="ftr" sz="quarter" idx="11"/>
          </p:nvPr>
        </p:nvSpPr>
        <p:spPr/>
        <p:txBody>
          <a:bodyPr/>
          <a:lstStyle/>
          <a:p>
            <a:r>
              <a:rPr lang="pt-BR" dirty="0"/>
              <a:t>www.up2university.eu</a:t>
            </a:r>
          </a:p>
        </p:txBody>
      </p:sp>
      <p:sp>
        <p:nvSpPr>
          <p:cNvPr id="5" name="Slide Number Placeholder 4">
            <a:extLst>
              <a:ext uri="{FF2B5EF4-FFF2-40B4-BE49-F238E27FC236}">
                <a16:creationId xmlns:a16="http://schemas.microsoft.com/office/drawing/2014/main" id="{CA0BEC70-DE6F-1340-8236-A8FEFD9C04AA}"/>
              </a:ext>
            </a:extLst>
          </p:cNvPr>
          <p:cNvSpPr>
            <a:spLocks noGrp="1"/>
          </p:cNvSpPr>
          <p:nvPr>
            <p:ph type="sldNum" sz="quarter" idx="12"/>
          </p:nvPr>
        </p:nvSpPr>
        <p:spPr/>
        <p:txBody>
          <a:bodyPr/>
          <a:lstStyle/>
          <a:p>
            <a:fld id="{329E5F41-1819-CC4C-A361-86D446D94323}" type="slidenum">
              <a:rPr lang="pt-BR" smtClean="0"/>
              <a:pPr/>
              <a:t>43</a:t>
            </a:fld>
            <a:endParaRPr lang="pt-BR" dirty="0"/>
          </a:p>
        </p:txBody>
      </p:sp>
      <p:graphicFrame>
        <p:nvGraphicFramePr>
          <p:cNvPr id="7" name="Diagram 6">
            <a:extLst>
              <a:ext uri="{FF2B5EF4-FFF2-40B4-BE49-F238E27FC236}">
                <a16:creationId xmlns:a16="http://schemas.microsoft.com/office/drawing/2014/main" id="{BA99234B-C509-5647-84E9-FB2C5DDEB469}"/>
              </a:ext>
            </a:extLst>
          </p:cNvPr>
          <p:cNvGraphicFramePr/>
          <p:nvPr/>
        </p:nvGraphicFramePr>
        <p:xfrm>
          <a:off x="1696915" y="1912327"/>
          <a:ext cx="5556739" cy="35314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71AAC157-4B38-D04E-AE19-9263E609BA37}"/>
              </a:ext>
            </a:extLst>
          </p:cNvPr>
          <p:cNvSpPr txBox="1"/>
          <p:nvPr/>
        </p:nvSpPr>
        <p:spPr>
          <a:xfrm>
            <a:off x="845772" y="3447239"/>
            <a:ext cx="2089150" cy="600164"/>
          </a:xfrm>
          <a:prstGeom prst="rect">
            <a:avLst/>
          </a:prstGeom>
          <a:noFill/>
        </p:spPr>
        <p:txBody>
          <a:bodyPr wrap="square" rtlCol="0">
            <a:spAutoFit/>
          </a:bodyPr>
          <a:lstStyle/>
          <a:p>
            <a:r>
              <a:rPr lang="en-US" dirty="0" err="1">
                <a:latin typeface="Raleway" panose="020B0003030101060003" pitchFamily="34" charset="0"/>
              </a:rPr>
              <a:t>Organised</a:t>
            </a:r>
            <a:endParaRPr lang="en-US" dirty="0">
              <a:latin typeface="Raleway" panose="020B0003030101060003" pitchFamily="34" charset="0"/>
            </a:endParaRPr>
          </a:p>
          <a:p>
            <a:r>
              <a:rPr lang="en-US" sz="1500" dirty="0">
                <a:latin typeface="Raleway" panose="020B0003030101060003" pitchFamily="34" charset="0"/>
              </a:rPr>
              <a:t>(top-down / formal)</a:t>
            </a:r>
          </a:p>
        </p:txBody>
      </p:sp>
      <p:sp>
        <p:nvSpPr>
          <p:cNvPr id="10" name="TextBox 9">
            <a:extLst>
              <a:ext uri="{FF2B5EF4-FFF2-40B4-BE49-F238E27FC236}">
                <a16:creationId xmlns:a16="http://schemas.microsoft.com/office/drawing/2014/main" id="{AEA116C2-14AB-9442-B998-B5761CE89638}"/>
              </a:ext>
            </a:extLst>
          </p:cNvPr>
          <p:cNvSpPr txBox="1"/>
          <p:nvPr/>
        </p:nvSpPr>
        <p:spPr>
          <a:xfrm>
            <a:off x="6321669" y="3449544"/>
            <a:ext cx="2193682" cy="600164"/>
          </a:xfrm>
          <a:prstGeom prst="rect">
            <a:avLst/>
          </a:prstGeom>
          <a:noFill/>
        </p:spPr>
        <p:txBody>
          <a:bodyPr wrap="square" rtlCol="0">
            <a:spAutoFit/>
          </a:bodyPr>
          <a:lstStyle/>
          <a:p>
            <a:r>
              <a:rPr lang="en-US" dirty="0">
                <a:latin typeface="Raleway" panose="020B0003030101060003" pitchFamily="34" charset="0"/>
              </a:rPr>
              <a:t>Emergent</a:t>
            </a:r>
          </a:p>
          <a:p>
            <a:r>
              <a:rPr lang="en-US" sz="1500" dirty="0">
                <a:latin typeface="Raleway" panose="020B0003030101060003" pitchFamily="34" charset="0"/>
              </a:rPr>
              <a:t>(bottom-up / informal)</a:t>
            </a:r>
          </a:p>
        </p:txBody>
      </p:sp>
      <p:sp>
        <p:nvSpPr>
          <p:cNvPr id="11" name="TextBox 10">
            <a:extLst>
              <a:ext uri="{FF2B5EF4-FFF2-40B4-BE49-F238E27FC236}">
                <a16:creationId xmlns:a16="http://schemas.microsoft.com/office/drawing/2014/main" id="{257C56C8-5469-9B48-9C10-599DF8FFCC58}"/>
              </a:ext>
            </a:extLst>
          </p:cNvPr>
          <p:cNvSpPr txBox="1"/>
          <p:nvPr/>
        </p:nvSpPr>
        <p:spPr>
          <a:xfrm>
            <a:off x="3633421" y="1603012"/>
            <a:ext cx="1683725" cy="369332"/>
          </a:xfrm>
          <a:prstGeom prst="rect">
            <a:avLst/>
          </a:prstGeom>
          <a:noFill/>
        </p:spPr>
        <p:txBody>
          <a:bodyPr wrap="square" rtlCol="0">
            <a:spAutoFit/>
          </a:bodyPr>
          <a:lstStyle/>
          <a:p>
            <a:pPr algn="ctr"/>
            <a:r>
              <a:rPr lang="en-US" dirty="0">
                <a:latin typeface="Raleway" panose="020B0003030101060003" pitchFamily="34" charset="0"/>
              </a:rPr>
              <a:t>Communities</a:t>
            </a:r>
          </a:p>
        </p:txBody>
      </p:sp>
      <p:sp>
        <p:nvSpPr>
          <p:cNvPr id="12" name="TextBox 11">
            <a:extLst>
              <a:ext uri="{FF2B5EF4-FFF2-40B4-BE49-F238E27FC236}">
                <a16:creationId xmlns:a16="http://schemas.microsoft.com/office/drawing/2014/main" id="{2C222B6E-5805-D146-92F1-D3C551282A9A}"/>
              </a:ext>
            </a:extLst>
          </p:cNvPr>
          <p:cNvSpPr txBox="1"/>
          <p:nvPr/>
        </p:nvSpPr>
        <p:spPr>
          <a:xfrm>
            <a:off x="3710353" y="5384614"/>
            <a:ext cx="1529861" cy="369332"/>
          </a:xfrm>
          <a:prstGeom prst="rect">
            <a:avLst/>
          </a:prstGeom>
          <a:noFill/>
        </p:spPr>
        <p:txBody>
          <a:bodyPr wrap="square" rtlCol="0">
            <a:spAutoFit/>
          </a:bodyPr>
          <a:lstStyle/>
          <a:p>
            <a:pPr algn="ctr"/>
            <a:r>
              <a:rPr lang="en-US" dirty="0">
                <a:latin typeface="Raleway" panose="020B0003030101060003" pitchFamily="34" charset="0"/>
              </a:rPr>
              <a:t>Networks</a:t>
            </a:r>
          </a:p>
        </p:txBody>
      </p:sp>
    </p:spTree>
    <p:extLst>
      <p:ext uri="{BB962C8B-B14F-4D97-AF65-F5344CB8AC3E}">
        <p14:creationId xmlns:p14="http://schemas.microsoft.com/office/powerpoint/2010/main" val="7511172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EC958-53FC-4A31-A2E4-57A1280EBBA6}"/>
              </a:ext>
            </a:extLst>
          </p:cNvPr>
          <p:cNvSpPr>
            <a:spLocks noGrp="1"/>
          </p:cNvSpPr>
          <p:nvPr>
            <p:ph type="title"/>
          </p:nvPr>
        </p:nvSpPr>
        <p:spPr/>
        <p:txBody>
          <a:bodyPr>
            <a:normAutofit/>
          </a:bodyPr>
          <a:lstStyle/>
          <a:p>
            <a:r>
              <a:rPr lang="en-US" b="1" dirty="0"/>
              <a:t>Wide range of learning communities</a:t>
            </a:r>
            <a:endParaRPr lang="x-none" b="1" dirty="0"/>
          </a:p>
        </p:txBody>
      </p:sp>
      <p:sp>
        <p:nvSpPr>
          <p:cNvPr id="3" name="Content Placeholder 2">
            <a:extLst>
              <a:ext uri="{FF2B5EF4-FFF2-40B4-BE49-F238E27FC236}">
                <a16:creationId xmlns:a16="http://schemas.microsoft.com/office/drawing/2014/main" id="{7E227A4A-4C8D-4AB1-8E6E-D127CA9CE1CB}"/>
              </a:ext>
            </a:extLst>
          </p:cNvPr>
          <p:cNvSpPr>
            <a:spLocks noGrp="1"/>
          </p:cNvSpPr>
          <p:nvPr>
            <p:ph idx="1"/>
          </p:nvPr>
        </p:nvSpPr>
        <p:spPr>
          <a:xfrm>
            <a:off x="628651" y="2024022"/>
            <a:ext cx="4800600" cy="3263504"/>
          </a:xfrm>
        </p:spPr>
        <p:txBody>
          <a:bodyPr>
            <a:normAutofit/>
          </a:bodyPr>
          <a:lstStyle/>
          <a:p>
            <a:pPr>
              <a:lnSpc>
                <a:spcPct val="150000"/>
              </a:lnSpc>
              <a:spcAft>
                <a:spcPts val="450"/>
              </a:spcAft>
            </a:pPr>
            <a:r>
              <a:rPr lang="en-US" sz="1650" dirty="0"/>
              <a:t>Pilot schools </a:t>
            </a:r>
          </a:p>
          <a:p>
            <a:pPr algn="l">
              <a:lnSpc>
                <a:spcPct val="100000"/>
              </a:lnSpc>
            </a:pPr>
            <a:r>
              <a:rPr lang="en-US" sz="1650" dirty="0"/>
              <a:t>Organizations, networks and communities on a national level </a:t>
            </a:r>
            <a:br>
              <a:rPr lang="en-US" sz="1650" dirty="0"/>
            </a:br>
            <a:endParaRPr lang="en-US" sz="1650" dirty="0"/>
          </a:p>
          <a:p>
            <a:pPr algn="l">
              <a:lnSpc>
                <a:spcPct val="100000"/>
              </a:lnSpc>
            </a:pPr>
            <a:r>
              <a:rPr lang="en-US" sz="1650" dirty="0"/>
              <a:t>Organizations, networks and communities on an international level </a:t>
            </a:r>
          </a:p>
          <a:p>
            <a:pPr marL="0" indent="0">
              <a:lnSpc>
                <a:spcPct val="100000"/>
              </a:lnSpc>
              <a:buNone/>
            </a:pPr>
            <a:endParaRPr lang="en-US" sz="1650" dirty="0"/>
          </a:p>
          <a:p>
            <a:pPr>
              <a:lnSpc>
                <a:spcPct val="100000"/>
              </a:lnSpc>
              <a:spcBef>
                <a:spcPts val="0"/>
              </a:spcBef>
            </a:pPr>
            <a:r>
              <a:rPr lang="en-US" sz="1650" dirty="0"/>
              <a:t>Independent users (teachers and students)</a:t>
            </a:r>
          </a:p>
        </p:txBody>
      </p:sp>
      <p:sp>
        <p:nvSpPr>
          <p:cNvPr id="5" name="Footer Placeholder 4">
            <a:extLst>
              <a:ext uri="{FF2B5EF4-FFF2-40B4-BE49-F238E27FC236}">
                <a16:creationId xmlns:a16="http://schemas.microsoft.com/office/drawing/2014/main" id="{724C4010-2E7F-455B-9DBF-49C0D9A4D85E}"/>
              </a:ext>
            </a:extLst>
          </p:cNvPr>
          <p:cNvSpPr>
            <a:spLocks noGrp="1"/>
          </p:cNvSpPr>
          <p:nvPr>
            <p:ph type="ftr" sz="quarter" idx="11"/>
          </p:nvPr>
        </p:nvSpPr>
        <p:spPr/>
        <p:txBody>
          <a:bodyPr/>
          <a:lstStyle/>
          <a:p>
            <a:pPr defTabSz="685800">
              <a:defRPr/>
            </a:pPr>
            <a:r>
              <a:rPr lang="pt-BR">
                <a:solidFill>
                  <a:prstClr val="black">
                    <a:tint val="75000"/>
                  </a:prstClr>
                </a:solidFill>
                <a:latin typeface="Calibri" panose="020F0502020204030204"/>
                <a:ea typeface="+mn-ea"/>
                <a:cs typeface="+mn-cs"/>
              </a:rPr>
              <a:t>www.up2university.eu</a:t>
            </a:r>
            <a:endParaRPr lang="pt-BR" dirty="0">
              <a:solidFill>
                <a:prstClr val="black">
                  <a:tint val="75000"/>
                </a:prstClr>
              </a:solidFill>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40B048A2-B145-455B-BBCA-E68FE36B39A8}"/>
              </a:ext>
            </a:extLst>
          </p:cNvPr>
          <p:cNvSpPr>
            <a:spLocks noGrp="1"/>
          </p:cNvSpPr>
          <p:nvPr>
            <p:ph type="sldNum" sz="quarter" idx="12"/>
          </p:nvPr>
        </p:nvSpPr>
        <p:spPr/>
        <p:txBody>
          <a:bodyPr/>
          <a:lstStyle/>
          <a:p>
            <a:pPr defTabSz="685800">
              <a:defRPr/>
            </a:pPr>
            <a:fld id="{329E5F41-1819-CC4C-A361-86D446D94323}" type="slidenum">
              <a:rPr lang="pt-BR">
                <a:solidFill>
                  <a:prstClr val="black">
                    <a:tint val="75000"/>
                  </a:prstClr>
                </a:solidFill>
                <a:latin typeface="Calibri" panose="020F0502020204030204"/>
                <a:ea typeface="+mn-ea"/>
                <a:cs typeface="+mn-cs"/>
              </a:rPr>
              <a:pPr defTabSz="685800">
                <a:defRPr/>
              </a:pPr>
              <a:t>44</a:t>
            </a:fld>
            <a:endParaRPr lang="pt-BR">
              <a:solidFill>
                <a:prstClr val="black">
                  <a:tint val="75000"/>
                </a:prstClr>
              </a:solidFill>
              <a:latin typeface="Calibri" panose="020F0502020204030204"/>
              <a:ea typeface="+mn-ea"/>
              <a:cs typeface="+mn-cs"/>
            </a:endParaRPr>
          </a:p>
        </p:txBody>
      </p:sp>
      <p:pic>
        <p:nvPicPr>
          <p:cNvPr id="10" name="Picture 9" descr="A close up of a logo&#10;&#10;Description generated with very high confidence">
            <a:extLst>
              <a:ext uri="{FF2B5EF4-FFF2-40B4-BE49-F238E27FC236}">
                <a16:creationId xmlns:a16="http://schemas.microsoft.com/office/drawing/2014/main" id="{B17276E2-2DFE-4D63-A7C4-13B1A80FAA65}"/>
              </a:ext>
            </a:extLst>
          </p:cNvPr>
          <p:cNvPicPr>
            <a:picLocks noChangeAspect="1"/>
          </p:cNvPicPr>
          <p:nvPr/>
        </p:nvPicPr>
        <p:blipFill rotWithShape="1">
          <a:blip r:embed="rId3">
            <a:extLst>
              <a:ext uri="{28A0092B-C50C-407E-A947-70E740481C1C}">
                <a14:useLocalDpi xmlns:a14="http://schemas.microsoft.com/office/drawing/2010/main" val="0"/>
              </a:ext>
            </a:extLst>
          </a:blip>
          <a:srcRect l="14361" r="13580"/>
          <a:stretch/>
        </p:blipFill>
        <p:spPr>
          <a:xfrm>
            <a:off x="5443539" y="2101497"/>
            <a:ext cx="3455254" cy="3202718"/>
          </a:xfrm>
          <a:prstGeom prst="rect">
            <a:avLst/>
          </a:prstGeom>
        </p:spPr>
      </p:pic>
    </p:spTree>
    <p:extLst>
      <p:ext uri="{BB962C8B-B14F-4D97-AF65-F5344CB8AC3E}">
        <p14:creationId xmlns:p14="http://schemas.microsoft.com/office/powerpoint/2010/main" val="7514899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CustomShape 1"/>
          <p:cNvSpPr/>
          <p:nvPr/>
        </p:nvSpPr>
        <p:spPr>
          <a:xfrm>
            <a:off x="571590" y="957021"/>
            <a:ext cx="6914700" cy="99360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ctr"/>
          <a:lstStyle/>
          <a:p>
            <a:pPr defTabSz="685800">
              <a:lnSpc>
                <a:spcPct val="90000"/>
              </a:lnSpc>
              <a:defRPr/>
            </a:pPr>
            <a:r>
              <a:rPr lang="it-IT" sz="3300" b="1" spc="-1" dirty="0" err="1">
                <a:latin typeface="Raleway"/>
                <a:ea typeface="Raleway"/>
              </a:rPr>
              <a:t>Teacher</a:t>
            </a:r>
            <a:r>
              <a:rPr lang="it-IT" sz="3300" b="1" spc="-1" dirty="0">
                <a:latin typeface="Raleway"/>
                <a:ea typeface="Raleway"/>
              </a:rPr>
              <a:t> CPD </a:t>
            </a:r>
            <a:endParaRPr lang="it-IT" sz="3300" spc="-1" dirty="0">
              <a:latin typeface="Arial"/>
            </a:endParaRPr>
          </a:p>
        </p:txBody>
      </p:sp>
      <p:sp>
        <p:nvSpPr>
          <p:cNvPr id="188" name="CustomShape 2"/>
          <p:cNvSpPr/>
          <p:nvPr/>
        </p:nvSpPr>
        <p:spPr>
          <a:xfrm>
            <a:off x="445680" y="2124630"/>
            <a:ext cx="4332060" cy="349920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ormAutofit/>
          </a:bodyPr>
          <a:lstStyle/>
          <a:p>
            <a:pPr marL="514350" lvl="1" indent="-170910" defTabSz="685800">
              <a:lnSpc>
                <a:spcPct val="120000"/>
              </a:lnSpc>
              <a:spcAft>
                <a:spcPts val="451"/>
              </a:spcAft>
              <a:buBlip>
                <a:blip r:embed="rId3"/>
              </a:buBlip>
              <a:defRPr/>
            </a:pPr>
            <a:r>
              <a:rPr lang="en-GB" b="1" spc="-1" dirty="0">
                <a:solidFill>
                  <a:srgbClr val="000000"/>
                </a:solidFill>
                <a:latin typeface="Raleway"/>
                <a:ea typeface="Raleway"/>
              </a:rPr>
              <a:t>Module 1- I</a:t>
            </a:r>
            <a:r>
              <a:rPr lang="en-GB" spc="-1" dirty="0">
                <a:solidFill>
                  <a:srgbClr val="000000"/>
                </a:solidFill>
                <a:latin typeface="Raleway"/>
                <a:ea typeface="Raleway"/>
              </a:rPr>
              <a:t>mplemented in pilot countries</a:t>
            </a:r>
          </a:p>
          <a:p>
            <a:pPr marL="514350" lvl="1" indent="-170910" defTabSz="685800">
              <a:lnSpc>
                <a:spcPct val="120000"/>
              </a:lnSpc>
              <a:spcAft>
                <a:spcPts val="451"/>
              </a:spcAft>
              <a:buBlip>
                <a:blip r:embed="rId3"/>
              </a:buBlip>
              <a:defRPr/>
            </a:pPr>
            <a:endParaRPr lang="en-GB" spc="-1" dirty="0">
              <a:solidFill>
                <a:prstClr val="black"/>
              </a:solidFill>
              <a:latin typeface="Arial"/>
            </a:endParaRPr>
          </a:p>
          <a:p>
            <a:pPr marL="514350" lvl="1" indent="-170910" defTabSz="685800">
              <a:lnSpc>
                <a:spcPct val="120000"/>
              </a:lnSpc>
              <a:spcAft>
                <a:spcPts val="451"/>
              </a:spcAft>
              <a:buBlip>
                <a:blip r:embed="rId3"/>
              </a:buBlip>
              <a:defRPr/>
            </a:pPr>
            <a:r>
              <a:rPr lang="en-GB" b="1" spc="-1" dirty="0">
                <a:solidFill>
                  <a:srgbClr val="000000"/>
                </a:solidFill>
                <a:latin typeface="Raleway"/>
                <a:ea typeface="Raleway"/>
              </a:rPr>
              <a:t>Module 2- </a:t>
            </a:r>
            <a:r>
              <a:rPr lang="en-GB" spc="-1" dirty="0">
                <a:solidFill>
                  <a:srgbClr val="000000"/>
                </a:solidFill>
                <a:latin typeface="Raleway"/>
                <a:ea typeface="Raleway"/>
              </a:rPr>
              <a:t>Teachers will implement what they learned in </a:t>
            </a:r>
            <a:r>
              <a:rPr lang="en-GB" spc="-1" dirty="0">
                <a:solidFill>
                  <a:prstClr val="black"/>
                </a:solidFill>
                <a:latin typeface="Raleway"/>
                <a:ea typeface="Raleway"/>
              </a:rPr>
              <a:t>classrooms</a:t>
            </a:r>
          </a:p>
          <a:p>
            <a:pPr marL="514350" lvl="1" indent="-170910" defTabSz="685800">
              <a:lnSpc>
                <a:spcPct val="120000"/>
              </a:lnSpc>
              <a:spcAft>
                <a:spcPts val="451"/>
              </a:spcAft>
              <a:buBlip>
                <a:blip r:embed="rId3"/>
              </a:buBlip>
              <a:defRPr/>
            </a:pPr>
            <a:endParaRPr lang="en-GB" spc="-1" dirty="0">
              <a:solidFill>
                <a:prstClr val="black"/>
              </a:solidFill>
              <a:latin typeface="Arial"/>
            </a:endParaRPr>
          </a:p>
          <a:p>
            <a:pPr marL="514350" lvl="1" indent="-170910" defTabSz="685800">
              <a:lnSpc>
                <a:spcPct val="120000"/>
              </a:lnSpc>
              <a:spcAft>
                <a:spcPts val="451"/>
              </a:spcAft>
              <a:buBlip>
                <a:blip r:embed="rId3"/>
              </a:buBlip>
              <a:defRPr/>
            </a:pPr>
            <a:r>
              <a:rPr lang="en-GB" b="1" spc="-1" dirty="0">
                <a:solidFill>
                  <a:srgbClr val="000000"/>
                </a:solidFill>
                <a:latin typeface="Raleway"/>
                <a:ea typeface="Raleway"/>
              </a:rPr>
              <a:t>Module 3</a:t>
            </a:r>
            <a:r>
              <a:rPr lang="en-GB" spc="-1" dirty="0">
                <a:solidFill>
                  <a:prstClr val="black"/>
                </a:solidFill>
                <a:latin typeface="Arial"/>
              </a:rPr>
              <a:t>- </a:t>
            </a:r>
            <a:r>
              <a:rPr lang="en-GB" i="1" spc="-1" dirty="0">
                <a:solidFill>
                  <a:srgbClr val="000000"/>
                </a:solidFill>
                <a:latin typeface="Raleway"/>
                <a:ea typeface="Raleway"/>
              </a:rPr>
              <a:t>‘Train the trainer’</a:t>
            </a:r>
            <a:endParaRPr lang="it-IT" sz="1500" spc="-1" dirty="0">
              <a:solidFill>
                <a:prstClr val="black"/>
              </a:solidFill>
              <a:latin typeface="Arial"/>
            </a:endParaRPr>
          </a:p>
        </p:txBody>
      </p:sp>
      <p:sp>
        <p:nvSpPr>
          <p:cNvPr id="189" name="CustomShape 3"/>
          <p:cNvSpPr/>
          <p:nvPr/>
        </p:nvSpPr>
        <p:spPr>
          <a:xfrm>
            <a:off x="3028860" y="5624640"/>
            <a:ext cx="3085560" cy="27324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ctr"/>
          <a:lstStyle/>
          <a:p>
            <a:pPr algn="ctr" defTabSz="685800">
              <a:defRPr/>
            </a:pPr>
            <a:r>
              <a:rPr lang="it-IT" sz="900" spc="-1">
                <a:solidFill>
                  <a:srgbClr val="000000"/>
                </a:solidFill>
                <a:latin typeface="Raleway Light"/>
                <a:ea typeface="Raleway Light"/>
              </a:rPr>
              <a:t>www.up2university.eu</a:t>
            </a:r>
            <a:endParaRPr lang="it-IT" sz="900" spc="-1">
              <a:solidFill>
                <a:prstClr val="black"/>
              </a:solidFill>
              <a:latin typeface="Arial"/>
            </a:endParaRPr>
          </a:p>
        </p:txBody>
      </p:sp>
      <p:sp>
        <p:nvSpPr>
          <p:cNvPr id="190" name="CustomShape 4"/>
          <p:cNvSpPr/>
          <p:nvPr/>
        </p:nvSpPr>
        <p:spPr>
          <a:xfrm>
            <a:off x="6457860" y="5624640"/>
            <a:ext cx="2056860" cy="27324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ctr"/>
          <a:lstStyle/>
          <a:p>
            <a:pPr algn="r" defTabSz="685800">
              <a:defRPr/>
            </a:pPr>
            <a:fld id="{252A52D0-9094-4563-BA66-1F4346CF500C}" type="slidenum">
              <a:rPr lang="it-IT" sz="900" spc="-1">
                <a:solidFill>
                  <a:srgbClr val="000000"/>
                </a:solidFill>
                <a:latin typeface="Raleway Light"/>
                <a:ea typeface="Raleway Light"/>
              </a:rPr>
              <a:pPr algn="r" defTabSz="685800">
                <a:defRPr/>
              </a:pPr>
              <a:t>45</a:t>
            </a:fld>
            <a:endParaRPr lang="it-IT" sz="900" spc="-1">
              <a:solidFill>
                <a:prstClr val="black"/>
              </a:solidFill>
              <a:latin typeface="Arial"/>
            </a:endParaRPr>
          </a:p>
        </p:txBody>
      </p:sp>
      <p:sp>
        <p:nvSpPr>
          <p:cNvPr id="9" name="Rectangle 8">
            <a:extLst>
              <a:ext uri="{FF2B5EF4-FFF2-40B4-BE49-F238E27FC236}">
                <a16:creationId xmlns:a16="http://schemas.microsoft.com/office/drawing/2014/main" id="{7B76AA7E-DD0D-43B7-82E6-31250E22956D}"/>
              </a:ext>
            </a:extLst>
          </p:cNvPr>
          <p:cNvSpPr/>
          <p:nvPr/>
        </p:nvSpPr>
        <p:spPr>
          <a:xfrm>
            <a:off x="5157644" y="4520319"/>
            <a:ext cx="3085560" cy="507831"/>
          </a:xfrm>
          <a:prstGeom prst="rect">
            <a:avLst/>
          </a:prstGeom>
        </p:spPr>
        <p:txBody>
          <a:bodyPr wrap="square">
            <a:spAutoFit/>
          </a:bodyPr>
          <a:lstStyle/>
          <a:p>
            <a:pPr algn="just" defTabSz="685800">
              <a:spcAft>
                <a:spcPts val="900"/>
              </a:spcAft>
              <a:defRPr/>
            </a:pPr>
            <a:r>
              <a:rPr lang="en-GB" sz="1350" dirty="0">
                <a:solidFill>
                  <a:prstClr val="black"/>
                </a:solidFill>
                <a:latin typeface="Raleway" panose="020B0003030101060003" pitchFamily="34" charset="0"/>
                <a:ea typeface="Calibri" panose="020F0502020204030204" pitchFamily="34" charset="0"/>
              </a:rPr>
              <a:t>OER Resources and interactive Activities and content</a:t>
            </a:r>
            <a:endParaRPr lang="x-none" sz="1350" dirty="0">
              <a:solidFill>
                <a:prstClr val="black"/>
              </a:solidFill>
              <a:latin typeface="Raleway" panose="020B0003030101060003" pitchFamily="34" charset="0"/>
              <a:ea typeface="Calibri" panose="020F0502020204030204" pitchFamily="34" charset="0"/>
            </a:endParaRPr>
          </a:p>
        </p:txBody>
      </p:sp>
      <p:pic>
        <p:nvPicPr>
          <p:cNvPr id="10" name="Picture 9">
            <a:extLst>
              <a:ext uri="{FF2B5EF4-FFF2-40B4-BE49-F238E27FC236}">
                <a16:creationId xmlns:a16="http://schemas.microsoft.com/office/drawing/2014/main" id="{6AD470ED-B6DF-4D1B-8CAA-39C024E0E018}"/>
              </a:ext>
            </a:extLst>
          </p:cNvPr>
          <p:cNvPicPr>
            <a:picLocks noChangeAspect="1"/>
          </p:cNvPicPr>
          <p:nvPr/>
        </p:nvPicPr>
        <p:blipFill>
          <a:blip r:embed="rId4"/>
          <a:stretch>
            <a:fillRect/>
          </a:stretch>
        </p:blipFill>
        <p:spPr>
          <a:xfrm>
            <a:off x="5030398" y="2123606"/>
            <a:ext cx="3676349" cy="2261889"/>
          </a:xfrm>
          <a:prstGeom prst="rect">
            <a:avLst/>
          </a:prstGeom>
        </p:spPr>
      </p:pic>
      <p:sp>
        <p:nvSpPr>
          <p:cNvPr id="2" name="Oval 1">
            <a:extLst>
              <a:ext uri="{FF2B5EF4-FFF2-40B4-BE49-F238E27FC236}">
                <a16:creationId xmlns:a16="http://schemas.microsoft.com/office/drawing/2014/main" id="{64F04216-81DC-4FAD-963F-D4C71FC68968}"/>
              </a:ext>
            </a:extLst>
          </p:cNvPr>
          <p:cNvSpPr/>
          <p:nvPr/>
        </p:nvSpPr>
        <p:spPr>
          <a:xfrm>
            <a:off x="5074920" y="3021330"/>
            <a:ext cx="304800" cy="26670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sz="1350"/>
          </a:p>
        </p:txBody>
      </p:sp>
      <p:sp>
        <p:nvSpPr>
          <p:cNvPr id="11" name="Oval 10">
            <a:extLst>
              <a:ext uri="{FF2B5EF4-FFF2-40B4-BE49-F238E27FC236}">
                <a16:creationId xmlns:a16="http://schemas.microsoft.com/office/drawing/2014/main" id="{26ED5DD0-B667-49EC-8E8B-32EDBFA69D7B}"/>
              </a:ext>
            </a:extLst>
          </p:cNvPr>
          <p:cNvSpPr/>
          <p:nvPr/>
        </p:nvSpPr>
        <p:spPr>
          <a:xfrm>
            <a:off x="5044440" y="2593773"/>
            <a:ext cx="392520" cy="26670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sz="1350"/>
          </a:p>
        </p:txBody>
      </p:sp>
      <p:sp>
        <p:nvSpPr>
          <p:cNvPr id="12" name="Oval 11">
            <a:extLst>
              <a:ext uri="{FF2B5EF4-FFF2-40B4-BE49-F238E27FC236}">
                <a16:creationId xmlns:a16="http://schemas.microsoft.com/office/drawing/2014/main" id="{C56C9322-9BC2-4930-AFB4-EC519E8006BE}"/>
              </a:ext>
            </a:extLst>
          </p:cNvPr>
          <p:cNvSpPr/>
          <p:nvPr/>
        </p:nvSpPr>
        <p:spPr>
          <a:xfrm>
            <a:off x="8298180" y="2800350"/>
            <a:ext cx="392520" cy="266700"/>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sz="1350"/>
          </a:p>
        </p:txBody>
      </p:sp>
      <p:sp>
        <p:nvSpPr>
          <p:cNvPr id="13" name="Oval 12">
            <a:extLst>
              <a:ext uri="{FF2B5EF4-FFF2-40B4-BE49-F238E27FC236}">
                <a16:creationId xmlns:a16="http://schemas.microsoft.com/office/drawing/2014/main" id="{59D09CA3-FEC2-4CA1-80B8-C61C7FFBE2D8}"/>
              </a:ext>
            </a:extLst>
          </p:cNvPr>
          <p:cNvSpPr/>
          <p:nvPr/>
        </p:nvSpPr>
        <p:spPr>
          <a:xfrm>
            <a:off x="7840980" y="3508316"/>
            <a:ext cx="975360" cy="861939"/>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sz="1350"/>
          </a:p>
        </p:txBody>
      </p:sp>
      <p:sp>
        <p:nvSpPr>
          <p:cNvPr id="14" name="Oval 13">
            <a:extLst>
              <a:ext uri="{FF2B5EF4-FFF2-40B4-BE49-F238E27FC236}">
                <a16:creationId xmlns:a16="http://schemas.microsoft.com/office/drawing/2014/main" id="{963F1B9B-C2EC-4BE9-AE80-45B3A9C1A363}"/>
              </a:ext>
            </a:extLst>
          </p:cNvPr>
          <p:cNvSpPr/>
          <p:nvPr/>
        </p:nvSpPr>
        <p:spPr>
          <a:xfrm>
            <a:off x="5030398" y="3794903"/>
            <a:ext cx="644708" cy="288765"/>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L" sz="1350"/>
          </a:p>
        </p:txBody>
      </p:sp>
    </p:spTree>
    <p:extLst>
      <p:ext uri="{BB962C8B-B14F-4D97-AF65-F5344CB8AC3E}">
        <p14:creationId xmlns:p14="http://schemas.microsoft.com/office/powerpoint/2010/main" val="2400607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12" grpId="0" animBg="1"/>
      <p:bldP spid="13" grpId="0" animBg="1"/>
      <p:bldP spid="1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8AB6E-FB4C-4EDB-AE73-167C4C9D3948}"/>
              </a:ext>
            </a:extLst>
          </p:cNvPr>
          <p:cNvSpPr>
            <a:spLocks noGrp="1"/>
          </p:cNvSpPr>
          <p:nvPr>
            <p:ph type="title"/>
          </p:nvPr>
        </p:nvSpPr>
        <p:spPr/>
        <p:txBody>
          <a:bodyPr/>
          <a:lstStyle/>
          <a:p>
            <a:r>
              <a:rPr lang="en" b="1" dirty="0">
                <a:latin typeface="Raleway" panose="020B0003030101060003" pitchFamily="34" charset="0"/>
                <a:cs typeface="Calibri"/>
                <a:sym typeface="Calibri"/>
              </a:rPr>
              <a:t>Local Practices </a:t>
            </a:r>
            <a:r>
              <a:rPr lang="en-US" b="1" dirty="0">
                <a:latin typeface="Raleway" panose="020B0003030101060003" pitchFamily="34" charset="0"/>
                <a:cs typeface="Calibri"/>
                <a:sym typeface="Calibri"/>
              </a:rPr>
              <a:t>from </a:t>
            </a:r>
            <a:r>
              <a:rPr lang="en" b="1" dirty="0">
                <a:latin typeface="Raleway" panose="020B0003030101060003" pitchFamily="34" charset="0"/>
                <a:ea typeface="Calibri"/>
                <a:cs typeface="Calibri"/>
                <a:sym typeface="Calibri"/>
              </a:rPr>
              <a:t>Pilot Countries </a:t>
            </a:r>
            <a:endParaRPr lang="x-none" dirty="0">
              <a:latin typeface="Raleway" panose="020B0003030101060003" pitchFamily="34" charset="0"/>
            </a:endParaRPr>
          </a:p>
        </p:txBody>
      </p:sp>
      <p:graphicFrame>
        <p:nvGraphicFramePr>
          <p:cNvPr id="4" name="Table 3">
            <a:extLst>
              <a:ext uri="{FF2B5EF4-FFF2-40B4-BE49-F238E27FC236}">
                <a16:creationId xmlns:a16="http://schemas.microsoft.com/office/drawing/2014/main" id="{374BA420-061C-4E63-9B99-CD7024823367}"/>
              </a:ext>
            </a:extLst>
          </p:cNvPr>
          <p:cNvGraphicFramePr>
            <a:graphicFrameLocks noGrp="1"/>
          </p:cNvGraphicFramePr>
          <p:nvPr>
            <p:extLst/>
          </p:nvPr>
        </p:nvGraphicFramePr>
        <p:xfrm>
          <a:off x="690816" y="2143303"/>
          <a:ext cx="7397383" cy="3141085"/>
        </p:xfrm>
        <a:graphic>
          <a:graphicData uri="http://schemas.openxmlformats.org/drawingml/2006/table">
            <a:tbl>
              <a:tblPr firstRow="1" bandRow="1">
                <a:tableStyleId>{9DCAF9ED-07DC-4A11-8D7F-57B35C25682E}</a:tableStyleId>
              </a:tblPr>
              <a:tblGrid>
                <a:gridCol w="2232203">
                  <a:extLst>
                    <a:ext uri="{9D8B030D-6E8A-4147-A177-3AD203B41FA5}">
                      <a16:colId xmlns:a16="http://schemas.microsoft.com/office/drawing/2014/main" val="1260629533"/>
                    </a:ext>
                  </a:extLst>
                </a:gridCol>
                <a:gridCol w="5165180">
                  <a:extLst>
                    <a:ext uri="{9D8B030D-6E8A-4147-A177-3AD203B41FA5}">
                      <a16:colId xmlns:a16="http://schemas.microsoft.com/office/drawing/2014/main" val="2105644167"/>
                    </a:ext>
                  </a:extLst>
                </a:gridCol>
              </a:tblGrid>
              <a:tr h="388588">
                <a:tc>
                  <a:txBody>
                    <a:bodyPr/>
                    <a:lstStyle/>
                    <a:p>
                      <a:r>
                        <a:rPr lang="en-US" sz="1800" dirty="0">
                          <a:solidFill>
                            <a:schemeClr val="tx1"/>
                          </a:solidFill>
                          <a:latin typeface="Raleway" panose="020B0003030101060003" pitchFamily="34" charset="0"/>
                        </a:rPr>
                        <a:t>Country</a:t>
                      </a:r>
                    </a:p>
                  </a:txBody>
                  <a:tcPr marL="68580" marR="68580" marT="34290" marB="34290">
                    <a:lnL w="12700" cmpd="sng">
                      <a:noFill/>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dirty="0">
                          <a:solidFill>
                            <a:schemeClr val="tx1"/>
                          </a:solidFill>
                          <a:latin typeface="Raleway" panose="020B0003030101060003" pitchFamily="34" charset="0"/>
                        </a:rPr>
                        <a:t>CPD Modules - Local Initiative  </a:t>
                      </a:r>
                    </a:p>
                  </a:txBody>
                  <a:tcPr marL="68580" marR="68580" marT="34290" marB="34290">
                    <a:lnL w="12700" cap="flat" cmpd="sng" algn="ctr">
                      <a:solidFill>
                        <a:schemeClr val="bg1"/>
                      </a:solidFill>
                      <a:prstDash val="solid"/>
                      <a:round/>
                      <a:headEnd type="none" w="med" len="med"/>
                      <a:tailEnd type="none" w="med" len="med"/>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907470"/>
                  </a:ext>
                </a:extLst>
              </a:tr>
              <a:tr h="894561">
                <a:tc>
                  <a:txBody>
                    <a:bodyPr/>
                    <a:lstStyle/>
                    <a:p>
                      <a:r>
                        <a:rPr lang="en-US" sz="1500" b="1" dirty="0">
                          <a:latin typeface="Raleway" panose="020B0003030101060003" pitchFamily="34" charset="0"/>
                        </a:rPr>
                        <a:t>Spain </a:t>
                      </a:r>
                    </a:p>
                  </a:txBody>
                  <a:tcPr marL="68580" marR="68580" marT="34290" marB="34290"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7941E"/>
                    </a:solidFill>
                  </a:tcPr>
                </a:tc>
                <a:tc>
                  <a:txBody>
                    <a:bodyPr/>
                    <a:lstStyle/>
                    <a:p>
                      <a:r>
                        <a:rPr lang="en-US" sz="1500" dirty="0">
                          <a:latin typeface="Raleway" panose="020B0003030101060003" pitchFamily="34" charset="0"/>
                        </a:rPr>
                        <a:t>Bottom Up approach - Small group of independent teachers whose schools not yet affiliated with Up2U</a:t>
                      </a:r>
                    </a:p>
                  </a:txBody>
                  <a:tcPr marL="68580" marR="68580" marT="34290" marB="34290" anchor="ct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7941E"/>
                    </a:solidFill>
                  </a:tcPr>
                </a:tc>
                <a:extLst>
                  <a:ext uri="{0D108BD9-81ED-4DB2-BD59-A6C34878D82A}">
                    <a16:rowId xmlns:a16="http://schemas.microsoft.com/office/drawing/2014/main" val="3874532868"/>
                  </a:ext>
                </a:extLst>
              </a:tr>
              <a:tr h="619312">
                <a:tc>
                  <a:txBody>
                    <a:bodyPr/>
                    <a:lstStyle/>
                    <a:p>
                      <a:r>
                        <a:rPr lang="en-US" sz="1500" b="1" dirty="0">
                          <a:latin typeface="Raleway" panose="020B0003030101060003" pitchFamily="34" charset="0"/>
                        </a:rPr>
                        <a:t>Lithuania </a:t>
                      </a:r>
                    </a:p>
                  </a:txBody>
                  <a:tcPr marL="68580" marR="68580" marT="34290" marB="34290"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E8CB"/>
                    </a:solidFill>
                  </a:tcPr>
                </a:tc>
                <a:tc>
                  <a:txBody>
                    <a:bodyPr/>
                    <a:lstStyle/>
                    <a:p>
                      <a:r>
                        <a:rPr lang="en-US" sz="1500" dirty="0">
                          <a:latin typeface="Raleway" panose="020B0003030101060003" pitchFamily="34" charset="0"/>
                        </a:rPr>
                        <a:t>Fully online Module 1 instead of hybrid or f2f</a:t>
                      </a:r>
                    </a:p>
                  </a:txBody>
                  <a:tcPr marL="68580" marR="68580" marT="34290" marB="34290" anchor="ct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E8CB"/>
                    </a:solidFill>
                  </a:tcPr>
                </a:tc>
                <a:extLst>
                  <a:ext uri="{0D108BD9-81ED-4DB2-BD59-A6C34878D82A}">
                    <a16:rowId xmlns:a16="http://schemas.microsoft.com/office/drawing/2014/main" val="1783093461"/>
                  </a:ext>
                </a:extLst>
              </a:tr>
              <a:tr h="619312">
                <a:tc>
                  <a:txBody>
                    <a:bodyPr/>
                    <a:lstStyle/>
                    <a:p>
                      <a:r>
                        <a:rPr lang="en-US" sz="1500" b="1" dirty="0">
                          <a:latin typeface="Raleway" panose="020B0003030101060003" pitchFamily="34" charset="0"/>
                        </a:rPr>
                        <a:t>Portugal and Italy</a:t>
                      </a:r>
                    </a:p>
                  </a:txBody>
                  <a:tcPr marL="68580" marR="68580" marT="34290" marB="34290"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7941E"/>
                    </a:solidFill>
                  </a:tcPr>
                </a:tc>
                <a:tc>
                  <a:txBody>
                    <a:bodyPr/>
                    <a:lstStyle/>
                    <a:p>
                      <a:r>
                        <a:rPr lang="en-US" sz="1500" dirty="0">
                          <a:latin typeface="Raleway" panose="020B0003030101060003" pitchFamily="34" charset="0"/>
                        </a:rPr>
                        <a:t>Combined Modules 1 and 2  to replace two sequential Modules </a:t>
                      </a:r>
                    </a:p>
                  </a:txBody>
                  <a:tcPr marL="68580" marR="68580" marT="34290" marB="34290" anchor="ct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7941E"/>
                    </a:solidFill>
                  </a:tcPr>
                </a:tc>
                <a:extLst>
                  <a:ext uri="{0D108BD9-81ED-4DB2-BD59-A6C34878D82A}">
                    <a16:rowId xmlns:a16="http://schemas.microsoft.com/office/drawing/2014/main" val="1945796509"/>
                  </a:ext>
                </a:extLst>
              </a:tr>
              <a:tr h="619312">
                <a:tc>
                  <a:txBody>
                    <a:bodyPr/>
                    <a:lstStyle/>
                    <a:p>
                      <a:r>
                        <a:rPr lang="en-US" sz="1500" b="1" dirty="0">
                          <a:latin typeface="Raleway" panose="020B0003030101060003" pitchFamily="34" charset="0"/>
                        </a:rPr>
                        <a:t>Several countries</a:t>
                      </a:r>
                    </a:p>
                  </a:txBody>
                  <a:tcPr marL="68580" marR="68580" marT="34290" marB="34290"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E8CB"/>
                    </a:solidFill>
                  </a:tcPr>
                </a:tc>
                <a:tc>
                  <a:txBody>
                    <a:bodyPr/>
                    <a:lstStyle/>
                    <a:p>
                      <a:r>
                        <a:rPr lang="en-US" sz="1500" dirty="0">
                          <a:latin typeface="Raleway" panose="020B0003030101060003" pitchFamily="34" charset="0"/>
                        </a:rPr>
                        <a:t>Prefer to use their own local instance of Moodle rather than central instance</a:t>
                      </a:r>
                    </a:p>
                  </a:txBody>
                  <a:tcPr marL="68580" marR="68580" marT="34290" marB="34290" anchor="ct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E8CB"/>
                    </a:solidFill>
                  </a:tcPr>
                </a:tc>
                <a:extLst>
                  <a:ext uri="{0D108BD9-81ED-4DB2-BD59-A6C34878D82A}">
                    <a16:rowId xmlns:a16="http://schemas.microsoft.com/office/drawing/2014/main" val="1417647256"/>
                  </a:ext>
                </a:extLst>
              </a:tr>
            </a:tbl>
          </a:graphicData>
        </a:graphic>
      </p:graphicFrame>
    </p:spTree>
    <p:extLst>
      <p:ext uri="{BB962C8B-B14F-4D97-AF65-F5344CB8AC3E}">
        <p14:creationId xmlns:p14="http://schemas.microsoft.com/office/powerpoint/2010/main" val="1921265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B5343-3E4A-4442-9A61-BE791306D764}"/>
              </a:ext>
            </a:extLst>
          </p:cNvPr>
          <p:cNvSpPr>
            <a:spLocks noGrp="1"/>
          </p:cNvSpPr>
          <p:nvPr>
            <p:ph type="title"/>
          </p:nvPr>
        </p:nvSpPr>
        <p:spPr/>
        <p:txBody>
          <a:bodyPr>
            <a:normAutofit/>
          </a:bodyPr>
          <a:lstStyle/>
          <a:p>
            <a:r>
              <a:rPr lang="en-US" dirty="0">
                <a:latin typeface="Raleway" panose="020B0503030101060003"/>
              </a:rPr>
              <a:t>National &amp; International</a:t>
            </a:r>
            <a:endParaRPr lang="x-none" dirty="0"/>
          </a:p>
        </p:txBody>
      </p:sp>
      <p:sp>
        <p:nvSpPr>
          <p:cNvPr id="5" name="Content Placeholder 4"/>
          <p:cNvSpPr>
            <a:spLocks noGrp="1"/>
          </p:cNvSpPr>
          <p:nvPr>
            <p:ph idx="1"/>
          </p:nvPr>
        </p:nvSpPr>
        <p:spPr>
          <a:xfrm>
            <a:off x="628651" y="1862137"/>
            <a:ext cx="4857749" cy="3263504"/>
          </a:xfrm>
        </p:spPr>
        <p:txBody>
          <a:bodyPr>
            <a:normAutofit lnSpcReduction="10000"/>
          </a:bodyPr>
          <a:lstStyle/>
          <a:p>
            <a:r>
              <a:rPr lang="en-GB" dirty="0"/>
              <a:t>National teacher organizations and networks.</a:t>
            </a:r>
          </a:p>
          <a:p>
            <a:r>
              <a:rPr lang="en-GB" dirty="0"/>
              <a:t>Organizations that promote pedagogy and learning technologies for teachers and schools.</a:t>
            </a:r>
          </a:p>
          <a:p>
            <a:r>
              <a:rPr lang="en-GB" dirty="0"/>
              <a:t>Teacher professional development programmes. </a:t>
            </a:r>
          </a:p>
          <a:p>
            <a:r>
              <a:rPr lang="en-GB" dirty="0"/>
              <a:t>Universities and colleges - Outreach programs</a:t>
            </a:r>
          </a:p>
          <a:p>
            <a:r>
              <a:rPr lang="en-GB" dirty="0"/>
              <a:t>Government educational programs</a:t>
            </a:r>
          </a:p>
        </p:txBody>
      </p:sp>
      <p:sp>
        <p:nvSpPr>
          <p:cNvPr id="6" name="Content Placeholder 4"/>
          <p:cNvSpPr txBox="1">
            <a:spLocks/>
          </p:cNvSpPr>
          <p:nvPr/>
        </p:nvSpPr>
        <p:spPr>
          <a:xfrm>
            <a:off x="5486400" y="1862137"/>
            <a:ext cx="3364707" cy="3263504"/>
          </a:xfrm>
          <a:prstGeom prst="rect">
            <a:avLst/>
          </a:prstGeom>
        </p:spPr>
        <p:txBody>
          <a:bodyPr vert="horz" lIns="68580" tIns="34290" rIns="68580" bIns="34290" rtlCol="0">
            <a:normAutofit/>
          </a:bodyPr>
          <a:lstStyle>
            <a:lvl1pPr marL="228600" indent="-228600" algn="l" defTabSz="914400" rtl="0" eaLnBrk="1" latinLnBrk="0" hangingPunct="1">
              <a:lnSpc>
                <a:spcPct val="100000"/>
              </a:lnSpc>
              <a:spcBef>
                <a:spcPts val="1000"/>
              </a:spcBef>
              <a:buSzPct val="80000"/>
              <a:buFontTx/>
              <a:buBlip>
                <a:blip r:embed="rId3"/>
              </a:buBlip>
              <a:defRPr sz="2400" b="0" i="0" kern="1200">
                <a:solidFill>
                  <a:schemeClr val="tx1"/>
                </a:solidFill>
                <a:latin typeface="Raleway" charset="0"/>
                <a:ea typeface="Raleway" charset="0"/>
                <a:cs typeface="Raleway" charset="0"/>
              </a:defRPr>
            </a:lvl1pPr>
            <a:lvl2pPr marL="685800" indent="-228600" algn="l" defTabSz="914400" rtl="0" eaLnBrk="1" latinLnBrk="0" hangingPunct="1">
              <a:lnSpc>
                <a:spcPct val="100000"/>
              </a:lnSpc>
              <a:spcBef>
                <a:spcPts val="500"/>
              </a:spcBef>
              <a:buSzPct val="80000"/>
              <a:buFontTx/>
              <a:buBlip>
                <a:blip r:embed="rId3"/>
              </a:buBlip>
              <a:defRPr sz="2000" b="0" i="0" kern="1200">
                <a:solidFill>
                  <a:schemeClr val="tx1"/>
                </a:solidFill>
                <a:latin typeface="Raleway" charset="0"/>
                <a:ea typeface="Raleway" charset="0"/>
                <a:cs typeface="Raleway" charset="0"/>
              </a:defRPr>
            </a:lvl2pPr>
            <a:lvl3pPr marL="1143000" indent="-228600" algn="l" defTabSz="914400" rtl="0" eaLnBrk="1" latinLnBrk="0" hangingPunct="1">
              <a:lnSpc>
                <a:spcPct val="100000"/>
              </a:lnSpc>
              <a:spcBef>
                <a:spcPts val="500"/>
              </a:spcBef>
              <a:buSzPct val="80000"/>
              <a:buFontTx/>
              <a:buBlip>
                <a:blip r:embed="rId3"/>
              </a:buBlip>
              <a:defRPr sz="1800" b="0" i="0" kern="1200">
                <a:solidFill>
                  <a:schemeClr val="tx1"/>
                </a:solidFill>
                <a:latin typeface="Raleway" charset="0"/>
                <a:ea typeface="Raleway" charset="0"/>
                <a:cs typeface="Raleway" charset="0"/>
              </a:defRPr>
            </a:lvl3pPr>
            <a:lvl4pPr marL="1600200" indent="-228600" algn="l" defTabSz="914400" rtl="0" eaLnBrk="1" latinLnBrk="0" hangingPunct="1">
              <a:lnSpc>
                <a:spcPct val="100000"/>
              </a:lnSpc>
              <a:spcBef>
                <a:spcPts val="500"/>
              </a:spcBef>
              <a:buSzPct val="80000"/>
              <a:buFontTx/>
              <a:buBlip>
                <a:blip r:embed="rId3"/>
              </a:buBlip>
              <a:defRPr sz="1600" b="0" i="0" kern="1200">
                <a:solidFill>
                  <a:schemeClr val="tx1"/>
                </a:solidFill>
                <a:latin typeface="Raleway" charset="0"/>
                <a:ea typeface="Raleway" charset="0"/>
                <a:cs typeface="Raleway" charset="0"/>
              </a:defRPr>
            </a:lvl4pPr>
            <a:lvl5pPr marL="2057400" indent="-228600" algn="l" defTabSz="914400" rtl="0" eaLnBrk="1" latinLnBrk="0" hangingPunct="1">
              <a:lnSpc>
                <a:spcPct val="100000"/>
              </a:lnSpc>
              <a:spcBef>
                <a:spcPts val="500"/>
              </a:spcBef>
              <a:buSzPct val="80000"/>
              <a:buFontTx/>
              <a:buBlip>
                <a:blip r:embed="rId3"/>
              </a:buBlip>
              <a:defRPr sz="1400" b="0" i="0" kern="1200">
                <a:solidFill>
                  <a:schemeClr val="tx1"/>
                </a:solidFill>
                <a:latin typeface="Raleway" charset="0"/>
                <a:ea typeface="Raleway" charset="0"/>
                <a:cs typeface="Raleway"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dirty="0"/>
              <a:t>GÉANT &amp; NRENs</a:t>
            </a:r>
          </a:p>
          <a:p>
            <a:r>
              <a:rPr lang="en-GB" sz="1800" dirty="0"/>
              <a:t>Content providers</a:t>
            </a:r>
          </a:p>
          <a:p>
            <a:r>
              <a:rPr lang="en-GB" sz="1800" dirty="0"/>
              <a:t>OER repositories for schools</a:t>
            </a:r>
          </a:p>
          <a:p>
            <a:r>
              <a:rPr lang="en-GB" sz="1800" dirty="0"/>
              <a:t>Educational EU </a:t>
            </a:r>
            <a:br>
              <a:rPr lang="en-GB" sz="1800" dirty="0"/>
            </a:br>
            <a:r>
              <a:rPr lang="en-GB" sz="1800" dirty="0"/>
              <a:t>communities – </a:t>
            </a:r>
            <a:r>
              <a:rPr lang="en-GB" sz="1800" dirty="0" err="1"/>
              <a:t>Scientix</a:t>
            </a:r>
            <a:r>
              <a:rPr lang="en-GB" sz="1800" dirty="0"/>
              <a:t>, </a:t>
            </a:r>
            <a:r>
              <a:rPr lang="en-GB" sz="1800" dirty="0">
                <a:hlinkClick r:id="rId4"/>
              </a:rPr>
              <a:t>European </a:t>
            </a:r>
            <a:r>
              <a:rPr lang="en-GB" sz="1800" dirty="0" err="1">
                <a:hlinkClick r:id="rId4"/>
              </a:rPr>
              <a:t>Schoolnet</a:t>
            </a:r>
            <a:endParaRPr lang="en-GB" sz="1800" dirty="0"/>
          </a:p>
        </p:txBody>
      </p:sp>
    </p:spTree>
    <p:extLst>
      <p:ext uri="{BB962C8B-B14F-4D97-AF65-F5344CB8AC3E}">
        <p14:creationId xmlns:p14="http://schemas.microsoft.com/office/powerpoint/2010/main" val="11346616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8AB6E-FB4C-4EDB-AE73-167C4C9D3948}"/>
              </a:ext>
            </a:extLst>
          </p:cNvPr>
          <p:cNvSpPr>
            <a:spLocks noGrp="1"/>
          </p:cNvSpPr>
          <p:nvPr>
            <p:ph type="title"/>
          </p:nvPr>
        </p:nvSpPr>
        <p:spPr/>
        <p:txBody>
          <a:bodyPr>
            <a:normAutofit/>
          </a:bodyPr>
          <a:lstStyle/>
          <a:p>
            <a:r>
              <a:rPr lang="en-US" b="1" dirty="0">
                <a:latin typeface="Raleway" panose="020B0003030101060003" pitchFamily="34" charset="0"/>
                <a:cs typeface="Calibri"/>
                <a:sym typeface="Calibri"/>
              </a:rPr>
              <a:t>National</a:t>
            </a:r>
            <a:r>
              <a:rPr lang="en" b="1" dirty="0">
                <a:latin typeface="Raleway" panose="020B0003030101060003" pitchFamily="34" charset="0"/>
                <a:cs typeface="Calibri"/>
                <a:sym typeface="Calibri"/>
              </a:rPr>
              <a:t> Practices </a:t>
            </a:r>
            <a:r>
              <a:rPr lang="en-US" b="1" dirty="0">
                <a:latin typeface="Raleway" panose="020B0003030101060003" pitchFamily="34" charset="0"/>
                <a:cs typeface="Calibri"/>
                <a:sym typeface="Calibri"/>
              </a:rPr>
              <a:t>from </a:t>
            </a:r>
            <a:r>
              <a:rPr lang="en-US" b="1" dirty="0">
                <a:latin typeface="Raleway" panose="020B0003030101060003" pitchFamily="34" charset="0"/>
                <a:ea typeface="Calibri"/>
                <a:cs typeface="Calibri"/>
                <a:sym typeface="Calibri"/>
              </a:rPr>
              <a:t>partner</a:t>
            </a:r>
            <a:r>
              <a:rPr lang="en" b="1" dirty="0">
                <a:latin typeface="Raleway" panose="020B0003030101060003" pitchFamily="34" charset="0"/>
                <a:ea typeface="Calibri"/>
                <a:cs typeface="Calibri"/>
                <a:sym typeface="Calibri"/>
              </a:rPr>
              <a:t> countries</a:t>
            </a:r>
            <a:endParaRPr lang="x-none" dirty="0">
              <a:latin typeface="Raleway" panose="020B0003030101060003" pitchFamily="34" charset="0"/>
            </a:endParaRPr>
          </a:p>
        </p:txBody>
      </p:sp>
      <p:graphicFrame>
        <p:nvGraphicFramePr>
          <p:cNvPr id="4" name="Table 3">
            <a:extLst>
              <a:ext uri="{FF2B5EF4-FFF2-40B4-BE49-F238E27FC236}">
                <a16:creationId xmlns:a16="http://schemas.microsoft.com/office/drawing/2014/main" id="{374BA420-061C-4E63-9B99-CD7024823367}"/>
              </a:ext>
            </a:extLst>
          </p:cNvPr>
          <p:cNvGraphicFramePr>
            <a:graphicFrameLocks noGrp="1"/>
          </p:cNvGraphicFramePr>
          <p:nvPr>
            <p:extLst/>
          </p:nvPr>
        </p:nvGraphicFramePr>
        <p:xfrm>
          <a:off x="690816" y="2143303"/>
          <a:ext cx="7397383" cy="3207573"/>
        </p:xfrm>
        <a:graphic>
          <a:graphicData uri="http://schemas.openxmlformats.org/drawingml/2006/table">
            <a:tbl>
              <a:tblPr firstRow="1" bandRow="1">
                <a:tableStyleId>{9DCAF9ED-07DC-4A11-8D7F-57B35C25682E}</a:tableStyleId>
              </a:tblPr>
              <a:tblGrid>
                <a:gridCol w="2232203">
                  <a:extLst>
                    <a:ext uri="{9D8B030D-6E8A-4147-A177-3AD203B41FA5}">
                      <a16:colId xmlns:a16="http://schemas.microsoft.com/office/drawing/2014/main" val="1260629533"/>
                    </a:ext>
                  </a:extLst>
                </a:gridCol>
                <a:gridCol w="5165180">
                  <a:extLst>
                    <a:ext uri="{9D8B030D-6E8A-4147-A177-3AD203B41FA5}">
                      <a16:colId xmlns:a16="http://schemas.microsoft.com/office/drawing/2014/main" val="2105644167"/>
                    </a:ext>
                  </a:extLst>
                </a:gridCol>
              </a:tblGrid>
              <a:tr h="388588">
                <a:tc>
                  <a:txBody>
                    <a:bodyPr/>
                    <a:lstStyle/>
                    <a:p>
                      <a:r>
                        <a:rPr lang="en-US" sz="1800" dirty="0">
                          <a:solidFill>
                            <a:schemeClr val="tx1"/>
                          </a:solidFill>
                          <a:latin typeface="Raleway" panose="020B0003030101060003" pitchFamily="34" charset="0"/>
                        </a:rPr>
                        <a:t>Country</a:t>
                      </a:r>
                    </a:p>
                  </a:txBody>
                  <a:tcPr marL="68580" marR="68580" marT="34290" marB="34290">
                    <a:lnL w="12700" cmpd="sng">
                      <a:noFill/>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US" sz="1800" dirty="0">
                          <a:solidFill>
                            <a:schemeClr val="tx1"/>
                          </a:solidFill>
                          <a:latin typeface="Raleway" panose="020B0503030101060003"/>
                        </a:rPr>
                        <a:t>National</a:t>
                      </a:r>
                      <a:r>
                        <a:rPr lang="en-US" sz="1800" dirty="0">
                          <a:solidFill>
                            <a:schemeClr val="tx1"/>
                          </a:solidFill>
                          <a:latin typeface="Raleway" panose="020B0003030101060003" pitchFamily="34" charset="0"/>
                        </a:rPr>
                        <a:t> Initiative  </a:t>
                      </a:r>
                    </a:p>
                  </a:txBody>
                  <a:tcPr marL="68580" marR="68580" marT="34290" marB="34290">
                    <a:lnL w="12700" cap="flat" cmpd="sng" algn="ctr">
                      <a:solidFill>
                        <a:schemeClr val="bg1"/>
                      </a:solidFill>
                      <a:prstDash val="solid"/>
                      <a:round/>
                      <a:headEnd type="none" w="med" len="med"/>
                      <a:tailEnd type="none" w="med" len="med"/>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907470"/>
                  </a:ext>
                </a:extLst>
              </a:tr>
              <a:tr h="894561">
                <a:tc>
                  <a:txBody>
                    <a:bodyPr/>
                    <a:lstStyle/>
                    <a:p>
                      <a:r>
                        <a:rPr lang="en-US" sz="1500" b="1" dirty="0">
                          <a:latin typeface="Raleway" panose="020B0003030101060003" pitchFamily="34" charset="0"/>
                        </a:rPr>
                        <a:t>Lithuania </a:t>
                      </a:r>
                    </a:p>
                  </a:txBody>
                  <a:tcPr marL="68580" marR="68580" marT="34290" marB="34290"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7941E"/>
                    </a:solidFill>
                  </a:tcPr>
                </a:tc>
                <a:tc>
                  <a:txBody>
                    <a:bodyPr/>
                    <a:lstStyle/>
                    <a:p>
                      <a:endParaRPr lang="en-US" sz="1500" dirty="0">
                        <a:latin typeface="Raleway" panose="020B0003030101060003" pitchFamily="34" charset="0"/>
                      </a:endParaRPr>
                    </a:p>
                  </a:txBody>
                  <a:tcPr marL="68580" marR="68580" marT="34290" marB="34290" anchor="ct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7941E"/>
                    </a:solidFill>
                  </a:tcPr>
                </a:tc>
                <a:extLst>
                  <a:ext uri="{0D108BD9-81ED-4DB2-BD59-A6C34878D82A}">
                    <a16:rowId xmlns:a16="http://schemas.microsoft.com/office/drawing/2014/main" val="3874532868"/>
                  </a:ext>
                </a:extLst>
              </a:tr>
              <a:tr h="685800">
                <a:tc>
                  <a:txBody>
                    <a:bodyPr/>
                    <a:lstStyle/>
                    <a:p>
                      <a:r>
                        <a:rPr lang="en-US" sz="1500" b="1" dirty="0">
                          <a:latin typeface="Raleway" panose="020B0003030101060003" pitchFamily="34" charset="0"/>
                        </a:rPr>
                        <a:t>Poland </a:t>
                      </a:r>
                    </a:p>
                  </a:txBody>
                  <a:tcPr marL="68580" marR="68580" marT="34290" marB="34290"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E8CB"/>
                    </a:solidFill>
                  </a:tcPr>
                </a:tc>
                <a:tc>
                  <a:txBody>
                    <a:bodyPr/>
                    <a:lstStyle/>
                    <a:p>
                      <a:r>
                        <a:rPr lang="pl-PL" sz="1000" dirty="0"/>
                        <a:t>Memoranda of </a:t>
                      </a:r>
                      <a:r>
                        <a:rPr lang="pl-PL" sz="1000" dirty="0" err="1"/>
                        <a:t>understanding</a:t>
                      </a:r>
                      <a:r>
                        <a:rPr lang="pl-PL" sz="1000" dirty="0"/>
                        <a:t> with </a:t>
                      </a:r>
                      <a:r>
                        <a:rPr lang="pl-PL" sz="1000" dirty="0" err="1"/>
                        <a:t>four</a:t>
                      </a:r>
                      <a:r>
                        <a:rPr lang="pl-PL" sz="1000" dirty="0"/>
                        <a:t> </a:t>
                      </a:r>
                      <a:r>
                        <a:rPr lang="pl-PL" sz="1000" dirty="0" err="1"/>
                        <a:t>units</a:t>
                      </a:r>
                      <a:r>
                        <a:rPr lang="pl-PL" sz="1000" dirty="0"/>
                        <a:t> of </a:t>
                      </a:r>
                      <a:r>
                        <a:rPr lang="pl-PL" sz="1000" dirty="0" err="1"/>
                        <a:t>territorial</a:t>
                      </a:r>
                      <a:r>
                        <a:rPr lang="pl-PL" sz="1000" dirty="0"/>
                        <a:t> </a:t>
                      </a:r>
                      <a:r>
                        <a:rPr lang="pl-PL" sz="1000" dirty="0" err="1"/>
                        <a:t>division</a:t>
                      </a:r>
                      <a:r>
                        <a:rPr lang="pl-PL" sz="1000" dirty="0"/>
                        <a:t> to </a:t>
                      </a:r>
                      <a:r>
                        <a:rPr lang="pl-PL" sz="1000" dirty="0" err="1"/>
                        <a:t>promote</a:t>
                      </a:r>
                      <a:r>
                        <a:rPr lang="pl-PL" sz="1000" dirty="0"/>
                        <a:t> </a:t>
                      </a:r>
                      <a:r>
                        <a:rPr lang="pl-PL" sz="1000" dirty="0" err="1"/>
                        <a:t>pilots</a:t>
                      </a:r>
                      <a:r>
                        <a:rPr lang="pl-PL" sz="1000" dirty="0"/>
                        <a:t> </a:t>
                      </a:r>
                      <a:r>
                        <a:rPr lang="pl-PL" sz="1000" dirty="0" err="1"/>
                        <a:t>starting</a:t>
                      </a:r>
                      <a:r>
                        <a:rPr lang="pl-PL" sz="1000" dirty="0"/>
                        <a:t> from </a:t>
                      </a:r>
                      <a:r>
                        <a:rPr lang="pl-PL" sz="1000" dirty="0" err="1"/>
                        <a:t>September</a:t>
                      </a:r>
                      <a:endParaRPr lang="pl-PL" sz="1000" dirty="0"/>
                    </a:p>
                    <a:p>
                      <a:pPr lvl="1"/>
                      <a:r>
                        <a:rPr lang="pl-PL" sz="1000" dirty="0"/>
                        <a:t>The regions: Nowy Tomyśl, Września, Krotoszyn, Poznań-Jeżyce</a:t>
                      </a:r>
                    </a:p>
                    <a:p>
                      <a:pPr lvl="1"/>
                      <a:r>
                        <a:rPr lang="pl-PL" sz="1000" dirty="0"/>
                        <a:t>20-30 </a:t>
                      </a:r>
                      <a:r>
                        <a:rPr lang="pl-PL" sz="1000" dirty="0" err="1"/>
                        <a:t>schools</a:t>
                      </a:r>
                      <a:r>
                        <a:rPr lang="pl-PL" sz="1000" dirty="0"/>
                        <a:t> in the </a:t>
                      </a:r>
                      <a:r>
                        <a:rPr lang="pl-PL" sz="1000" dirty="0" err="1"/>
                        <a:t>first</a:t>
                      </a:r>
                      <a:r>
                        <a:rPr lang="pl-PL" sz="1000" dirty="0"/>
                        <a:t> step</a:t>
                      </a:r>
                    </a:p>
                  </a:txBody>
                  <a:tcPr marL="68580" marR="68580" marT="34290" marB="34290" anchor="ct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E8CB"/>
                    </a:solidFill>
                  </a:tcPr>
                </a:tc>
                <a:extLst>
                  <a:ext uri="{0D108BD9-81ED-4DB2-BD59-A6C34878D82A}">
                    <a16:rowId xmlns:a16="http://schemas.microsoft.com/office/drawing/2014/main" val="1783093461"/>
                  </a:ext>
                </a:extLst>
              </a:tr>
              <a:tr h="619312">
                <a:tc>
                  <a:txBody>
                    <a:bodyPr/>
                    <a:lstStyle/>
                    <a:p>
                      <a:r>
                        <a:rPr lang="en-US" sz="1500" b="1" dirty="0">
                          <a:latin typeface="Raleway" panose="020B0003030101060003" pitchFamily="34" charset="0"/>
                        </a:rPr>
                        <a:t>Italy</a:t>
                      </a:r>
                    </a:p>
                  </a:txBody>
                  <a:tcPr marL="68580" marR="68580" marT="34290" marB="34290"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7941E"/>
                    </a:solidFill>
                  </a:tcPr>
                </a:tc>
                <a:tc>
                  <a:txBody>
                    <a:bodyPr/>
                    <a:lstStyle/>
                    <a:p>
                      <a:endParaRPr lang="en-US" sz="1500" dirty="0">
                        <a:latin typeface="Raleway" panose="020B0003030101060003" pitchFamily="34" charset="0"/>
                      </a:endParaRPr>
                    </a:p>
                  </a:txBody>
                  <a:tcPr marL="68580" marR="68580" marT="34290" marB="34290" anchor="ct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7941E"/>
                    </a:solidFill>
                  </a:tcPr>
                </a:tc>
                <a:extLst>
                  <a:ext uri="{0D108BD9-81ED-4DB2-BD59-A6C34878D82A}">
                    <a16:rowId xmlns:a16="http://schemas.microsoft.com/office/drawing/2014/main" val="1945796509"/>
                  </a:ext>
                </a:extLst>
              </a:tr>
              <a:tr h="619312">
                <a:tc>
                  <a:txBody>
                    <a:bodyPr/>
                    <a:lstStyle/>
                    <a:p>
                      <a:r>
                        <a:rPr lang="en-US" sz="1500" b="1" dirty="0">
                          <a:latin typeface="Raleway" panose="020B0003030101060003" pitchFamily="34" charset="0"/>
                        </a:rPr>
                        <a:t>Several countries</a:t>
                      </a:r>
                    </a:p>
                  </a:txBody>
                  <a:tcPr marL="68580" marR="68580" marT="34290" marB="34290"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E8CB"/>
                    </a:solidFill>
                  </a:tcPr>
                </a:tc>
                <a:tc>
                  <a:txBody>
                    <a:bodyPr/>
                    <a:lstStyle/>
                    <a:p>
                      <a:endParaRPr lang="en-US" sz="1500" dirty="0">
                        <a:latin typeface="Raleway" panose="020B0003030101060003" pitchFamily="34" charset="0"/>
                      </a:endParaRPr>
                    </a:p>
                  </a:txBody>
                  <a:tcPr marL="68580" marR="68580" marT="34290" marB="34290" anchor="ct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FFE8CB"/>
                    </a:solidFill>
                  </a:tcPr>
                </a:tc>
                <a:extLst>
                  <a:ext uri="{0D108BD9-81ED-4DB2-BD59-A6C34878D82A}">
                    <a16:rowId xmlns:a16="http://schemas.microsoft.com/office/drawing/2014/main" val="1417647256"/>
                  </a:ext>
                </a:extLst>
              </a:tr>
            </a:tbl>
          </a:graphicData>
        </a:graphic>
      </p:graphicFrame>
    </p:spTree>
    <p:extLst>
      <p:ext uri="{BB962C8B-B14F-4D97-AF65-F5344CB8AC3E}">
        <p14:creationId xmlns:p14="http://schemas.microsoft.com/office/powerpoint/2010/main" val="7556337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3D129-2F75-47F4-8811-AA0570026117}"/>
              </a:ext>
            </a:extLst>
          </p:cNvPr>
          <p:cNvSpPr>
            <a:spLocks noGrp="1"/>
          </p:cNvSpPr>
          <p:nvPr>
            <p:ph type="title"/>
          </p:nvPr>
        </p:nvSpPr>
        <p:spPr/>
        <p:txBody>
          <a:bodyPr/>
          <a:lstStyle/>
          <a:p>
            <a:r>
              <a:rPr lang="en-GB" b="1" dirty="0"/>
              <a:t>Independent Users</a:t>
            </a:r>
            <a:endParaRPr lang="x-none" b="1" dirty="0"/>
          </a:p>
        </p:txBody>
      </p:sp>
      <p:sp>
        <p:nvSpPr>
          <p:cNvPr id="4" name="Footer Placeholder 3">
            <a:extLst>
              <a:ext uri="{FF2B5EF4-FFF2-40B4-BE49-F238E27FC236}">
                <a16:creationId xmlns:a16="http://schemas.microsoft.com/office/drawing/2014/main" id="{AB1A4352-FAC2-43B8-BE20-953CEFD3B371}"/>
              </a:ext>
            </a:extLst>
          </p:cNvPr>
          <p:cNvSpPr>
            <a:spLocks noGrp="1"/>
          </p:cNvSpPr>
          <p:nvPr>
            <p:ph type="ftr" sz="quarter" idx="11"/>
          </p:nvPr>
        </p:nvSpPr>
        <p:spPr/>
        <p:txBody>
          <a:bodyPr/>
          <a:lstStyle/>
          <a:p>
            <a:pPr defTabSz="685800">
              <a:defRPr/>
            </a:pPr>
            <a:r>
              <a:rPr lang="pt-BR">
                <a:solidFill>
                  <a:prstClr val="black">
                    <a:tint val="75000"/>
                  </a:prstClr>
                </a:solidFill>
                <a:latin typeface="Calibri" panose="020F0502020204030204"/>
                <a:ea typeface="+mn-ea"/>
                <a:cs typeface="+mn-cs"/>
              </a:rPr>
              <a:t>www.up2university.eu</a:t>
            </a:r>
            <a:endParaRPr lang="pt-BR" dirty="0">
              <a:solidFill>
                <a:prstClr val="black">
                  <a:tint val="75000"/>
                </a:prstClr>
              </a:solidFill>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D4E0F2C0-6904-4849-A802-09A70DA3FD98}"/>
              </a:ext>
            </a:extLst>
          </p:cNvPr>
          <p:cNvSpPr>
            <a:spLocks noGrp="1"/>
          </p:cNvSpPr>
          <p:nvPr>
            <p:ph type="sldNum" sz="quarter" idx="12"/>
          </p:nvPr>
        </p:nvSpPr>
        <p:spPr/>
        <p:txBody>
          <a:bodyPr/>
          <a:lstStyle/>
          <a:p>
            <a:pPr defTabSz="685800">
              <a:defRPr/>
            </a:pPr>
            <a:fld id="{329E5F41-1819-CC4C-A361-86D446D94323}" type="slidenum">
              <a:rPr lang="pt-BR">
                <a:solidFill>
                  <a:prstClr val="black">
                    <a:tint val="75000"/>
                  </a:prstClr>
                </a:solidFill>
                <a:latin typeface="Calibri" panose="020F0502020204030204"/>
                <a:ea typeface="+mn-ea"/>
                <a:cs typeface="+mn-cs"/>
              </a:rPr>
              <a:pPr defTabSz="685800">
                <a:defRPr/>
              </a:pPr>
              <a:t>49</a:t>
            </a:fld>
            <a:endParaRPr lang="pt-BR">
              <a:solidFill>
                <a:prstClr val="black">
                  <a:tint val="75000"/>
                </a:prstClr>
              </a:solidFill>
              <a:latin typeface="Calibri" panose="020F0502020204030204"/>
              <a:ea typeface="+mn-ea"/>
              <a:cs typeface="+mn-cs"/>
            </a:endParaRPr>
          </a:p>
        </p:txBody>
      </p:sp>
      <p:sp>
        <p:nvSpPr>
          <p:cNvPr id="3" name="Content Placeholder 2"/>
          <p:cNvSpPr>
            <a:spLocks noGrp="1"/>
          </p:cNvSpPr>
          <p:nvPr>
            <p:ph idx="1"/>
          </p:nvPr>
        </p:nvSpPr>
        <p:spPr/>
        <p:txBody>
          <a:bodyPr/>
          <a:lstStyle/>
          <a:p>
            <a:r>
              <a:rPr lang="en-GB" b="1" dirty="0">
                <a:solidFill>
                  <a:srgbClr val="F7941E"/>
                </a:solidFill>
              </a:rPr>
              <a:t>Independent teachers - </a:t>
            </a:r>
            <a:r>
              <a:rPr lang="en-GB" dirty="0"/>
              <a:t>want to use Up2U tools and content without participating in CPD.</a:t>
            </a:r>
          </a:p>
          <a:p>
            <a:endParaRPr lang="en-GB" dirty="0"/>
          </a:p>
          <a:p>
            <a:r>
              <a:rPr lang="en-GB" b="1" dirty="0">
                <a:solidFill>
                  <a:srgbClr val="F7941E"/>
                </a:solidFill>
              </a:rPr>
              <a:t>Independent students -  </a:t>
            </a:r>
            <a:r>
              <a:rPr lang="en-GB" dirty="0"/>
              <a:t>want to use Up2U enrichment content to smooth their transition to university.  </a:t>
            </a:r>
          </a:p>
          <a:p>
            <a:endParaRPr lang="en-GB" dirty="0"/>
          </a:p>
          <a:p>
            <a:r>
              <a:rPr lang="en-GB" dirty="0"/>
              <a:t>Up2U needs</a:t>
            </a:r>
            <a:r>
              <a:rPr lang="en-GB" dirty="0">
                <a:solidFill>
                  <a:srgbClr val="F7941E"/>
                </a:solidFill>
              </a:rPr>
              <a:t> </a:t>
            </a:r>
            <a:r>
              <a:rPr lang="en-GB" b="1" dirty="0">
                <a:solidFill>
                  <a:srgbClr val="F7941E"/>
                </a:solidFill>
              </a:rPr>
              <a:t>flexibility - </a:t>
            </a:r>
            <a:r>
              <a:rPr lang="en-GB" dirty="0"/>
              <a:t>users can easily </a:t>
            </a:r>
            <a:r>
              <a:rPr lang="en-GB" b="1" dirty="0">
                <a:solidFill>
                  <a:srgbClr val="F7941E"/>
                </a:solidFill>
              </a:rPr>
              <a:t>define their degree of engagement</a:t>
            </a:r>
            <a:r>
              <a:rPr lang="en-GB" dirty="0">
                <a:solidFill>
                  <a:srgbClr val="F7941E"/>
                </a:solidFill>
              </a:rPr>
              <a:t> </a:t>
            </a:r>
            <a:r>
              <a:rPr lang="en-GB" dirty="0"/>
              <a:t>with Up2U </a:t>
            </a:r>
            <a:r>
              <a:rPr lang="en-GB" b="1" dirty="0">
                <a:solidFill>
                  <a:srgbClr val="F7941E"/>
                </a:solidFill>
              </a:rPr>
              <a:t>content and tools</a:t>
            </a:r>
            <a:r>
              <a:rPr lang="en-GB" dirty="0"/>
              <a:t>, and use </a:t>
            </a:r>
            <a:r>
              <a:rPr lang="en-GB" b="1" dirty="0">
                <a:solidFill>
                  <a:srgbClr val="F7941E"/>
                </a:solidFill>
              </a:rPr>
              <a:t>as small or as large a part of the ecosystem</a:t>
            </a:r>
            <a:r>
              <a:rPr lang="en-GB" dirty="0"/>
              <a:t> to meet their specific needs. </a:t>
            </a:r>
          </a:p>
        </p:txBody>
      </p:sp>
    </p:spTree>
    <p:extLst>
      <p:ext uri="{BB962C8B-B14F-4D97-AF65-F5344CB8AC3E}">
        <p14:creationId xmlns:p14="http://schemas.microsoft.com/office/powerpoint/2010/main" val="351228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2335495"/>
            <a:ext cx="6858000" cy="1790700"/>
          </a:xfrm>
        </p:spPr>
        <p:txBody>
          <a:bodyPr>
            <a:normAutofit/>
          </a:bodyPr>
          <a:lstStyle/>
          <a:p>
            <a:r>
              <a:rPr lang="en-GB" dirty="0"/>
              <a:t>Up2U</a:t>
            </a:r>
            <a:r>
              <a:rPr lang="en-GB" baseline="30000" dirty="0"/>
              <a:t> </a:t>
            </a:r>
            <a:r>
              <a:rPr lang="en-GB" dirty="0"/>
              <a:t> </a:t>
            </a:r>
            <a:br>
              <a:rPr lang="en-GB" dirty="0"/>
            </a:br>
            <a:r>
              <a:rPr lang="en-US" dirty="0"/>
              <a:t>monthly webinar</a:t>
            </a:r>
            <a:br>
              <a:rPr lang="en-GB" dirty="0"/>
            </a:br>
            <a:r>
              <a:rPr lang="en-GB" dirty="0"/>
              <a:t>WP2</a:t>
            </a:r>
            <a:endParaRPr lang="en-GB" sz="3600" dirty="0"/>
          </a:p>
        </p:txBody>
      </p:sp>
      <p:sp>
        <p:nvSpPr>
          <p:cNvPr id="3" name="Subtítulo 2"/>
          <p:cNvSpPr>
            <a:spLocks noGrp="1"/>
          </p:cNvSpPr>
          <p:nvPr>
            <p:ph type="subTitle" idx="1"/>
          </p:nvPr>
        </p:nvSpPr>
        <p:spPr>
          <a:xfrm>
            <a:off x="1199426" y="4384424"/>
            <a:ext cx="6858000" cy="1241822"/>
          </a:xfrm>
        </p:spPr>
        <p:txBody>
          <a:bodyPr/>
          <a:lstStyle/>
          <a:p>
            <a:endParaRPr lang="en-GB" dirty="0"/>
          </a:p>
          <a:p>
            <a:r>
              <a:rPr lang="en-GB" dirty="0"/>
              <a:t>Barbara Tóth </a:t>
            </a:r>
          </a:p>
          <a:p>
            <a:r>
              <a:rPr lang="en-GB" dirty="0"/>
              <a:t>KIFÜ</a:t>
            </a:r>
          </a:p>
        </p:txBody>
      </p:sp>
      <p:sp>
        <p:nvSpPr>
          <p:cNvPr id="4" name="Espaço Reservado para Data 3"/>
          <p:cNvSpPr>
            <a:spLocks noGrp="1"/>
          </p:cNvSpPr>
          <p:nvPr>
            <p:ph type="dt" sz="half" idx="10"/>
          </p:nvPr>
        </p:nvSpPr>
        <p:spPr/>
        <p:txBody>
          <a:bodyPr/>
          <a:lstStyle/>
          <a:p>
            <a:r>
              <a:rPr lang="en-GB" dirty="0"/>
              <a:t>26/07/2019</a:t>
            </a:r>
          </a:p>
        </p:txBody>
      </p:sp>
      <p:sp>
        <p:nvSpPr>
          <p:cNvPr id="5" name="Espaço Reservado para Rodapé 4"/>
          <p:cNvSpPr>
            <a:spLocks noGrp="1"/>
          </p:cNvSpPr>
          <p:nvPr>
            <p:ph type="ftr" sz="quarter" idx="11"/>
          </p:nvPr>
        </p:nvSpPr>
        <p:spPr/>
        <p:txBody>
          <a:bodyPr/>
          <a:lstStyle/>
          <a:p>
            <a:endParaRPr lang="en-GB" dirty="0"/>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5</a:t>
            </a:fld>
            <a:endParaRPr lang="en-GB" dirty="0"/>
          </a:p>
        </p:txBody>
      </p:sp>
    </p:spTree>
    <p:extLst>
      <p:ext uri="{BB962C8B-B14F-4D97-AF65-F5344CB8AC3E}">
        <p14:creationId xmlns:p14="http://schemas.microsoft.com/office/powerpoint/2010/main" val="31010938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EAE2F-3A6C-4F7C-A76D-886097D75D91}"/>
              </a:ext>
            </a:extLst>
          </p:cNvPr>
          <p:cNvSpPr>
            <a:spLocks noGrp="1"/>
          </p:cNvSpPr>
          <p:nvPr>
            <p:ph type="title"/>
          </p:nvPr>
        </p:nvSpPr>
        <p:spPr/>
        <p:txBody>
          <a:bodyPr>
            <a:normAutofit/>
          </a:bodyPr>
          <a:lstStyle/>
          <a:p>
            <a:r>
              <a:rPr lang="en-US" b="1" dirty="0">
                <a:latin typeface="Raleway" panose="020B0003030101060003" pitchFamily="34" charset="0"/>
              </a:rPr>
              <a:t>Task force</a:t>
            </a:r>
            <a:br>
              <a:rPr lang="en-US" b="1" dirty="0">
                <a:latin typeface="Raleway" panose="020B0003030101060003" pitchFamily="34" charset="0"/>
              </a:rPr>
            </a:br>
            <a:r>
              <a:rPr lang="en-US" b="0" dirty="0">
                <a:latin typeface="Raleway" panose="020B0003030101060003" pitchFamily="34" charset="0"/>
              </a:rPr>
              <a:t>Engaging communities </a:t>
            </a:r>
            <a:endParaRPr lang="x-none" b="0" dirty="0">
              <a:latin typeface="Raleway" panose="020B0003030101060003" pitchFamily="34" charset="0"/>
            </a:endParaRPr>
          </a:p>
        </p:txBody>
      </p:sp>
      <p:sp>
        <p:nvSpPr>
          <p:cNvPr id="3" name="Content Placeholder 2">
            <a:extLst>
              <a:ext uri="{FF2B5EF4-FFF2-40B4-BE49-F238E27FC236}">
                <a16:creationId xmlns:a16="http://schemas.microsoft.com/office/drawing/2014/main" id="{6E394162-3ECA-43CA-9D40-5CEDC0B0162E}"/>
              </a:ext>
            </a:extLst>
          </p:cNvPr>
          <p:cNvSpPr>
            <a:spLocks noGrp="1"/>
          </p:cNvSpPr>
          <p:nvPr>
            <p:ph idx="1"/>
          </p:nvPr>
        </p:nvSpPr>
        <p:spPr>
          <a:xfrm>
            <a:off x="628650" y="2495549"/>
            <a:ext cx="6595511" cy="3263504"/>
          </a:xfrm>
        </p:spPr>
        <p:txBody>
          <a:bodyPr>
            <a:normAutofit/>
          </a:bodyPr>
          <a:lstStyle/>
          <a:p>
            <a:r>
              <a:rPr lang="en-US" sz="1500" dirty="0"/>
              <a:t>Formulate a plan to enrich Up2U’s usability by </a:t>
            </a:r>
            <a:r>
              <a:rPr lang="en-US" sz="1500" dirty="0">
                <a:solidFill>
                  <a:srgbClr val="ED7D31"/>
                </a:solidFill>
              </a:rPr>
              <a:t>engaging additional communities</a:t>
            </a:r>
            <a:r>
              <a:rPr lang="en-US" sz="1500" dirty="0"/>
              <a:t> in Europe and involving them with the Up2U ecosystem</a:t>
            </a:r>
          </a:p>
          <a:p>
            <a:endParaRPr lang="en-US" sz="1500" dirty="0"/>
          </a:p>
          <a:p>
            <a:r>
              <a:rPr lang="en-US" sz="1500" dirty="0"/>
              <a:t>These communities include </a:t>
            </a:r>
            <a:r>
              <a:rPr lang="en-US" sz="1500" dirty="0">
                <a:solidFill>
                  <a:srgbClr val="ED7D31"/>
                </a:solidFill>
              </a:rPr>
              <a:t>national</a:t>
            </a:r>
            <a:r>
              <a:rPr lang="en-US" sz="1500" dirty="0"/>
              <a:t> and </a:t>
            </a:r>
            <a:r>
              <a:rPr lang="en-US" sz="1500" dirty="0">
                <a:solidFill>
                  <a:srgbClr val="ED7D31"/>
                </a:solidFill>
              </a:rPr>
              <a:t>international</a:t>
            </a:r>
            <a:r>
              <a:rPr lang="en-US" sz="1500" dirty="0"/>
              <a:t> </a:t>
            </a:r>
            <a:r>
              <a:rPr lang="en-US" sz="1500" dirty="0">
                <a:solidFill>
                  <a:srgbClr val="ED7D31"/>
                </a:solidFill>
              </a:rPr>
              <a:t>teacher</a:t>
            </a:r>
            <a:r>
              <a:rPr lang="en-US" sz="1500" dirty="0"/>
              <a:t> networks and </a:t>
            </a:r>
            <a:r>
              <a:rPr lang="en-US" sz="1500" dirty="0">
                <a:solidFill>
                  <a:srgbClr val="ED7D31"/>
                </a:solidFill>
              </a:rPr>
              <a:t>organizations</a:t>
            </a:r>
            <a:r>
              <a:rPr lang="en-US" sz="1500" dirty="0"/>
              <a:t> that support large numbers of schools, as well as </a:t>
            </a:r>
            <a:r>
              <a:rPr lang="en-US" sz="1500" dirty="0">
                <a:solidFill>
                  <a:srgbClr val="ED7D31"/>
                </a:solidFill>
              </a:rPr>
              <a:t>communities</a:t>
            </a:r>
            <a:r>
              <a:rPr lang="en-US" sz="1500" dirty="0"/>
              <a:t> </a:t>
            </a:r>
            <a:r>
              <a:rPr lang="en-US" sz="1500" dirty="0">
                <a:solidFill>
                  <a:srgbClr val="ED7D31"/>
                </a:solidFill>
              </a:rPr>
              <a:t>of</a:t>
            </a:r>
            <a:r>
              <a:rPr lang="en-US" sz="1500" dirty="0"/>
              <a:t> </a:t>
            </a:r>
            <a:r>
              <a:rPr lang="en-US" sz="1500" dirty="0">
                <a:solidFill>
                  <a:srgbClr val="ED7D31"/>
                </a:solidFill>
              </a:rPr>
              <a:t>students</a:t>
            </a:r>
            <a:r>
              <a:rPr lang="en-US" sz="1500" dirty="0"/>
              <a:t> in both formal and non-formal education programs.</a:t>
            </a:r>
            <a:endParaRPr lang="x-none" sz="1500" dirty="0"/>
          </a:p>
        </p:txBody>
      </p:sp>
      <p:sp>
        <p:nvSpPr>
          <p:cNvPr id="4" name="Footer Placeholder 3">
            <a:extLst>
              <a:ext uri="{FF2B5EF4-FFF2-40B4-BE49-F238E27FC236}">
                <a16:creationId xmlns:a16="http://schemas.microsoft.com/office/drawing/2014/main" id="{04D817A0-778B-42A0-A595-11567E47BA57}"/>
              </a:ext>
            </a:extLst>
          </p:cNvPr>
          <p:cNvSpPr>
            <a:spLocks noGrp="1"/>
          </p:cNvSpPr>
          <p:nvPr>
            <p:ph type="ftr" sz="quarter" idx="11"/>
          </p:nvPr>
        </p:nvSpPr>
        <p:spPr/>
        <p:txBody>
          <a:bodyPr/>
          <a:lstStyle/>
          <a:p>
            <a:pPr defTabSz="685800">
              <a:defRPr/>
            </a:pPr>
            <a:r>
              <a:rPr lang="pt-BR">
                <a:solidFill>
                  <a:prstClr val="black">
                    <a:tint val="75000"/>
                  </a:prstClr>
                </a:solidFill>
                <a:latin typeface="Calibri" panose="020F0502020204030204"/>
                <a:ea typeface="+mn-ea"/>
                <a:cs typeface="+mn-cs"/>
              </a:rPr>
              <a:t>www.up2university.eu</a:t>
            </a:r>
            <a:endParaRPr lang="pt-BR" dirty="0">
              <a:solidFill>
                <a:prstClr val="black">
                  <a:tint val="75000"/>
                </a:prstClr>
              </a:solidFill>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FCBEAA34-418E-40E8-8243-706B11748403}"/>
              </a:ext>
            </a:extLst>
          </p:cNvPr>
          <p:cNvSpPr>
            <a:spLocks noGrp="1"/>
          </p:cNvSpPr>
          <p:nvPr>
            <p:ph type="sldNum" sz="quarter" idx="12"/>
          </p:nvPr>
        </p:nvSpPr>
        <p:spPr/>
        <p:txBody>
          <a:bodyPr/>
          <a:lstStyle/>
          <a:p>
            <a:pPr defTabSz="685800">
              <a:defRPr/>
            </a:pPr>
            <a:fld id="{329E5F41-1819-CC4C-A361-86D446D94323}" type="slidenum">
              <a:rPr lang="pt-BR">
                <a:solidFill>
                  <a:prstClr val="black">
                    <a:tint val="75000"/>
                  </a:prstClr>
                </a:solidFill>
                <a:latin typeface="Calibri" panose="020F0502020204030204"/>
                <a:ea typeface="+mn-ea"/>
                <a:cs typeface="+mn-cs"/>
              </a:rPr>
              <a:pPr defTabSz="685800">
                <a:defRPr/>
              </a:pPr>
              <a:t>50</a:t>
            </a:fld>
            <a:endParaRPr lang="pt-BR">
              <a:solidFill>
                <a:prstClr val="black">
                  <a:tint val="75000"/>
                </a:prstClr>
              </a:solidFill>
              <a:latin typeface="Calibri" panose="020F0502020204030204"/>
              <a:ea typeface="+mn-ea"/>
              <a:cs typeface="+mn-cs"/>
            </a:endParaRPr>
          </a:p>
        </p:txBody>
      </p:sp>
      <p:pic>
        <p:nvPicPr>
          <p:cNvPr id="6" name="Picture 2" descr="×ª××¦××ª ×ª××× × ×¢×××¨ âªlearning communitiesâ¬â">
            <a:extLst>
              <a:ext uri="{FF2B5EF4-FFF2-40B4-BE49-F238E27FC236}">
                <a16:creationId xmlns:a16="http://schemas.microsoft.com/office/drawing/2014/main" id="{2C18EEEC-2C09-AD45-A90E-9C57302470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6671797" y="2899155"/>
            <a:ext cx="2651342" cy="1546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39090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CE32F-1D8C-4EC0-8AF3-BE55D2DD747F}"/>
              </a:ext>
            </a:extLst>
          </p:cNvPr>
          <p:cNvSpPr>
            <a:spLocks noGrp="1"/>
          </p:cNvSpPr>
          <p:nvPr>
            <p:ph type="title"/>
          </p:nvPr>
        </p:nvSpPr>
        <p:spPr/>
        <p:txBody>
          <a:bodyPr/>
          <a:lstStyle/>
          <a:p>
            <a:r>
              <a:rPr lang="en-US" b="1" dirty="0"/>
              <a:t>Steps to Engaging Community</a:t>
            </a:r>
            <a:endParaRPr lang="x-none" b="1" dirty="0"/>
          </a:p>
        </p:txBody>
      </p:sp>
      <p:sp>
        <p:nvSpPr>
          <p:cNvPr id="3" name="Content Placeholder 2">
            <a:extLst>
              <a:ext uri="{FF2B5EF4-FFF2-40B4-BE49-F238E27FC236}">
                <a16:creationId xmlns:a16="http://schemas.microsoft.com/office/drawing/2014/main" id="{6495ED60-69CC-4149-A8FB-017900FC394F}"/>
              </a:ext>
            </a:extLst>
          </p:cNvPr>
          <p:cNvSpPr>
            <a:spLocks noGrp="1"/>
          </p:cNvSpPr>
          <p:nvPr>
            <p:ph idx="1"/>
          </p:nvPr>
        </p:nvSpPr>
        <p:spPr>
          <a:xfrm>
            <a:off x="628650" y="2040711"/>
            <a:ext cx="7186613" cy="3263504"/>
          </a:xfrm>
        </p:spPr>
        <p:txBody>
          <a:bodyPr>
            <a:normAutofit/>
          </a:bodyPr>
          <a:lstStyle/>
          <a:p>
            <a:r>
              <a:rPr lang="en-US" dirty="0"/>
              <a:t>Mapping different communities and organizations.</a:t>
            </a:r>
          </a:p>
          <a:p>
            <a:endParaRPr lang="en-US" dirty="0"/>
          </a:p>
          <a:p>
            <a:r>
              <a:rPr lang="en-US" dirty="0"/>
              <a:t>Establishing contact and exploring possible collaboration with these communities and organizations.</a:t>
            </a:r>
          </a:p>
          <a:p>
            <a:endParaRPr lang="en-US" dirty="0"/>
          </a:p>
          <a:p>
            <a:r>
              <a:rPr lang="en-US" dirty="0"/>
              <a:t>Cooperating with different communities to establish which aspects of Up2U ecosystem could interest them.</a:t>
            </a:r>
          </a:p>
        </p:txBody>
      </p:sp>
      <p:sp>
        <p:nvSpPr>
          <p:cNvPr id="4" name="Footer Placeholder 3">
            <a:extLst>
              <a:ext uri="{FF2B5EF4-FFF2-40B4-BE49-F238E27FC236}">
                <a16:creationId xmlns:a16="http://schemas.microsoft.com/office/drawing/2014/main" id="{4912F9A0-C4A8-4BD1-AB25-D3F24DC6D183}"/>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ACB511C4-CE2C-4979-83EB-066ABF240D77}"/>
              </a:ext>
            </a:extLst>
          </p:cNvPr>
          <p:cNvSpPr>
            <a:spLocks noGrp="1"/>
          </p:cNvSpPr>
          <p:nvPr>
            <p:ph type="sldNum" sz="quarter" idx="12"/>
          </p:nvPr>
        </p:nvSpPr>
        <p:spPr/>
        <p:txBody>
          <a:bodyPr/>
          <a:lstStyle/>
          <a:p>
            <a:fld id="{329E5F41-1819-CC4C-A361-86D446D94323}" type="slidenum">
              <a:rPr lang="pt-BR" smtClean="0"/>
              <a:pPr/>
              <a:t>51</a:t>
            </a:fld>
            <a:endParaRPr lang="pt-BR"/>
          </a:p>
        </p:txBody>
      </p:sp>
    </p:spTree>
    <p:extLst>
      <p:ext uri="{BB962C8B-B14F-4D97-AF65-F5344CB8AC3E}">
        <p14:creationId xmlns:p14="http://schemas.microsoft.com/office/powerpoint/2010/main" val="376004788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EF258-BA28-438F-81BC-FA1DA6E25093}"/>
              </a:ext>
            </a:extLst>
          </p:cNvPr>
          <p:cNvSpPr>
            <a:spLocks noGrp="1"/>
          </p:cNvSpPr>
          <p:nvPr>
            <p:ph type="title"/>
          </p:nvPr>
        </p:nvSpPr>
        <p:spPr>
          <a:xfrm>
            <a:off x="628650" y="1041768"/>
            <a:ext cx="6915150" cy="683070"/>
          </a:xfrm>
        </p:spPr>
        <p:txBody>
          <a:bodyPr>
            <a:normAutofit/>
          </a:bodyPr>
          <a:lstStyle/>
          <a:p>
            <a:r>
              <a:rPr lang="en-US" sz="3000" dirty="0">
                <a:solidFill>
                  <a:schemeClr val="accent2"/>
                </a:solidFill>
              </a:rPr>
              <a:t>WP’s Cross Activities  </a:t>
            </a:r>
            <a:endParaRPr lang="en-IL" sz="3000" dirty="0">
              <a:solidFill>
                <a:schemeClr val="accent2"/>
              </a:solidFill>
            </a:endParaRPr>
          </a:p>
        </p:txBody>
      </p:sp>
      <p:sp>
        <p:nvSpPr>
          <p:cNvPr id="4" name="Footer Placeholder 3">
            <a:extLst>
              <a:ext uri="{FF2B5EF4-FFF2-40B4-BE49-F238E27FC236}">
                <a16:creationId xmlns:a16="http://schemas.microsoft.com/office/drawing/2014/main" id="{174FA23B-CEDD-4B88-9883-69961DFD8178}"/>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08320E13-A130-4B55-8ED0-239128CE0091}"/>
              </a:ext>
            </a:extLst>
          </p:cNvPr>
          <p:cNvSpPr>
            <a:spLocks noGrp="1"/>
          </p:cNvSpPr>
          <p:nvPr>
            <p:ph type="sldNum" sz="quarter" idx="12"/>
          </p:nvPr>
        </p:nvSpPr>
        <p:spPr/>
        <p:txBody>
          <a:bodyPr/>
          <a:lstStyle/>
          <a:p>
            <a:fld id="{329E5F41-1819-CC4C-A361-86D446D94323}" type="slidenum">
              <a:rPr lang="pt-BR" smtClean="0"/>
              <a:pPr/>
              <a:t>52</a:t>
            </a:fld>
            <a:endParaRPr lang="pt-BR"/>
          </a:p>
        </p:txBody>
      </p:sp>
      <p:graphicFrame>
        <p:nvGraphicFramePr>
          <p:cNvPr id="6" name="Table 5">
            <a:extLst>
              <a:ext uri="{FF2B5EF4-FFF2-40B4-BE49-F238E27FC236}">
                <a16:creationId xmlns:a16="http://schemas.microsoft.com/office/drawing/2014/main" id="{D402157A-43AF-4D12-B224-CF75A7830383}"/>
              </a:ext>
            </a:extLst>
          </p:cNvPr>
          <p:cNvGraphicFramePr>
            <a:graphicFrameLocks noGrp="1"/>
          </p:cNvGraphicFramePr>
          <p:nvPr>
            <p:extLst/>
          </p:nvPr>
        </p:nvGraphicFramePr>
        <p:xfrm>
          <a:off x="651933" y="1698644"/>
          <a:ext cx="7195309" cy="3771113"/>
        </p:xfrm>
        <a:graphic>
          <a:graphicData uri="http://schemas.openxmlformats.org/drawingml/2006/table">
            <a:tbl>
              <a:tblPr firstRow="1" firstCol="1" bandRow="1">
                <a:tableStyleId>{5940675A-B579-460E-94D1-54222C63F5DA}</a:tableStyleId>
              </a:tblPr>
              <a:tblGrid>
                <a:gridCol w="2523067">
                  <a:extLst>
                    <a:ext uri="{9D8B030D-6E8A-4147-A177-3AD203B41FA5}">
                      <a16:colId xmlns:a16="http://schemas.microsoft.com/office/drawing/2014/main" val="934066282"/>
                    </a:ext>
                  </a:extLst>
                </a:gridCol>
                <a:gridCol w="4672242">
                  <a:extLst>
                    <a:ext uri="{9D8B030D-6E8A-4147-A177-3AD203B41FA5}">
                      <a16:colId xmlns:a16="http://schemas.microsoft.com/office/drawing/2014/main" val="420540596"/>
                    </a:ext>
                  </a:extLst>
                </a:gridCol>
              </a:tblGrid>
              <a:tr h="454962">
                <a:tc>
                  <a:txBody>
                    <a:bodyPr/>
                    <a:lstStyle/>
                    <a:p>
                      <a:pPr algn="ctr">
                        <a:lnSpc>
                          <a:spcPct val="107000"/>
                        </a:lnSpc>
                        <a:spcAft>
                          <a:spcPts val="0"/>
                        </a:spcAft>
                      </a:pPr>
                      <a:r>
                        <a:rPr lang="en-US" sz="1500" b="1" dirty="0">
                          <a:solidFill>
                            <a:schemeClr val="accent2"/>
                          </a:solidFill>
                          <a:effectLst/>
                        </a:rPr>
                        <a:t>WP’s and Partners </a:t>
                      </a:r>
                      <a:endParaRPr lang="en-IL" sz="1400" b="1" dirty="0">
                        <a:solidFill>
                          <a:schemeClr val="accent2"/>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500" b="1" kern="1200" dirty="0">
                          <a:solidFill>
                            <a:schemeClr val="accent2"/>
                          </a:solidFill>
                          <a:effectLst/>
                          <a:latin typeface="+mn-lt"/>
                          <a:ea typeface="+mn-ea"/>
                          <a:cs typeface="+mn-cs"/>
                        </a:rPr>
                        <a:t>Learning communities  </a:t>
                      </a:r>
                    </a:p>
                    <a:p>
                      <a:pPr algn="ctr">
                        <a:lnSpc>
                          <a:spcPct val="107000"/>
                        </a:lnSpc>
                        <a:spcAft>
                          <a:spcPts val="0"/>
                        </a:spcAft>
                      </a:pPr>
                      <a:endParaRPr lang="en-IL" sz="1400" b="1"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extLst>
                  <a:ext uri="{0D108BD9-81ED-4DB2-BD59-A6C34878D82A}">
                    <a16:rowId xmlns:a16="http://schemas.microsoft.com/office/drawing/2014/main" val="109846648"/>
                  </a:ext>
                </a:extLst>
              </a:tr>
              <a:tr h="436374">
                <a:tc>
                  <a:txBody>
                    <a:bodyPr/>
                    <a:lstStyle/>
                    <a:p>
                      <a:pPr>
                        <a:lnSpc>
                          <a:spcPct val="107000"/>
                        </a:lnSpc>
                        <a:spcAft>
                          <a:spcPts val="0"/>
                        </a:spcAft>
                      </a:pPr>
                      <a:r>
                        <a:rPr lang="en-US" sz="1400" b="1" dirty="0">
                          <a:effectLst/>
                          <a:latin typeface="+mn-lt"/>
                          <a:ea typeface="Calibri" panose="020F0502020204030204" pitchFamily="34" charset="0"/>
                          <a:cs typeface="Arial" panose="020B0604020202020204" pitchFamily="34" charset="0"/>
                        </a:rPr>
                        <a:t>GEANT </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400" b="1" dirty="0">
                          <a:effectLst/>
                          <a:latin typeface="+mn-lt"/>
                          <a:ea typeface="Calibri" panose="020F0502020204030204" pitchFamily="34" charset="0"/>
                          <a:cs typeface="Arial" panose="020B0604020202020204" pitchFamily="34" charset="0"/>
                        </a:rPr>
                        <a:t>WP5 &amp; WP1</a:t>
                      </a:r>
                      <a:endParaRPr lang="en-IL" sz="1400" b="1" dirty="0">
                        <a:effectLst/>
                        <a:latin typeface="+mn-lt"/>
                        <a:ea typeface="Calibri" panose="020F0502020204030204" pitchFamily="34" charset="0"/>
                        <a:cs typeface="Arial" panose="020B0604020202020204" pitchFamily="34" charset="0"/>
                      </a:endParaRPr>
                    </a:p>
                  </a:txBody>
                  <a:tcPr marL="51435" marR="51435" marT="0" marB="0"/>
                </a:tc>
                <a:tc>
                  <a:txBody>
                    <a:bodyPr/>
                    <a:lstStyle/>
                    <a:p>
                      <a:r>
                        <a:rPr lang="en-GB" sz="1400" dirty="0">
                          <a:latin typeface="+mn-lt"/>
                        </a:rPr>
                        <a:t>International teacher organizations and networks.</a:t>
                      </a:r>
                    </a:p>
                  </a:txBody>
                  <a:tcPr marL="51435" marR="51435" marT="0" marB="0"/>
                </a:tc>
                <a:extLst>
                  <a:ext uri="{0D108BD9-81ED-4DB2-BD59-A6C34878D82A}">
                    <a16:rowId xmlns:a16="http://schemas.microsoft.com/office/drawing/2014/main" val="345134850"/>
                  </a:ext>
                </a:extLst>
              </a:tr>
              <a:tr h="430483">
                <a:tc>
                  <a:txBody>
                    <a:bodyPr/>
                    <a:lstStyle/>
                    <a:p>
                      <a:pPr>
                        <a:lnSpc>
                          <a:spcPct val="107000"/>
                        </a:lnSpc>
                        <a:spcAft>
                          <a:spcPts val="0"/>
                        </a:spcAft>
                      </a:pPr>
                      <a:r>
                        <a:rPr lang="en-US" sz="1400" b="1" dirty="0">
                          <a:effectLst/>
                          <a:latin typeface="+mn-lt"/>
                          <a:ea typeface="Calibri" panose="020F0502020204030204" pitchFamily="34" charset="0"/>
                          <a:cs typeface="Arial" panose="020B0604020202020204" pitchFamily="34" charset="0"/>
                        </a:rPr>
                        <a:t>NREN’s </a:t>
                      </a:r>
                    </a:p>
                    <a:p>
                      <a:pPr>
                        <a:lnSpc>
                          <a:spcPct val="107000"/>
                        </a:lnSpc>
                        <a:spcAft>
                          <a:spcPts val="0"/>
                        </a:spcAft>
                      </a:pPr>
                      <a:r>
                        <a:rPr lang="en-US" sz="1400" b="1" dirty="0">
                          <a:effectLst/>
                          <a:latin typeface="+mn-lt"/>
                          <a:ea typeface="Calibri" panose="020F0502020204030204" pitchFamily="34" charset="0"/>
                          <a:cs typeface="Arial" panose="020B0604020202020204" pitchFamily="34" charset="0"/>
                        </a:rPr>
                        <a:t>WP5 &amp; WP1 &amp; WP2</a:t>
                      </a:r>
                      <a:endParaRPr lang="en-IL" sz="1400" b="1" dirty="0">
                        <a:effectLst/>
                        <a:latin typeface="+mn-lt"/>
                        <a:ea typeface="Calibri" panose="020F0502020204030204" pitchFamily="34" charset="0"/>
                        <a:cs typeface="Arial" panose="020B0604020202020204" pitchFamily="34" charset="0"/>
                      </a:endParaRPr>
                    </a:p>
                  </a:txBody>
                  <a:tcPr marL="51435" marR="51435" marT="0" marB="0"/>
                </a:tc>
                <a:tc>
                  <a:txBody>
                    <a:bodyPr/>
                    <a:lstStyle/>
                    <a:p>
                      <a:r>
                        <a:rPr lang="en-GB" sz="1400" dirty="0">
                          <a:latin typeface="+mn-lt"/>
                        </a:rPr>
                        <a:t>National teacher organizations and networks.</a:t>
                      </a:r>
                    </a:p>
                  </a:txBody>
                  <a:tcPr marL="51435" marR="51435" marT="0" marB="0"/>
                </a:tc>
                <a:extLst>
                  <a:ext uri="{0D108BD9-81ED-4DB2-BD59-A6C34878D82A}">
                    <a16:rowId xmlns:a16="http://schemas.microsoft.com/office/drawing/2014/main" val="3191905149"/>
                  </a:ext>
                </a:extLst>
              </a:tr>
              <a:tr h="502681">
                <a:tc>
                  <a:txBody>
                    <a:bodyPr/>
                    <a:lstStyle/>
                    <a:p>
                      <a:pPr>
                        <a:lnSpc>
                          <a:spcPct val="107000"/>
                        </a:lnSpc>
                        <a:spcAft>
                          <a:spcPts val="0"/>
                        </a:spcAft>
                      </a:pPr>
                      <a:r>
                        <a:rPr lang="en-US" sz="1400" b="1" dirty="0">
                          <a:effectLst/>
                          <a:latin typeface="+mn-lt"/>
                          <a:ea typeface="Calibri" panose="020F0502020204030204" pitchFamily="34" charset="0"/>
                          <a:cs typeface="Arial" panose="020B0604020202020204" pitchFamily="34" charset="0"/>
                        </a:rPr>
                        <a:t>WP5 &amp; WP7 &amp; WP2 &amp; WP8</a:t>
                      </a:r>
                      <a:endParaRPr lang="en-IL" sz="1400" b="1" dirty="0">
                        <a:effectLst/>
                        <a:latin typeface="+mn-lt"/>
                        <a:ea typeface="Calibri" panose="020F0502020204030204" pitchFamily="34" charset="0"/>
                        <a:cs typeface="Arial" panose="020B0604020202020204" pitchFamily="34" charset="0"/>
                      </a:endParaRPr>
                    </a:p>
                  </a:txBody>
                  <a:tcPr marL="51435" marR="51435" marT="0" marB="0"/>
                </a:tc>
                <a:tc>
                  <a:txBody>
                    <a:bodyPr/>
                    <a:lstStyle/>
                    <a:p>
                      <a:r>
                        <a:rPr lang="en-GB" sz="1400" dirty="0">
                          <a:latin typeface="+mn-lt"/>
                        </a:rPr>
                        <a:t>Organizations that promote pedagogy and learning technologies for teachers and schools.</a:t>
                      </a:r>
                    </a:p>
                  </a:txBody>
                  <a:tcPr marL="51435" marR="51435" marT="0" marB="0"/>
                </a:tc>
                <a:extLst>
                  <a:ext uri="{0D108BD9-81ED-4DB2-BD59-A6C34878D82A}">
                    <a16:rowId xmlns:a16="http://schemas.microsoft.com/office/drawing/2014/main" val="2759043382"/>
                  </a:ext>
                </a:extLst>
              </a:tr>
              <a:tr h="601076">
                <a:tc>
                  <a:txBody>
                    <a:bodyPr/>
                    <a:lstStyle/>
                    <a:p>
                      <a:pPr>
                        <a:lnSpc>
                          <a:spcPct val="107000"/>
                        </a:lnSpc>
                        <a:spcAft>
                          <a:spcPts val="0"/>
                        </a:spcAft>
                      </a:pPr>
                      <a:r>
                        <a:rPr lang="en-US" sz="1400" b="1" dirty="0">
                          <a:effectLst/>
                          <a:latin typeface="+mn-lt"/>
                        </a:rPr>
                        <a:t>Subject Matter Committee (SMC) and local members of Sub-SMC</a:t>
                      </a:r>
                      <a:endParaRPr lang="en-IL" sz="1400" b="1" dirty="0">
                        <a:effectLst/>
                        <a:latin typeface="+mn-lt"/>
                        <a:ea typeface="Calibri" panose="020F0502020204030204" pitchFamily="34" charset="0"/>
                        <a:cs typeface="Arial" panose="020B0604020202020204" pitchFamily="34" charset="0"/>
                      </a:endParaRPr>
                    </a:p>
                  </a:txBody>
                  <a:tcPr marL="51435" marR="51435" marT="0" marB="0"/>
                </a:tc>
                <a:tc>
                  <a:txBody>
                    <a:bodyPr/>
                    <a:lstStyle/>
                    <a:p>
                      <a:r>
                        <a:rPr lang="en-GB" sz="1400" dirty="0">
                          <a:latin typeface="+mn-lt"/>
                        </a:rPr>
                        <a:t>Teacher professional development programmes. </a:t>
                      </a:r>
                    </a:p>
                  </a:txBody>
                  <a:tcPr marL="51435" marR="51435" marT="0" marB="0"/>
                </a:tc>
                <a:extLst>
                  <a:ext uri="{0D108BD9-81ED-4DB2-BD59-A6C34878D82A}">
                    <a16:rowId xmlns:a16="http://schemas.microsoft.com/office/drawing/2014/main" val="367809638"/>
                  </a:ext>
                </a:extLst>
              </a:tr>
              <a:tr h="402221">
                <a:tc>
                  <a:txBody>
                    <a:bodyPr/>
                    <a:lstStyle/>
                    <a:p>
                      <a:pPr>
                        <a:lnSpc>
                          <a:spcPct val="107000"/>
                        </a:lnSpc>
                        <a:spcAft>
                          <a:spcPts val="0"/>
                        </a:spcAft>
                      </a:pPr>
                      <a:r>
                        <a:rPr lang="en-US" sz="1400" b="1" dirty="0">
                          <a:effectLst/>
                          <a:latin typeface="+mn-lt"/>
                          <a:ea typeface="Calibri" panose="020F0502020204030204" pitchFamily="34" charset="0"/>
                          <a:cs typeface="Arial" panose="020B0604020202020204" pitchFamily="34" charset="0"/>
                        </a:rPr>
                        <a:t>U-HUB (TAU / Sapienza  )</a:t>
                      </a:r>
                      <a:endParaRPr lang="en-IL" sz="1400" b="1" dirty="0">
                        <a:effectLst/>
                        <a:latin typeface="+mn-lt"/>
                        <a:ea typeface="Calibri" panose="020F0502020204030204" pitchFamily="34" charset="0"/>
                        <a:cs typeface="Arial" panose="020B0604020202020204" pitchFamily="34" charset="0"/>
                      </a:endParaRPr>
                    </a:p>
                  </a:txBody>
                  <a:tcPr marL="51435" marR="51435" marT="0" marB="0"/>
                </a:tc>
                <a:tc>
                  <a:txBody>
                    <a:bodyPr/>
                    <a:lstStyle/>
                    <a:p>
                      <a:r>
                        <a:rPr lang="en-GB" sz="1400" dirty="0">
                          <a:latin typeface="+mn-lt"/>
                        </a:rPr>
                        <a:t>Universities and colleges - Outreach programs</a:t>
                      </a:r>
                    </a:p>
                  </a:txBody>
                  <a:tcPr marL="51435" marR="51435" marT="0" marB="0"/>
                </a:tc>
                <a:extLst>
                  <a:ext uri="{0D108BD9-81ED-4DB2-BD59-A6C34878D82A}">
                    <a16:rowId xmlns:a16="http://schemas.microsoft.com/office/drawing/2014/main" val="1002926161"/>
                  </a:ext>
                </a:extLst>
              </a:tr>
              <a:tr h="402221">
                <a:tc>
                  <a:txBody>
                    <a:bodyPr/>
                    <a:lstStyle/>
                    <a:p>
                      <a:pPr>
                        <a:lnSpc>
                          <a:spcPct val="107000"/>
                        </a:lnSpc>
                        <a:spcAft>
                          <a:spcPts val="0"/>
                        </a:spcAft>
                      </a:pPr>
                      <a:r>
                        <a:rPr lang="en-US" sz="1400" b="1" dirty="0">
                          <a:effectLst/>
                          <a:latin typeface="+mn-lt"/>
                          <a:ea typeface="Calibri" panose="020F0502020204030204" pitchFamily="34" charset="0"/>
                          <a:cs typeface="Arial" panose="020B0604020202020204" pitchFamily="34" charset="0"/>
                        </a:rPr>
                        <a:t>GEANT &amp; NREN’s</a:t>
                      </a:r>
                      <a:endParaRPr lang="en-IL" sz="1400" b="1" dirty="0">
                        <a:effectLst/>
                        <a:latin typeface="+mn-lt"/>
                      </a:endParaRPr>
                    </a:p>
                  </a:txBody>
                  <a:tcPr marL="51435" marR="51435" marT="0" marB="0"/>
                </a:tc>
                <a:tc>
                  <a:txBody>
                    <a:bodyPr/>
                    <a:lstStyle/>
                    <a:p>
                      <a:r>
                        <a:rPr lang="en-GB" sz="1400" dirty="0">
                          <a:latin typeface="+mn-lt"/>
                        </a:rPr>
                        <a:t>Government educational programs</a:t>
                      </a:r>
                    </a:p>
                  </a:txBody>
                  <a:tcPr marL="51435" marR="51435" marT="0" marB="0"/>
                </a:tc>
                <a:extLst>
                  <a:ext uri="{0D108BD9-81ED-4DB2-BD59-A6C34878D82A}">
                    <a16:rowId xmlns:a16="http://schemas.microsoft.com/office/drawing/2014/main" val="1311135651"/>
                  </a:ext>
                </a:extLst>
              </a:tr>
              <a:tr h="433767">
                <a:tc>
                  <a:txBody>
                    <a:bodyPr/>
                    <a:lstStyle/>
                    <a:p>
                      <a:pPr>
                        <a:lnSpc>
                          <a:spcPct val="107000"/>
                        </a:lnSpc>
                        <a:spcAft>
                          <a:spcPts val="0"/>
                        </a:spcAft>
                      </a:pPr>
                      <a:endParaRPr lang="en-IL" sz="1200" b="1" dirty="0">
                        <a:effectLst/>
                        <a:latin typeface="+mn-lt"/>
                      </a:endParaRPr>
                    </a:p>
                  </a:txBody>
                  <a:tcPr marL="51435" marR="51435" marT="0" marB="0"/>
                </a:tc>
                <a:tc>
                  <a:txBody>
                    <a:bodyPr/>
                    <a:lstStyle/>
                    <a:p>
                      <a:endParaRPr lang="en-GB" sz="1200" dirty="0">
                        <a:latin typeface="+mn-lt"/>
                      </a:endParaRPr>
                    </a:p>
                  </a:txBody>
                  <a:tcPr marL="51435" marR="51435" marT="0" marB="0"/>
                </a:tc>
                <a:extLst>
                  <a:ext uri="{0D108BD9-81ED-4DB2-BD59-A6C34878D82A}">
                    <a16:rowId xmlns:a16="http://schemas.microsoft.com/office/drawing/2014/main" val="1165480213"/>
                  </a:ext>
                </a:extLst>
              </a:tr>
            </a:tbl>
          </a:graphicData>
        </a:graphic>
      </p:graphicFrame>
    </p:spTree>
    <p:extLst>
      <p:ext uri="{BB962C8B-B14F-4D97-AF65-F5344CB8AC3E}">
        <p14:creationId xmlns:p14="http://schemas.microsoft.com/office/powerpoint/2010/main" val="26724750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EF258-BA28-438F-81BC-FA1DA6E25093}"/>
              </a:ext>
            </a:extLst>
          </p:cNvPr>
          <p:cNvSpPr>
            <a:spLocks noGrp="1"/>
          </p:cNvSpPr>
          <p:nvPr>
            <p:ph type="title"/>
          </p:nvPr>
        </p:nvSpPr>
        <p:spPr>
          <a:xfrm>
            <a:off x="628650" y="1041768"/>
            <a:ext cx="6915150" cy="683070"/>
          </a:xfrm>
        </p:spPr>
        <p:txBody>
          <a:bodyPr>
            <a:normAutofit/>
          </a:bodyPr>
          <a:lstStyle/>
          <a:p>
            <a:r>
              <a:rPr lang="en-US" sz="3000" dirty="0">
                <a:solidFill>
                  <a:schemeClr val="accent2"/>
                </a:solidFill>
              </a:rPr>
              <a:t>Cross WP’s Task Force </a:t>
            </a:r>
            <a:endParaRPr lang="en-IL" sz="3000" dirty="0">
              <a:solidFill>
                <a:schemeClr val="accent2"/>
              </a:solidFill>
            </a:endParaRPr>
          </a:p>
        </p:txBody>
      </p:sp>
      <p:sp>
        <p:nvSpPr>
          <p:cNvPr id="4" name="Footer Placeholder 3">
            <a:extLst>
              <a:ext uri="{FF2B5EF4-FFF2-40B4-BE49-F238E27FC236}">
                <a16:creationId xmlns:a16="http://schemas.microsoft.com/office/drawing/2014/main" id="{174FA23B-CEDD-4B88-9883-69961DFD8178}"/>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08320E13-A130-4B55-8ED0-239128CE0091}"/>
              </a:ext>
            </a:extLst>
          </p:cNvPr>
          <p:cNvSpPr>
            <a:spLocks noGrp="1"/>
          </p:cNvSpPr>
          <p:nvPr>
            <p:ph type="sldNum" sz="quarter" idx="12"/>
          </p:nvPr>
        </p:nvSpPr>
        <p:spPr/>
        <p:txBody>
          <a:bodyPr/>
          <a:lstStyle/>
          <a:p>
            <a:fld id="{329E5F41-1819-CC4C-A361-86D446D94323}" type="slidenum">
              <a:rPr lang="pt-BR" smtClean="0"/>
              <a:pPr/>
              <a:t>53</a:t>
            </a:fld>
            <a:endParaRPr lang="pt-BR"/>
          </a:p>
        </p:txBody>
      </p:sp>
      <p:graphicFrame>
        <p:nvGraphicFramePr>
          <p:cNvPr id="6" name="Table 5">
            <a:extLst>
              <a:ext uri="{FF2B5EF4-FFF2-40B4-BE49-F238E27FC236}">
                <a16:creationId xmlns:a16="http://schemas.microsoft.com/office/drawing/2014/main" id="{D402157A-43AF-4D12-B224-CF75A7830383}"/>
              </a:ext>
            </a:extLst>
          </p:cNvPr>
          <p:cNvGraphicFramePr>
            <a:graphicFrameLocks noGrp="1"/>
          </p:cNvGraphicFramePr>
          <p:nvPr>
            <p:extLst/>
          </p:nvPr>
        </p:nvGraphicFramePr>
        <p:xfrm>
          <a:off x="651933" y="1698644"/>
          <a:ext cx="7365395" cy="3779592"/>
        </p:xfrm>
        <a:graphic>
          <a:graphicData uri="http://schemas.openxmlformats.org/drawingml/2006/table">
            <a:tbl>
              <a:tblPr firstRow="1" firstCol="1" bandRow="1">
                <a:tableStyleId>{5940675A-B579-460E-94D1-54222C63F5DA}</a:tableStyleId>
              </a:tblPr>
              <a:tblGrid>
                <a:gridCol w="2106034">
                  <a:extLst>
                    <a:ext uri="{9D8B030D-6E8A-4147-A177-3AD203B41FA5}">
                      <a16:colId xmlns:a16="http://schemas.microsoft.com/office/drawing/2014/main" val="934066282"/>
                    </a:ext>
                  </a:extLst>
                </a:gridCol>
                <a:gridCol w="3154718">
                  <a:extLst>
                    <a:ext uri="{9D8B030D-6E8A-4147-A177-3AD203B41FA5}">
                      <a16:colId xmlns:a16="http://schemas.microsoft.com/office/drawing/2014/main" val="420540596"/>
                    </a:ext>
                  </a:extLst>
                </a:gridCol>
                <a:gridCol w="2104643">
                  <a:extLst>
                    <a:ext uri="{9D8B030D-6E8A-4147-A177-3AD203B41FA5}">
                      <a16:colId xmlns:a16="http://schemas.microsoft.com/office/drawing/2014/main" val="2851273365"/>
                    </a:ext>
                  </a:extLst>
                </a:gridCol>
              </a:tblGrid>
              <a:tr h="477746">
                <a:tc>
                  <a:txBody>
                    <a:bodyPr/>
                    <a:lstStyle/>
                    <a:p>
                      <a:pPr algn="ctr">
                        <a:lnSpc>
                          <a:spcPct val="107000"/>
                        </a:lnSpc>
                        <a:spcAft>
                          <a:spcPts val="0"/>
                        </a:spcAft>
                      </a:pPr>
                      <a:r>
                        <a:rPr lang="en-US" sz="1500" b="1" dirty="0">
                          <a:solidFill>
                            <a:schemeClr val="accent2"/>
                          </a:solidFill>
                          <a:effectLst/>
                        </a:rPr>
                        <a:t>WP’s</a:t>
                      </a:r>
                      <a:endParaRPr lang="en-IL" sz="1400" b="1" dirty="0">
                        <a:solidFill>
                          <a:schemeClr val="accent2"/>
                        </a:solidFill>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500" b="1" kern="1200" dirty="0">
                          <a:solidFill>
                            <a:schemeClr val="accent2"/>
                          </a:solidFill>
                          <a:effectLst/>
                          <a:latin typeface="+mn-lt"/>
                          <a:ea typeface="+mn-ea"/>
                          <a:cs typeface="+mn-cs"/>
                        </a:rPr>
                        <a:t>Learning communities  </a:t>
                      </a:r>
                    </a:p>
                    <a:p>
                      <a:pPr algn="ctr">
                        <a:lnSpc>
                          <a:spcPct val="107000"/>
                        </a:lnSpc>
                        <a:spcAft>
                          <a:spcPts val="0"/>
                        </a:spcAft>
                      </a:pPr>
                      <a:endParaRPr lang="en-IL" sz="1400" b="1"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tc>
                  <a:txBody>
                    <a:bodyPr/>
                    <a:lstStyle/>
                    <a:p>
                      <a:pPr algn="ctr">
                        <a:lnSpc>
                          <a:spcPct val="107000"/>
                        </a:lnSpc>
                        <a:spcAft>
                          <a:spcPts val="0"/>
                        </a:spcAft>
                      </a:pPr>
                      <a:r>
                        <a:rPr kumimoji="0" lang="en-US" sz="1500" b="1" i="0" u="none" strike="noStrike" kern="1200" cap="none" spc="0" normalizeH="0" baseline="0" noProof="0" dirty="0">
                          <a:ln>
                            <a:noFill/>
                          </a:ln>
                          <a:solidFill>
                            <a:srgbClr val="ED7D31"/>
                          </a:solidFill>
                          <a:effectLst/>
                          <a:uLnTx/>
                          <a:uFillTx/>
                          <a:latin typeface="+mn-lt"/>
                          <a:ea typeface="+mn-ea"/>
                          <a:cs typeface="+mn-cs"/>
                        </a:rPr>
                        <a:t>Partners</a:t>
                      </a:r>
                      <a:endParaRPr lang="en-IL" sz="1400" b="1"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tc>
                <a:extLst>
                  <a:ext uri="{0D108BD9-81ED-4DB2-BD59-A6C34878D82A}">
                    <a16:rowId xmlns:a16="http://schemas.microsoft.com/office/drawing/2014/main" val="109846648"/>
                  </a:ext>
                </a:extLst>
              </a:tr>
              <a:tr h="458227">
                <a:tc>
                  <a:txBody>
                    <a:bodyPr/>
                    <a:lstStyle/>
                    <a:p>
                      <a:pPr>
                        <a:lnSpc>
                          <a:spcPct val="107000"/>
                        </a:lnSpc>
                        <a:spcAft>
                          <a:spcPts val="0"/>
                        </a:spcAft>
                      </a:pPr>
                      <a:r>
                        <a:rPr lang="en-US" sz="1400" b="1" dirty="0">
                          <a:effectLst/>
                          <a:latin typeface="+mn-lt"/>
                          <a:ea typeface="Calibri" panose="020F0502020204030204" pitchFamily="34" charset="0"/>
                          <a:cs typeface="Arial" panose="020B0604020202020204" pitchFamily="34" charset="0"/>
                        </a:rPr>
                        <a:t>GEANT </a:t>
                      </a:r>
                    </a:p>
                    <a:p>
                      <a:pPr marL="0" marR="0" lvl="0" indent="0" algn="l" defTabSz="914400" rtl="0" eaLnBrk="1" fontAlgn="auto" latinLnBrk="0" hangingPunct="1">
                        <a:lnSpc>
                          <a:spcPct val="107000"/>
                        </a:lnSpc>
                        <a:spcBef>
                          <a:spcPts val="0"/>
                        </a:spcBef>
                        <a:spcAft>
                          <a:spcPts val="0"/>
                        </a:spcAft>
                        <a:buClrTx/>
                        <a:buSzTx/>
                        <a:buFontTx/>
                        <a:buNone/>
                        <a:tabLst/>
                        <a:defRPr/>
                      </a:pPr>
                      <a:r>
                        <a:rPr lang="en-US" sz="1400" b="1" dirty="0">
                          <a:effectLst/>
                          <a:latin typeface="+mn-lt"/>
                          <a:ea typeface="Calibri" panose="020F0502020204030204" pitchFamily="34" charset="0"/>
                          <a:cs typeface="Arial" panose="020B0604020202020204" pitchFamily="34" charset="0"/>
                        </a:rPr>
                        <a:t>WP5 &amp; WP1</a:t>
                      </a:r>
                      <a:endParaRPr lang="en-IL" sz="1400" b="1" dirty="0">
                        <a:effectLst/>
                        <a:latin typeface="+mn-lt"/>
                        <a:ea typeface="Calibri" panose="020F0502020204030204" pitchFamily="34" charset="0"/>
                        <a:cs typeface="Arial" panose="020B0604020202020204" pitchFamily="34" charset="0"/>
                      </a:endParaRPr>
                    </a:p>
                  </a:txBody>
                  <a:tcPr marL="51435" marR="51435" marT="0" marB="0"/>
                </a:tc>
                <a:tc>
                  <a:txBody>
                    <a:bodyPr/>
                    <a:lstStyle/>
                    <a:p>
                      <a:r>
                        <a:rPr lang="en-GB" sz="1400" dirty="0">
                          <a:latin typeface="+mn-lt"/>
                        </a:rPr>
                        <a:t>International teacher organizations and networks.</a:t>
                      </a:r>
                    </a:p>
                  </a:txBody>
                  <a:tcPr marL="51435" marR="51435" marT="0" marB="0"/>
                </a:tc>
                <a:tc>
                  <a:txBody>
                    <a:bodyPr/>
                    <a:lstStyle/>
                    <a:p>
                      <a:r>
                        <a:rPr lang="en-GB" sz="1400" dirty="0">
                          <a:latin typeface="+mn-lt"/>
                        </a:rPr>
                        <a:t>Gyongyi, Casper, Eli, Stefano</a:t>
                      </a:r>
                    </a:p>
                  </a:txBody>
                  <a:tcPr marL="51435" marR="51435" marT="0" marB="0"/>
                </a:tc>
                <a:extLst>
                  <a:ext uri="{0D108BD9-81ED-4DB2-BD59-A6C34878D82A}">
                    <a16:rowId xmlns:a16="http://schemas.microsoft.com/office/drawing/2014/main" val="345134850"/>
                  </a:ext>
                </a:extLst>
              </a:tr>
              <a:tr h="648130">
                <a:tc>
                  <a:txBody>
                    <a:bodyPr/>
                    <a:lstStyle/>
                    <a:p>
                      <a:pPr>
                        <a:lnSpc>
                          <a:spcPct val="107000"/>
                        </a:lnSpc>
                        <a:spcAft>
                          <a:spcPts val="0"/>
                        </a:spcAft>
                      </a:pPr>
                      <a:r>
                        <a:rPr lang="en-US" sz="1400" b="1" dirty="0">
                          <a:effectLst/>
                          <a:latin typeface="+mn-lt"/>
                          <a:ea typeface="Calibri" panose="020F0502020204030204" pitchFamily="34" charset="0"/>
                          <a:cs typeface="Arial" panose="020B0604020202020204" pitchFamily="34" charset="0"/>
                        </a:rPr>
                        <a:t>NERN’s </a:t>
                      </a:r>
                    </a:p>
                    <a:p>
                      <a:pPr>
                        <a:lnSpc>
                          <a:spcPct val="107000"/>
                        </a:lnSpc>
                        <a:spcAft>
                          <a:spcPts val="0"/>
                        </a:spcAft>
                      </a:pPr>
                      <a:r>
                        <a:rPr lang="en-US" sz="1400" b="1" dirty="0">
                          <a:effectLst/>
                          <a:latin typeface="+mn-lt"/>
                          <a:ea typeface="Calibri" panose="020F0502020204030204" pitchFamily="34" charset="0"/>
                          <a:cs typeface="Arial" panose="020B0604020202020204" pitchFamily="34" charset="0"/>
                        </a:rPr>
                        <a:t>WP5 &amp; WP1 &amp; WP2</a:t>
                      </a:r>
                      <a:endParaRPr lang="en-IL" sz="1400" b="1" dirty="0">
                        <a:effectLst/>
                        <a:latin typeface="+mn-lt"/>
                        <a:ea typeface="Calibri" panose="020F0502020204030204" pitchFamily="34" charset="0"/>
                        <a:cs typeface="Arial" panose="020B0604020202020204" pitchFamily="34" charset="0"/>
                      </a:endParaRPr>
                    </a:p>
                  </a:txBody>
                  <a:tcPr marL="51435" marR="51435" marT="0" marB="0"/>
                </a:tc>
                <a:tc>
                  <a:txBody>
                    <a:bodyPr/>
                    <a:lstStyle/>
                    <a:p>
                      <a:r>
                        <a:rPr lang="en-GB" sz="1400" dirty="0">
                          <a:latin typeface="+mn-lt"/>
                        </a:rPr>
                        <a:t>National teacher organizations and networks.</a:t>
                      </a:r>
                    </a:p>
                  </a:txBody>
                  <a:tcPr marL="51435" marR="51435" marT="0" marB="0"/>
                </a:tc>
                <a:tc>
                  <a:txBody>
                    <a:bodyPr/>
                    <a:lstStyle/>
                    <a:p>
                      <a:r>
                        <a:rPr lang="en-GB" sz="1400" dirty="0">
                          <a:latin typeface="+mn-lt"/>
                        </a:rPr>
                        <a:t>Eli, Mary, Gytis, Michael, Barbara, </a:t>
                      </a:r>
                      <a:r>
                        <a:rPr lang="en-US" sz="1400" dirty="0">
                          <a:effectLst/>
                        </a:rPr>
                        <a:t>Antonio</a:t>
                      </a:r>
                      <a:r>
                        <a:rPr lang="en-GB" sz="1400" dirty="0">
                          <a:effectLst/>
                          <a:latin typeface="+mn-lt"/>
                        </a:rPr>
                        <a:t>, Marco, Gabriella</a:t>
                      </a:r>
                      <a:endParaRPr lang="en-GB" sz="1400" dirty="0">
                        <a:latin typeface="+mn-lt"/>
                      </a:endParaRPr>
                    </a:p>
                  </a:txBody>
                  <a:tcPr marL="51435" marR="51435" marT="0" marB="0"/>
                </a:tc>
                <a:extLst>
                  <a:ext uri="{0D108BD9-81ED-4DB2-BD59-A6C34878D82A}">
                    <a16:rowId xmlns:a16="http://schemas.microsoft.com/office/drawing/2014/main" val="3191905149"/>
                  </a:ext>
                </a:extLst>
              </a:tr>
              <a:tr h="648130">
                <a:tc>
                  <a:txBody>
                    <a:bodyPr/>
                    <a:lstStyle/>
                    <a:p>
                      <a:pPr>
                        <a:lnSpc>
                          <a:spcPct val="107000"/>
                        </a:lnSpc>
                        <a:spcAft>
                          <a:spcPts val="0"/>
                        </a:spcAft>
                      </a:pPr>
                      <a:r>
                        <a:rPr lang="en-US" sz="1400" b="1" dirty="0">
                          <a:effectLst/>
                          <a:latin typeface="+mn-lt"/>
                          <a:ea typeface="Calibri" panose="020F0502020204030204" pitchFamily="34" charset="0"/>
                          <a:cs typeface="Arial" panose="020B0604020202020204" pitchFamily="34" charset="0"/>
                        </a:rPr>
                        <a:t>WP5 &amp; WP7 &amp; WP2 &amp; WP8</a:t>
                      </a:r>
                      <a:endParaRPr lang="en-IL" sz="1400" b="1" dirty="0">
                        <a:effectLst/>
                        <a:latin typeface="+mn-lt"/>
                        <a:ea typeface="Calibri" panose="020F0502020204030204" pitchFamily="34" charset="0"/>
                        <a:cs typeface="Arial" panose="020B0604020202020204" pitchFamily="34" charset="0"/>
                      </a:endParaRPr>
                    </a:p>
                  </a:txBody>
                  <a:tcPr marL="51435" marR="51435" marT="0" marB="0"/>
                </a:tc>
                <a:tc>
                  <a:txBody>
                    <a:bodyPr/>
                    <a:lstStyle/>
                    <a:p>
                      <a:r>
                        <a:rPr lang="en-GB" sz="1400" dirty="0">
                          <a:latin typeface="+mn-lt"/>
                        </a:rPr>
                        <a:t>Organizations that promote pedagogy and learning technologies for teachers and schools.</a:t>
                      </a:r>
                    </a:p>
                  </a:txBody>
                  <a:tcPr marL="51435" marR="51435" marT="0" marB="0"/>
                </a:tc>
                <a:tc>
                  <a:txBody>
                    <a:bodyPr/>
                    <a:lstStyle/>
                    <a:p>
                      <a:r>
                        <a:rPr lang="en-GB" sz="1400" dirty="0">
                          <a:latin typeface="+mn-lt"/>
                        </a:rPr>
                        <a:t>Stefano, Ingrid, Michael, Gytis, Barbara, </a:t>
                      </a:r>
                      <a:r>
                        <a:rPr lang="en-US" sz="1400" b="0" i="0" u="none" strike="noStrike" kern="1200" dirty="0">
                          <a:solidFill>
                            <a:schemeClr val="tx1"/>
                          </a:solidFill>
                          <a:effectLst/>
                          <a:latin typeface="+mn-lt"/>
                          <a:ea typeface="+mn-ea"/>
                          <a:cs typeface="+mn-cs"/>
                        </a:rPr>
                        <a:t>Faraz</a:t>
                      </a:r>
                      <a:endParaRPr lang="en-GB" sz="1400" dirty="0">
                        <a:latin typeface="+mn-lt"/>
                      </a:endParaRPr>
                    </a:p>
                  </a:txBody>
                  <a:tcPr marL="51435" marR="51435" marT="0" marB="0"/>
                </a:tc>
                <a:extLst>
                  <a:ext uri="{0D108BD9-81ED-4DB2-BD59-A6C34878D82A}">
                    <a16:rowId xmlns:a16="http://schemas.microsoft.com/office/drawing/2014/main" val="2759043382"/>
                  </a:ext>
                </a:extLst>
              </a:tr>
              <a:tr h="683187">
                <a:tc>
                  <a:txBody>
                    <a:bodyPr/>
                    <a:lstStyle/>
                    <a:p>
                      <a:pPr>
                        <a:lnSpc>
                          <a:spcPct val="107000"/>
                        </a:lnSpc>
                        <a:spcAft>
                          <a:spcPts val="0"/>
                        </a:spcAft>
                      </a:pPr>
                      <a:r>
                        <a:rPr lang="en-US" sz="1400" b="1" dirty="0">
                          <a:effectLst/>
                          <a:latin typeface="+mn-lt"/>
                        </a:rPr>
                        <a:t>Subject Matter Committee (SMC) and local members of Sub-SMC</a:t>
                      </a:r>
                      <a:endParaRPr lang="en-IL" sz="1400" b="1" dirty="0">
                        <a:effectLst/>
                        <a:latin typeface="+mn-lt"/>
                        <a:ea typeface="Calibri" panose="020F0502020204030204" pitchFamily="34" charset="0"/>
                        <a:cs typeface="Arial" panose="020B0604020202020204" pitchFamily="34" charset="0"/>
                      </a:endParaRPr>
                    </a:p>
                  </a:txBody>
                  <a:tcPr marL="51435" marR="51435" marT="0" marB="0"/>
                </a:tc>
                <a:tc>
                  <a:txBody>
                    <a:bodyPr/>
                    <a:lstStyle/>
                    <a:p>
                      <a:r>
                        <a:rPr lang="en-GB" sz="1400" dirty="0">
                          <a:latin typeface="+mn-lt"/>
                        </a:rPr>
                        <a:t>Teacher professional development programmes. </a:t>
                      </a:r>
                    </a:p>
                  </a:txBody>
                  <a:tcPr marL="51435" marR="51435" marT="0" marB="0"/>
                </a:tc>
                <a:tc>
                  <a:txBody>
                    <a:bodyPr/>
                    <a:lstStyle/>
                    <a:p>
                      <a:r>
                        <a:rPr lang="en-GB" sz="1400" dirty="0">
                          <a:latin typeface="+mn-lt"/>
                        </a:rPr>
                        <a:t>Mary, Ingrid, Nadia, Stefano</a:t>
                      </a:r>
                    </a:p>
                  </a:txBody>
                  <a:tcPr marL="51435" marR="51435" marT="0" marB="0"/>
                </a:tc>
                <a:extLst>
                  <a:ext uri="{0D108BD9-81ED-4DB2-BD59-A6C34878D82A}">
                    <a16:rowId xmlns:a16="http://schemas.microsoft.com/office/drawing/2014/main" val="367809638"/>
                  </a:ext>
                </a:extLst>
              </a:tr>
              <a:tr h="432086">
                <a:tc>
                  <a:txBody>
                    <a:bodyPr/>
                    <a:lstStyle/>
                    <a:p>
                      <a:pPr>
                        <a:lnSpc>
                          <a:spcPct val="107000"/>
                        </a:lnSpc>
                        <a:spcAft>
                          <a:spcPts val="0"/>
                        </a:spcAft>
                      </a:pPr>
                      <a:r>
                        <a:rPr lang="en-US" sz="1400" b="1" dirty="0">
                          <a:effectLst/>
                          <a:latin typeface="+mn-lt"/>
                          <a:ea typeface="Calibri" panose="020F0502020204030204" pitchFamily="34" charset="0"/>
                          <a:cs typeface="Arial" panose="020B0604020202020204" pitchFamily="34" charset="0"/>
                        </a:rPr>
                        <a:t>U-HUB (TAU / Sapienza )</a:t>
                      </a:r>
                      <a:endParaRPr lang="en-IL" sz="1400" b="1" dirty="0">
                        <a:effectLst/>
                        <a:latin typeface="+mn-lt"/>
                        <a:ea typeface="Calibri" panose="020F0502020204030204" pitchFamily="34" charset="0"/>
                        <a:cs typeface="Arial" panose="020B0604020202020204" pitchFamily="34" charset="0"/>
                      </a:endParaRPr>
                    </a:p>
                  </a:txBody>
                  <a:tcPr marL="51435" marR="51435" marT="0" marB="0"/>
                </a:tc>
                <a:tc>
                  <a:txBody>
                    <a:bodyPr/>
                    <a:lstStyle/>
                    <a:p>
                      <a:r>
                        <a:rPr lang="en-GB" sz="1400" dirty="0">
                          <a:latin typeface="+mn-lt"/>
                        </a:rPr>
                        <a:t>Universities and colleges - Outreach programs</a:t>
                      </a:r>
                    </a:p>
                  </a:txBody>
                  <a:tcPr marL="51435" marR="51435" marT="0" marB="0"/>
                </a:tc>
                <a:tc>
                  <a:txBody>
                    <a:bodyPr/>
                    <a:lstStyle/>
                    <a:p>
                      <a:r>
                        <a:rPr lang="en-GB" sz="1400" dirty="0">
                          <a:latin typeface="+mn-lt"/>
                        </a:rPr>
                        <a:t>Ingrid, Jack, Stefano, Marco</a:t>
                      </a:r>
                    </a:p>
                  </a:txBody>
                  <a:tcPr marL="51435" marR="51435" marT="0" marB="0"/>
                </a:tc>
                <a:extLst>
                  <a:ext uri="{0D108BD9-81ED-4DB2-BD59-A6C34878D82A}">
                    <a16:rowId xmlns:a16="http://schemas.microsoft.com/office/drawing/2014/main" val="1002926161"/>
                  </a:ext>
                </a:extLst>
              </a:tr>
              <a:tr h="432086">
                <a:tc>
                  <a:txBody>
                    <a:bodyPr/>
                    <a:lstStyle/>
                    <a:p>
                      <a:pPr>
                        <a:lnSpc>
                          <a:spcPct val="107000"/>
                        </a:lnSpc>
                        <a:spcAft>
                          <a:spcPts val="0"/>
                        </a:spcAft>
                      </a:pPr>
                      <a:r>
                        <a:rPr lang="en-US" sz="1400" b="1" dirty="0">
                          <a:effectLst/>
                          <a:latin typeface="+mn-lt"/>
                          <a:ea typeface="Calibri" panose="020F0502020204030204" pitchFamily="34" charset="0"/>
                          <a:cs typeface="Arial" panose="020B0604020202020204" pitchFamily="34" charset="0"/>
                        </a:rPr>
                        <a:t>GEANT &amp; NREN’s</a:t>
                      </a:r>
                      <a:endParaRPr lang="en-IL" sz="1400" b="1" dirty="0">
                        <a:effectLst/>
                        <a:latin typeface="+mn-lt"/>
                      </a:endParaRPr>
                    </a:p>
                  </a:txBody>
                  <a:tcPr marL="51435" marR="51435" marT="0" marB="0"/>
                </a:tc>
                <a:tc>
                  <a:txBody>
                    <a:bodyPr/>
                    <a:lstStyle/>
                    <a:p>
                      <a:r>
                        <a:rPr lang="en-GB" sz="1400" dirty="0">
                          <a:latin typeface="+mn-lt"/>
                        </a:rPr>
                        <a:t>Government educational programs</a:t>
                      </a:r>
                    </a:p>
                  </a:txBody>
                  <a:tcPr marL="51435" marR="51435" marT="0" marB="0"/>
                </a:tc>
                <a:tc>
                  <a:txBody>
                    <a:bodyPr/>
                    <a:lstStyle/>
                    <a:p>
                      <a:r>
                        <a:rPr lang="en-GB" sz="1400" dirty="0">
                          <a:latin typeface="+mn-lt"/>
                        </a:rPr>
                        <a:t>Eli, Nelson, </a:t>
                      </a:r>
                      <a:r>
                        <a:rPr lang="en-GB" sz="1400" dirty="0" err="1">
                          <a:latin typeface="+mn-lt"/>
                        </a:rPr>
                        <a:t>Ilias</a:t>
                      </a:r>
                      <a:r>
                        <a:rPr lang="en-GB" sz="1400" dirty="0">
                          <a:latin typeface="+mn-lt"/>
                        </a:rPr>
                        <a:t>, Gyongyi, Casper </a:t>
                      </a:r>
                    </a:p>
                  </a:txBody>
                  <a:tcPr marL="51435" marR="51435" marT="0" marB="0"/>
                </a:tc>
                <a:extLst>
                  <a:ext uri="{0D108BD9-81ED-4DB2-BD59-A6C34878D82A}">
                    <a16:rowId xmlns:a16="http://schemas.microsoft.com/office/drawing/2014/main" val="1311135651"/>
                  </a:ext>
                </a:extLst>
              </a:tr>
            </a:tbl>
          </a:graphicData>
        </a:graphic>
      </p:graphicFrame>
    </p:spTree>
    <p:extLst>
      <p:ext uri="{BB962C8B-B14F-4D97-AF65-F5344CB8AC3E}">
        <p14:creationId xmlns:p14="http://schemas.microsoft.com/office/powerpoint/2010/main" val="81548089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normAutofit/>
          </a:bodyPr>
          <a:lstStyle/>
          <a:p>
            <a:pPr algn="ctr"/>
            <a:r>
              <a:rPr lang="en-US" noProof="0" dirty="0">
                <a:solidFill>
                  <a:schemeClr val="accent2"/>
                </a:solidFill>
              </a:rPr>
              <a:t>THANK YOU!</a:t>
            </a:r>
            <a:br>
              <a:rPr lang="en-US" noProof="0" dirty="0">
                <a:solidFill>
                  <a:schemeClr val="accent2"/>
                </a:solidFill>
              </a:rPr>
            </a:br>
            <a:endParaRPr lang="en-US" noProof="0" dirty="0"/>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143000" y="4382691"/>
            <a:ext cx="6858000" cy="1241822"/>
          </a:xfrm>
        </p:spPr>
        <p:txBody>
          <a:bodyPr/>
          <a:lstStyle/>
          <a:p>
            <a:endParaRPr lang="en-US" b="1" u="sng" noProof="0" dirty="0">
              <a:solidFill>
                <a:schemeClr val="accent1">
                  <a:lumMod val="50000"/>
                </a:schemeClr>
              </a:solidFill>
            </a:endParaRPr>
          </a:p>
          <a:p>
            <a:r>
              <a:rPr lang="en-US" b="1" u="sng" noProof="0" dirty="0">
                <a:solidFill>
                  <a:srgbClr val="FFC000"/>
                </a:solidFill>
              </a:rPr>
              <a:t>#up2universe</a:t>
            </a: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54</a:t>
            </a:fld>
            <a:endParaRPr lang="pt-BR"/>
          </a:p>
        </p:txBody>
      </p:sp>
    </p:spTree>
    <p:extLst>
      <p:ext uri="{BB962C8B-B14F-4D97-AF65-F5344CB8AC3E}">
        <p14:creationId xmlns:p14="http://schemas.microsoft.com/office/powerpoint/2010/main" val="138266734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48407" y="1806517"/>
            <a:ext cx="6858000" cy="1339001"/>
          </a:xfrm>
        </p:spPr>
        <p:txBody>
          <a:bodyPr>
            <a:normAutofit/>
          </a:bodyPr>
          <a:lstStyle/>
          <a:p>
            <a:r>
              <a:rPr lang="pt-BR" sz="4050" dirty="0">
                <a:solidFill>
                  <a:schemeClr val="accent2"/>
                </a:solidFill>
              </a:rPr>
              <a:t>GDPR Update</a:t>
            </a:r>
          </a:p>
        </p:txBody>
      </p:sp>
      <p:sp>
        <p:nvSpPr>
          <p:cNvPr id="3" name="Subtítulo 2"/>
          <p:cNvSpPr>
            <a:spLocks noGrp="1"/>
          </p:cNvSpPr>
          <p:nvPr>
            <p:ph type="subTitle" idx="1"/>
          </p:nvPr>
        </p:nvSpPr>
        <p:spPr>
          <a:xfrm>
            <a:off x="1143000" y="3872406"/>
            <a:ext cx="6858000" cy="874986"/>
          </a:xfrm>
        </p:spPr>
        <p:txBody>
          <a:bodyPr>
            <a:normAutofit fontScale="85000" lnSpcReduction="20000"/>
          </a:bodyPr>
          <a:lstStyle/>
          <a:p>
            <a:pPr algn="l">
              <a:spcBef>
                <a:spcPts val="3000"/>
              </a:spcBef>
            </a:pPr>
            <a:r>
              <a:rPr lang="pt-BR" sz="2700" i="1" dirty="0"/>
              <a:t>Casper Dreef</a:t>
            </a:r>
          </a:p>
          <a:p>
            <a:pPr algn="l"/>
            <a:r>
              <a:rPr lang="pt-BR" sz="2700" dirty="0"/>
              <a:t>GÉANT</a:t>
            </a: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143000" y="4747392"/>
            <a:ext cx="6858000" cy="726889"/>
          </a:xfrm>
          <a:prstGeom prst="rect">
            <a:avLst/>
          </a:prstGeom>
        </p:spPr>
        <p:txBody>
          <a:bodyPr vert="horz" lIns="68580" tIns="34290" rIns="68580" bIns="3429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3000"/>
              </a:spcBef>
            </a:pPr>
            <a:r>
              <a:rPr lang="pt-BR" sz="1800" dirty="0" err="1"/>
              <a:t>Webinar</a:t>
            </a:r>
            <a:r>
              <a:rPr lang="pt-BR" sz="1800" dirty="0"/>
              <a:t> #6 26/07/2019</a:t>
            </a:r>
          </a:p>
        </p:txBody>
      </p:sp>
    </p:spTree>
    <p:extLst>
      <p:ext uri="{BB962C8B-B14F-4D97-AF65-F5344CB8AC3E}">
        <p14:creationId xmlns:p14="http://schemas.microsoft.com/office/powerpoint/2010/main" val="12422583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Consent collection</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a:bodyPr>
          <a:lstStyle/>
          <a:p>
            <a:pPr>
              <a:buBlip>
                <a:blip r:embed="rId3"/>
              </a:buBlip>
            </a:pPr>
            <a:r>
              <a:rPr lang="en-GB" dirty="0"/>
              <a:t>KWS</a:t>
            </a:r>
          </a:p>
          <a:p>
            <a:pPr lvl="1"/>
            <a:r>
              <a:rPr lang="en-GB" dirty="0"/>
              <a:t>Consent collection at SSO level</a:t>
            </a:r>
          </a:p>
          <a:p>
            <a:pPr lvl="1"/>
            <a:r>
              <a:rPr lang="en-GB" dirty="0"/>
              <a:t>Integration flow chart created by GWDG</a:t>
            </a:r>
          </a:p>
          <a:p>
            <a:pPr lvl="1"/>
            <a:r>
              <a:rPr lang="en-GB" dirty="0"/>
              <a:t>Planning: KWS to advise the project after ‘guided tour’ on the platform</a:t>
            </a:r>
          </a:p>
          <a:p>
            <a:pPr>
              <a:buBlip>
                <a:blip r:embed="rId3"/>
              </a:buBlip>
            </a:pPr>
            <a:endParaRPr lang="en-GB" dirty="0"/>
          </a:p>
          <a:p>
            <a:pPr>
              <a:buBlip>
                <a:blip r:embed="rId3"/>
              </a:buBlip>
            </a:pPr>
            <a:r>
              <a:rPr lang="en-GB" dirty="0"/>
              <a:t>Moodle</a:t>
            </a:r>
          </a:p>
          <a:p>
            <a:pPr lvl="1"/>
            <a:r>
              <a:rPr lang="en-GB" dirty="0"/>
              <a:t>Update:</a:t>
            </a:r>
            <a:r>
              <a:rPr lang="it-IT" dirty="0"/>
              <a:t> </a:t>
            </a:r>
            <a:r>
              <a:rPr lang="it-IT" dirty="0" err="1"/>
              <a:t>Moodle</a:t>
            </a:r>
            <a:r>
              <a:rPr lang="it-IT" dirty="0"/>
              <a:t> 3.6.2</a:t>
            </a:r>
            <a:r>
              <a:rPr lang="en-GB" dirty="0"/>
              <a:t> </a:t>
            </a:r>
          </a:p>
          <a:p>
            <a:pPr lvl="1"/>
            <a:r>
              <a:rPr lang="en-GB" dirty="0"/>
              <a:t>Consent collection for Moodle only</a:t>
            </a:r>
          </a:p>
          <a:p>
            <a:pPr lvl="1"/>
            <a:r>
              <a:rPr lang="en-GB" dirty="0"/>
              <a:t>Minor age: central instance vs. on </a:t>
            </a:r>
            <a:r>
              <a:rPr lang="en-GB" dirty="0" err="1"/>
              <a:t>prem</a:t>
            </a:r>
            <a:endParaRPr lang="en-GB" dirty="0"/>
          </a:p>
          <a:p>
            <a:pPr lvl="1"/>
            <a:r>
              <a:rPr lang="en-GB" dirty="0"/>
              <a:t>Intermediate solution</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56</a:t>
            </a:fld>
            <a:endParaRPr lang="pt-BR"/>
          </a:p>
        </p:txBody>
      </p:sp>
    </p:spTree>
    <p:extLst>
      <p:ext uri="{BB962C8B-B14F-4D97-AF65-F5344CB8AC3E}">
        <p14:creationId xmlns:p14="http://schemas.microsoft.com/office/powerpoint/2010/main" val="30429525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Policies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a:bodyPr>
          <a:lstStyle/>
          <a:p>
            <a:pPr>
              <a:buBlip>
                <a:blip r:embed="rId3"/>
              </a:buBlip>
            </a:pPr>
            <a:r>
              <a:rPr lang="en-GB" dirty="0"/>
              <a:t>Privacy notice</a:t>
            </a:r>
          </a:p>
          <a:p>
            <a:pPr lvl="1"/>
            <a:r>
              <a:rPr lang="en-GB" dirty="0"/>
              <a:t>Data storage</a:t>
            </a:r>
          </a:p>
          <a:p>
            <a:pPr lvl="1"/>
            <a:r>
              <a:rPr lang="en-GB" dirty="0"/>
              <a:t>Updates</a:t>
            </a:r>
          </a:p>
          <a:p>
            <a:pPr marL="342900" lvl="1" indent="0">
              <a:buNone/>
            </a:pPr>
            <a:endParaRPr lang="en-GB" dirty="0"/>
          </a:p>
          <a:p>
            <a:pPr>
              <a:buBlip>
                <a:blip r:embed="rId3"/>
              </a:buBlip>
            </a:pPr>
            <a:endParaRPr lang="en-GB" dirty="0"/>
          </a:p>
          <a:p>
            <a:pPr>
              <a:buBlip>
                <a:blip r:embed="rId3"/>
              </a:buBlip>
            </a:pPr>
            <a:r>
              <a:rPr lang="en-GB" dirty="0"/>
              <a:t>Cookie policy</a:t>
            </a:r>
          </a:p>
          <a:p>
            <a:pPr lvl="1"/>
            <a:r>
              <a:rPr lang="en-GB" dirty="0"/>
              <a:t>To be done</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57</a:t>
            </a:fld>
            <a:endParaRPr lang="pt-BR"/>
          </a:p>
        </p:txBody>
      </p:sp>
    </p:spTree>
    <p:extLst>
      <p:ext uri="{BB962C8B-B14F-4D97-AF65-F5344CB8AC3E}">
        <p14:creationId xmlns:p14="http://schemas.microsoft.com/office/powerpoint/2010/main" val="24553854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ép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643" y="857251"/>
            <a:ext cx="5962714" cy="5062574"/>
          </a:xfrm>
          <a:prstGeom prst="rect">
            <a:avLst/>
          </a:prstGeom>
        </p:spPr>
      </p:pic>
      <p:sp>
        <p:nvSpPr>
          <p:cNvPr id="7" name="Title 6">
            <a:extLst>
              <a:ext uri="{FF2B5EF4-FFF2-40B4-BE49-F238E27FC236}">
                <a16:creationId xmlns:a16="http://schemas.microsoft.com/office/drawing/2014/main" id="{B267B5D3-3F9F-EF4A-AFAB-B083AF2BF787}"/>
              </a:ext>
            </a:extLst>
          </p:cNvPr>
          <p:cNvSpPr>
            <a:spLocks noGrp="1"/>
          </p:cNvSpPr>
          <p:nvPr>
            <p:ph type="ctrTitle"/>
          </p:nvPr>
        </p:nvSpPr>
        <p:spPr/>
        <p:txBody>
          <a:bodyPr/>
          <a:lstStyle/>
          <a:p>
            <a:r>
              <a:rPr lang="en-GB" dirty="0">
                <a:solidFill>
                  <a:schemeClr val="accent2"/>
                </a:solidFill>
              </a:rPr>
              <a:t>THANK YOU FOR YOUR ATTENTION!</a:t>
            </a:r>
          </a:p>
        </p:txBody>
      </p:sp>
      <p:sp>
        <p:nvSpPr>
          <p:cNvPr id="8" name="Subtitle 7">
            <a:extLst>
              <a:ext uri="{FF2B5EF4-FFF2-40B4-BE49-F238E27FC236}">
                <a16:creationId xmlns:a16="http://schemas.microsoft.com/office/drawing/2014/main" id="{9AD524CA-499D-2149-8502-D040D467C1EC}"/>
              </a:ext>
            </a:extLst>
          </p:cNvPr>
          <p:cNvSpPr>
            <a:spLocks noGrp="1"/>
          </p:cNvSpPr>
          <p:nvPr>
            <p:ph type="subTitle" idx="1"/>
          </p:nvPr>
        </p:nvSpPr>
        <p:spPr>
          <a:xfrm>
            <a:off x="1143000" y="4382691"/>
            <a:ext cx="6858000" cy="1241822"/>
          </a:xfrm>
        </p:spPr>
        <p:txBody>
          <a:bodyPr/>
          <a:lstStyle/>
          <a:p>
            <a:r>
              <a:rPr lang="hu-HU" b="1" u="sng" dirty="0">
                <a:solidFill>
                  <a:schemeClr val="accent1">
                    <a:lumMod val="50000"/>
                  </a:schemeClr>
                </a:solidFill>
                <a:hlinkClick r:id="rId3"/>
              </a:rPr>
              <a:t>c</a:t>
            </a:r>
            <a:r>
              <a:rPr lang="en-GB" b="1" u="sng" dirty="0">
                <a:solidFill>
                  <a:schemeClr val="accent1">
                    <a:lumMod val="50000"/>
                  </a:schemeClr>
                </a:solidFill>
                <a:hlinkClick r:id="rId3"/>
              </a:rPr>
              <a:t>ontact@lists.up2university.eu</a:t>
            </a:r>
            <a:endParaRPr lang="hu-HU" b="1" u="sng" dirty="0">
              <a:solidFill>
                <a:schemeClr val="accent1">
                  <a:lumMod val="50000"/>
                </a:schemeClr>
              </a:solidFill>
            </a:endParaRPr>
          </a:p>
          <a:p>
            <a:endParaRPr lang="hu-HU" b="1" u="sng" dirty="0">
              <a:solidFill>
                <a:schemeClr val="accent1">
                  <a:lumMod val="50000"/>
                </a:schemeClr>
              </a:solidFill>
            </a:endParaRPr>
          </a:p>
          <a:p>
            <a:r>
              <a:rPr lang="hu-HU" b="1" u="sng" dirty="0">
                <a:solidFill>
                  <a:srgbClr val="FFC000"/>
                </a:solidFill>
              </a:rPr>
              <a:t>#up2universe</a:t>
            </a:r>
            <a:endParaRPr lang="en-GB" b="1" u="sng" dirty="0">
              <a:solidFill>
                <a:srgbClr val="FFC000"/>
              </a:solidFill>
            </a:endParaRPr>
          </a:p>
        </p:txBody>
      </p:sp>
      <p:sp>
        <p:nvSpPr>
          <p:cNvPr id="5" name="Footer Placeholder 4">
            <a:extLst>
              <a:ext uri="{FF2B5EF4-FFF2-40B4-BE49-F238E27FC236}">
                <a16:creationId xmlns:a16="http://schemas.microsoft.com/office/drawing/2014/main" id="{A0D9F36E-E397-C344-9901-94F6F4945C94}"/>
              </a:ext>
            </a:extLst>
          </p:cNvPr>
          <p:cNvSpPr>
            <a:spLocks noGrp="1"/>
          </p:cNvSpPr>
          <p:nvPr>
            <p:ph type="ftr" sz="quarter" idx="11"/>
          </p:nvPr>
        </p:nvSpPr>
        <p:spPr/>
        <p:txBody>
          <a:bodyPr/>
          <a:lstStyle/>
          <a:p>
            <a:r>
              <a:rPr lang="pt-BR" dirty="0"/>
              <a:t>www.up2university.eu</a:t>
            </a:r>
          </a:p>
        </p:txBody>
      </p:sp>
      <p:sp>
        <p:nvSpPr>
          <p:cNvPr id="6" name="Slide Number Placeholder 5">
            <a:extLst>
              <a:ext uri="{FF2B5EF4-FFF2-40B4-BE49-F238E27FC236}">
                <a16:creationId xmlns:a16="http://schemas.microsoft.com/office/drawing/2014/main" id="{BCFA4A5E-BEAA-2544-AEB8-0BB841349E9D}"/>
              </a:ext>
            </a:extLst>
          </p:cNvPr>
          <p:cNvSpPr>
            <a:spLocks noGrp="1"/>
          </p:cNvSpPr>
          <p:nvPr>
            <p:ph type="sldNum" sz="quarter" idx="12"/>
          </p:nvPr>
        </p:nvSpPr>
        <p:spPr/>
        <p:txBody>
          <a:bodyPr/>
          <a:lstStyle/>
          <a:p>
            <a:fld id="{329E5F41-1819-CC4C-A361-86D446D94323}" type="slidenum">
              <a:rPr lang="pt-BR" smtClean="0"/>
              <a:t>58</a:t>
            </a:fld>
            <a:endParaRPr lang="pt-BR"/>
          </a:p>
        </p:txBody>
      </p:sp>
    </p:spTree>
    <p:extLst>
      <p:ext uri="{BB962C8B-B14F-4D97-AF65-F5344CB8AC3E}">
        <p14:creationId xmlns:p14="http://schemas.microsoft.com/office/powerpoint/2010/main" val="3830188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6</a:t>
            </a:fld>
            <a:endParaRPr lang="en-GB" dirty="0"/>
          </a:p>
        </p:txBody>
      </p:sp>
      <p:sp>
        <p:nvSpPr>
          <p:cNvPr id="5" name="TextBox 4"/>
          <p:cNvSpPr txBox="1"/>
          <p:nvPr/>
        </p:nvSpPr>
        <p:spPr>
          <a:xfrm>
            <a:off x="1" y="1588259"/>
            <a:ext cx="8741228" cy="3901068"/>
          </a:xfrm>
          <a:prstGeom prst="rect">
            <a:avLst/>
          </a:prstGeom>
          <a:noFill/>
        </p:spPr>
        <p:txBody>
          <a:bodyPr wrap="square" rtlCol="0">
            <a:spAutoFit/>
          </a:bodyPr>
          <a:lstStyle/>
          <a:p>
            <a:pPr marL="685800" lvl="1" indent="-342900">
              <a:buFont typeface="Arial"/>
              <a:buChar char="•"/>
            </a:pPr>
            <a:endParaRPr lang="en-US" sz="1350" dirty="0"/>
          </a:p>
          <a:p>
            <a:pPr marL="685800" lvl="1" indent="-342900">
              <a:buFont typeface="Arial" panose="020B0604020202020204" pitchFamily="34" charset="0"/>
              <a:buChar char="•"/>
            </a:pPr>
            <a:r>
              <a:rPr lang="en-US" sz="2100" b="1" dirty="0">
                <a:latin typeface="Raleway" panose="020B0503030101060003" pitchFamily="34" charset="77"/>
              </a:rPr>
              <a:t>Motion graphics video </a:t>
            </a:r>
            <a:r>
              <a:rPr lang="en-US" sz="2100" dirty="0">
                <a:latin typeface="Raleway" panose="020B0503030101060003" pitchFamily="34" charset="77"/>
              </a:rPr>
              <a:t>will be launched during TNC with professional voiceover. Subtitles are welcome! Feel free to use it: </a:t>
            </a:r>
            <a:br>
              <a:rPr lang="en-US" sz="2100" dirty="0">
                <a:latin typeface="Raleway" panose="020B0503030101060003" pitchFamily="34" charset="77"/>
              </a:rPr>
            </a:br>
            <a:r>
              <a:rPr lang="hu-HU" sz="2100" dirty="0">
                <a:latin typeface="Raleway" panose="020B0503030101060003" pitchFamily="34" charset="77"/>
              </a:rPr>
              <a:t>https://</a:t>
            </a:r>
            <a:r>
              <a:rPr lang="hu-HU" sz="2100" dirty="0" err="1">
                <a:latin typeface="Raleway" panose="020B0503030101060003" pitchFamily="34" charset="77"/>
              </a:rPr>
              <a:t>www.youtube.com</a:t>
            </a:r>
            <a:r>
              <a:rPr lang="hu-HU" sz="2100" dirty="0">
                <a:latin typeface="Raleway" panose="020B0503030101060003" pitchFamily="34" charset="77"/>
              </a:rPr>
              <a:t>/</a:t>
            </a:r>
            <a:r>
              <a:rPr lang="hu-HU" sz="2100" dirty="0" err="1">
                <a:latin typeface="Raleway" panose="020B0503030101060003" pitchFamily="34" charset="77"/>
              </a:rPr>
              <a:t>watch?v</a:t>
            </a:r>
            <a:r>
              <a:rPr lang="hu-HU" sz="2100" dirty="0">
                <a:latin typeface="Raleway" panose="020B0503030101060003" pitchFamily="34" charset="77"/>
              </a:rPr>
              <a:t>=u2ryq9ytxZ0</a:t>
            </a:r>
            <a:endParaRPr lang="en-US" sz="2100" dirty="0">
              <a:latin typeface="Raleway" panose="020B0503030101060003" pitchFamily="34" charset="77"/>
            </a:endParaRPr>
          </a:p>
          <a:p>
            <a:pPr marL="685800" lvl="1" indent="-342900">
              <a:buFont typeface="Arial" panose="020B0604020202020204" pitchFamily="34" charset="0"/>
              <a:buChar char="•"/>
            </a:pPr>
            <a:r>
              <a:rPr lang="en-US" sz="2100" b="1" dirty="0">
                <a:latin typeface="Raleway" panose="020B0503030101060003" pitchFamily="34" charset="77"/>
              </a:rPr>
              <a:t>IT security flyers </a:t>
            </a:r>
            <a:r>
              <a:rPr lang="en-US" sz="2100" dirty="0">
                <a:latin typeface="Raleway" panose="020B0503030101060003" pitchFamily="34" charset="77"/>
              </a:rPr>
              <a:t>available on the website-translations are still  welcome!</a:t>
            </a:r>
          </a:p>
          <a:p>
            <a:pPr marL="685800" lvl="1" indent="-342900">
              <a:buFont typeface="Arial" panose="020B0604020202020204" pitchFamily="34" charset="0"/>
              <a:buChar char="•"/>
            </a:pPr>
            <a:r>
              <a:rPr lang="en-US" sz="2100" b="1" dirty="0">
                <a:latin typeface="Raleway" panose="020B0503030101060003" pitchFamily="34" charset="77"/>
              </a:rPr>
              <a:t>Details please! </a:t>
            </a:r>
            <a:br>
              <a:rPr lang="en-US" sz="2100" b="1" dirty="0">
                <a:latin typeface="Raleway" panose="020B0503030101060003" pitchFamily="34" charset="77"/>
              </a:rPr>
            </a:br>
            <a:r>
              <a:rPr lang="en-US" sz="2100" dirty="0">
                <a:latin typeface="Raleway" panose="020B0503030101060003" pitchFamily="34" charset="77"/>
              </a:rPr>
              <a:t>We need to publish more news items on the website. This can only be done if you provide us information about the recent updates!</a:t>
            </a:r>
          </a:p>
          <a:p>
            <a:pPr marL="685800" lvl="1" indent="-342900">
              <a:buFont typeface="Arial" panose="020B0604020202020204" pitchFamily="34" charset="0"/>
              <a:buChar char="•"/>
            </a:pPr>
            <a:endParaRPr lang="en-US" sz="2400" dirty="0">
              <a:latin typeface="Raleway" panose="020B0503030101060003" pitchFamily="34" charset="77"/>
            </a:endParaRPr>
          </a:p>
        </p:txBody>
      </p:sp>
      <p:sp>
        <p:nvSpPr>
          <p:cNvPr id="6" name="TextBox 5"/>
          <p:cNvSpPr txBox="1"/>
          <p:nvPr/>
        </p:nvSpPr>
        <p:spPr>
          <a:xfrm>
            <a:off x="533059" y="1100054"/>
            <a:ext cx="5417344" cy="553998"/>
          </a:xfrm>
          <a:prstGeom prst="rect">
            <a:avLst/>
          </a:prstGeom>
          <a:noFill/>
        </p:spPr>
        <p:txBody>
          <a:bodyPr wrap="square" rtlCol="0">
            <a:spAutoFit/>
          </a:bodyPr>
          <a:lstStyle/>
          <a:p>
            <a:r>
              <a:rPr lang="en-US" sz="3000" b="1" dirty="0">
                <a:latin typeface="Raleway" panose="020B0503030101060003" pitchFamily="34" charset="77"/>
              </a:rPr>
              <a:t>Ongoing tasks, updates</a:t>
            </a:r>
          </a:p>
        </p:txBody>
      </p:sp>
    </p:spTree>
    <p:extLst>
      <p:ext uri="{BB962C8B-B14F-4D97-AF65-F5344CB8AC3E}">
        <p14:creationId xmlns:p14="http://schemas.microsoft.com/office/powerpoint/2010/main" val="1370097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7</a:t>
            </a:fld>
            <a:endParaRPr lang="en-GB"/>
          </a:p>
        </p:txBody>
      </p:sp>
      <p:sp>
        <p:nvSpPr>
          <p:cNvPr id="5" name="TextBox 4"/>
          <p:cNvSpPr txBox="1"/>
          <p:nvPr/>
        </p:nvSpPr>
        <p:spPr>
          <a:xfrm>
            <a:off x="2722" y="2057859"/>
            <a:ext cx="8512628" cy="2746906"/>
          </a:xfrm>
          <a:prstGeom prst="rect">
            <a:avLst/>
          </a:prstGeom>
          <a:noFill/>
        </p:spPr>
        <p:txBody>
          <a:bodyPr wrap="square" rtlCol="0">
            <a:spAutoFit/>
          </a:bodyPr>
          <a:lstStyle/>
          <a:p>
            <a:pPr marL="685800" lvl="1" indent="-342900">
              <a:buFont typeface="Arial"/>
              <a:buChar char="•"/>
            </a:pPr>
            <a:endParaRPr lang="en-US" sz="1350" dirty="0"/>
          </a:p>
          <a:p>
            <a:pPr marL="685800" lvl="1" indent="-342900" algn="just">
              <a:buFont typeface="Arial" panose="020B0604020202020204" pitchFamily="34" charset="0"/>
              <a:buChar char="•"/>
            </a:pPr>
            <a:r>
              <a:rPr lang="en-US" sz="2250" dirty="0">
                <a:latin typeface="Raleway" panose="020B0503030101060003" pitchFamily="34" charset="77"/>
              </a:rPr>
              <a:t>We are collecting how much merch should we order to promote the project. Fill out this </a:t>
            </a:r>
            <a:r>
              <a:rPr lang="en-US" sz="2250" dirty="0">
                <a:latin typeface="Raleway" panose="020B0503030101060003" pitchFamily="34" charset="77"/>
                <a:hlinkClick r:id="rId3"/>
              </a:rPr>
              <a:t>form </a:t>
            </a:r>
            <a:r>
              <a:rPr lang="en-US" sz="2250" dirty="0">
                <a:latin typeface="Raleway" panose="020B0503030101060003" pitchFamily="34" charset="77"/>
              </a:rPr>
              <a:t>please!</a:t>
            </a:r>
          </a:p>
          <a:p>
            <a:pPr marL="685800" lvl="1" indent="-342900" algn="just">
              <a:buFont typeface="Arial" panose="020B0604020202020204" pitchFamily="34" charset="0"/>
              <a:buChar char="•"/>
            </a:pPr>
            <a:r>
              <a:rPr lang="en-US" sz="2250" dirty="0">
                <a:latin typeface="Raleway" panose="020B0503030101060003" pitchFamily="34" charset="77"/>
              </a:rPr>
              <a:t>Don’t forget to share information about your </a:t>
            </a:r>
            <a:r>
              <a:rPr lang="en-US" sz="2250" dirty="0">
                <a:latin typeface="Raleway" panose="020B0503030101060003" pitchFamily="34" charset="77"/>
                <a:hlinkClick r:id="rId4"/>
              </a:rPr>
              <a:t>local and international events:</a:t>
            </a:r>
            <a:endParaRPr lang="en-US" sz="2250" dirty="0">
              <a:latin typeface="Raleway" panose="020B0503030101060003" pitchFamily="34" charset="77"/>
            </a:endParaRPr>
          </a:p>
          <a:p>
            <a:pPr marL="685800" lvl="1" indent="-342900" algn="just">
              <a:buFont typeface="Arial" panose="020B0604020202020204" pitchFamily="34" charset="0"/>
              <a:buChar char="•"/>
            </a:pPr>
            <a:r>
              <a:rPr lang="en-US" sz="2250" dirty="0">
                <a:latin typeface="Raleway" panose="020B0503030101060003" pitchFamily="34" charset="77"/>
              </a:rPr>
              <a:t>Let us know if you have social media post or new item ideas! </a:t>
            </a:r>
            <a:r>
              <a:rPr lang="en-US" sz="2250" b="1" dirty="0">
                <a:solidFill>
                  <a:srgbClr val="FF0000"/>
                </a:solidFill>
                <a:latin typeface="Raleway" panose="020B0503030101060003" pitchFamily="34" charset="77"/>
              </a:rPr>
              <a:t>Share and promote our content please!</a:t>
            </a:r>
            <a:endParaRPr lang="en-US" sz="2400" dirty="0"/>
          </a:p>
          <a:p>
            <a:pPr marL="685800" lvl="1" indent="-342900">
              <a:buFont typeface="Arial" panose="020B0604020202020204" pitchFamily="34" charset="0"/>
              <a:buChar char="•"/>
            </a:pPr>
            <a:endParaRPr lang="en-US" sz="2400" dirty="0"/>
          </a:p>
        </p:txBody>
      </p:sp>
      <p:sp>
        <p:nvSpPr>
          <p:cNvPr id="6" name="TextBox 5"/>
          <p:cNvSpPr txBox="1"/>
          <p:nvPr/>
        </p:nvSpPr>
        <p:spPr>
          <a:xfrm>
            <a:off x="1175316" y="1302544"/>
            <a:ext cx="5417344" cy="553998"/>
          </a:xfrm>
          <a:prstGeom prst="rect">
            <a:avLst/>
          </a:prstGeom>
          <a:noFill/>
        </p:spPr>
        <p:txBody>
          <a:bodyPr wrap="square" rtlCol="0">
            <a:spAutoFit/>
          </a:bodyPr>
          <a:lstStyle/>
          <a:p>
            <a:r>
              <a:rPr lang="en-US" sz="3000" b="1" dirty="0">
                <a:latin typeface="Raleway" panose="020B0503030101060003" pitchFamily="34" charset="77"/>
              </a:rPr>
              <a:t>Reminders, requests</a:t>
            </a:r>
          </a:p>
        </p:txBody>
      </p:sp>
    </p:spTree>
    <p:extLst>
      <p:ext uri="{BB962C8B-B14F-4D97-AF65-F5344CB8AC3E}">
        <p14:creationId xmlns:p14="http://schemas.microsoft.com/office/powerpoint/2010/main" val="3005273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2335495"/>
            <a:ext cx="6858000" cy="1790700"/>
          </a:xfrm>
        </p:spPr>
        <p:txBody>
          <a:bodyPr>
            <a:normAutofit/>
          </a:bodyPr>
          <a:lstStyle/>
          <a:p>
            <a:r>
              <a:rPr lang="en-GB" dirty="0"/>
              <a:t>Up2U</a:t>
            </a:r>
            <a:r>
              <a:rPr lang="en-GB" baseline="30000" dirty="0"/>
              <a:t> </a:t>
            </a:r>
            <a:r>
              <a:rPr lang="en-GB" dirty="0"/>
              <a:t> </a:t>
            </a:r>
            <a:br>
              <a:rPr lang="en-GB" dirty="0"/>
            </a:br>
            <a:r>
              <a:rPr lang="en-US" dirty="0"/>
              <a:t>monthly webinar</a:t>
            </a:r>
            <a:br>
              <a:rPr lang="en-GB" dirty="0"/>
            </a:br>
            <a:r>
              <a:rPr lang="en-GB" dirty="0"/>
              <a:t>WP3</a:t>
            </a:r>
            <a:endParaRPr lang="en-GB" sz="3600" dirty="0"/>
          </a:p>
        </p:txBody>
      </p:sp>
      <p:sp>
        <p:nvSpPr>
          <p:cNvPr id="3" name="Subtítulo 2"/>
          <p:cNvSpPr>
            <a:spLocks noGrp="1"/>
          </p:cNvSpPr>
          <p:nvPr>
            <p:ph type="subTitle" idx="1"/>
          </p:nvPr>
        </p:nvSpPr>
        <p:spPr>
          <a:xfrm>
            <a:off x="1199426" y="4384424"/>
            <a:ext cx="6858000" cy="1241822"/>
          </a:xfrm>
        </p:spPr>
        <p:txBody>
          <a:bodyPr/>
          <a:lstStyle/>
          <a:p>
            <a:r>
              <a:rPr lang="en-GB" dirty="0"/>
              <a:t>Ilias Hatzakis</a:t>
            </a:r>
          </a:p>
          <a:p>
            <a:r>
              <a:rPr lang="en-GB" dirty="0"/>
              <a:t>GRNET</a:t>
            </a:r>
          </a:p>
        </p:txBody>
      </p:sp>
      <p:sp>
        <p:nvSpPr>
          <p:cNvPr id="4" name="Espaço Reservado para Data 3"/>
          <p:cNvSpPr>
            <a:spLocks noGrp="1"/>
          </p:cNvSpPr>
          <p:nvPr>
            <p:ph type="dt" sz="half" idx="10"/>
          </p:nvPr>
        </p:nvSpPr>
        <p:spPr/>
        <p:txBody>
          <a:bodyPr/>
          <a:lstStyle/>
          <a:p>
            <a:r>
              <a:rPr lang="en-GB" dirty="0"/>
              <a:t>26/07/2019</a:t>
            </a:r>
          </a:p>
        </p:txBody>
      </p:sp>
      <p:sp>
        <p:nvSpPr>
          <p:cNvPr id="5" name="Espaço Reservado para Rodapé 4"/>
          <p:cNvSpPr>
            <a:spLocks noGrp="1"/>
          </p:cNvSpPr>
          <p:nvPr>
            <p:ph type="ftr" sz="quarter" idx="11"/>
          </p:nvPr>
        </p:nvSpPr>
        <p:spPr/>
        <p:txBody>
          <a:bodyPr/>
          <a:lstStyle/>
          <a:p>
            <a:endParaRPr lang="en-GB" dirty="0"/>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8</a:t>
            </a:fld>
            <a:endParaRPr lang="en-GB" dirty="0"/>
          </a:p>
        </p:txBody>
      </p:sp>
    </p:spTree>
    <p:extLst>
      <p:ext uri="{BB962C8B-B14F-4D97-AF65-F5344CB8AC3E}">
        <p14:creationId xmlns:p14="http://schemas.microsoft.com/office/powerpoint/2010/main" val="447697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26/07/2019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9</a:t>
            </a:fld>
            <a:endParaRPr lang="en-GB"/>
          </a:p>
        </p:txBody>
      </p:sp>
      <p:sp>
        <p:nvSpPr>
          <p:cNvPr id="5" name="TextBox 4"/>
          <p:cNvSpPr txBox="1"/>
          <p:nvPr/>
        </p:nvSpPr>
        <p:spPr>
          <a:xfrm>
            <a:off x="1029890" y="2417741"/>
            <a:ext cx="6905624" cy="2631490"/>
          </a:xfrm>
          <a:prstGeom prst="rect">
            <a:avLst/>
          </a:prstGeom>
          <a:noFill/>
        </p:spPr>
        <p:txBody>
          <a:bodyPr wrap="square" rtlCol="0">
            <a:spAutoFit/>
          </a:bodyPr>
          <a:lstStyle/>
          <a:p>
            <a:pPr marL="685800" lvl="1" indent="-342900">
              <a:buFont typeface="Arial"/>
              <a:buChar char="•"/>
            </a:pPr>
            <a:endParaRPr lang="en-US" sz="1500" dirty="0"/>
          </a:p>
          <a:p>
            <a:pPr marL="685800" lvl="1" indent="-342900">
              <a:buFont typeface="Arial"/>
              <a:buChar char="•"/>
            </a:pPr>
            <a:r>
              <a:rPr lang="en-US" sz="1500" dirty="0"/>
              <a:t>NEW REPOS: </a:t>
            </a:r>
          </a:p>
          <a:p>
            <a:pPr marL="1028700" lvl="2" indent="-342900">
              <a:buFont typeface="Courier New" pitchFamily="49" charset="0"/>
              <a:buChar char="o"/>
            </a:pPr>
            <a:r>
              <a:rPr lang="en-US" sz="1500" dirty="0"/>
              <a:t>LMU (Ludwig-</a:t>
            </a:r>
            <a:r>
              <a:rPr lang="en-US" sz="1500" dirty="0" err="1"/>
              <a:t>Maximilians</a:t>
            </a:r>
            <a:r>
              <a:rPr lang="en-US" sz="1500" dirty="0"/>
              <a:t>-</a:t>
            </a:r>
            <a:r>
              <a:rPr lang="en-US" sz="1500" dirty="0" err="1"/>
              <a:t>Universität</a:t>
            </a:r>
            <a:r>
              <a:rPr lang="en-US" sz="1500" dirty="0"/>
              <a:t> </a:t>
            </a:r>
            <a:r>
              <a:rPr lang="en-US" sz="1500" dirty="0" err="1"/>
              <a:t>München</a:t>
            </a:r>
            <a:r>
              <a:rPr lang="en-US" sz="1500" dirty="0"/>
              <a:t>)</a:t>
            </a:r>
          </a:p>
          <a:p>
            <a:pPr marL="1028700" lvl="2" indent="-342900">
              <a:buFont typeface="Courier New" pitchFamily="49" charset="0"/>
              <a:buChar char="o"/>
            </a:pPr>
            <a:r>
              <a:rPr lang="en-US" sz="1500" dirty="0"/>
              <a:t>Smithsonian National Museum of Natural History</a:t>
            </a:r>
          </a:p>
          <a:p>
            <a:pPr marL="1028700" lvl="2" indent="-342900">
              <a:buFont typeface="Courier New" pitchFamily="49" charset="0"/>
              <a:buChar char="o"/>
            </a:pPr>
            <a:r>
              <a:rPr lang="en-US" sz="1500" dirty="0"/>
              <a:t>Texas University</a:t>
            </a:r>
          </a:p>
          <a:p>
            <a:pPr marL="1028700" lvl="2" indent="-342900">
              <a:buFont typeface="Courier New" pitchFamily="49" charset="0"/>
              <a:buChar char="o"/>
            </a:pPr>
            <a:r>
              <a:rPr lang="en-US" sz="1500" dirty="0"/>
              <a:t>Villanova University</a:t>
            </a:r>
          </a:p>
          <a:p>
            <a:pPr marL="1028700" lvl="2" indent="-342900">
              <a:buFont typeface="Courier New" pitchFamily="49" charset="0"/>
              <a:buChar char="o"/>
            </a:pPr>
            <a:r>
              <a:rPr lang="en-US" sz="1500" dirty="0"/>
              <a:t>Arizona University</a:t>
            </a:r>
          </a:p>
          <a:p>
            <a:pPr marL="1028700" lvl="2" indent="-342900">
              <a:buFont typeface="Courier New" pitchFamily="49" charset="0"/>
              <a:buChar char="o"/>
            </a:pPr>
            <a:r>
              <a:rPr lang="en-US" sz="1500" dirty="0"/>
              <a:t>South Florida University</a:t>
            </a:r>
          </a:p>
          <a:p>
            <a:pPr marL="1028700" lvl="2" indent="-342900">
              <a:buFont typeface="Courier New" pitchFamily="49" charset="0"/>
              <a:buChar char="o"/>
            </a:pPr>
            <a:r>
              <a:rPr lang="en-US" sz="1500" dirty="0"/>
              <a:t>Kennesaw State University.</a:t>
            </a:r>
          </a:p>
          <a:p>
            <a:pPr marL="685800" lvl="1" indent="-342900">
              <a:buFont typeface="Arial"/>
              <a:buChar char="•"/>
            </a:pPr>
            <a:r>
              <a:rPr lang="en-US" sz="1500" dirty="0"/>
              <a:t>We now have 54 repositories (24 HE and 30 K12 ).</a:t>
            </a:r>
          </a:p>
          <a:p>
            <a:pPr lvl="1"/>
            <a:endParaRPr lang="en-US" sz="1500" dirty="0"/>
          </a:p>
        </p:txBody>
      </p:sp>
      <p:sp>
        <p:nvSpPr>
          <p:cNvPr id="6" name="TextBox 5"/>
          <p:cNvSpPr txBox="1"/>
          <p:nvPr/>
        </p:nvSpPr>
        <p:spPr>
          <a:xfrm>
            <a:off x="1774031" y="1607344"/>
            <a:ext cx="5417344" cy="553998"/>
          </a:xfrm>
          <a:prstGeom prst="rect">
            <a:avLst/>
          </a:prstGeom>
          <a:noFill/>
        </p:spPr>
        <p:txBody>
          <a:bodyPr wrap="square" rtlCol="0">
            <a:spAutoFit/>
          </a:bodyPr>
          <a:lstStyle/>
          <a:p>
            <a:r>
              <a:rPr lang="en-US" sz="3000" b="1" dirty="0"/>
              <a:t>TASK 3.3: OER</a:t>
            </a:r>
          </a:p>
        </p:txBody>
      </p:sp>
    </p:spTree>
    <p:extLst>
      <p:ext uri="{BB962C8B-B14F-4D97-AF65-F5344CB8AC3E}">
        <p14:creationId xmlns:p14="http://schemas.microsoft.com/office/powerpoint/2010/main" val="1550875906"/>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7ABBBC8B-4DE5-3347-9805-3075D0D095F6}" vid="{4384763A-7BF3-9B48-BD46-138FBC8197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 do Office</Template>
  <TotalTime>134</TotalTime>
  <Words>3157</Words>
  <Application>Microsoft Macintosh PowerPoint</Application>
  <PresentationFormat>On-screen Show (4:3)</PresentationFormat>
  <Paragraphs>629</Paragraphs>
  <Slides>58</Slides>
  <Notes>38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58</vt:i4>
      </vt:variant>
    </vt:vector>
  </HeadingPairs>
  <TitlesOfParts>
    <vt:vector size="65" baseType="lpstr">
      <vt:lpstr>Arial</vt:lpstr>
      <vt:lpstr>Calibri</vt:lpstr>
      <vt:lpstr>Courier New</vt:lpstr>
      <vt:lpstr>Raleway</vt:lpstr>
      <vt:lpstr>Raleway Light</vt:lpstr>
      <vt:lpstr>Wingdings</vt:lpstr>
      <vt:lpstr>Tema do Office</vt:lpstr>
      <vt:lpstr>WP1 Update</vt:lpstr>
      <vt:lpstr>Past - Work done</vt:lpstr>
      <vt:lpstr>Future - Ongoing/Planned work</vt:lpstr>
      <vt:lpstr>THANK YOU FOR YOUR ATTENTION!</vt:lpstr>
      <vt:lpstr>Up2U   monthly webinar WP2</vt:lpstr>
      <vt:lpstr>PowerPoint Presentation</vt:lpstr>
      <vt:lpstr>PowerPoint Presentation</vt:lpstr>
      <vt:lpstr>Up2U   monthly webinar WP3</vt:lpstr>
      <vt:lpstr>PowerPoint Presentation</vt:lpstr>
      <vt:lpstr>PowerPoint Presentation</vt:lpstr>
      <vt:lpstr>PowerPoint Presentation</vt:lpstr>
      <vt:lpstr>WP4 Webinar Update</vt:lpstr>
      <vt:lpstr>Progress this period</vt:lpstr>
      <vt:lpstr>Next steps</vt:lpstr>
      <vt:lpstr>THANK YOU FOR YOUR ATTENTION!</vt:lpstr>
      <vt:lpstr>WP5 Webinar Update</vt:lpstr>
      <vt:lpstr>WP5 activity </vt:lpstr>
      <vt:lpstr>Pilots and international communities status </vt:lpstr>
      <vt:lpstr>Next steps</vt:lpstr>
      <vt:lpstr>THANK YOU FOR YOUR ATTENTION!  See you in Posnan</vt:lpstr>
      <vt:lpstr>PowerPoint Presentation</vt:lpstr>
      <vt:lpstr>Synchronization with the national SMCs</vt:lpstr>
      <vt:lpstr>National SMCs meetings </vt:lpstr>
      <vt:lpstr>SMC Next Steps </vt:lpstr>
      <vt:lpstr>Thank you!</vt:lpstr>
      <vt:lpstr>WP6 UPDATE - July </vt:lpstr>
      <vt:lpstr>Security Guidelines translation</vt:lpstr>
      <vt:lpstr>#SecurityTuesday,</vt:lpstr>
      <vt:lpstr>GDPR on Moodle 3.6.2</vt:lpstr>
      <vt:lpstr>WP7. Pilot coordination and continuous risk assessment</vt:lpstr>
      <vt:lpstr>Pilots</vt:lpstr>
      <vt:lpstr>Pilot – Definition</vt:lpstr>
      <vt:lpstr>Internal KPI for Pilots</vt:lpstr>
      <vt:lpstr>Evaluation across  Application Toolbox Instances</vt:lpstr>
      <vt:lpstr>Technical Requirements for Pilots</vt:lpstr>
      <vt:lpstr>Quality Control</vt:lpstr>
      <vt:lpstr>Risk Assessment</vt:lpstr>
      <vt:lpstr>UP2U WP8 Sustainability and Exploitation of Results</vt:lpstr>
      <vt:lpstr>Sustainability Roadmap</vt:lpstr>
      <vt:lpstr>Update on Tasks!</vt:lpstr>
      <vt:lpstr>Status of Deliverables </vt:lpstr>
      <vt:lpstr>TF - Learning Community Interactions</vt:lpstr>
      <vt:lpstr>Learning Communities, Social Networks </vt:lpstr>
      <vt:lpstr>Wide range of learning communities</vt:lpstr>
      <vt:lpstr>PowerPoint Presentation</vt:lpstr>
      <vt:lpstr>Local Practices from Pilot Countries </vt:lpstr>
      <vt:lpstr>National &amp; International</vt:lpstr>
      <vt:lpstr>National Practices from partner countries</vt:lpstr>
      <vt:lpstr>Independent Users</vt:lpstr>
      <vt:lpstr>Task force Engaging communities </vt:lpstr>
      <vt:lpstr>Steps to Engaging Community</vt:lpstr>
      <vt:lpstr>WP’s Cross Activities  </vt:lpstr>
      <vt:lpstr>Cross WP’s Task Force </vt:lpstr>
      <vt:lpstr>THANK YOU! </vt:lpstr>
      <vt:lpstr>GDPR Update</vt:lpstr>
      <vt:lpstr>Consent collection</vt:lpstr>
      <vt:lpstr>Policies</vt:lpstr>
      <vt:lpstr>THANK YOU FOR YOUR ATTENTION!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WP1 Update</dc:title>
  <dc:creator>Casper Dreef</dc:creator>
  <cp:lastModifiedBy>Casper Dreef</cp:lastModifiedBy>
  <cp:revision>6</cp:revision>
  <dcterms:created xsi:type="dcterms:W3CDTF">2019-07-25T12:49:13Z</dcterms:created>
  <dcterms:modified xsi:type="dcterms:W3CDTF">2019-07-26T10:01:58Z</dcterms:modified>
</cp:coreProperties>
</file>