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514" r:id="rId5"/>
  </p:sldMasterIdLst>
  <p:notesMasterIdLst>
    <p:notesMasterId r:id="rId32"/>
  </p:notesMasterIdLst>
  <p:handoutMasterIdLst>
    <p:handoutMasterId r:id="rId33"/>
  </p:handoutMasterIdLst>
  <p:sldIdLst>
    <p:sldId id="325" r:id="rId6"/>
    <p:sldId id="356" r:id="rId7"/>
    <p:sldId id="350" r:id="rId8"/>
    <p:sldId id="360" r:id="rId9"/>
    <p:sldId id="359" r:id="rId10"/>
    <p:sldId id="328" r:id="rId11"/>
    <p:sldId id="344" r:id="rId12"/>
    <p:sldId id="266" r:id="rId13"/>
    <p:sldId id="314" r:id="rId14"/>
    <p:sldId id="342" r:id="rId15"/>
    <p:sldId id="340" r:id="rId16"/>
    <p:sldId id="358" r:id="rId17"/>
    <p:sldId id="363" r:id="rId18"/>
    <p:sldId id="341" r:id="rId19"/>
    <p:sldId id="309" r:id="rId20"/>
    <p:sldId id="286" r:id="rId21"/>
    <p:sldId id="362" r:id="rId22"/>
    <p:sldId id="361" r:id="rId23"/>
    <p:sldId id="303" r:id="rId24"/>
    <p:sldId id="351" r:id="rId25"/>
    <p:sldId id="357" r:id="rId26"/>
    <p:sldId id="270" r:id="rId27"/>
    <p:sldId id="355" r:id="rId28"/>
    <p:sldId id="346" r:id="rId29"/>
    <p:sldId id="352" r:id="rId30"/>
    <p:sldId id="330" r:id="rId3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3C52"/>
    <a:srgbClr val="EF969A"/>
    <a:srgbClr val="11A0A0"/>
    <a:srgbClr val="372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50" autoAdjust="0"/>
    <p:restoredTop sz="87820" autoAdjust="0"/>
  </p:normalViewPr>
  <p:slideViewPr>
    <p:cSldViewPr snapToGrid="0" snapToObjects="1">
      <p:cViewPr varScale="1">
        <p:scale>
          <a:sx n="78" d="100"/>
          <a:sy n="78" d="100"/>
        </p:scale>
        <p:origin x="1080" y="48"/>
      </p:cViewPr>
      <p:guideLst>
        <p:guide orient="horz" pos="1620"/>
        <p:guide pos="2880"/>
        <p:guide orient="horz" pos="1654"/>
      </p:guideLst>
    </p:cSldViewPr>
  </p:slideViewPr>
  <p:outlineViewPr>
    <p:cViewPr>
      <p:scale>
        <a:sx n="33" d="100"/>
        <a:sy n="33" d="100"/>
      </p:scale>
      <p:origin x="0" y="118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813834-C992-874A-999B-F34948573571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CF82C-9912-8E4D-BE02-601DCFABF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74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CB8CD-03A1-B843-8A46-D4867E69E605}" type="datetimeFigureOut">
              <a:rPr lang="en-US" smtClean="0"/>
              <a:t>1/15/2020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982C5-7E37-5C4D-97D7-010A44D02F0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430781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4838" y="811213"/>
            <a:ext cx="5651500" cy="3179762"/>
          </a:xfrm>
          <a:ln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8346B-292C-4441-8B48-07D72E193800}" type="slidenum">
              <a:rPr lang="sv-SE" smtClean="0"/>
              <a:t>17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7420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1pPr>
            <a:lvl2pPr marL="742950" indent="-285750"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2pPr>
            <a:lvl3pPr marL="1143000" indent="-228600"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3pPr>
            <a:lvl4pPr marL="1600200" indent="-228600"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4pPr>
            <a:lvl5pPr marL="2057400" indent="-228600"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5pPr>
            <a:lvl6pPr marL="25146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6pPr>
            <a:lvl7pPr marL="29718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7pPr>
            <a:lvl8pPr marL="34290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8pPr>
            <a:lvl9pPr marL="38862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9pPr>
          </a:lstStyle>
          <a:p>
            <a:pPr marL="0" marR="0" lvl="0" indent="0" algn="r" defTabSz="9540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AF6749-45E9-4A03-AC9A-FF146A8E37E4}" type="slidenum">
              <a:rPr kumimoji="0" lang="en-GB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ヒラギノ角ゴ Pro W3" pitchFamily="28" charset="-128"/>
                <a:cs typeface="+mn-cs"/>
              </a:rPr>
              <a:pPr marL="0" marR="0" lvl="0" indent="0" algn="r" defTabSz="9540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alt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ヒラギノ角ゴ Pro W3" pitchFamily="28" charset="-128"/>
              <a:cs typeface="+mn-cs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313" y="742950"/>
            <a:ext cx="6621462" cy="3725863"/>
          </a:xfrm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65274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-ljus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0" y="0"/>
            <a:ext cx="7239000" cy="5143500"/>
          </a:xfrm>
          <a:noFill/>
        </p:spPr>
        <p:txBody>
          <a:bodyPr lIns="1524000" tIns="0" rIns="0" bIns="0" anchor="ctr" anchorCtr="0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5200" b="0">
                <a:solidFill>
                  <a:srgbClr val="DF2351"/>
                </a:solidFill>
                <a:latin typeface="+mj-lt"/>
              </a:defRPr>
            </a:lvl1pPr>
            <a:lvl2pPr marL="0" indent="0">
              <a:spcBef>
                <a:spcPts val="1000"/>
              </a:spcBef>
              <a:buNone/>
              <a:defRPr b="1">
                <a:solidFill>
                  <a:srgbClr val="DF2351"/>
                </a:solidFill>
              </a:defRPr>
            </a:lvl2pPr>
            <a:lvl3pPr marL="0" indent="0">
              <a:spcBef>
                <a:spcPts val="1000"/>
              </a:spcBef>
              <a:buNone/>
              <a:defRPr sz="1800" b="1">
                <a:solidFill>
                  <a:srgbClr val="DF2351"/>
                </a:solidFill>
              </a:defRPr>
            </a:lvl3pPr>
            <a:lvl4pPr marL="0" indent="0">
              <a:spcBef>
                <a:spcPts val="1600"/>
              </a:spcBef>
              <a:buNone/>
              <a:defRPr sz="1400" b="0">
                <a:solidFill>
                  <a:srgbClr val="DF2351"/>
                </a:solidFill>
              </a:defRPr>
            </a:lvl4pPr>
            <a:lvl5pPr marL="0" indent="0">
              <a:spcBef>
                <a:spcPts val="1000"/>
              </a:spcBef>
              <a:buNone/>
              <a:defRPr sz="1000" b="0">
                <a:solidFill>
                  <a:srgbClr val="DF2351"/>
                </a:solidFill>
              </a:defRPr>
            </a:lvl5pPr>
          </a:lstStyle>
          <a:p>
            <a:pPr lvl="0"/>
            <a:r>
              <a:rPr lang="sv-SE" noProof="0" dirty="0" err="1"/>
              <a:t>Click</a:t>
            </a:r>
            <a:r>
              <a:rPr lang="sv-SE" noProof="0" dirty="0"/>
              <a:t> </a:t>
            </a:r>
            <a:r>
              <a:rPr lang="sv-SE" noProof="0" dirty="0" err="1"/>
              <a:t>to</a:t>
            </a:r>
            <a:r>
              <a:rPr lang="sv-SE" noProof="0" dirty="0"/>
              <a:t> </a:t>
            </a:r>
            <a:r>
              <a:rPr lang="sv-SE" noProof="0" dirty="0" err="1"/>
              <a:t>edit</a:t>
            </a:r>
            <a:r>
              <a:rPr lang="sv-SE" noProof="0" dirty="0"/>
              <a:t> Master text </a:t>
            </a:r>
            <a:r>
              <a:rPr lang="sv-SE" noProof="0" dirty="0" err="1"/>
              <a:t>styles</a:t>
            </a:r>
            <a:endParaRPr lang="sv-SE" noProof="0" dirty="0"/>
          </a:p>
          <a:p>
            <a:pPr lvl="1"/>
            <a:r>
              <a:rPr lang="sv-SE" noProof="0" dirty="0"/>
              <a:t>Second </a:t>
            </a:r>
            <a:r>
              <a:rPr lang="sv-SE" noProof="0" dirty="0" err="1"/>
              <a:t>level</a:t>
            </a:r>
            <a:endParaRPr lang="sv-SE" noProof="0" dirty="0"/>
          </a:p>
          <a:p>
            <a:pPr lvl="2"/>
            <a:r>
              <a:rPr lang="sv-SE" noProof="0" dirty="0" err="1"/>
              <a:t>Third</a:t>
            </a:r>
            <a:r>
              <a:rPr lang="sv-SE" noProof="0" dirty="0"/>
              <a:t> </a:t>
            </a:r>
            <a:r>
              <a:rPr lang="sv-SE" noProof="0" dirty="0" err="1"/>
              <a:t>level</a:t>
            </a:r>
            <a:endParaRPr lang="sv-SE" noProof="0" dirty="0"/>
          </a:p>
          <a:p>
            <a:pPr lvl="3"/>
            <a:r>
              <a:rPr lang="sv-SE" noProof="0" dirty="0" err="1"/>
              <a:t>Fourth</a:t>
            </a:r>
            <a:r>
              <a:rPr lang="sv-SE" noProof="0" dirty="0"/>
              <a:t> </a:t>
            </a:r>
            <a:r>
              <a:rPr lang="sv-SE" noProof="0" dirty="0" err="1"/>
              <a:t>level</a:t>
            </a:r>
            <a:endParaRPr lang="sv-SE" noProof="0" dirty="0"/>
          </a:p>
          <a:p>
            <a:pPr lvl="4"/>
            <a:r>
              <a:rPr lang="sv-SE" noProof="0" dirty="0" err="1"/>
              <a:t>Fifth</a:t>
            </a:r>
            <a:r>
              <a:rPr lang="sv-SE" noProof="0" dirty="0"/>
              <a:t> </a:t>
            </a:r>
            <a:r>
              <a:rPr lang="sv-SE" noProof="0" dirty="0" err="1"/>
              <a:t>level</a:t>
            </a:r>
            <a:endParaRPr lang="sv-SE" noProof="0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8153400" y="361949"/>
            <a:ext cx="685800" cy="881939"/>
          </a:xfrm>
          <a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45651015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ed graf 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762000"/>
            <a:ext cx="2286000" cy="78105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sv-SE" noProof="0" dirty="0"/>
              <a:t>Addera rubrik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2000" y="1714500"/>
            <a:ext cx="2286000" cy="2590800"/>
          </a:xfrm>
        </p:spPr>
        <p:txBody>
          <a:bodyPr/>
          <a:lstStyle>
            <a:lvl1pPr>
              <a:lnSpc>
                <a:spcPct val="110000"/>
              </a:lnSpc>
              <a:spcBef>
                <a:spcPts val="800"/>
              </a:spcBef>
              <a:defRPr sz="1400"/>
            </a:lvl1pPr>
            <a:lvl2pPr>
              <a:lnSpc>
                <a:spcPct val="110000"/>
              </a:lnSpc>
              <a:spcBef>
                <a:spcPts val="800"/>
              </a:spcBef>
              <a:defRPr sz="1400"/>
            </a:lvl2pPr>
            <a:lvl3pPr>
              <a:lnSpc>
                <a:spcPct val="110000"/>
              </a:lnSpc>
              <a:spcBef>
                <a:spcPts val="800"/>
              </a:spcBef>
              <a:defRPr sz="1200"/>
            </a:lvl3pPr>
            <a:lvl4pPr>
              <a:lnSpc>
                <a:spcPct val="110000"/>
              </a:lnSpc>
              <a:spcBef>
                <a:spcPts val="800"/>
              </a:spcBef>
              <a:defRPr sz="1200"/>
            </a:lvl4pPr>
            <a:lvl5pPr>
              <a:lnSpc>
                <a:spcPct val="110000"/>
              </a:lnSpc>
              <a:spcBef>
                <a:spcPts val="800"/>
              </a:spcBef>
              <a:defRPr sz="1000"/>
            </a:lvl5pPr>
          </a:lstStyle>
          <a:p>
            <a:pPr lvl="0"/>
            <a:r>
              <a:rPr lang="sv-SE" noProof="0" dirty="0"/>
              <a:t>Addera text, Nivå 1</a:t>
            </a:r>
          </a:p>
          <a:p>
            <a:pPr lvl="1"/>
            <a:r>
              <a:rPr lang="sv-SE" noProof="0" dirty="0"/>
              <a:t>Nivå 2</a:t>
            </a:r>
          </a:p>
          <a:p>
            <a:pPr lvl="2"/>
            <a:r>
              <a:rPr lang="sv-SE" noProof="0" dirty="0"/>
              <a:t>Nivå 3</a:t>
            </a:r>
          </a:p>
          <a:p>
            <a:pPr lvl="3"/>
            <a:r>
              <a:rPr lang="sv-SE" noProof="0" dirty="0"/>
              <a:t>Nivå 4</a:t>
            </a:r>
          </a:p>
          <a:p>
            <a:pPr lvl="4"/>
            <a:r>
              <a:rPr lang="sv-SE" noProof="0" dirty="0"/>
              <a:t>Nivå 5</a:t>
            </a:r>
          </a:p>
          <a:p>
            <a:pPr lvl="0"/>
            <a:endParaRPr lang="sv-SE" noProof="0" dirty="0"/>
          </a:p>
          <a:p>
            <a:pPr lvl="0"/>
            <a:endParaRPr lang="sv-S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noProof="0"/>
              <a:t>RISE — Mallpresentation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‹#›</a:t>
            </a:fld>
            <a:endParaRPr lang="sv-SE" noProof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8"/>
          </p:nvPr>
        </p:nvSpPr>
        <p:spPr>
          <a:xfrm>
            <a:off x="3810000" y="762000"/>
            <a:ext cx="4572000" cy="3543300"/>
          </a:xfrm>
        </p:spPr>
        <p:txBody>
          <a:bodyPr/>
          <a:lstStyle>
            <a:lvl1pPr>
              <a:lnSpc>
                <a:spcPct val="110000"/>
              </a:lnSpc>
              <a:spcBef>
                <a:spcPts val="1200"/>
              </a:spcBef>
              <a:defRPr/>
            </a:lvl1pPr>
            <a:lvl2pPr>
              <a:lnSpc>
                <a:spcPct val="110000"/>
              </a:lnSpc>
              <a:spcBef>
                <a:spcPts val="1200"/>
              </a:spcBef>
              <a:defRPr/>
            </a:lvl2pPr>
            <a:lvl3pPr>
              <a:lnSpc>
                <a:spcPct val="110000"/>
              </a:lnSpc>
              <a:spcBef>
                <a:spcPts val="1200"/>
              </a:spcBef>
              <a:defRPr/>
            </a:lvl3pPr>
            <a:lvl4pPr>
              <a:lnSpc>
                <a:spcPct val="110000"/>
              </a:lnSpc>
              <a:spcBef>
                <a:spcPts val="1200"/>
              </a:spcBef>
              <a:defRPr/>
            </a:lvl4pPr>
            <a:lvl5pPr>
              <a:lnSpc>
                <a:spcPct val="110000"/>
              </a:lnSpc>
              <a:spcBef>
                <a:spcPts val="1200"/>
              </a:spcBef>
              <a:defRPr/>
            </a:lvl5pPr>
          </a:lstStyle>
          <a:p>
            <a:pPr lvl="0"/>
            <a:r>
              <a:rPr lang="sv-SE" dirty="0" err="1"/>
              <a:t>Click</a:t>
            </a:r>
            <a:r>
              <a:rPr lang="sv-SE" dirty="0"/>
              <a:t> </a:t>
            </a:r>
            <a:r>
              <a:rPr lang="sv-SE" dirty="0" err="1"/>
              <a:t>to</a:t>
            </a:r>
            <a:r>
              <a:rPr lang="sv-SE" dirty="0"/>
              <a:t> </a:t>
            </a:r>
            <a:r>
              <a:rPr lang="sv-SE" dirty="0" err="1"/>
              <a:t>edit</a:t>
            </a:r>
            <a:r>
              <a:rPr lang="sv-SE" dirty="0"/>
              <a:t> Master text </a:t>
            </a:r>
            <a:r>
              <a:rPr lang="sv-SE" dirty="0" err="1"/>
              <a:t>styles</a:t>
            </a:r>
            <a:endParaRPr lang="sv-SE" dirty="0"/>
          </a:p>
          <a:p>
            <a:pPr lvl="1"/>
            <a:r>
              <a:rPr lang="sv-SE" dirty="0"/>
              <a:t>Second </a:t>
            </a:r>
            <a:r>
              <a:rPr lang="sv-SE" dirty="0" err="1"/>
              <a:t>level</a:t>
            </a:r>
            <a:endParaRPr lang="sv-SE" dirty="0"/>
          </a:p>
          <a:p>
            <a:pPr lvl="2"/>
            <a:r>
              <a:rPr lang="sv-SE" dirty="0" err="1"/>
              <a:t>Third</a:t>
            </a:r>
            <a:r>
              <a:rPr lang="sv-SE" dirty="0"/>
              <a:t> </a:t>
            </a:r>
            <a:r>
              <a:rPr lang="sv-SE" dirty="0" err="1"/>
              <a:t>level</a:t>
            </a:r>
            <a:endParaRPr lang="sv-SE" dirty="0"/>
          </a:p>
          <a:p>
            <a:pPr lvl="3"/>
            <a:r>
              <a:rPr lang="sv-SE" dirty="0" err="1"/>
              <a:t>Fourth</a:t>
            </a:r>
            <a:r>
              <a:rPr lang="sv-SE" dirty="0"/>
              <a:t> </a:t>
            </a:r>
            <a:r>
              <a:rPr lang="sv-SE" dirty="0" err="1"/>
              <a:t>level</a:t>
            </a:r>
            <a:endParaRPr lang="sv-SE" dirty="0"/>
          </a:p>
          <a:p>
            <a:pPr lvl="4"/>
            <a:r>
              <a:rPr lang="sv-SE" dirty="0" err="1"/>
              <a:t>Fifth</a:t>
            </a:r>
            <a:r>
              <a:rPr lang="sv-SE" dirty="0"/>
              <a:t> </a:t>
            </a:r>
            <a:r>
              <a:rPr lang="sv-SE" dirty="0" err="1"/>
              <a:t>level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09952651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ed graf vän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0" y="762000"/>
            <a:ext cx="2286000" cy="78105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sv-SE" noProof="0" dirty="0"/>
              <a:t>Addera rubrik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0" y="1714500"/>
            <a:ext cx="2286000" cy="2590800"/>
          </a:xfrm>
        </p:spPr>
        <p:txBody>
          <a:bodyPr/>
          <a:lstStyle>
            <a:lvl1pPr>
              <a:lnSpc>
                <a:spcPct val="110000"/>
              </a:lnSpc>
              <a:spcBef>
                <a:spcPts val="800"/>
              </a:spcBef>
              <a:defRPr sz="1400"/>
            </a:lvl1pPr>
            <a:lvl2pPr>
              <a:lnSpc>
                <a:spcPct val="110000"/>
              </a:lnSpc>
              <a:spcBef>
                <a:spcPts val="800"/>
              </a:spcBef>
              <a:defRPr sz="1400"/>
            </a:lvl2pPr>
            <a:lvl3pPr>
              <a:lnSpc>
                <a:spcPct val="110000"/>
              </a:lnSpc>
              <a:spcBef>
                <a:spcPts val="800"/>
              </a:spcBef>
              <a:defRPr sz="1200"/>
            </a:lvl3pPr>
            <a:lvl4pPr>
              <a:lnSpc>
                <a:spcPct val="110000"/>
              </a:lnSpc>
              <a:spcBef>
                <a:spcPts val="800"/>
              </a:spcBef>
              <a:defRPr sz="1200"/>
            </a:lvl4pPr>
            <a:lvl5pPr>
              <a:lnSpc>
                <a:spcPct val="110000"/>
              </a:lnSpc>
              <a:spcBef>
                <a:spcPts val="800"/>
              </a:spcBef>
              <a:defRPr sz="1000"/>
            </a:lvl5pPr>
          </a:lstStyle>
          <a:p>
            <a:pPr lvl="0"/>
            <a:r>
              <a:rPr lang="sv-SE" noProof="0" dirty="0"/>
              <a:t>Addera text, Nivå 1</a:t>
            </a:r>
          </a:p>
          <a:p>
            <a:pPr lvl="1"/>
            <a:r>
              <a:rPr lang="sv-SE" noProof="0" dirty="0"/>
              <a:t>Nivå 2</a:t>
            </a:r>
          </a:p>
          <a:p>
            <a:pPr lvl="2"/>
            <a:r>
              <a:rPr lang="sv-SE" noProof="0" dirty="0"/>
              <a:t>Nivå 3</a:t>
            </a:r>
          </a:p>
          <a:p>
            <a:pPr lvl="3"/>
            <a:r>
              <a:rPr lang="sv-SE" noProof="0" dirty="0"/>
              <a:t>Nivå 4</a:t>
            </a:r>
          </a:p>
          <a:p>
            <a:pPr lvl="4"/>
            <a:r>
              <a:rPr lang="sv-SE" noProof="0" dirty="0"/>
              <a:t>Nivå 5</a:t>
            </a:r>
          </a:p>
          <a:p>
            <a:pPr lvl="0"/>
            <a:endParaRPr lang="sv-SE" noProof="0" dirty="0"/>
          </a:p>
          <a:p>
            <a:pPr lvl="0"/>
            <a:endParaRPr lang="sv-S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noProof="0"/>
              <a:t>RISE — Mallpresentation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‹#›</a:t>
            </a:fld>
            <a:endParaRPr lang="sv-SE" noProof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8"/>
          </p:nvPr>
        </p:nvSpPr>
        <p:spPr>
          <a:xfrm>
            <a:off x="762000" y="762000"/>
            <a:ext cx="4572000" cy="3543300"/>
          </a:xfrm>
        </p:spPr>
        <p:txBody>
          <a:bodyPr/>
          <a:lstStyle>
            <a:lvl1pPr>
              <a:lnSpc>
                <a:spcPct val="110000"/>
              </a:lnSpc>
              <a:spcBef>
                <a:spcPts val="1200"/>
              </a:spcBef>
              <a:defRPr/>
            </a:lvl1pPr>
            <a:lvl2pPr>
              <a:lnSpc>
                <a:spcPct val="110000"/>
              </a:lnSpc>
              <a:spcBef>
                <a:spcPts val="1200"/>
              </a:spcBef>
              <a:defRPr/>
            </a:lvl2pPr>
            <a:lvl3pPr>
              <a:lnSpc>
                <a:spcPct val="110000"/>
              </a:lnSpc>
              <a:spcBef>
                <a:spcPts val="1200"/>
              </a:spcBef>
              <a:defRPr/>
            </a:lvl3pPr>
            <a:lvl4pPr>
              <a:lnSpc>
                <a:spcPct val="110000"/>
              </a:lnSpc>
              <a:spcBef>
                <a:spcPts val="1200"/>
              </a:spcBef>
              <a:defRPr/>
            </a:lvl4pPr>
            <a:lvl5pPr>
              <a:lnSpc>
                <a:spcPct val="110000"/>
              </a:lnSpc>
              <a:spcBef>
                <a:spcPts val="1200"/>
              </a:spcBef>
              <a:defRPr/>
            </a:lvl5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5396106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, ljus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016000" y="762000"/>
            <a:ext cx="7112000" cy="3619500"/>
          </a:xfrm>
        </p:spPr>
        <p:txBody>
          <a:bodyPr bIns="0" anchor="ctr" anchorCtr="0"/>
          <a:lstStyle>
            <a:lvl1pPr marL="0" indent="0" algn="l">
              <a:lnSpc>
                <a:spcPct val="80000"/>
              </a:lnSpc>
              <a:spcBef>
                <a:spcPts val="800"/>
              </a:spcBef>
              <a:buNone/>
              <a:defRPr sz="6000" b="0">
                <a:solidFill>
                  <a:schemeClr val="accent2"/>
                </a:solidFill>
                <a:latin typeface="+mj-lt"/>
              </a:defRPr>
            </a:lvl1pPr>
            <a:lvl2pPr marL="0" indent="0" algn="l">
              <a:lnSpc>
                <a:spcPct val="80000"/>
              </a:lnSpc>
              <a:spcBef>
                <a:spcPts val="1600"/>
              </a:spcBef>
              <a:buNone/>
              <a:defRPr sz="1800">
                <a:solidFill>
                  <a:schemeClr val="accent2"/>
                </a:solidFill>
                <a:latin typeface="+mj-lt"/>
              </a:defRPr>
            </a:lvl2pPr>
            <a:lvl3pPr marL="0" indent="0" algn="l">
              <a:lnSpc>
                <a:spcPct val="120000"/>
              </a:lnSpc>
              <a:spcBef>
                <a:spcPts val="1600"/>
              </a:spcBef>
              <a:buNone/>
              <a:defRPr sz="1400">
                <a:solidFill>
                  <a:schemeClr val="accent2"/>
                </a:solidFill>
              </a:defRPr>
            </a:lvl3pPr>
            <a:lvl4pPr marL="0" indent="0" algn="l">
              <a:lnSpc>
                <a:spcPct val="120000"/>
              </a:lnSpc>
              <a:spcBef>
                <a:spcPts val="1600"/>
              </a:spcBef>
              <a:buNone/>
              <a:defRPr sz="1400">
                <a:solidFill>
                  <a:schemeClr val="accent2"/>
                </a:solidFill>
              </a:defRPr>
            </a:lvl4pPr>
            <a:lvl5pPr marL="0" indent="0" algn="l">
              <a:lnSpc>
                <a:spcPct val="120000"/>
              </a:lnSpc>
              <a:spcBef>
                <a:spcPts val="1600"/>
              </a:spcBef>
              <a:buNone/>
              <a:defRPr sz="1200">
                <a:solidFill>
                  <a:schemeClr val="accent2"/>
                </a:solidFill>
              </a:defRPr>
            </a:lvl5pPr>
          </a:lstStyle>
          <a:p>
            <a:pPr lvl="0"/>
            <a:r>
              <a:rPr lang="sv-SE" noProof="0" dirty="0"/>
              <a:t>Addera text, Nivå 1</a:t>
            </a:r>
          </a:p>
          <a:p>
            <a:pPr lvl="1"/>
            <a:r>
              <a:rPr lang="sv-SE" noProof="0" dirty="0"/>
              <a:t>Nivå 2</a:t>
            </a:r>
          </a:p>
          <a:p>
            <a:pPr lvl="2"/>
            <a:r>
              <a:rPr lang="sv-SE" noProof="0" dirty="0"/>
              <a:t>Nivå 3</a:t>
            </a:r>
          </a:p>
          <a:p>
            <a:pPr lvl="3"/>
            <a:r>
              <a:rPr lang="sv-SE" noProof="0" dirty="0"/>
              <a:t>Nivå 4</a:t>
            </a:r>
          </a:p>
          <a:p>
            <a:pPr lvl="4"/>
            <a:r>
              <a:rPr lang="sv-SE" noProof="0" dirty="0"/>
              <a:t>Nivå 5</a:t>
            </a:r>
          </a:p>
        </p:txBody>
      </p:sp>
    </p:spTree>
    <p:extLst>
      <p:ext uri="{BB962C8B-B14F-4D97-AF65-F5344CB8AC3E}">
        <p14:creationId xmlns:p14="http://schemas.microsoft.com/office/powerpoint/2010/main" val="4918621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tat, mö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1016000" y="762000"/>
            <a:ext cx="7112000" cy="3619500"/>
          </a:xfrm>
        </p:spPr>
        <p:txBody>
          <a:bodyPr bIns="0" anchor="ctr" anchorCtr="0"/>
          <a:lstStyle>
            <a:lvl1pPr marL="0" indent="0" algn="l">
              <a:lnSpc>
                <a:spcPct val="80000"/>
              </a:lnSpc>
              <a:spcBef>
                <a:spcPts val="800"/>
              </a:spcBef>
              <a:buNone/>
              <a:defRPr sz="6000" b="0">
                <a:solidFill>
                  <a:srgbClr val="FFF0B0"/>
                </a:solidFill>
                <a:latin typeface="+mj-lt"/>
              </a:defRPr>
            </a:lvl1pPr>
            <a:lvl2pPr marL="0" indent="0" algn="l">
              <a:lnSpc>
                <a:spcPct val="80000"/>
              </a:lnSpc>
              <a:spcBef>
                <a:spcPts val="1600"/>
              </a:spcBef>
              <a:buNone/>
              <a:defRPr sz="1800">
                <a:solidFill>
                  <a:srgbClr val="FFF0B0"/>
                </a:solidFill>
                <a:latin typeface="+mj-lt"/>
              </a:defRPr>
            </a:lvl2pPr>
            <a:lvl3pPr marL="0" indent="0" algn="l">
              <a:lnSpc>
                <a:spcPct val="120000"/>
              </a:lnSpc>
              <a:spcBef>
                <a:spcPts val="1600"/>
              </a:spcBef>
              <a:buNone/>
              <a:defRPr sz="1400">
                <a:solidFill>
                  <a:srgbClr val="FFF0B0"/>
                </a:solidFill>
              </a:defRPr>
            </a:lvl3pPr>
            <a:lvl4pPr marL="0" indent="0" algn="l">
              <a:lnSpc>
                <a:spcPct val="120000"/>
              </a:lnSpc>
              <a:spcBef>
                <a:spcPts val="1600"/>
              </a:spcBef>
              <a:buNone/>
              <a:defRPr sz="1400">
                <a:solidFill>
                  <a:srgbClr val="FFF0B0"/>
                </a:solidFill>
              </a:defRPr>
            </a:lvl4pPr>
            <a:lvl5pPr marL="0" indent="0" algn="l">
              <a:lnSpc>
                <a:spcPct val="120000"/>
              </a:lnSpc>
              <a:spcBef>
                <a:spcPts val="1600"/>
              </a:spcBef>
              <a:buNone/>
              <a:defRPr sz="1200">
                <a:solidFill>
                  <a:srgbClr val="FFF0B0"/>
                </a:solidFill>
              </a:defRPr>
            </a:lvl5pPr>
          </a:lstStyle>
          <a:p>
            <a:pPr lvl="0"/>
            <a:r>
              <a:rPr lang="sv-SE" noProof="0" dirty="0"/>
              <a:t>Addera text, Nivå 1</a:t>
            </a:r>
          </a:p>
          <a:p>
            <a:pPr lvl="1"/>
            <a:r>
              <a:rPr lang="sv-SE" noProof="0" dirty="0"/>
              <a:t>Nivå 2</a:t>
            </a:r>
          </a:p>
          <a:p>
            <a:pPr lvl="2"/>
            <a:r>
              <a:rPr lang="sv-SE" noProof="0" dirty="0"/>
              <a:t>Nivå 3</a:t>
            </a:r>
          </a:p>
          <a:p>
            <a:pPr lvl="3"/>
            <a:r>
              <a:rPr lang="sv-SE" noProof="0" dirty="0"/>
              <a:t>Nivå 4</a:t>
            </a:r>
          </a:p>
          <a:p>
            <a:pPr lvl="4"/>
            <a:r>
              <a:rPr lang="sv-SE" noProof="0" dirty="0"/>
              <a:t>Nivå 5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8563202" y="4433646"/>
            <a:ext cx="406845" cy="523203"/>
          </a:xfrm>
          <a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4678030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 noProof="0" dirty="0"/>
              <a:t>Addera rubrik</a:t>
            </a:r>
            <a:br>
              <a:rPr lang="sv-SE" noProof="0" dirty="0"/>
            </a:br>
            <a:endParaRPr lang="sv-SE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noProof="0"/>
              <a:t>RISE — Mallpresentation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‹#›</a:t>
            </a:fld>
            <a:endParaRPr lang="sv-SE" noProof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8"/>
          </p:nvPr>
        </p:nvSpPr>
        <p:spPr>
          <a:xfrm>
            <a:off x="762000" y="762000"/>
            <a:ext cx="7620000" cy="35433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</a:t>
            </a:r>
            <a:r>
              <a:rPr lang="sv-SE" dirty="0" err="1"/>
              <a:t>to</a:t>
            </a:r>
            <a:r>
              <a:rPr lang="sv-SE" dirty="0"/>
              <a:t> </a:t>
            </a:r>
            <a:r>
              <a:rPr lang="sv-SE" dirty="0" err="1"/>
              <a:t>edit</a:t>
            </a:r>
            <a:r>
              <a:rPr lang="sv-SE" dirty="0"/>
              <a:t> Master text </a:t>
            </a:r>
            <a:r>
              <a:rPr lang="sv-SE" dirty="0" err="1"/>
              <a:t>styles</a:t>
            </a:r>
            <a:endParaRPr lang="sv-SE" dirty="0"/>
          </a:p>
          <a:p>
            <a:pPr lvl="1"/>
            <a:r>
              <a:rPr lang="sv-SE" dirty="0"/>
              <a:t>Second </a:t>
            </a:r>
            <a:r>
              <a:rPr lang="sv-SE" dirty="0" err="1"/>
              <a:t>level</a:t>
            </a:r>
            <a:endParaRPr lang="sv-SE" dirty="0"/>
          </a:p>
          <a:p>
            <a:pPr lvl="2"/>
            <a:r>
              <a:rPr lang="sv-SE" dirty="0" err="1"/>
              <a:t>Third</a:t>
            </a:r>
            <a:r>
              <a:rPr lang="sv-SE" dirty="0"/>
              <a:t> </a:t>
            </a:r>
            <a:r>
              <a:rPr lang="sv-SE" dirty="0" err="1"/>
              <a:t>level</a:t>
            </a:r>
            <a:endParaRPr lang="sv-SE" dirty="0"/>
          </a:p>
          <a:p>
            <a:pPr lvl="3"/>
            <a:r>
              <a:rPr lang="sv-SE" dirty="0" err="1"/>
              <a:t>Fourth</a:t>
            </a:r>
            <a:r>
              <a:rPr lang="sv-SE" dirty="0"/>
              <a:t> </a:t>
            </a:r>
            <a:r>
              <a:rPr lang="sv-SE" dirty="0" err="1"/>
              <a:t>level</a:t>
            </a:r>
            <a:endParaRPr lang="sv-SE" dirty="0"/>
          </a:p>
          <a:p>
            <a:pPr lvl="4"/>
            <a:r>
              <a:rPr lang="sv-SE" dirty="0" err="1"/>
              <a:t>Fifth</a:t>
            </a:r>
            <a:r>
              <a:rPr lang="sv-SE" dirty="0"/>
              <a:t> </a:t>
            </a:r>
            <a:r>
              <a:rPr lang="sv-SE" dirty="0" err="1"/>
              <a:t>level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noProof="0"/>
              <a:t>RISE — Mallpresentation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‹#›</a:t>
            </a:fld>
            <a:endParaRPr lang="sv-SE" noProof="0"/>
          </a:p>
        </p:txBody>
      </p:sp>
    </p:spTree>
    <p:extLst>
      <p:ext uri="{BB962C8B-B14F-4D97-AF65-F5344CB8AC3E}">
        <p14:creationId xmlns:p14="http://schemas.microsoft.com/office/powerpoint/2010/main" val="2488788350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l bil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noProof="0"/>
              <a:t>RISE — Mallpresentation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‹#›</a:t>
            </a:fld>
            <a:endParaRPr lang="sv-SE" noProof="0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62000" y="3028952"/>
            <a:ext cx="2438400" cy="2133917"/>
          </a:xfrm>
          <a:solidFill>
            <a:srgbClr val="FFFFFF"/>
          </a:solidFill>
        </p:spPr>
        <p:txBody>
          <a:bodyPr wrap="square" lIns="330200" tIns="228600" rIns="330200" bIns="279400">
            <a:spAutoFit/>
          </a:bodyPr>
          <a:lstStyle>
            <a:lvl1pPr marL="0" indent="0">
              <a:spcBef>
                <a:spcPts val="0"/>
              </a:spcBef>
              <a:buNone/>
              <a:defRPr sz="1600" b="0"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600" b="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600" b="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600" b="0">
                <a:latin typeface="+mj-lt"/>
              </a:defRPr>
            </a:lvl5pPr>
          </a:lstStyle>
          <a:p>
            <a:pPr lvl="0"/>
            <a:r>
              <a:rPr lang="sv-SE" noProof="0" dirty="0" err="1"/>
              <a:t>Click</a:t>
            </a:r>
            <a:r>
              <a:rPr lang="sv-SE" noProof="0" dirty="0"/>
              <a:t> </a:t>
            </a:r>
            <a:r>
              <a:rPr lang="sv-SE" noProof="0" dirty="0" err="1"/>
              <a:t>to</a:t>
            </a:r>
            <a:r>
              <a:rPr lang="sv-SE" noProof="0" dirty="0"/>
              <a:t> </a:t>
            </a:r>
            <a:r>
              <a:rPr lang="sv-SE" noProof="0" dirty="0" err="1"/>
              <a:t>edit</a:t>
            </a:r>
            <a:r>
              <a:rPr lang="sv-SE" noProof="0" dirty="0"/>
              <a:t> Master text </a:t>
            </a:r>
            <a:r>
              <a:rPr lang="sv-SE" noProof="0" dirty="0" err="1"/>
              <a:t>styles</a:t>
            </a:r>
            <a:endParaRPr lang="sv-SE" noProof="0" dirty="0"/>
          </a:p>
          <a:p>
            <a:pPr lvl="1"/>
            <a:r>
              <a:rPr lang="sv-SE" noProof="0" dirty="0"/>
              <a:t>Second </a:t>
            </a:r>
            <a:r>
              <a:rPr lang="sv-SE" noProof="0" dirty="0" err="1"/>
              <a:t>level</a:t>
            </a:r>
            <a:endParaRPr lang="sv-SE" noProof="0" dirty="0"/>
          </a:p>
          <a:p>
            <a:pPr lvl="2"/>
            <a:r>
              <a:rPr lang="sv-SE" noProof="0" dirty="0" err="1"/>
              <a:t>Third</a:t>
            </a:r>
            <a:r>
              <a:rPr lang="sv-SE" noProof="0" dirty="0"/>
              <a:t> </a:t>
            </a:r>
            <a:r>
              <a:rPr lang="sv-SE" noProof="0" dirty="0" err="1"/>
              <a:t>level</a:t>
            </a:r>
            <a:endParaRPr lang="sv-SE" noProof="0" dirty="0"/>
          </a:p>
          <a:p>
            <a:pPr lvl="3"/>
            <a:r>
              <a:rPr lang="sv-SE" noProof="0" dirty="0" err="1"/>
              <a:t>Fourth</a:t>
            </a:r>
            <a:r>
              <a:rPr lang="sv-SE" noProof="0" dirty="0"/>
              <a:t> </a:t>
            </a:r>
            <a:r>
              <a:rPr lang="sv-SE" noProof="0" dirty="0" err="1"/>
              <a:t>level</a:t>
            </a:r>
            <a:endParaRPr lang="sv-SE" noProof="0" dirty="0"/>
          </a:p>
          <a:p>
            <a:pPr lvl="4"/>
            <a:r>
              <a:rPr lang="sv-SE" noProof="0" dirty="0" err="1"/>
              <a:t>Fifth</a:t>
            </a:r>
            <a:r>
              <a:rPr lang="sv-SE" noProof="0" dirty="0"/>
              <a:t> </a:t>
            </a:r>
            <a:r>
              <a:rPr lang="sv-SE" noProof="0" dirty="0" err="1"/>
              <a:t>level</a:t>
            </a:r>
            <a:endParaRPr lang="sv-SE" noProof="0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8563202" y="4433646"/>
            <a:ext cx="406845" cy="523203"/>
          </a:xfrm>
          <a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857041385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ck, avslut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16000" y="762000"/>
            <a:ext cx="7112000" cy="3543300"/>
          </a:xfrm>
        </p:spPr>
        <p:txBody>
          <a:bodyPr bIns="254000" anchor="ctr" anchorCtr="0">
            <a:normAutofit/>
          </a:bodyPr>
          <a:lstStyle>
            <a:lvl1pPr marL="0" indent="0">
              <a:spcBef>
                <a:spcPts val="0"/>
              </a:spcBef>
              <a:spcAft>
                <a:spcPts val="800"/>
              </a:spcAft>
              <a:buNone/>
              <a:defRPr sz="1400" b="1">
                <a:latin typeface="Roboto Mono"/>
                <a:cs typeface="Roboto Mono"/>
              </a:defRPr>
            </a:lvl1pPr>
            <a:lvl2pPr marL="0" indent="0">
              <a:spcBef>
                <a:spcPts val="0"/>
              </a:spcBef>
              <a:buNone/>
              <a:defRPr sz="1100">
                <a:latin typeface="Roboto Mono"/>
                <a:cs typeface="Roboto Mono"/>
              </a:defRPr>
            </a:lvl2pPr>
            <a:lvl3pPr marL="0" indent="0">
              <a:spcBef>
                <a:spcPts val="0"/>
              </a:spcBef>
              <a:buNone/>
              <a:defRPr sz="900">
                <a:latin typeface="Roboto Mono"/>
                <a:cs typeface="Roboto Mono"/>
              </a:defRPr>
            </a:lvl3pPr>
            <a:lvl4pPr marL="0" indent="0">
              <a:spcBef>
                <a:spcPts val="0"/>
              </a:spcBef>
              <a:buNone/>
              <a:defRPr sz="800">
                <a:latin typeface="Roboto Mono"/>
                <a:cs typeface="Roboto Mono"/>
              </a:defRPr>
            </a:lvl4pPr>
            <a:lvl5pPr marL="0" indent="0">
              <a:spcBef>
                <a:spcPts val="0"/>
              </a:spcBef>
              <a:buNone/>
              <a:defRPr sz="600">
                <a:latin typeface="Roboto Mono"/>
                <a:cs typeface="Roboto Mono"/>
              </a:defRPr>
            </a:lvl5pPr>
          </a:lstStyle>
          <a:p>
            <a:pPr lvl="0"/>
            <a:r>
              <a:rPr lang="sv-SE" noProof="0" dirty="0"/>
              <a:t>Addera text, Nivå 1</a:t>
            </a:r>
          </a:p>
          <a:p>
            <a:pPr lvl="1"/>
            <a:r>
              <a:rPr lang="sv-SE" noProof="0" dirty="0"/>
              <a:t>Nivå 2</a:t>
            </a:r>
          </a:p>
          <a:p>
            <a:pPr lvl="2"/>
            <a:r>
              <a:rPr lang="sv-SE" noProof="0" dirty="0"/>
              <a:t>Nivå 3</a:t>
            </a:r>
          </a:p>
          <a:p>
            <a:pPr lvl="3"/>
            <a:r>
              <a:rPr lang="sv-SE" noProof="0" dirty="0"/>
              <a:t>Nivå 4</a:t>
            </a:r>
          </a:p>
          <a:p>
            <a:pPr lvl="4"/>
            <a:r>
              <a:rPr lang="sv-SE" noProof="0" dirty="0"/>
              <a:t>Nivå 5</a:t>
            </a:r>
          </a:p>
          <a:p>
            <a:pPr lvl="0"/>
            <a:endParaRPr lang="sv-SE" noProof="0" dirty="0"/>
          </a:p>
          <a:p>
            <a:pPr lvl="0"/>
            <a:endParaRPr lang="sv-SE" noProof="0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23394" y="4661829"/>
            <a:ext cx="7111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dirty="0">
                <a:latin typeface="Roboto Mono"/>
                <a:cs typeface="Roboto Mono"/>
              </a:rPr>
              <a:t>Research Institutes of Sweden AB</a:t>
            </a:r>
            <a:r>
              <a:rPr lang="en-US" sz="800" dirty="0">
                <a:latin typeface="Roboto Mono"/>
                <a:cs typeface="Roboto Mono"/>
              </a:rPr>
              <a:t> ·</a:t>
            </a:r>
            <a:r>
              <a:rPr lang="en-US" sz="800" baseline="0" dirty="0">
                <a:latin typeface="Roboto Mono"/>
                <a:cs typeface="Roboto Mono"/>
              </a:rPr>
              <a:t>  </a:t>
            </a:r>
            <a:r>
              <a:rPr lang="hu-HU" sz="800" baseline="0" dirty="0">
                <a:latin typeface="Roboto Mono"/>
                <a:cs typeface="Roboto Mono"/>
              </a:rPr>
              <a:t>010-516 50 00 · info@ri.se · </a:t>
            </a:r>
            <a:r>
              <a:rPr lang="en-US" sz="800" dirty="0" err="1">
                <a:latin typeface="Roboto Mono"/>
                <a:cs typeface="Roboto Mono"/>
              </a:rPr>
              <a:t>ri.se</a:t>
            </a:r>
            <a:endParaRPr lang="en-US" sz="800" dirty="0">
              <a:latin typeface="Roboto Mono"/>
              <a:cs typeface="Roboto Mono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 err="1">
                <a:latin typeface="Roboto Mono"/>
                <a:cs typeface="Roboto Mono"/>
              </a:rPr>
              <a:t>Besöksadress</a:t>
            </a:r>
            <a:r>
              <a:rPr lang="en-US" sz="800" dirty="0">
                <a:latin typeface="Roboto Mono"/>
                <a:cs typeface="Roboto Mono"/>
              </a:rPr>
              <a:t>: </a:t>
            </a:r>
            <a:r>
              <a:rPr lang="en-US" sz="800" dirty="0" err="1">
                <a:latin typeface="Roboto Mono"/>
                <a:cs typeface="Roboto Mono"/>
              </a:rPr>
              <a:t>Lindholmspiren</a:t>
            </a:r>
            <a:r>
              <a:rPr lang="en-US" sz="800" dirty="0">
                <a:latin typeface="Roboto Mono"/>
                <a:cs typeface="Roboto Mono"/>
              </a:rPr>
              <a:t> 7 A, 417 56 </a:t>
            </a:r>
            <a:r>
              <a:rPr lang="en-US" sz="800" dirty="0" err="1">
                <a:latin typeface="Roboto Mono"/>
                <a:cs typeface="Roboto Mono"/>
              </a:rPr>
              <a:t>Göteborg</a:t>
            </a:r>
            <a:r>
              <a:rPr lang="en-US" sz="800" dirty="0">
                <a:latin typeface="Roboto Mono"/>
                <a:cs typeface="Roboto Mono"/>
              </a:rPr>
              <a:t> · </a:t>
            </a:r>
            <a:r>
              <a:rPr lang="en-US" sz="800" dirty="0" err="1">
                <a:latin typeface="Roboto Mono"/>
                <a:cs typeface="Roboto Mono"/>
              </a:rPr>
              <a:t>Postadress</a:t>
            </a:r>
            <a:r>
              <a:rPr lang="en-US" sz="800" dirty="0">
                <a:latin typeface="Roboto Mono"/>
                <a:cs typeface="Roboto Mono"/>
              </a:rPr>
              <a:t>: Box 857, 501 15 </a:t>
            </a:r>
            <a:r>
              <a:rPr lang="en-US" sz="800" dirty="0" err="1">
                <a:latin typeface="Roboto Mono"/>
                <a:cs typeface="Roboto Mono"/>
              </a:rPr>
              <a:t>Borås</a:t>
            </a:r>
            <a:endParaRPr lang="en-US" sz="800" dirty="0">
              <a:latin typeface="Roboto Mono"/>
              <a:cs typeface="Roboto Mono"/>
            </a:endParaRPr>
          </a:p>
        </p:txBody>
      </p:sp>
    </p:spTree>
    <p:extLst>
      <p:ext uri="{BB962C8B-B14F-4D97-AF65-F5344CB8AC3E}">
        <p14:creationId xmlns:p14="http://schemas.microsoft.com/office/powerpoint/2010/main" val="934159803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D5E315-E6A8-1B41-85F8-3F11BFFC2510}" type="datetime1">
              <a:rPr lang="sv-SE"/>
              <a:pPr/>
              <a:t>2020-01-15</a:t>
            </a:fld>
            <a:endParaRPr lang="sv-S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5631D7-FD6E-C946-B685-267AD5483ED0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2"/>
          </p:nvPr>
        </p:nvSpPr>
        <p:spPr>
          <a:xfrm>
            <a:off x="3215893" y="4625451"/>
            <a:ext cx="2116412" cy="35690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3636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-mö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0" y="0"/>
            <a:ext cx="7239000" cy="5143500"/>
          </a:xfrm>
          <a:noFill/>
        </p:spPr>
        <p:txBody>
          <a:bodyPr lIns="1524000" tIns="0" rIns="0" bIns="0" anchor="ctr" anchorCtr="0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5200" b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1000"/>
              </a:spcBef>
              <a:buNone/>
              <a:defRPr b="1">
                <a:solidFill>
                  <a:schemeClr val="bg1"/>
                </a:solidFill>
              </a:defRPr>
            </a:lvl2pPr>
            <a:lvl3pPr marL="0" indent="0">
              <a:spcBef>
                <a:spcPts val="1000"/>
              </a:spcBef>
              <a:buNone/>
              <a:defRPr sz="1800" b="1">
                <a:solidFill>
                  <a:schemeClr val="bg1"/>
                </a:solidFill>
              </a:defRPr>
            </a:lvl3pPr>
            <a:lvl4pPr marL="0" indent="0">
              <a:spcBef>
                <a:spcPts val="1600"/>
              </a:spcBef>
              <a:buNone/>
              <a:defRPr sz="1400" b="0">
                <a:solidFill>
                  <a:schemeClr val="bg1"/>
                </a:solidFill>
              </a:defRPr>
            </a:lvl4pPr>
            <a:lvl5pPr marL="0" indent="0">
              <a:spcBef>
                <a:spcPts val="1000"/>
              </a:spcBef>
              <a:buNone/>
              <a:defRPr sz="1000" b="0">
                <a:solidFill>
                  <a:schemeClr val="bg1"/>
                </a:solidFill>
              </a:defRPr>
            </a:lvl5pPr>
          </a:lstStyle>
          <a:p>
            <a:pPr lvl="0"/>
            <a:r>
              <a:rPr lang="sv-SE" noProof="0" dirty="0" err="1"/>
              <a:t>Click</a:t>
            </a:r>
            <a:r>
              <a:rPr lang="sv-SE" noProof="0" dirty="0"/>
              <a:t> </a:t>
            </a:r>
            <a:r>
              <a:rPr lang="sv-SE" noProof="0" dirty="0" err="1"/>
              <a:t>to</a:t>
            </a:r>
            <a:r>
              <a:rPr lang="sv-SE" noProof="0" dirty="0"/>
              <a:t> </a:t>
            </a:r>
            <a:r>
              <a:rPr lang="sv-SE" noProof="0" dirty="0" err="1"/>
              <a:t>edit</a:t>
            </a:r>
            <a:r>
              <a:rPr lang="sv-SE" noProof="0" dirty="0"/>
              <a:t> Master text </a:t>
            </a:r>
            <a:r>
              <a:rPr lang="sv-SE" noProof="0" dirty="0" err="1"/>
              <a:t>styles</a:t>
            </a:r>
            <a:endParaRPr lang="sv-SE" noProof="0" dirty="0"/>
          </a:p>
          <a:p>
            <a:pPr lvl="1"/>
            <a:r>
              <a:rPr lang="sv-SE" noProof="0" dirty="0"/>
              <a:t>Second </a:t>
            </a:r>
            <a:r>
              <a:rPr lang="sv-SE" noProof="0" dirty="0" err="1"/>
              <a:t>level</a:t>
            </a:r>
            <a:endParaRPr lang="sv-SE" noProof="0" dirty="0"/>
          </a:p>
          <a:p>
            <a:pPr lvl="2"/>
            <a:r>
              <a:rPr lang="sv-SE" noProof="0" dirty="0" err="1"/>
              <a:t>Third</a:t>
            </a:r>
            <a:r>
              <a:rPr lang="sv-SE" noProof="0" dirty="0"/>
              <a:t> </a:t>
            </a:r>
            <a:r>
              <a:rPr lang="sv-SE" noProof="0" dirty="0" err="1"/>
              <a:t>level</a:t>
            </a:r>
            <a:endParaRPr lang="sv-SE" noProof="0" dirty="0"/>
          </a:p>
          <a:p>
            <a:pPr lvl="3"/>
            <a:r>
              <a:rPr lang="sv-SE" noProof="0" dirty="0" err="1"/>
              <a:t>Fourth</a:t>
            </a:r>
            <a:r>
              <a:rPr lang="sv-SE" noProof="0" dirty="0"/>
              <a:t> </a:t>
            </a:r>
            <a:r>
              <a:rPr lang="sv-SE" noProof="0" dirty="0" err="1"/>
              <a:t>level</a:t>
            </a:r>
            <a:endParaRPr lang="sv-SE" noProof="0" dirty="0"/>
          </a:p>
          <a:p>
            <a:pPr lvl="4"/>
            <a:r>
              <a:rPr lang="sv-SE" noProof="0" dirty="0" err="1"/>
              <a:t>Fifth</a:t>
            </a:r>
            <a:r>
              <a:rPr lang="sv-SE" noProof="0" dirty="0"/>
              <a:t> </a:t>
            </a:r>
            <a:r>
              <a:rPr lang="sv-SE" noProof="0" dirty="0" err="1"/>
              <a:t>level</a:t>
            </a:r>
            <a:endParaRPr lang="sv-SE" noProof="0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8153400" y="361949"/>
            <a:ext cx="685800" cy="881939"/>
          </a:xfrm>
          <a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312412170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bild 7"/>
          <p:cNvSpPr>
            <a:spLocks noGrp="1"/>
          </p:cNvSpPr>
          <p:nvPr>
            <p:ph type="pic" sz="quarter" idx="13"/>
          </p:nvPr>
        </p:nvSpPr>
        <p:spPr>
          <a:xfrm>
            <a:off x="6264279" y="1405222"/>
            <a:ext cx="2628899" cy="3219169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079502" y="1563640"/>
            <a:ext cx="5076676" cy="3060750"/>
          </a:xfrm>
        </p:spPr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64212-AF21-4074-AD51-21ACBD25B453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7" name="Rektangel 6"/>
          <p:cNvSpPr/>
          <p:nvPr userDrawn="1"/>
        </p:nvSpPr>
        <p:spPr>
          <a:xfrm>
            <a:off x="1" y="1405582"/>
            <a:ext cx="5706428" cy="79185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sv-SE" sz="1425"/>
          </a:p>
        </p:txBody>
      </p:sp>
    </p:spTree>
    <p:extLst>
      <p:ext uri="{BB962C8B-B14F-4D97-AF65-F5344CB8AC3E}">
        <p14:creationId xmlns:p14="http://schemas.microsoft.com/office/powerpoint/2010/main" val="2423475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nehåll och tre bilder till 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ktangel 30"/>
          <p:cNvSpPr/>
          <p:nvPr userDrawn="1"/>
        </p:nvSpPr>
        <p:spPr>
          <a:xfrm>
            <a:off x="8622506" y="4622007"/>
            <a:ext cx="521494" cy="5214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33" name="Rectangle 5"/>
          <p:cNvSpPr>
            <a:spLocks noChangeArrowheads="1"/>
          </p:cNvSpPr>
          <p:nvPr userDrawn="1"/>
        </p:nvSpPr>
        <p:spPr bwMode="auto">
          <a:xfrm>
            <a:off x="8972359" y="4780685"/>
            <a:ext cx="62699" cy="62339"/>
          </a:xfrm>
          <a:prstGeom prst="rect">
            <a:avLst/>
          </a:prstGeom>
          <a:solidFill>
            <a:srgbClr val="BEBD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sv-SE" sz="135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13148" y="925116"/>
            <a:ext cx="4158853" cy="3618310"/>
          </a:xfrm>
        </p:spPr>
        <p:txBody>
          <a:bodyPr/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  <a:endParaRPr lang="en-GB" noProof="0" dirty="0"/>
          </a:p>
        </p:txBody>
      </p:sp>
      <p:sp>
        <p:nvSpPr>
          <p:cNvPr id="10" name="Platshållare för bild 9"/>
          <p:cNvSpPr>
            <a:spLocks noGrp="1"/>
          </p:cNvSpPr>
          <p:nvPr>
            <p:ph type="pic" sz="quarter" idx="10"/>
          </p:nvPr>
        </p:nvSpPr>
        <p:spPr>
          <a:xfrm>
            <a:off x="4733926" y="2585633"/>
            <a:ext cx="4410074" cy="2557868"/>
          </a:xfrm>
          <a:custGeom>
            <a:avLst/>
            <a:gdLst>
              <a:gd name="connsiteX0" fmla="*/ 5551415 w 5880099"/>
              <a:gd name="connsiteY0" fmla="*/ 3016154 h 3410490"/>
              <a:gd name="connsiteX1" fmla="*/ 5551415 w 5880099"/>
              <a:gd name="connsiteY1" fmla="*/ 3258914 h 3410490"/>
              <a:gd name="connsiteX2" fmla="*/ 5724290 w 5880099"/>
              <a:gd name="connsiteY2" fmla="*/ 3258914 h 3410490"/>
              <a:gd name="connsiteX3" fmla="*/ 5724290 w 5880099"/>
              <a:gd name="connsiteY3" fmla="*/ 3214050 h 3410490"/>
              <a:gd name="connsiteX4" fmla="*/ 5604960 w 5880099"/>
              <a:gd name="connsiteY4" fmla="*/ 3214050 h 3410490"/>
              <a:gd name="connsiteX5" fmla="*/ 5604960 w 5880099"/>
              <a:gd name="connsiteY5" fmla="*/ 3154505 h 3410490"/>
              <a:gd name="connsiteX6" fmla="*/ 5717229 w 5880099"/>
              <a:gd name="connsiteY6" fmla="*/ 3154505 h 3410490"/>
              <a:gd name="connsiteX7" fmla="*/ 5717229 w 5880099"/>
              <a:gd name="connsiteY7" fmla="*/ 3113047 h 3410490"/>
              <a:gd name="connsiteX8" fmla="*/ 5604960 w 5880099"/>
              <a:gd name="connsiteY8" fmla="*/ 3113047 h 3410490"/>
              <a:gd name="connsiteX9" fmla="*/ 5604960 w 5880099"/>
              <a:gd name="connsiteY9" fmla="*/ 3061018 h 3410490"/>
              <a:gd name="connsiteX10" fmla="*/ 5724525 w 5880099"/>
              <a:gd name="connsiteY10" fmla="*/ 3061018 h 3410490"/>
              <a:gd name="connsiteX11" fmla="*/ 5724525 w 5880099"/>
              <a:gd name="connsiteY11" fmla="*/ 3016154 h 3410490"/>
              <a:gd name="connsiteX12" fmla="*/ 5428011 w 5880099"/>
              <a:gd name="connsiteY12" fmla="*/ 3010282 h 3410490"/>
              <a:gd name="connsiteX13" fmla="*/ 5395355 w 5880099"/>
              <a:gd name="connsiteY13" fmla="*/ 3014638 h 3410490"/>
              <a:gd name="connsiteX14" fmla="*/ 5365927 w 5880099"/>
              <a:gd name="connsiteY14" fmla="*/ 3028274 h 3410490"/>
              <a:gd name="connsiteX15" fmla="*/ 5345043 w 5880099"/>
              <a:gd name="connsiteY15" fmla="*/ 3051378 h 3410490"/>
              <a:gd name="connsiteX16" fmla="*/ 5337069 w 5880099"/>
              <a:gd name="connsiteY16" fmla="*/ 3083763 h 3410490"/>
              <a:gd name="connsiteX17" fmla="*/ 5343334 w 5880099"/>
              <a:gd name="connsiteY17" fmla="*/ 3112170 h 3410490"/>
              <a:gd name="connsiteX18" fmla="*/ 5359852 w 5880099"/>
              <a:gd name="connsiteY18" fmla="*/ 3131677 h 3410490"/>
              <a:gd name="connsiteX19" fmla="*/ 5383014 w 5880099"/>
              <a:gd name="connsiteY19" fmla="*/ 3144555 h 3410490"/>
              <a:gd name="connsiteX20" fmla="*/ 5409595 w 5880099"/>
              <a:gd name="connsiteY20" fmla="*/ 3152888 h 3410490"/>
              <a:gd name="connsiteX21" fmla="*/ 5435985 w 5880099"/>
              <a:gd name="connsiteY21" fmla="*/ 3159705 h 3410490"/>
              <a:gd name="connsiteX22" fmla="*/ 5459148 w 5880099"/>
              <a:gd name="connsiteY22" fmla="*/ 3166713 h 3410490"/>
              <a:gd name="connsiteX23" fmla="*/ 5475665 w 5880099"/>
              <a:gd name="connsiteY23" fmla="*/ 3176939 h 3410490"/>
              <a:gd name="connsiteX24" fmla="*/ 5481931 w 5880099"/>
              <a:gd name="connsiteY24" fmla="*/ 3193037 h 3410490"/>
              <a:gd name="connsiteX25" fmla="*/ 5477184 w 5880099"/>
              <a:gd name="connsiteY25" fmla="*/ 3208187 h 3410490"/>
              <a:gd name="connsiteX26" fmla="*/ 5465223 w 5880099"/>
              <a:gd name="connsiteY26" fmla="*/ 3217467 h 3410490"/>
              <a:gd name="connsiteX27" fmla="*/ 5449845 w 5880099"/>
              <a:gd name="connsiteY27" fmla="*/ 3222012 h 3410490"/>
              <a:gd name="connsiteX28" fmla="*/ 5434656 w 5880099"/>
              <a:gd name="connsiteY28" fmla="*/ 3223338 h 3410490"/>
              <a:gd name="connsiteX29" fmla="*/ 5414151 w 5880099"/>
              <a:gd name="connsiteY29" fmla="*/ 3220687 h 3410490"/>
              <a:gd name="connsiteX30" fmla="*/ 5396874 w 5880099"/>
              <a:gd name="connsiteY30" fmla="*/ 3212922 h 3410490"/>
              <a:gd name="connsiteX31" fmla="*/ 5385103 w 5880099"/>
              <a:gd name="connsiteY31" fmla="*/ 3199097 h 3410490"/>
              <a:gd name="connsiteX32" fmla="*/ 5380736 w 5880099"/>
              <a:gd name="connsiteY32" fmla="*/ 3178454 h 3410490"/>
              <a:gd name="connsiteX33" fmla="*/ 5328905 w 5880099"/>
              <a:gd name="connsiteY33" fmla="*/ 3178454 h 3410490"/>
              <a:gd name="connsiteX34" fmla="*/ 5337069 w 5880099"/>
              <a:gd name="connsiteY34" fmla="*/ 3217088 h 3410490"/>
              <a:gd name="connsiteX35" fmla="*/ 5360042 w 5880099"/>
              <a:gd name="connsiteY35" fmla="*/ 3243981 h 3410490"/>
              <a:gd name="connsiteX36" fmla="*/ 5393457 w 5880099"/>
              <a:gd name="connsiteY36" fmla="*/ 3259510 h 3410490"/>
              <a:gd name="connsiteX37" fmla="*/ 5432567 w 5880099"/>
              <a:gd name="connsiteY37" fmla="*/ 3264434 h 3410490"/>
              <a:gd name="connsiteX38" fmla="*/ 5476425 w 5880099"/>
              <a:gd name="connsiteY38" fmla="*/ 3258753 h 3410490"/>
              <a:gd name="connsiteX39" fmla="*/ 5508131 w 5880099"/>
              <a:gd name="connsiteY39" fmla="*/ 3242466 h 3410490"/>
              <a:gd name="connsiteX40" fmla="*/ 5527307 w 5880099"/>
              <a:gd name="connsiteY40" fmla="*/ 3217846 h 3410490"/>
              <a:gd name="connsiteX41" fmla="*/ 5533762 w 5880099"/>
              <a:gd name="connsiteY41" fmla="*/ 3186787 h 3410490"/>
              <a:gd name="connsiteX42" fmla="*/ 5525218 w 5880099"/>
              <a:gd name="connsiteY42" fmla="*/ 3153456 h 3410490"/>
              <a:gd name="connsiteX43" fmla="*/ 5504524 w 5880099"/>
              <a:gd name="connsiteY43" fmla="*/ 3132434 h 3410490"/>
              <a:gd name="connsiteX44" fmla="*/ 5480412 w 5880099"/>
              <a:gd name="connsiteY44" fmla="*/ 3121071 h 3410490"/>
              <a:gd name="connsiteX45" fmla="*/ 5461426 w 5880099"/>
              <a:gd name="connsiteY45" fmla="*/ 3116147 h 3410490"/>
              <a:gd name="connsiteX46" fmla="*/ 5424593 w 5880099"/>
              <a:gd name="connsiteY46" fmla="*/ 3106489 h 3410490"/>
              <a:gd name="connsiteX47" fmla="*/ 5402380 w 5880099"/>
              <a:gd name="connsiteY47" fmla="*/ 3099103 h 3410490"/>
              <a:gd name="connsiteX48" fmla="*/ 5391558 w 5880099"/>
              <a:gd name="connsiteY48" fmla="*/ 3090959 h 3410490"/>
              <a:gd name="connsiteX49" fmla="*/ 5388900 w 5880099"/>
              <a:gd name="connsiteY49" fmla="*/ 3079407 h 3410490"/>
              <a:gd name="connsiteX50" fmla="*/ 5392317 w 5880099"/>
              <a:gd name="connsiteY50" fmla="*/ 3066529 h 3410490"/>
              <a:gd name="connsiteX51" fmla="*/ 5401051 w 5880099"/>
              <a:gd name="connsiteY51" fmla="*/ 3058007 h 3410490"/>
              <a:gd name="connsiteX52" fmla="*/ 5412822 w 5880099"/>
              <a:gd name="connsiteY52" fmla="*/ 3053083 h 3410490"/>
              <a:gd name="connsiteX53" fmla="*/ 5425733 w 5880099"/>
              <a:gd name="connsiteY53" fmla="*/ 3051757 h 3410490"/>
              <a:gd name="connsiteX54" fmla="*/ 5443959 w 5880099"/>
              <a:gd name="connsiteY54" fmla="*/ 3053462 h 3410490"/>
              <a:gd name="connsiteX55" fmla="*/ 5458768 w 5880099"/>
              <a:gd name="connsiteY55" fmla="*/ 3059332 h 3410490"/>
              <a:gd name="connsiteX56" fmla="*/ 5469210 w 5880099"/>
              <a:gd name="connsiteY56" fmla="*/ 3070506 h 3410490"/>
              <a:gd name="connsiteX57" fmla="*/ 5473767 w 5880099"/>
              <a:gd name="connsiteY57" fmla="*/ 3088497 h 3410490"/>
              <a:gd name="connsiteX58" fmla="*/ 5525598 w 5880099"/>
              <a:gd name="connsiteY58" fmla="*/ 3088497 h 3410490"/>
              <a:gd name="connsiteX59" fmla="*/ 5517624 w 5880099"/>
              <a:gd name="connsiteY59" fmla="*/ 3052704 h 3410490"/>
              <a:gd name="connsiteX60" fmla="*/ 5495980 w 5880099"/>
              <a:gd name="connsiteY60" fmla="*/ 3028274 h 3410490"/>
              <a:gd name="connsiteX61" fmla="*/ 5464843 w 5880099"/>
              <a:gd name="connsiteY61" fmla="*/ 3014638 h 3410490"/>
              <a:gd name="connsiteX62" fmla="*/ 5428011 w 5880099"/>
              <a:gd name="connsiteY62" fmla="*/ 3010282 h 3410490"/>
              <a:gd name="connsiteX63" fmla="*/ 5661565 w 5880099"/>
              <a:gd name="connsiteY63" fmla="*/ 2936996 h 3410490"/>
              <a:gd name="connsiteX64" fmla="*/ 5661565 w 5880099"/>
              <a:gd name="connsiteY64" fmla="*/ 2999595 h 3410490"/>
              <a:gd name="connsiteX65" fmla="*/ 5724525 w 5880099"/>
              <a:gd name="connsiteY65" fmla="*/ 2999595 h 3410490"/>
              <a:gd name="connsiteX66" fmla="*/ 5724525 w 5880099"/>
              <a:gd name="connsiteY66" fmla="*/ 2936996 h 3410490"/>
              <a:gd name="connsiteX67" fmla="*/ 5394780 w 5880099"/>
              <a:gd name="connsiteY67" fmla="*/ 2798528 h 3410490"/>
              <a:gd name="connsiteX68" fmla="*/ 5453483 w 5880099"/>
              <a:gd name="connsiteY68" fmla="*/ 2798528 h 3410490"/>
              <a:gd name="connsiteX69" fmla="*/ 5481219 w 5880099"/>
              <a:gd name="connsiteY69" fmla="*/ 2806480 h 3410490"/>
              <a:gd name="connsiteX70" fmla="*/ 5490338 w 5880099"/>
              <a:gd name="connsiteY70" fmla="*/ 2832231 h 3410490"/>
              <a:gd name="connsiteX71" fmla="*/ 5481219 w 5880099"/>
              <a:gd name="connsiteY71" fmla="*/ 2858739 h 3410490"/>
              <a:gd name="connsiteX72" fmla="*/ 5453483 w 5880099"/>
              <a:gd name="connsiteY72" fmla="*/ 2866881 h 3410490"/>
              <a:gd name="connsiteX73" fmla="*/ 5394780 w 5880099"/>
              <a:gd name="connsiteY73" fmla="*/ 2866881 h 3410490"/>
              <a:gd name="connsiteX74" fmla="*/ 5394780 w 5880099"/>
              <a:gd name="connsiteY74" fmla="*/ 2798528 h 3410490"/>
              <a:gd name="connsiteX75" fmla="*/ 5576363 w 5880099"/>
              <a:gd name="connsiteY75" fmla="*/ 2757069 h 3410490"/>
              <a:gd name="connsiteX76" fmla="*/ 5576363 w 5880099"/>
              <a:gd name="connsiteY76" fmla="*/ 3000064 h 3410490"/>
              <a:gd name="connsiteX77" fmla="*/ 5629908 w 5880099"/>
              <a:gd name="connsiteY77" fmla="*/ 3000064 h 3410490"/>
              <a:gd name="connsiteX78" fmla="*/ 5629908 w 5880099"/>
              <a:gd name="connsiteY78" fmla="*/ 2757069 h 3410490"/>
              <a:gd name="connsiteX79" fmla="*/ 5341235 w 5880099"/>
              <a:gd name="connsiteY79" fmla="*/ 2757069 h 3410490"/>
              <a:gd name="connsiteX80" fmla="*/ 5341235 w 5880099"/>
              <a:gd name="connsiteY80" fmla="*/ 3000064 h 3410490"/>
              <a:gd name="connsiteX81" fmla="*/ 5394784 w 5880099"/>
              <a:gd name="connsiteY81" fmla="*/ 3000064 h 3410490"/>
              <a:gd name="connsiteX82" fmla="*/ 5394784 w 5880099"/>
              <a:gd name="connsiteY82" fmla="*/ 2905177 h 3410490"/>
              <a:gd name="connsiteX83" fmla="*/ 5448332 w 5880099"/>
              <a:gd name="connsiteY83" fmla="*/ 2905177 h 3410490"/>
              <a:gd name="connsiteX84" fmla="*/ 5477385 w 5880099"/>
              <a:gd name="connsiteY84" fmla="*/ 2913889 h 3410490"/>
              <a:gd name="connsiteX85" fmla="*/ 5488968 w 5880099"/>
              <a:gd name="connsiteY85" fmla="*/ 2941920 h 3410490"/>
              <a:gd name="connsiteX86" fmla="*/ 5492007 w 5880099"/>
              <a:gd name="connsiteY86" fmla="*/ 2972412 h 3410490"/>
              <a:gd name="connsiteX87" fmla="*/ 5497513 w 5880099"/>
              <a:gd name="connsiteY87" fmla="*/ 3000064 h 3410490"/>
              <a:gd name="connsiteX88" fmla="*/ 5551062 w 5880099"/>
              <a:gd name="connsiteY88" fmla="*/ 3000064 h 3410490"/>
              <a:gd name="connsiteX89" fmla="*/ 5545365 w 5880099"/>
              <a:gd name="connsiteY89" fmla="*/ 2987564 h 3410490"/>
              <a:gd name="connsiteX90" fmla="*/ 5542707 w 5880099"/>
              <a:gd name="connsiteY90" fmla="*/ 2972034 h 3410490"/>
              <a:gd name="connsiteX91" fmla="*/ 5541568 w 5880099"/>
              <a:gd name="connsiteY91" fmla="*/ 2956124 h 3410490"/>
              <a:gd name="connsiteX92" fmla="*/ 5540808 w 5880099"/>
              <a:gd name="connsiteY92" fmla="*/ 2942488 h 3410490"/>
              <a:gd name="connsiteX93" fmla="*/ 5538339 w 5880099"/>
              <a:gd name="connsiteY93" fmla="*/ 2924116 h 3410490"/>
              <a:gd name="connsiteX94" fmla="*/ 5532263 w 5880099"/>
              <a:gd name="connsiteY94" fmla="*/ 2907260 h 3410490"/>
              <a:gd name="connsiteX95" fmla="*/ 5521629 w 5880099"/>
              <a:gd name="connsiteY95" fmla="*/ 2894003 h 3410490"/>
              <a:gd name="connsiteX96" fmla="*/ 5505299 w 5880099"/>
              <a:gd name="connsiteY96" fmla="*/ 2885669 h 3410490"/>
              <a:gd name="connsiteX97" fmla="*/ 5505299 w 5880099"/>
              <a:gd name="connsiteY97" fmla="*/ 2885101 h 3410490"/>
              <a:gd name="connsiteX98" fmla="*/ 5534921 w 5880099"/>
              <a:gd name="connsiteY98" fmla="*/ 2861237 h 3410490"/>
              <a:gd name="connsiteX99" fmla="*/ 5543846 w 5880099"/>
              <a:gd name="connsiteY99" fmla="*/ 2824115 h 3410490"/>
              <a:gd name="connsiteX100" fmla="*/ 5538909 w 5880099"/>
              <a:gd name="connsiteY100" fmla="*/ 2798168 h 3410490"/>
              <a:gd name="connsiteX101" fmla="*/ 5524668 w 5880099"/>
              <a:gd name="connsiteY101" fmla="*/ 2776766 h 3410490"/>
              <a:gd name="connsiteX102" fmla="*/ 5502071 w 5880099"/>
              <a:gd name="connsiteY102" fmla="*/ 2762372 h 3410490"/>
              <a:gd name="connsiteX103" fmla="*/ 5472638 w 5880099"/>
              <a:gd name="connsiteY103" fmla="*/ 2757069 h 3410490"/>
              <a:gd name="connsiteX104" fmla="*/ 0 w 5880099"/>
              <a:gd name="connsiteY104" fmla="*/ 0 h 3410490"/>
              <a:gd name="connsiteX105" fmla="*/ 5880099 w 5880099"/>
              <a:gd name="connsiteY105" fmla="*/ 0 h 3410490"/>
              <a:gd name="connsiteX106" fmla="*/ 5880099 w 5880099"/>
              <a:gd name="connsiteY106" fmla="*/ 3410490 h 3410490"/>
              <a:gd name="connsiteX107" fmla="*/ 0 w 5880099"/>
              <a:gd name="connsiteY107" fmla="*/ 3410490 h 3410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5880099" h="3410490">
                <a:moveTo>
                  <a:pt x="5551415" y="3016154"/>
                </a:moveTo>
                <a:lnTo>
                  <a:pt x="5551415" y="3258914"/>
                </a:lnTo>
                <a:lnTo>
                  <a:pt x="5724290" y="3258914"/>
                </a:lnTo>
                <a:lnTo>
                  <a:pt x="5724290" y="3214050"/>
                </a:lnTo>
                <a:lnTo>
                  <a:pt x="5604960" y="3214050"/>
                </a:lnTo>
                <a:lnTo>
                  <a:pt x="5604960" y="3154505"/>
                </a:lnTo>
                <a:lnTo>
                  <a:pt x="5717229" y="3154505"/>
                </a:lnTo>
                <a:lnTo>
                  <a:pt x="5717229" y="3113047"/>
                </a:lnTo>
                <a:lnTo>
                  <a:pt x="5604960" y="3113047"/>
                </a:lnTo>
                <a:lnTo>
                  <a:pt x="5604960" y="3061018"/>
                </a:lnTo>
                <a:lnTo>
                  <a:pt x="5724525" y="3061018"/>
                </a:lnTo>
                <a:lnTo>
                  <a:pt x="5724525" y="3016154"/>
                </a:lnTo>
                <a:close/>
                <a:moveTo>
                  <a:pt x="5428011" y="3010282"/>
                </a:moveTo>
                <a:cubicBezTo>
                  <a:pt x="5417189" y="3010282"/>
                  <a:pt x="5406177" y="3011797"/>
                  <a:pt x="5395355" y="3014638"/>
                </a:cubicBezTo>
                <a:cubicBezTo>
                  <a:pt x="5384343" y="3017668"/>
                  <a:pt x="5374661" y="3022213"/>
                  <a:pt x="5365927" y="3028274"/>
                </a:cubicBezTo>
                <a:cubicBezTo>
                  <a:pt x="5357383" y="3034523"/>
                  <a:pt x="5350359" y="3042099"/>
                  <a:pt x="5345043" y="3051378"/>
                </a:cubicBezTo>
                <a:cubicBezTo>
                  <a:pt x="5339727" y="3060469"/>
                  <a:pt x="5337069" y="3071264"/>
                  <a:pt x="5337069" y="3083763"/>
                </a:cubicBezTo>
                <a:cubicBezTo>
                  <a:pt x="5337069" y="3094936"/>
                  <a:pt x="5339157" y="3104406"/>
                  <a:pt x="5343334" y="3112170"/>
                </a:cubicBezTo>
                <a:cubicBezTo>
                  <a:pt x="5347511" y="3119935"/>
                  <a:pt x="5353017" y="3126563"/>
                  <a:pt x="5359852" y="3131677"/>
                </a:cubicBezTo>
                <a:cubicBezTo>
                  <a:pt x="5366687" y="3136979"/>
                  <a:pt x="5374471" y="3141146"/>
                  <a:pt x="5383014" y="3144555"/>
                </a:cubicBezTo>
                <a:cubicBezTo>
                  <a:pt x="5391748" y="3147774"/>
                  <a:pt x="5400481" y="3150615"/>
                  <a:pt x="5409595" y="3152888"/>
                </a:cubicBezTo>
                <a:cubicBezTo>
                  <a:pt x="5418518" y="3155350"/>
                  <a:pt x="5427251" y="3157622"/>
                  <a:pt x="5435985" y="3159705"/>
                </a:cubicBezTo>
                <a:cubicBezTo>
                  <a:pt x="5444529" y="3161789"/>
                  <a:pt x="5452313" y="3164061"/>
                  <a:pt x="5459148" y="3166713"/>
                </a:cubicBezTo>
                <a:cubicBezTo>
                  <a:pt x="5465983" y="3169553"/>
                  <a:pt x="5471488" y="3172962"/>
                  <a:pt x="5475665" y="3176939"/>
                </a:cubicBezTo>
                <a:cubicBezTo>
                  <a:pt x="5479842" y="3181106"/>
                  <a:pt x="5481931" y="3186408"/>
                  <a:pt x="5481931" y="3193037"/>
                </a:cubicBezTo>
                <a:cubicBezTo>
                  <a:pt x="5481931" y="3199097"/>
                  <a:pt x="5480412" y="3204210"/>
                  <a:pt x="5477184" y="3208187"/>
                </a:cubicBezTo>
                <a:cubicBezTo>
                  <a:pt x="5473957" y="3212165"/>
                  <a:pt x="5469970" y="3215195"/>
                  <a:pt x="5465223" y="3217467"/>
                </a:cubicBezTo>
                <a:cubicBezTo>
                  <a:pt x="5460477" y="3219740"/>
                  <a:pt x="5455350" y="3221255"/>
                  <a:pt x="5449845" y="3222012"/>
                </a:cubicBezTo>
                <a:cubicBezTo>
                  <a:pt x="5444529" y="3222959"/>
                  <a:pt x="5439402" y="3223338"/>
                  <a:pt x="5434656" y="3223338"/>
                </a:cubicBezTo>
                <a:cubicBezTo>
                  <a:pt x="5427441" y="3223338"/>
                  <a:pt x="5420606" y="3222391"/>
                  <a:pt x="5414151" y="3220687"/>
                </a:cubicBezTo>
                <a:cubicBezTo>
                  <a:pt x="5407506" y="3218982"/>
                  <a:pt x="5401810" y="3216331"/>
                  <a:pt x="5396874" y="3212922"/>
                </a:cubicBezTo>
                <a:cubicBezTo>
                  <a:pt x="5391938" y="3209324"/>
                  <a:pt x="5388141" y="3204779"/>
                  <a:pt x="5385103" y="3199097"/>
                </a:cubicBezTo>
                <a:cubicBezTo>
                  <a:pt x="5382065" y="3193416"/>
                  <a:pt x="5380736" y="3186598"/>
                  <a:pt x="5380736" y="3178454"/>
                </a:cubicBezTo>
                <a:cubicBezTo>
                  <a:pt x="5380736" y="3178454"/>
                  <a:pt x="5380736" y="3178454"/>
                  <a:pt x="5328905" y="3178454"/>
                </a:cubicBezTo>
                <a:cubicBezTo>
                  <a:pt x="5328525" y="3193416"/>
                  <a:pt x="5331373" y="3206294"/>
                  <a:pt x="5337069" y="3217088"/>
                </a:cubicBezTo>
                <a:cubicBezTo>
                  <a:pt x="5342764" y="3228073"/>
                  <a:pt x="5350359" y="3236974"/>
                  <a:pt x="5360042" y="3243981"/>
                </a:cubicBezTo>
                <a:cubicBezTo>
                  <a:pt x="5369724" y="3250988"/>
                  <a:pt x="5380926" y="3256291"/>
                  <a:pt x="5393457" y="3259510"/>
                </a:cubicBezTo>
                <a:cubicBezTo>
                  <a:pt x="5406177" y="3262730"/>
                  <a:pt x="5419087" y="3264434"/>
                  <a:pt x="5432567" y="3264434"/>
                </a:cubicBezTo>
                <a:cubicBezTo>
                  <a:pt x="5449085" y="3264434"/>
                  <a:pt x="5463704" y="3262540"/>
                  <a:pt x="5476425" y="3258753"/>
                </a:cubicBezTo>
                <a:cubicBezTo>
                  <a:pt x="5488955" y="3254776"/>
                  <a:pt x="5499587" y="3249473"/>
                  <a:pt x="5508131" y="3242466"/>
                </a:cubicBezTo>
                <a:cubicBezTo>
                  <a:pt x="5516675" y="3235648"/>
                  <a:pt x="5522940" y="3227315"/>
                  <a:pt x="5527307" y="3217846"/>
                </a:cubicBezTo>
                <a:cubicBezTo>
                  <a:pt x="5531674" y="3208377"/>
                  <a:pt x="5533762" y="3197961"/>
                  <a:pt x="5533762" y="3186787"/>
                </a:cubicBezTo>
                <a:cubicBezTo>
                  <a:pt x="5533762" y="3173341"/>
                  <a:pt x="5530914" y="3162167"/>
                  <a:pt x="5525218" y="3153456"/>
                </a:cubicBezTo>
                <a:cubicBezTo>
                  <a:pt x="5519333" y="3144555"/>
                  <a:pt x="5512498" y="3137737"/>
                  <a:pt x="5504524" y="3132434"/>
                </a:cubicBezTo>
                <a:cubicBezTo>
                  <a:pt x="5496550" y="3127321"/>
                  <a:pt x="5488576" y="3123344"/>
                  <a:pt x="5480412" y="3121071"/>
                </a:cubicBezTo>
                <a:cubicBezTo>
                  <a:pt x="5472438" y="3118609"/>
                  <a:pt x="5465983" y="3117094"/>
                  <a:pt x="5461426" y="3116147"/>
                </a:cubicBezTo>
                <a:cubicBezTo>
                  <a:pt x="5446237" y="3112170"/>
                  <a:pt x="5433896" y="3109140"/>
                  <a:pt x="5424593" y="3106489"/>
                </a:cubicBezTo>
                <a:cubicBezTo>
                  <a:pt x="5415100" y="3104027"/>
                  <a:pt x="5407696" y="3101565"/>
                  <a:pt x="5402380" y="3099103"/>
                </a:cubicBezTo>
                <a:cubicBezTo>
                  <a:pt x="5397064" y="3096641"/>
                  <a:pt x="5393457" y="3093800"/>
                  <a:pt x="5391558" y="3090959"/>
                </a:cubicBezTo>
                <a:cubicBezTo>
                  <a:pt x="5389849" y="3087929"/>
                  <a:pt x="5388900" y="3084142"/>
                  <a:pt x="5388900" y="3079407"/>
                </a:cubicBezTo>
                <a:cubicBezTo>
                  <a:pt x="5388900" y="3074104"/>
                  <a:pt x="5390039" y="3069749"/>
                  <a:pt x="5392317" y="3066529"/>
                </a:cubicBezTo>
                <a:cubicBezTo>
                  <a:pt x="5394596" y="3063120"/>
                  <a:pt x="5397444" y="3060279"/>
                  <a:pt x="5401051" y="3058007"/>
                </a:cubicBezTo>
                <a:cubicBezTo>
                  <a:pt x="5404468" y="3055734"/>
                  <a:pt x="5408455" y="3054030"/>
                  <a:pt x="5412822" y="3053083"/>
                </a:cubicBezTo>
                <a:cubicBezTo>
                  <a:pt x="5416999" y="3052325"/>
                  <a:pt x="5421366" y="3051757"/>
                  <a:pt x="5425733" y="3051757"/>
                </a:cubicBezTo>
                <a:cubicBezTo>
                  <a:pt x="5432378" y="3051757"/>
                  <a:pt x="5438453" y="3052325"/>
                  <a:pt x="5443959" y="3053462"/>
                </a:cubicBezTo>
                <a:cubicBezTo>
                  <a:pt x="5449465" y="3054598"/>
                  <a:pt x="5454401" y="3056492"/>
                  <a:pt x="5458768" y="3059332"/>
                </a:cubicBezTo>
                <a:cubicBezTo>
                  <a:pt x="5463135" y="3061984"/>
                  <a:pt x="5466552" y="3065771"/>
                  <a:pt x="5469210" y="3070506"/>
                </a:cubicBezTo>
                <a:cubicBezTo>
                  <a:pt x="5471868" y="3075241"/>
                  <a:pt x="5473387" y="3081301"/>
                  <a:pt x="5473767" y="3088497"/>
                </a:cubicBezTo>
                <a:cubicBezTo>
                  <a:pt x="5473767" y="3088497"/>
                  <a:pt x="5473767" y="3088497"/>
                  <a:pt x="5525598" y="3088497"/>
                </a:cubicBezTo>
                <a:cubicBezTo>
                  <a:pt x="5525598" y="3074483"/>
                  <a:pt x="5522940" y="3062552"/>
                  <a:pt x="5517624" y="3052704"/>
                </a:cubicBezTo>
                <a:cubicBezTo>
                  <a:pt x="5512308" y="3042856"/>
                  <a:pt x="5505093" y="3034713"/>
                  <a:pt x="5495980" y="3028274"/>
                </a:cubicBezTo>
                <a:cubicBezTo>
                  <a:pt x="5486867" y="3022024"/>
                  <a:pt x="5476425" y="3017479"/>
                  <a:pt x="5464843" y="3014638"/>
                </a:cubicBezTo>
                <a:cubicBezTo>
                  <a:pt x="5453072" y="3011797"/>
                  <a:pt x="5440731" y="3010282"/>
                  <a:pt x="5428011" y="3010282"/>
                </a:cubicBezTo>
                <a:close/>
                <a:moveTo>
                  <a:pt x="5661565" y="2936996"/>
                </a:moveTo>
                <a:lnTo>
                  <a:pt x="5661565" y="2999595"/>
                </a:lnTo>
                <a:lnTo>
                  <a:pt x="5724525" y="2999595"/>
                </a:lnTo>
                <a:lnTo>
                  <a:pt x="5724525" y="2936996"/>
                </a:lnTo>
                <a:close/>
                <a:moveTo>
                  <a:pt x="5394780" y="2798528"/>
                </a:moveTo>
                <a:cubicBezTo>
                  <a:pt x="5394780" y="2798528"/>
                  <a:pt x="5394780" y="2798528"/>
                  <a:pt x="5453483" y="2798528"/>
                </a:cubicBezTo>
                <a:cubicBezTo>
                  <a:pt x="5465831" y="2798528"/>
                  <a:pt x="5474950" y="2801178"/>
                  <a:pt x="5481219" y="2806480"/>
                </a:cubicBezTo>
                <a:cubicBezTo>
                  <a:pt x="5487299" y="2811971"/>
                  <a:pt x="5490338" y="2820492"/>
                  <a:pt x="5490338" y="2832231"/>
                </a:cubicBezTo>
                <a:cubicBezTo>
                  <a:pt x="5490338" y="2844538"/>
                  <a:pt x="5487299" y="2853248"/>
                  <a:pt x="5481219" y="2858739"/>
                </a:cubicBezTo>
                <a:cubicBezTo>
                  <a:pt x="5474950" y="2864230"/>
                  <a:pt x="5465831" y="2866881"/>
                  <a:pt x="5453483" y="2866881"/>
                </a:cubicBezTo>
                <a:lnTo>
                  <a:pt x="5394780" y="2866881"/>
                </a:lnTo>
                <a:cubicBezTo>
                  <a:pt x="5394780" y="2866881"/>
                  <a:pt x="5394780" y="2866881"/>
                  <a:pt x="5394780" y="2798528"/>
                </a:cubicBezTo>
                <a:close/>
                <a:moveTo>
                  <a:pt x="5576363" y="2757069"/>
                </a:moveTo>
                <a:lnTo>
                  <a:pt x="5576363" y="3000064"/>
                </a:lnTo>
                <a:lnTo>
                  <a:pt x="5629908" y="3000064"/>
                </a:lnTo>
                <a:lnTo>
                  <a:pt x="5629908" y="2757069"/>
                </a:lnTo>
                <a:close/>
                <a:moveTo>
                  <a:pt x="5341235" y="2757069"/>
                </a:moveTo>
                <a:cubicBezTo>
                  <a:pt x="5341235" y="2757069"/>
                  <a:pt x="5341235" y="2757069"/>
                  <a:pt x="5341235" y="3000064"/>
                </a:cubicBezTo>
                <a:cubicBezTo>
                  <a:pt x="5341235" y="3000064"/>
                  <a:pt x="5341235" y="3000064"/>
                  <a:pt x="5394784" y="3000064"/>
                </a:cubicBezTo>
                <a:cubicBezTo>
                  <a:pt x="5394784" y="3000064"/>
                  <a:pt x="5394784" y="3000064"/>
                  <a:pt x="5394784" y="2905177"/>
                </a:cubicBezTo>
                <a:cubicBezTo>
                  <a:pt x="5394784" y="2905177"/>
                  <a:pt x="5394784" y="2905177"/>
                  <a:pt x="5448332" y="2905177"/>
                </a:cubicBezTo>
                <a:cubicBezTo>
                  <a:pt x="5461814" y="2905177"/>
                  <a:pt x="5471499" y="2908018"/>
                  <a:pt x="5477385" y="2913889"/>
                </a:cubicBezTo>
                <a:cubicBezTo>
                  <a:pt x="5483272" y="2919760"/>
                  <a:pt x="5487070" y="2929230"/>
                  <a:pt x="5488968" y="2941920"/>
                </a:cubicBezTo>
                <a:cubicBezTo>
                  <a:pt x="5490298" y="2951579"/>
                  <a:pt x="5491437" y="2961806"/>
                  <a:pt x="5492007" y="2972412"/>
                </a:cubicBezTo>
                <a:cubicBezTo>
                  <a:pt x="5492766" y="2983208"/>
                  <a:pt x="5494475" y="2992299"/>
                  <a:pt x="5497513" y="3000064"/>
                </a:cubicBezTo>
                <a:cubicBezTo>
                  <a:pt x="5497513" y="3000064"/>
                  <a:pt x="5497513" y="3000064"/>
                  <a:pt x="5551062" y="3000064"/>
                </a:cubicBezTo>
                <a:cubicBezTo>
                  <a:pt x="5548593" y="2996655"/>
                  <a:pt x="5546695" y="2992488"/>
                  <a:pt x="5545365" y="2987564"/>
                </a:cubicBezTo>
                <a:cubicBezTo>
                  <a:pt x="5544226" y="2982829"/>
                  <a:pt x="5543277" y="2977526"/>
                  <a:pt x="5542707" y="2972034"/>
                </a:cubicBezTo>
                <a:cubicBezTo>
                  <a:pt x="5542137" y="2966731"/>
                  <a:pt x="5541757" y="2961427"/>
                  <a:pt x="5541568" y="2956124"/>
                </a:cubicBezTo>
                <a:cubicBezTo>
                  <a:pt x="5541188" y="2951011"/>
                  <a:pt x="5540998" y="2946465"/>
                  <a:pt x="5540808" y="2942488"/>
                </a:cubicBezTo>
                <a:cubicBezTo>
                  <a:pt x="5540428" y="2936427"/>
                  <a:pt x="5539479" y="2930367"/>
                  <a:pt x="5538339" y="2924116"/>
                </a:cubicBezTo>
                <a:cubicBezTo>
                  <a:pt x="5537010" y="2918056"/>
                  <a:pt x="5534921" y="2912374"/>
                  <a:pt x="5532263" y="2907260"/>
                </a:cubicBezTo>
                <a:cubicBezTo>
                  <a:pt x="5529605" y="2902147"/>
                  <a:pt x="5525997" y="2897790"/>
                  <a:pt x="5521629" y="2894003"/>
                </a:cubicBezTo>
                <a:cubicBezTo>
                  <a:pt x="5517452" y="2890215"/>
                  <a:pt x="5511945" y="2887563"/>
                  <a:pt x="5505299" y="2885669"/>
                </a:cubicBezTo>
                <a:cubicBezTo>
                  <a:pt x="5505299" y="2885669"/>
                  <a:pt x="5505299" y="2885669"/>
                  <a:pt x="5505299" y="2885101"/>
                </a:cubicBezTo>
                <a:cubicBezTo>
                  <a:pt x="5518971" y="2879608"/>
                  <a:pt x="5528845" y="2871654"/>
                  <a:pt x="5534921" y="2861237"/>
                </a:cubicBezTo>
                <a:cubicBezTo>
                  <a:pt x="5540808" y="2850820"/>
                  <a:pt x="5543846" y="2838320"/>
                  <a:pt x="5543846" y="2824115"/>
                </a:cubicBezTo>
                <a:cubicBezTo>
                  <a:pt x="5543846" y="2814835"/>
                  <a:pt x="5542327" y="2806123"/>
                  <a:pt x="5538909" y="2798168"/>
                </a:cubicBezTo>
                <a:cubicBezTo>
                  <a:pt x="5535681" y="2790024"/>
                  <a:pt x="5530934" y="2783016"/>
                  <a:pt x="5524668" y="2776766"/>
                </a:cubicBezTo>
                <a:cubicBezTo>
                  <a:pt x="5518401" y="2770706"/>
                  <a:pt x="5510806" y="2765781"/>
                  <a:pt x="5502071" y="2762372"/>
                </a:cubicBezTo>
                <a:cubicBezTo>
                  <a:pt x="5493336" y="2758774"/>
                  <a:pt x="5483462" y="2757069"/>
                  <a:pt x="5472638" y="2757069"/>
                </a:cubicBezTo>
                <a:close/>
                <a:moveTo>
                  <a:pt x="0" y="0"/>
                </a:moveTo>
                <a:lnTo>
                  <a:pt x="5880099" y="0"/>
                </a:lnTo>
                <a:lnTo>
                  <a:pt x="5880099" y="3410490"/>
                </a:lnTo>
                <a:lnTo>
                  <a:pt x="0" y="341049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>
            <a:noAutofit/>
          </a:bodyPr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9F2D8B-41AF-4F0A-96D1-36B06F461775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2" name="Platshållare för bild 11"/>
          <p:cNvSpPr>
            <a:spLocks noGrp="1"/>
          </p:cNvSpPr>
          <p:nvPr>
            <p:ph type="pic" sz="quarter" idx="14"/>
          </p:nvPr>
        </p:nvSpPr>
        <p:spPr>
          <a:xfrm>
            <a:off x="4733926" y="1"/>
            <a:ext cx="2191537" cy="2555933"/>
          </a:xfrm>
          <a:custGeom>
            <a:avLst/>
            <a:gdLst>
              <a:gd name="connsiteX0" fmla="*/ 0 w 2922049"/>
              <a:gd name="connsiteY0" fmla="*/ 0 h 3407911"/>
              <a:gd name="connsiteX1" fmla="*/ 2922049 w 2922049"/>
              <a:gd name="connsiteY1" fmla="*/ 0 h 3407911"/>
              <a:gd name="connsiteX2" fmla="*/ 2922049 w 2922049"/>
              <a:gd name="connsiteY2" fmla="*/ 3407911 h 3407911"/>
              <a:gd name="connsiteX3" fmla="*/ 0 w 2922049"/>
              <a:gd name="connsiteY3" fmla="*/ 3407911 h 3407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2049" h="3407911">
                <a:moveTo>
                  <a:pt x="0" y="0"/>
                </a:moveTo>
                <a:lnTo>
                  <a:pt x="2922049" y="0"/>
                </a:lnTo>
                <a:lnTo>
                  <a:pt x="2922049" y="3407911"/>
                </a:lnTo>
                <a:lnTo>
                  <a:pt x="0" y="3407911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13" name="Platshållare för bild 12"/>
          <p:cNvSpPr>
            <a:spLocks noGrp="1"/>
          </p:cNvSpPr>
          <p:nvPr>
            <p:ph type="pic" sz="quarter" idx="15"/>
          </p:nvPr>
        </p:nvSpPr>
        <p:spPr>
          <a:xfrm>
            <a:off x="6952464" y="1"/>
            <a:ext cx="2191537" cy="2555933"/>
          </a:xfrm>
          <a:custGeom>
            <a:avLst/>
            <a:gdLst>
              <a:gd name="connsiteX0" fmla="*/ 0 w 2922049"/>
              <a:gd name="connsiteY0" fmla="*/ 0 h 3407911"/>
              <a:gd name="connsiteX1" fmla="*/ 2922049 w 2922049"/>
              <a:gd name="connsiteY1" fmla="*/ 0 h 3407911"/>
              <a:gd name="connsiteX2" fmla="*/ 2922049 w 2922049"/>
              <a:gd name="connsiteY2" fmla="*/ 3407911 h 3407911"/>
              <a:gd name="connsiteX3" fmla="*/ 0 w 2922049"/>
              <a:gd name="connsiteY3" fmla="*/ 3407911 h 3407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2049" h="3407911">
                <a:moveTo>
                  <a:pt x="0" y="0"/>
                </a:moveTo>
                <a:lnTo>
                  <a:pt x="2922049" y="0"/>
                </a:lnTo>
                <a:lnTo>
                  <a:pt x="2922049" y="3407911"/>
                </a:lnTo>
                <a:lnTo>
                  <a:pt x="0" y="3407911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13148" y="303610"/>
            <a:ext cx="4158853" cy="369332"/>
          </a:xfrm>
        </p:spPr>
        <p:txBody>
          <a:bodyPr/>
          <a:lstStyle/>
          <a:p>
            <a:r>
              <a:rPr lang="sv-SE" noProof="0"/>
              <a:t>Klicka här för att ändra format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889975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976">
          <p15:clr>
            <a:srgbClr val="FBAE40"/>
          </p15:clr>
        </p15:guide>
        <p15:guide id="2" pos="370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77472-905E-4B37-9A39-57E5665EEC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14BFA6-960B-4140-8FB5-550DDA259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04D2A4-ABE3-45A2-88AB-146AD6EB9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Sept 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BACC6-8521-4D54-B78F-1C300C299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Jochen Kronjaeger (NPL) @ CIM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E4F85-B9DE-464C-8CF2-AD271ACE9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1854-F3E6-4929-AA72-C837F535F79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hc">
            <a:extLst>
              <a:ext uri="{FF2B5EF4-FFF2-40B4-BE49-F238E27FC236}">
                <a16:creationId xmlns:a16="http://schemas.microsoft.com/office/drawing/2014/main" id="{7D7A99B4-B5AA-427F-B52A-8DFD77D83149}"/>
              </a:ext>
            </a:extLst>
          </p:cNvPr>
          <p:cNvSpPr txBox="1"/>
          <p:nvPr userDrawn="1"/>
        </p:nvSpPr>
        <p:spPr>
          <a:xfrm>
            <a:off x="0" y="0"/>
            <a:ext cx="9144000" cy="2077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75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8" name="fc">
            <a:extLst>
              <a:ext uri="{FF2B5EF4-FFF2-40B4-BE49-F238E27FC236}">
                <a16:creationId xmlns:a16="http://schemas.microsoft.com/office/drawing/2014/main" id="{2653AD81-4119-4D9D-8A10-24A00055224E}"/>
              </a:ext>
            </a:extLst>
          </p:cNvPr>
          <p:cNvSpPr txBox="1"/>
          <p:nvPr userDrawn="1"/>
        </p:nvSpPr>
        <p:spPr>
          <a:xfrm>
            <a:off x="0" y="4868466"/>
            <a:ext cx="9144000" cy="2077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75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7014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60465-7EEA-4C71-8026-FD50E1FBF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1CA96-4D65-4245-8872-59497258C0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9043AF-A04E-424D-821D-6420ADA06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Sept 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7457E8-5825-464C-B971-37FC73580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Jochen Kronjaeger (NPL) @ CIM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F839F-5FCB-4857-9788-29092CF43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1854-F3E6-4929-AA72-C837F535F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063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66A3C-CC3C-47A1-8494-250319140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348BB7-F74A-40A6-872C-48EC3969C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EC1469-4227-4884-86B6-15B87C9AD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Sept 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D0FC8-B71B-4E95-919B-DEFE6229F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Jochen Kronjaeger (NPL) @ CIM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0D021-55E7-4934-8304-A265B2682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1854-F3E6-4929-AA72-C837F535F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3583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8793A-847D-4160-92CE-32A84C844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8CF086-43BE-4817-B25D-C11D71D6B0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6805" y="1369219"/>
            <a:ext cx="4208045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A6AAC2-3E32-4A1E-835A-A7AF83E0CE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4208044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0D6501-2C56-43D4-AADB-85C87F06A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Sept 2019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A44E36-C78B-4F7B-8C0F-CF1133587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Jochen Kronjaeger (NPL) @ CIM 2019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3A81A-4CED-473B-AB6E-B9D3FC025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1854-F3E6-4929-AA72-C837F535F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58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9EB7D3-9B42-41E6-AABE-A8FFF07C18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6806" y="1260872"/>
            <a:ext cx="4191376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920932-E72B-4EDD-9AEA-7EB825CA6A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6806" y="1878806"/>
            <a:ext cx="4191376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DE4B88-9959-441E-BBB7-0CA0F14D9A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4208045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25B51F-D0A8-42E8-8DBE-41F836F92F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4208045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5C9901-6F41-42CE-9256-B70656BC9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Sept 2019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962AF0-4764-4688-99C9-885BD570D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Jochen Kronjaeger (NPL) @ CIM 2019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8D55DC-A327-4FBE-AACA-7105E61AC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1854-F3E6-4929-AA72-C837F535F79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2B7BB9B-F073-403E-9966-EBFE2019BA2C}"/>
              </a:ext>
            </a:extLst>
          </p:cNvPr>
          <p:cNvSpPr txBox="1">
            <a:spLocks/>
          </p:cNvSpPr>
          <p:nvPr userDrawn="1"/>
        </p:nvSpPr>
        <p:spPr>
          <a:xfrm>
            <a:off x="306806" y="273845"/>
            <a:ext cx="6634280" cy="6706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dirty="0"/>
              <a:t>Click to edit Master title style</a:t>
            </a:r>
            <a:endParaRPr lang="en-GB" sz="3300" dirty="0"/>
          </a:p>
        </p:txBody>
      </p:sp>
    </p:spTree>
    <p:extLst>
      <p:ext uri="{BB962C8B-B14F-4D97-AF65-F5344CB8AC3E}">
        <p14:creationId xmlns:p14="http://schemas.microsoft.com/office/powerpoint/2010/main" val="4400614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F2FAA-135C-4AB8-85AB-FE1E1172D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2A8DD8-BC4F-43CE-BB82-19850D26B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Sept 2019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E4C8BD-7E79-426C-9244-F924C7C0F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Jochen Kronjaeger (NPL) @ CIM 2019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A54EDC-DFB0-49E0-AB84-4C394B466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1854-F3E6-4929-AA72-C837F535F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3018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1B1D4B-6BA6-4D0D-9877-8CD8EDF4A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Sept 2019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A3D754-2B9D-4A71-9198-580E911E6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Jochen Kronjaeger (NPL) @ CIM 2019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ED1030-19AF-4AC8-8D79-0D569F815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1854-F3E6-4929-AA72-C837F535F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7837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C1948-49D4-40FE-85BA-0768E65D0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46981-7D8C-4B0D-880D-66A099D80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6590"/>
            <a:ext cx="4629150" cy="3409198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DB2856-83D4-47F0-9BE1-918AA43D62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6700EC-9437-44D9-87EC-161D3F987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Sept 2019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BB1EA7-A99A-4297-A44F-1696BBC8E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Jochen Kronjaeger (NPL) @ CIM 2019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BCE37B-B166-4EA2-AB20-E71AF1F5C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1854-F3E6-4929-AA72-C837F535F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517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+bild-ljus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0" y="0"/>
            <a:ext cx="3957320" cy="5143500"/>
          </a:xfrm>
          <a:noFill/>
        </p:spPr>
        <p:txBody>
          <a:bodyPr lIns="762000" tIns="0" rIns="0" bIns="0" anchor="ctr" anchorCtr="0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4200" b="0">
                <a:solidFill>
                  <a:srgbClr val="DF2351"/>
                </a:solidFill>
                <a:latin typeface="+mj-lt"/>
              </a:defRPr>
            </a:lvl1pPr>
            <a:lvl2pPr marL="0" indent="0">
              <a:spcBef>
                <a:spcPts val="1000"/>
              </a:spcBef>
              <a:buNone/>
              <a:defRPr b="1">
                <a:solidFill>
                  <a:srgbClr val="DF2351"/>
                </a:solidFill>
              </a:defRPr>
            </a:lvl2pPr>
            <a:lvl3pPr marL="0" indent="0">
              <a:spcBef>
                <a:spcPts val="1000"/>
              </a:spcBef>
              <a:buNone/>
              <a:defRPr sz="1800" b="1">
                <a:solidFill>
                  <a:srgbClr val="DF2351"/>
                </a:solidFill>
              </a:defRPr>
            </a:lvl3pPr>
            <a:lvl4pPr marL="0" indent="0">
              <a:spcBef>
                <a:spcPts val="1600"/>
              </a:spcBef>
              <a:buNone/>
              <a:defRPr sz="1400" b="0">
                <a:solidFill>
                  <a:srgbClr val="DF2351"/>
                </a:solidFill>
              </a:defRPr>
            </a:lvl4pPr>
            <a:lvl5pPr marL="0" indent="0">
              <a:spcBef>
                <a:spcPts val="1000"/>
              </a:spcBef>
              <a:buNone/>
              <a:defRPr sz="1000" b="0">
                <a:solidFill>
                  <a:srgbClr val="DF2351"/>
                </a:solidFill>
              </a:defRPr>
            </a:lvl5pPr>
          </a:lstStyle>
          <a:p>
            <a:pPr lvl="0"/>
            <a:r>
              <a:rPr lang="sv-SE" noProof="0" dirty="0" err="1"/>
              <a:t>Click</a:t>
            </a:r>
            <a:r>
              <a:rPr lang="sv-SE" noProof="0" dirty="0"/>
              <a:t> </a:t>
            </a:r>
            <a:r>
              <a:rPr lang="sv-SE" noProof="0" dirty="0" err="1"/>
              <a:t>to</a:t>
            </a:r>
            <a:r>
              <a:rPr lang="sv-SE" noProof="0" dirty="0"/>
              <a:t> </a:t>
            </a:r>
            <a:r>
              <a:rPr lang="sv-SE" noProof="0" dirty="0" err="1"/>
              <a:t>edit</a:t>
            </a:r>
            <a:r>
              <a:rPr lang="sv-SE" noProof="0" dirty="0"/>
              <a:t> Master text </a:t>
            </a:r>
            <a:r>
              <a:rPr lang="sv-SE" noProof="0" dirty="0" err="1"/>
              <a:t>styles</a:t>
            </a:r>
            <a:endParaRPr lang="sv-SE" noProof="0" dirty="0"/>
          </a:p>
          <a:p>
            <a:pPr lvl="1"/>
            <a:r>
              <a:rPr lang="sv-SE" noProof="0" dirty="0"/>
              <a:t>Second </a:t>
            </a:r>
            <a:r>
              <a:rPr lang="sv-SE" noProof="0" dirty="0" err="1"/>
              <a:t>level</a:t>
            </a:r>
            <a:endParaRPr lang="sv-SE" noProof="0" dirty="0"/>
          </a:p>
          <a:p>
            <a:pPr lvl="2"/>
            <a:r>
              <a:rPr lang="sv-SE" noProof="0" dirty="0" err="1"/>
              <a:t>Third</a:t>
            </a:r>
            <a:r>
              <a:rPr lang="sv-SE" noProof="0" dirty="0"/>
              <a:t> </a:t>
            </a:r>
            <a:r>
              <a:rPr lang="sv-SE" noProof="0" dirty="0" err="1"/>
              <a:t>level</a:t>
            </a:r>
            <a:endParaRPr lang="sv-SE" noProof="0" dirty="0"/>
          </a:p>
          <a:p>
            <a:pPr lvl="3"/>
            <a:r>
              <a:rPr lang="sv-SE" noProof="0" dirty="0" err="1"/>
              <a:t>Fourth</a:t>
            </a:r>
            <a:r>
              <a:rPr lang="sv-SE" noProof="0" dirty="0"/>
              <a:t> </a:t>
            </a:r>
            <a:r>
              <a:rPr lang="sv-SE" noProof="0" dirty="0" err="1"/>
              <a:t>level</a:t>
            </a:r>
            <a:endParaRPr lang="sv-SE" noProof="0" dirty="0"/>
          </a:p>
          <a:p>
            <a:pPr lvl="4"/>
            <a:r>
              <a:rPr lang="sv-SE" noProof="0" dirty="0" err="1"/>
              <a:t>Fifth</a:t>
            </a:r>
            <a:r>
              <a:rPr lang="sv-SE" noProof="0" dirty="0"/>
              <a:t> </a:t>
            </a:r>
            <a:r>
              <a:rPr lang="sv-SE" noProof="0" dirty="0" err="1"/>
              <a:t>level</a:t>
            </a:r>
            <a:endParaRPr lang="sv-SE" noProof="0" dirty="0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3499"/>
          </a:xfr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8153400" y="361949"/>
            <a:ext cx="685800" cy="881939"/>
          </a:xfrm>
          <a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118724879"/>
      </p:ext>
    </p:extLst>
  </p:cSld>
  <p:clrMapOvr>
    <a:masterClrMapping/>
  </p:clrMapOvr>
  <p:transition spd="slow">
    <p:push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63557-F874-4EBE-9A92-80B952749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2D70FA-D748-457C-AFB6-FAA38FB19D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1004637"/>
            <a:ext cx="4629150" cy="3391151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7CC192-78AD-4888-9497-9421CE181C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B8FCBB-B60B-424E-8BC6-F68F64B7F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Sept 2019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7C5F0B-642C-45F2-9C39-565706C6E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Jochen Kronjaeger (NPL) @ CIM 2019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1347E7-8B48-497B-8BD6-743AC8488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1854-F3E6-4929-AA72-C837F535F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2682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52138-C59E-4D6A-AB49-D40DEC4D4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3EAE45-8DD6-4C22-AA41-738B4155B7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A0B4F-73C7-4F5C-95EA-EA86A1F0E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Sept 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DE560-4FC7-4315-AD69-5B2C26307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Jochen Kronjaeger (NPL) @ CIM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52B80C-E499-4731-9751-9D297CD69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1854-F3E6-4929-AA72-C837F535F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0919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6CCF9C-7999-4FDD-856A-21B7042C37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06125" y="1034716"/>
            <a:ext cx="2057401" cy="359800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7879BE-2BA9-4AE0-92EB-D019A72E47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06805" y="273844"/>
            <a:ext cx="6406817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D477F7-FDD4-4464-B072-58C124A18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 Sept 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656F33-88EF-4B0D-B034-7F6C163DE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Jochen Kronjaeger (NPL) @ CIM 2019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BF64F-6506-4517-872A-1CAAF3F68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1854-F3E6-4929-AA72-C837F535F7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45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+bild-mö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0" y="0"/>
            <a:ext cx="3957320" cy="5143500"/>
          </a:xfrm>
          <a:noFill/>
        </p:spPr>
        <p:txBody>
          <a:bodyPr lIns="762000" tIns="0" rIns="0" bIns="0" anchor="ctr" anchorCtr="0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4200" b="0">
                <a:solidFill>
                  <a:srgbClr val="FFFFFF"/>
                </a:solidFill>
                <a:latin typeface="+mj-lt"/>
              </a:defRPr>
            </a:lvl1pPr>
            <a:lvl2pPr marL="0" indent="0">
              <a:spcBef>
                <a:spcPts val="1000"/>
              </a:spcBef>
              <a:buNone/>
              <a:defRPr b="1">
                <a:solidFill>
                  <a:srgbClr val="FFFFFF"/>
                </a:solidFill>
              </a:defRPr>
            </a:lvl2pPr>
            <a:lvl3pPr marL="0" indent="0">
              <a:spcBef>
                <a:spcPts val="1000"/>
              </a:spcBef>
              <a:buNone/>
              <a:defRPr sz="1800" b="1">
                <a:solidFill>
                  <a:srgbClr val="FFFFFF"/>
                </a:solidFill>
              </a:defRPr>
            </a:lvl3pPr>
            <a:lvl4pPr marL="0" indent="0">
              <a:spcBef>
                <a:spcPts val="1600"/>
              </a:spcBef>
              <a:buNone/>
              <a:defRPr sz="1400" b="0">
                <a:solidFill>
                  <a:srgbClr val="FFFFFF"/>
                </a:solidFill>
              </a:defRPr>
            </a:lvl4pPr>
            <a:lvl5pPr marL="0" indent="0">
              <a:spcBef>
                <a:spcPts val="1000"/>
              </a:spcBef>
              <a:buNone/>
              <a:defRPr sz="1000" b="0">
                <a:solidFill>
                  <a:srgbClr val="FFFFFF"/>
                </a:solidFill>
              </a:defRPr>
            </a:lvl5pPr>
          </a:lstStyle>
          <a:p>
            <a:pPr lvl="0"/>
            <a:r>
              <a:rPr lang="sv-SE" noProof="0" dirty="0" err="1"/>
              <a:t>Click</a:t>
            </a:r>
            <a:r>
              <a:rPr lang="sv-SE" noProof="0" dirty="0"/>
              <a:t> </a:t>
            </a:r>
            <a:r>
              <a:rPr lang="sv-SE" noProof="0" dirty="0" err="1"/>
              <a:t>to</a:t>
            </a:r>
            <a:r>
              <a:rPr lang="sv-SE" noProof="0" dirty="0"/>
              <a:t> </a:t>
            </a:r>
            <a:r>
              <a:rPr lang="sv-SE" noProof="0" dirty="0" err="1"/>
              <a:t>edit</a:t>
            </a:r>
            <a:r>
              <a:rPr lang="sv-SE" noProof="0" dirty="0"/>
              <a:t> Master text </a:t>
            </a:r>
            <a:r>
              <a:rPr lang="sv-SE" noProof="0" dirty="0" err="1"/>
              <a:t>styles</a:t>
            </a:r>
            <a:endParaRPr lang="sv-SE" noProof="0" dirty="0"/>
          </a:p>
          <a:p>
            <a:pPr lvl="1"/>
            <a:r>
              <a:rPr lang="sv-SE" noProof="0" dirty="0"/>
              <a:t>Second </a:t>
            </a:r>
            <a:r>
              <a:rPr lang="sv-SE" noProof="0" dirty="0" err="1"/>
              <a:t>level</a:t>
            </a:r>
            <a:endParaRPr lang="sv-SE" noProof="0" dirty="0"/>
          </a:p>
          <a:p>
            <a:pPr lvl="2"/>
            <a:r>
              <a:rPr lang="sv-SE" noProof="0" dirty="0" err="1"/>
              <a:t>Third</a:t>
            </a:r>
            <a:r>
              <a:rPr lang="sv-SE" noProof="0" dirty="0"/>
              <a:t> </a:t>
            </a:r>
            <a:r>
              <a:rPr lang="sv-SE" noProof="0" dirty="0" err="1"/>
              <a:t>level</a:t>
            </a:r>
            <a:endParaRPr lang="sv-SE" noProof="0" dirty="0"/>
          </a:p>
          <a:p>
            <a:pPr lvl="3"/>
            <a:r>
              <a:rPr lang="sv-SE" noProof="0" dirty="0" err="1"/>
              <a:t>Fourth</a:t>
            </a:r>
            <a:r>
              <a:rPr lang="sv-SE" noProof="0" dirty="0"/>
              <a:t> </a:t>
            </a:r>
            <a:r>
              <a:rPr lang="sv-SE" noProof="0" dirty="0" err="1"/>
              <a:t>level</a:t>
            </a:r>
            <a:endParaRPr lang="sv-SE" noProof="0" dirty="0"/>
          </a:p>
          <a:p>
            <a:pPr lvl="4"/>
            <a:r>
              <a:rPr lang="sv-SE" noProof="0" dirty="0" err="1"/>
              <a:t>Fifth</a:t>
            </a:r>
            <a:r>
              <a:rPr lang="sv-SE" noProof="0" dirty="0"/>
              <a:t> </a:t>
            </a:r>
            <a:r>
              <a:rPr lang="sv-SE" noProof="0" dirty="0" err="1"/>
              <a:t>level</a:t>
            </a:r>
            <a:endParaRPr lang="sv-SE" noProof="0" dirty="0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3499"/>
          </a:xfr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153400" y="361949"/>
            <a:ext cx="685800" cy="881939"/>
          </a:xfrm>
          <a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946615503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, lj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 noProof="0" dirty="0"/>
              <a:t>Addera rubrik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sv-SE" noProof="0" dirty="0"/>
              <a:t>Addera text, Nivå 1</a:t>
            </a:r>
          </a:p>
          <a:p>
            <a:pPr lvl="1"/>
            <a:r>
              <a:rPr lang="sv-SE" noProof="0" dirty="0"/>
              <a:t>Nivå 2</a:t>
            </a:r>
          </a:p>
          <a:p>
            <a:pPr lvl="2"/>
            <a:r>
              <a:rPr lang="sv-SE" noProof="0" dirty="0"/>
              <a:t>Nivå 3</a:t>
            </a:r>
          </a:p>
          <a:p>
            <a:pPr lvl="3"/>
            <a:r>
              <a:rPr lang="sv-SE" noProof="0" dirty="0"/>
              <a:t>Nivå 4</a:t>
            </a:r>
          </a:p>
          <a:p>
            <a:pPr lvl="4"/>
            <a:r>
              <a:rPr lang="sv-SE" noProof="0" dirty="0"/>
              <a:t>Nivå 5</a:t>
            </a:r>
          </a:p>
          <a:p>
            <a:pPr lvl="0"/>
            <a:endParaRPr lang="sv-SE" noProof="0" dirty="0"/>
          </a:p>
          <a:p>
            <a:pPr lvl="0"/>
            <a:endParaRPr lang="sv-S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noProof="0"/>
              <a:t>RISE — Mallpresentation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‹#›</a:t>
            </a:fld>
            <a:endParaRPr lang="sv-SE" noProof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ljus, 2-sp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sv-SE" noProof="0" dirty="0"/>
              <a:t>Addera rubrik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16000" y="1828800"/>
            <a:ext cx="3302000" cy="2476500"/>
          </a:xfrm>
        </p:spPr>
        <p:txBody>
          <a:bodyPr/>
          <a:lstStyle>
            <a:lvl1pPr>
              <a:spcBef>
                <a:spcPts val="1000"/>
              </a:spcBef>
              <a:defRPr sz="1400"/>
            </a:lvl1pPr>
            <a:lvl2pPr>
              <a:spcBef>
                <a:spcPts val="1000"/>
              </a:spcBef>
              <a:defRPr sz="1400"/>
            </a:lvl2pPr>
            <a:lvl3pPr>
              <a:spcBef>
                <a:spcPts val="1000"/>
              </a:spcBef>
              <a:defRPr sz="1200"/>
            </a:lvl3pPr>
            <a:lvl4pPr>
              <a:spcBef>
                <a:spcPts val="1000"/>
              </a:spcBef>
              <a:defRPr sz="1200"/>
            </a:lvl4pPr>
            <a:lvl5pPr>
              <a:spcBef>
                <a:spcPts val="1000"/>
              </a:spcBef>
              <a:defRPr/>
            </a:lvl5pPr>
          </a:lstStyle>
          <a:p>
            <a:pPr lvl="0"/>
            <a:r>
              <a:rPr lang="sv-SE" noProof="0" dirty="0"/>
              <a:t>Addera text, Nivå 1</a:t>
            </a:r>
          </a:p>
          <a:p>
            <a:pPr lvl="1"/>
            <a:r>
              <a:rPr lang="sv-SE" noProof="0" dirty="0"/>
              <a:t>Nivå 2</a:t>
            </a:r>
          </a:p>
          <a:p>
            <a:pPr lvl="2"/>
            <a:r>
              <a:rPr lang="sv-SE" noProof="0" dirty="0"/>
              <a:t>Nivå 3</a:t>
            </a:r>
          </a:p>
          <a:p>
            <a:pPr lvl="3"/>
            <a:r>
              <a:rPr lang="sv-SE" noProof="0" dirty="0"/>
              <a:t>Nivå 4</a:t>
            </a:r>
          </a:p>
          <a:p>
            <a:pPr lvl="4"/>
            <a:r>
              <a:rPr lang="sv-SE" noProof="0" dirty="0"/>
              <a:t>Nivå 5</a:t>
            </a:r>
          </a:p>
          <a:p>
            <a:pPr lvl="0"/>
            <a:endParaRPr lang="sv-SE" noProof="0" dirty="0"/>
          </a:p>
          <a:p>
            <a:pPr lvl="0"/>
            <a:endParaRPr lang="sv-S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noProof="0"/>
              <a:t>RISE — Mallpresentation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‹#›</a:t>
            </a:fld>
            <a:endParaRPr lang="sv-SE" noProof="0"/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826000" y="1828800"/>
            <a:ext cx="3302000" cy="2476500"/>
          </a:xfrm>
        </p:spPr>
        <p:txBody>
          <a:bodyPr/>
          <a:lstStyle>
            <a:lvl1pPr>
              <a:spcBef>
                <a:spcPts val="1000"/>
              </a:spcBef>
              <a:defRPr sz="1400"/>
            </a:lvl1pPr>
            <a:lvl2pPr>
              <a:spcBef>
                <a:spcPts val="1000"/>
              </a:spcBef>
              <a:defRPr sz="1400"/>
            </a:lvl2pPr>
            <a:lvl3pPr>
              <a:spcBef>
                <a:spcPts val="1000"/>
              </a:spcBef>
              <a:defRPr sz="1200"/>
            </a:lvl3pPr>
            <a:lvl4pPr>
              <a:spcBef>
                <a:spcPts val="1000"/>
              </a:spcBef>
              <a:defRPr sz="1200"/>
            </a:lvl4pPr>
            <a:lvl5pPr>
              <a:spcBef>
                <a:spcPts val="1000"/>
              </a:spcBef>
              <a:defRPr/>
            </a:lvl5pPr>
          </a:lstStyle>
          <a:p>
            <a:pPr lvl="0"/>
            <a:r>
              <a:rPr lang="sv-SE" noProof="0" dirty="0"/>
              <a:t>Addera text, Nivå 1</a:t>
            </a:r>
          </a:p>
          <a:p>
            <a:pPr lvl="1"/>
            <a:r>
              <a:rPr lang="sv-SE" noProof="0" dirty="0"/>
              <a:t>Nivå 2</a:t>
            </a:r>
          </a:p>
          <a:p>
            <a:pPr lvl="2"/>
            <a:r>
              <a:rPr lang="sv-SE" noProof="0" dirty="0"/>
              <a:t>Nivå 3</a:t>
            </a:r>
          </a:p>
          <a:p>
            <a:pPr lvl="3"/>
            <a:r>
              <a:rPr lang="sv-SE" noProof="0" dirty="0"/>
              <a:t>Nivå 4</a:t>
            </a:r>
          </a:p>
          <a:p>
            <a:pPr lvl="4"/>
            <a:r>
              <a:rPr lang="sv-SE" noProof="0" dirty="0"/>
              <a:t>Nivå 5</a:t>
            </a:r>
          </a:p>
          <a:p>
            <a:pPr lvl="0"/>
            <a:endParaRPr lang="sv-SE" noProof="0" dirty="0"/>
          </a:p>
          <a:p>
            <a:pPr lvl="0"/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240669480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, mö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sv-SE" noProof="0" dirty="0"/>
              <a:t>Addera rubrik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sv-SE" noProof="0" dirty="0"/>
              <a:t>Addera text, Nivå 1</a:t>
            </a:r>
          </a:p>
          <a:p>
            <a:pPr lvl="1"/>
            <a:r>
              <a:rPr lang="sv-SE" noProof="0" dirty="0"/>
              <a:t>Nivå 2</a:t>
            </a:r>
          </a:p>
          <a:p>
            <a:pPr lvl="2"/>
            <a:r>
              <a:rPr lang="sv-SE" noProof="0" dirty="0"/>
              <a:t>Nivå 3</a:t>
            </a:r>
          </a:p>
          <a:p>
            <a:pPr lvl="3"/>
            <a:r>
              <a:rPr lang="sv-SE" noProof="0" dirty="0"/>
              <a:t>Nivå 4</a:t>
            </a:r>
          </a:p>
          <a:p>
            <a:pPr lvl="4"/>
            <a:r>
              <a:rPr lang="sv-SE" noProof="0" dirty="0"/>
              <a:t>Nivå 5</a:t>
            </a:r>
          </a:p>
          <a:p>
            <a:pPr lvl="0"/>
            <a:endParaRPr lang="sv-SE" noProof="0" dirty="0"/>
          </a:p>
          <a:p>
            <a:pPr lvl="0"/>
            <a:endParaRPr lang="sv-S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RISE — Mallpresentation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066355A-084C-D24E-9AD2-7E4FC41EA627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8563202" y="4433646"/>
            <a:ext cx="406845" cy="523203"/>
          </a:xfrm>
          <a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51082387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med bild hö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572000" cy="5143500"/>
          </a:xfr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762000"/>
            <a:ext cx="3048000" cy="10668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sv-SE" noProof="0" dirty="0"/>
              <a:t>Addera rubrik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2000" y="2000250"/>
            <a:ext cx="3048000" cy="2305050"/>
          </a:xfrm>
        </p:spPr>
        <p:txBody>
          <a:bodyPr/>
          <a:lstStyle>
            <a:lvl1pPr>
              <a:spcBef>
                <a:spcPts val="800"/>
              </a:spcBef>
              <a:defRPr sz="1600"/>
            </a:lvl1pPr>
            <a:lvl2pPr>
              <a:spcBef>
                <a:spcPts val="800"/>
              </a:spcBef>
              <a:defRPr sz="1600"/>
            </a:lvl2pPr>
            <a:lvl3pPr>
              <a:spcBef>
                <a:spcPts val="800"/>
              </a:spcBef>
              <a:defRPr sz="1400"/>
            </a:lvl3pPr>
            <a:lvl4pPr>
              <a:spcBef>
                <a:spcPts val="800"/>
              </a:spcBef>
              <a:defRPr sz="1400"/>
            </a:lvl4pPr>
            <a:lvl5pPr>
              <a:spcBef>
                <a:spcPts val="800"/>
              </a:spcBef>
              <a:defRPr sz="1200"/>
            </a:lvl5pPr>
          </a:lstStyle>
          <a:p>
            <a:pPr lvl="0"/>
            <a:r>
              <a:rPr lang="sv-SE" noProof="0" dirty="0"/>
              <a:t>Addera text, Nivå 1</a:t>
            </a:r>
          </a:p>
          <a:p>
            <a:pPr lvl="1"/>
            <a:r>
              <a:rPr lang="sv-SE" noProof="0" dirty="0"/>
              <a:t>Nivå 2</a:t>
            </a:r>
          </a:p>
          <a:p>
            <a:pPr lvl="2"/>
            <a:r>
              <a:rPr lang="sv-SE" noProof="0" dirty="0"/>
              <a:t>Nivå 3</a:t>
            </a:r>
          </a:p>
          <a:p>
            <a:pPr lvl="3"/>
            <a:r>
              <a:rPr lang="sv-SE" noProof="0" dirty="0"/>
              <a:t>Nivå 4</a:t>
            </a:r>
          </a:p>
          <a:p>
            <a:pPr lvl="4"/>
            <a:r>
              <a:rPr lang="sv-SE" noProof="0" dirty="0"/>
              <a:t>Nivå 5</a:t>
            </a:r>
          </a:p>
          <a:p>
            <a:pPr lvl="0"/>
            <a:endParaRPr lang="sv-SE" noProof="0" dirty="0"/>
          </a:p>
          <a:p>
            <a:pPr lvl="0"/>
            <a:endParaRPr lang="sv-SE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noProof="0"/>
              <a:t>RISE — Mallpresentation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‹#›</a:t>
            </a:fld>
            <a:endParaRPr lang="sv-SE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8563202" y="4433646"/>
            <a:ext cx="406845" cy="523203"/>
          </a:xfrm>
          <a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30642442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ed bild vän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572000" cy="5143500"/>
          </a:xfr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 algn="ctr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0" y="762000"/>
            <a:ext cx="3048000" cy="10668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sv-SE" noProof="0" dirty="0"/>
              <a:t>Addera rubrik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v-SE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noProof="0"/>
              <a:t>RISE — Mallpresentation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‹#›</a:t>
            </a:fld>
            <a:endParaRPr lang="sv-SE" noProof="0"/>
          </a:p>
        </p:txBody>
      </p:sp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334000" y="2000250"/>
            <a:ext cx="3048000" cy="2305050"/>
          </a:xfrm>
        </p:spPr>
        <p:txBody>
          <a:bodyPr/>
          <a:lstStyle>
            <a:lvl1pPr>
              <a:spcBef>
                <a:spcPts val="800"/>
              </a:spcBef>
              <a:defRPr sz="1600"/>
            </a:lvl1pPr>
            <a:lvl2pPr>
              <a:spcBef>
                <a:spcPts val="800"/>
              </a:spcBef>
              <a:defRPr sz="1600"/>
            </a:lvl2pPr>
            <a:lvl3pPr>
              <a:spcBef>
                <a:spcPts val="800"/>
              </a:spcBef>
              <a:defRPr sz="1400"/>
            </a:lvl3pPr>
            <a:lvl4pPr>
              <a:spcBef>
                <a:spcPts val="800"/>
              </a:spcBef>
              <a:defRPr sz="1400"/>
            </a:lvl4pPr>
            <a:lvl5pPr>
              <a:spcBef>
                <a:spcPts val="800"/>
              </a:spcBef>
              <a:defRPr sz="1200"/>
            </a:lvl5pPr>
          </a:lstStyle>
          <a:p>
            <a:pPr lvl="0"/>
            <a:r>
              <a:rPr lang="sv-SE" noProof="0" dirty="0"/>
              <a:t>Addera text, Nivå 1</a:t>
            </a:r>
          </a:p>
          <a:p>
            <a:pPr lvl="1"/>
            <a:r>
              <a:rPr lang="sv-SE" noProof="0" dirty="0"/>
              <a:t>Nivå 2</a:t>
            </a:r>
          </a:p>
          <a:p>
            <a:pPr lvl="2"/>
            <a:r>
              <a:rPr lang="sv-SE" noProof="0" dirty="0"/>
              <a:t>Nivå 3</a:t>
            </a:r>
          </a:p>
          <a:p>
            <a:pPr lvl="3"/>
            <a:r>
              <a:rPr lang="sv-SE" noProof="0" dirty="0"/>
              <a:t>Nivå 4</a:t>
            </a:r>
          </a:p>
          <a:p>
            <a:pPr lvl="4"/>
            <a:r>
              <a:rPr lang="sv-SE" noProof="0" dirty="0"/>
              <a:t>Nivå 5</a:t>
            </a:r>
          </a:p>
          <a:p>
            <a:pPr lvl="0"/>
            <a:endParaRPr lang="sv-SE" noProof="0" dirty="0"/>
          </a:p>
          <a:p>
            <a:pPr lvl="0"/>
            <a:endParaRPr lang="sv-SE" noProof="0" dirty="0"/>
          </a:p>
        </p:txBody>
      </p:sp>
    </p:spTree>
    <p:extLst>
      <p:ext uri="{BB962C8B-B14F-4D97-AF65-F5344CB8AC3E}">
        <p14:creationId xmlns:p14="http://schemas.microsoft.com/office/powerpoint/2010/main" val="4054875359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6000" y="762000"/>
            <a:ext cx="7112000" cy="85725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sv-SE" noProof="0" dirty="0"/>
              <a:t>Addera rubrik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1828800"/>
            <a:ext cx="7112000" cy="24765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noProof="0" dirty="0"/>
              <a:t>Addera text, Nivå 1</a:t>
            </a:r>
          </a:p>
          <a:p>
            <a:pPr lvl="1"/>
            <a:r>
              <a:rPr lang="sv-SE" noProof="0" dirty="0"/>
              <a:t>Nivå 2</a:t>
            </a:r>
          </a:p>
          <a:p>
            <a:pPr lvl="2"/>
            <a:r>
              <a:rPr lang="sv-SE" noProof="0" dirty="0"/>
              <a:t>Nivå 3</a:t>
            </a:r>
          </a:p>
          <a:p>
            <a:pPr lvl="3"/>
            <a:r>
              <a:rPr lang="sv-SE" noProof="0" dirty="0"/>
              <a:t>Nivå 4</a:t>
            </a:r>
          </a:p>
          <a:p>
            <a:pPr lvl="4"/>
            <a:r>
              <a:rPr lang="sv-SE" noProof="0" dirty="0"/>
              <a:t>Nivå 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17049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rgbClr val="000000"/>
                </a:solidFill>
                <a:latin typeface="Roboto Mono"/>
                <a:ea typeface="Roboto Mono" pitchFamily="2" charset="0"/>
                <a:cs typeface="Roboto Mono"/>
              </a:defRPr>
            </a:lvl1pPr>
          </a:lstStyle>
          <a:p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4974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rgbClr val="000000"/>
                </a:solidFill>
                <a:latin typeface="Roboto Mono"/>
                <a:ea typeface="Roboto Mono" pitchFamily="2" charset="0"/>
                <a:cs typeface="Roboto Mono"/>
              </a:defRPr>
            </a:lvl1pPr>
          </a:lstStyle>
          <a:p>
            <a:r>
              <a:rPr lang="sv-SE"/>
              <a:t>RISE — Mallpresentation</a:t>
            </a:r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570" y="4767264"/>
            <a:ext cx="41717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rgbClr val="000000"/>
                </a:solidFill>
                <a:latin typeface="Roboto Mono"/>
                <a:ea typeface="Roboto Mono" pitchFamily="2" charset="0"/>
                <a:cs typeface="Roboto Mono"/>
              </a:defRPr>
            </a:lvl1pPr>
          </a:lstStyle>
          <a:p>
            <a:fld id="{2066355A-084C-D24E-9AD2-7E4FC41EA627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7" name="Picture Placeholder 2"/>
          <p:cNvSpPr txBox="1">
            <a:spLocks/>
          </p:cNvSpPr>
          <p:nvPr userDrawn="1"/>
        </p:nvSpPr>
        <p:spPr>
          <a:xfrm>
            <a:off x="8547809" y="4433646"/>
            <a:ext cx="406845" cy="523203"/>
          </a:xfrm>
          <a:prstGeom prst="rect">
            <a:avLst/>
          </a:prstGeom>
          <a:blipFill rotWithShape="1">
            <a:blip r:embed="rId2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10000"/>
              </a:lnSpc>
              <a:spcBef>
                <a:spcPts val="1600"/>
              </a:spcBef>
              <a:buFont typeface="Arial"/>
              <a:buNone/>
              <a:defRPr sz="100" kern="1200">
                <a:solidFill>
                  <a:schemeClr val="tx1">
                    <a:alpha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lnSpc>
                <a:spcPct val="110000"/>
              </a:lnSpc>
              <a:spcBef>
                <a:spcPts val="16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lnSpc>
                <a:spcPct val="110000"/>
              </a:lnSpc>
              <a:spcBef>
                <a:spcPts val="16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lnSpc>
                <a:spcPct val="110000"/>
              </a:lnSpc>
              <a:spcBef>
                <a:spcPts val="16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lnSpc>
                <a:spcPct val="110000"/>
              </a:lnSpc>
              <a:spcBef>
                <a:spcPts val="1600"/>
              </a:spcBef>
              <a:buFont typeface="Arial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/>
              <a:t>logo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6" r:id="rId1"/>
    <p:sldLayoutId id="2147493477" r:id="rId2"/>
    <p:sldLayoutId id="2147493480" r:id="rId3"/>
    <p:sldLayoutId id="2147493479" r:id="rId4"/>
    <p:sldLayoutId id="2147493457" r:id="rId5"/>
    <p:sldLayoutId id="2147493486" r:id="rId6"/>
    <p:sldLayoutId id="2147493473" r:id="rId7"/>
    <p:sldLayoutId id="2147493468" r:id="rId8"/>
    <p:sldLayoutId id="2147493469" r:id="rId9"/>
    <p:sldLayoutId id="2147493481" r:id="rId10"/>
    <p:sldLayoutId id="2147493483" r:id="rId11"/>
    <p:sldLayoutId id="2147493472" r:id="rId12"/>
    <p:sldLayoutId id="2147493471" r:id="rId13"/>
    <p:sldLayoutId id="2147493461" r:id="rId14"/>
    <p:sldLayoutId id="2147493482" r:id="rId15"/>
    <p:sldLayoutId id="2147493462" r:id="rId16"/>
    <p:sldLayoutId id="2147493475" r:id="rId17"/>
    <p:sldLayoutId id="2147493485" r:id="rId18"/>
    <p:sldLayoutId id="2147493487" r:id="rId19"/>
    <p:sldLayoutId id="2147493526" r:id="rId20"/>
    <p:sldLayoutId id="2147493527" r:id="rId21"/>
  </p:sldLayoutIdLst>
  <p:transition spd="slow">
    <p:push dir="u"/>
  </p:transition>
  <p:hf hd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2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lnSpc>
          <a:spcPct val="110000"/>
        </a:lnSpc>
        <a:spcBef>
          <a:spcPts val="16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lnSpc>
          <a:spcPct val="110000"/>
        </a:lnSpc>
        <a:spcBef>
          <a:spcPts val="16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110000"/>
        </a:lnSpc>
        <a:spcBef>
          <a:spcPts val="16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lnSpc>
          <a:spcPct val="110000"/>
        </a:lnSpc>
        <a:spcBef>
          <a:spcPts val="16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lnSpc>
          <a:spcPct val="110000"/>
        </a:lnSpc>
        <a:spcBef>
          <a:spcPts val="1600"/>
        </a:spcBef>
        <a:buFont typeface="Arial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B2881B-41B5-4AC8-8B7C-147ECB569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806" y="273845"/>
            <a:ext cx="6634280" cy="670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C51568-A36B-4AB4-9AF9-EBA427A8D5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6806" y="1080931"/>
            <a:ext cx="8530389" cy="3549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9F4C8-CAA5-4DC0-B586-0A000FC13D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6806" y="4943475"/>
            <a:ext cx="2057400" cy="198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25 Sept 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63D34F-1E9E-47AA-B9FF-2D20B502D9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22884" y="4943475"/>
            <a:ext cx="3898232" cy="198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Jochen Kronjaeger (NPL) @ CIM 2019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AB74D-26C6-4A8F-8B11-2B7AF9C047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79795" y="4943475"/>
            <a:ext cx="2057400" cy="198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91854-F3E6-4929-AA72-C837F535F79E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F298DA-1339-4F19-BDB7-F030A247F6D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086" y="1"/>
            <a:ext cx="2202914" cy="944480"/>
          </a:xfrm>
          <a:prstGeom prst="rect">
            <a:avLst/>
          </a:prstGeom>
        </p:spPr>
      </p:pic>
      <p:sp>
        <p:nvSpPr>
          <p:cNvPr id="9" name="hc">
            <a:extLst>
              <a:ext uri="{FF2B5EF4-FFF2-40B4-BE49-F238E27FC236}">
                <a16:creationId xmlns:a16="http://schemas.microsoft.com/office/drawing/2014/main" id="{E938EF62-0E2B-4D8D-BA6A-307F6A9C0CC3}"/>
              </a:ext>
            </a:extLst>
          </p:cNvPr>
          <p:cNvSpPr txBox="1"/>
          <p:nvPr userDrawn="1"/>
        </p:nvSpPr>
        <p:spPr>
          <a:xfrm>
            <a:off x="0" y="0"/>
            <a:ext cx="9144000" cy="2077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75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7" name="fc">
            <a:extLst>
              <a:ext uri="{FF2B5EF4-FFF2-40B4-BE49-F238E27FC236}">
                <a16:creationId xmlns:a16="http://schemas.microsoft.com/office/drawing/2014/main" id="{9B01BFB2-434C-409B-BD21-5D0F0D41E2F5}"/>
              </a:ext>
            </a:extLst>
          </p:cNvPr>
          <p:cNvSpPr txBox="1"/>
          <p:nvPr userDrawn="1"/>
        </p:nvSpPr>
        <p:spPr>
          <a:xfrm>
            <a:off x="0" y="4868466"/>
            <a:ext cx="9144000" cy="2077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75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863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15" r:id="rId1"/>
    <p:sldLayoutId id="2147493516" r:id="rId2"/>
    <p:sldLayoutId id="2147493517" r:id="rId3"/>
    <p:sldLayoutId id="2147493518" r:id="rId4"/>
    <p:sldLayoutId id="2147493519" r:id="rId5"/>
    <p:sldLayoutId id="2147493520" r:id="rId6"/>
    <p:sldLayoutId id="2147493521" r:id="rId7"/>
    <p:sldLayoutId id="2147493522" r:id="rId8"/>
    <p:sldLayoutId id="2147493523" r:id="rId9"/>
    <p:sldLayoutId id="2147493524" r:id="rId10"/>
    <p:sldLayoutId id="2147493525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13" Type="http://schemas.openxmlformats.org/officeDocument/2006/relationships/image" Target="../media/image40.emf"/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12" Type="http://schemas.openxmlformats.org/officeDocument/2006/relationships/image" Target="../media/image39.emf"/><Relationship Id="rId17" Type="http://schemas.openxmlformats.org/officeDocument/2006/relationships/image" Target="../media/image44.emf"/><Relationship Id="rId2" Type="http://schemas.openxmlformats.org/officeDocument/2006/relationships/image" Target="../media/image29.jpg"/><Relationship Id="rId16" Type="http://schemas.openxmlformats.org/officeDocument/2006/relationships/image" Target="../media/image43.emf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33.emf"/><Relationship Id="rId11" Type="http://schemas.openxmlformats.org/officeDocument/2006/relationships/image" Target="../media/image38.emf"/><Relationship Id="rId5" Type="http://schemas.openxmlformats.org/officeDocument/2006/relationships/image" Target="../media/image32.emf"/><Relationship Id="rId15" Type="http://schemas.openxmlformats.org/officeDocument/2006/relationships/image" Target="../media/image42.emf"/><Relationship Id="rId10" Type="http://schemas.openxmlformats.org/officeDocument/2006/relationships/image" Target="../media/image37.emf"/><Relationship Id="rId4" Type="http://schemas.openxmlformats.org/officeDocument/2006/relationships/image" Target="../media/image31.emf"/><Relationship Id="rId9" Type="http://schemas.openxmlformats.org/officeDocument/2006/relationships/image" Target="../media/image36.emf"/><Relationship Id="rId14" Type="http://schemas.openxmlformats.org/officeDocument/2006/relationships/image" Target="../media/image4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oderskeppet.se/kunskap/undertextning/" TargetMode="External"/><Relationship Id="rId7" Type="http://schemas.openxmlformats.org/officeDocument/2006/relationships/hyperlink" Target="https://publicdomainpictures.net/view-image.php?image=48483&amp;picture=chain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g"/><Relationship Id="rId5" Type="http://schemas.openxmlformats.org/officeDocument/2006/relationships/hyperlink" Target="http://commons.wikimedia.org/wiki/File:Klocka_transparent.png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_DotsA_Red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604" r="44108"/>
          <a:stretch/>
        </p:blipFill>
        <p:spPr>
          <a:xfrm>
            <a:off x="0" y="1008302"/>
            <a:ext cx="5110788" cy="413519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2400" dirty="0"/>
              <a:t>National and </a:t>
            </a:r>
            <a:r>
              <a:rPr lang="en-US" sz="2400"/>
              <a:t>International Timing</a:t>
            </a:r>
            <a:endParaRPr lang="en-US" sz="2400" dirty="0"/>
          </a:p>
          <a:p>
            <a:pPr lvl="1"/>
            <a:r>
              <a:rPr lang="en-US" sz="1600" dirty="0"/>
              <a:t>Per Olof Hedekvist</a:t>
            </a:r>
          </a:p>
          <a:p>
            <a:pPr lvl="1"/>
            <a:r>
              <a:rPr lang="en-US" sz="1600" dirty="0"/>
              <a:t>RISE Research Institutes of Sweden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06583205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73F9F69-90E7-47FD-8B52-899537DB4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0" y="762000"/>
            <a:ext cx="7112000" cy="450850"/>
          </a:xfrm>
        </p:spPr>
        <p:txBody>
          <a:bodyPr/>
          <a:lstStyle/>
          <a:p>
            <a:r>
              <a:rPr lang="sv-SE" dirty="0" err="1"/>
              <a:t>Historical</a:t>
            </a:r>
            <a:r>
              <a:rPr lang="sv-SE" dirty="0"/>
              <a:t> deviation from UTC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B6F2FC2-DBF2-40B4-A090-3C34BC81F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300" y="4076700"/>
            <a:ext cx="3378200" cy="520700"/>
          </a:xfrm>
        </p:spPr>
        <p:txBody>
          <a:bodyPr>
            <a:normAutofit/>
          </a:bodyPr>
          <a:lstStyle/>
          <a:p>
            <a:r>
              <a:rPr lang="en-US" dirty="0"/>
              <a:t>Last 5 years within ± 10 ns from UTC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5A772D26-1400-4D85-B2BF-A6C1A3DC7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10</a:t>
            </a:fld>
            <a:endParaRPr lang="sv-SE" noProof="0"/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6D3DC242-630E-486D-ACA7-92567CB2D97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016502" y="4076700"/>
            <a:ext cx="3302000" cy="368300"/>
          </a:xfrm>
        </p:spPr>
        <p:txBody>
          <a:bodyPr/>
          <a:lstStyle/>
          <a:p>
            <a:r>
              <a:rPr lang="en-US" dirty="0"/>
              <a:t>Standard deviation = 3,48 ns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659C9BD8-C9B8-4F0E-8171-75CB7EEDE9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158" y="1261414"/>
            <a:ext cx="4151159" cy="2580336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28F353EE-D773-4CF5-AD17-537B91F5E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2453" y="1237539"/>
            <a:ext cx="3413197" cy="2604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945677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73F9F69-90E7-47FD-8B52-899537DB4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Traceable</a:t>
            </a:r>
            <a:r>
              <a:rPr lang="sv-SE" dirty="0"/>
              <a:t> to UTC(SP)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B6F2FC2-DBF2-40B4-A090-3C34BC81F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096" y="1719634"/>
            <a:ext cx="3860800" cy="2476500"/>
          </a:xfrm>
        </p:spPr>
        <p:txBody>
          <a:bodyPr>
            <a:normAutofit fontScale="92500"/>
          </a:bodyPr>
          <a:lstStyle/>
          <a:p>
            <a:r>
              <a:rPr lang="en-US" dirty="0"/>
              <a:t>Stockholm nodes generates timescales traceable to UTC(SP)</a:t>
            </a:r>
          </a:p>
          <a:p>
            <a:pPr lvl="1"/>
            <a:r>
              <a:rPr lang="en-US" dirty="0"/>
              <a:t>BRG1 and BRG2</a:t>
            </a:r>
          </a:p>
          <a:p>
            <a:r>
              <a:rPr lang="en-US" dirty="0"/>
              <a:t>Continuous comparison, daily data log.</a:t>
            </a:r>
          </a:p>
          <a:p>
            <a:pPr lvl="1"/>
            <a:r>
              <a:rPr lang="en-US" dirty="0"/>
              <a:t>BRG1: 2,63 ns offset, 0,77 ns STDEV (1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σ)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BRG2: 1,72 ns offset, 0,33 ns STDEV (1σ)</a:t>
            </a:r>
          </a:p>
          <a:p>
            <a:pPr lvl="1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Based on 80 days of data summer 2019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5A772D26-1400-4D85-B2BF-A6C1A3DC7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11</a:t>
            </a:fld>
            <a:endParaRPr lang="sv-SE" noProof="0"/>
          </a:p>
        </p:txBody>
      </p:sp>
      <p:pic>
        <p:nvPicPr>
          <p:cNvPr id="8" name="Platshållare för innehåll 7">
            <a:extLst>
              <a:ext uri="{FF2B5EF4-FFF2-40B4-BE49-F238E27FC236}">
                <a16:creationId xmlns:a16="http://schemas.microsoft.com/office/drawing/2014/main" id="{4AE10427-6A96-4566-9304-6BCF5A60A199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4876800" y="1719634"/>
            <a:ext cx="4154745" cy="258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456898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73F9F69-90E7-47FD-8B52-899537DB4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Communication and dissemination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B6F2FC2-DBF2-40B4-A090-3C34BC81F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Both sites connected to SUNET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3 </a:t>
            </a:r>
            <a:r>
              <a:rPr lang="en-US" dirty="0" err="1"/>
              <a:t>ntp</a:t>
            </a:r>
            <a:r>
              <a:rPr lang="en-US" dirty="0"/>
              <a:t>-servers in Borås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2 </a:t>
            </a:r>
            <a:r>
              <a:rPr lang="en-US" dirty="0" err="1"/>
              <a:t>ntp</a:t>
            </a:r>
            <a:r>
              <a:rPr lang="en-US" dirty="0"/>
              <a:t>-servers in Stockholm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Dissemination to external customers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1200" dirty="0"/>
              <a:t>Telecom operators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1200" dirty="0"/>
              <a:t>Defense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1200" dirty="0"/>
              <a:t>Financial market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sz="1200" dirty="0"/>
              <a:t>Governmental authorities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WR under deployment for wider use</a:t>
            </a: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828413AC-C387-41AD-992D-F24B4E138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9746" y="4767264"/>
            <a:ext cx="6706754" cy="273844"/>
          </a:xfrm>
        </p:spPr>
        <p:txBody>
          <a:bodyPr/>
          <a:lstStyle/>
          <a:p>
            <a:r>
              <a:rPr lang="sv-SE" noProof="0" dirty="0">
                <a:sym typeface="Wingdings" panose="05000000000000000000" pitchFamily="2" charset="2"/>
              </a:rPr>
              <a:t></a:t>
            </a:r>
            <a:endParaRPr lang="sv-SE" noProof="0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5A772D26-1400-4D85-B2BF-A6C1A3DC7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12</a:t>
            </a:fld>
            <a:endParaRPr lang="sv-SE" noProof="0"/>
          </a:p>
        </p:txBody>
      </p:sp>
      <p:pic>
        <p:nvPicPr>
          <p:cNvPr id="14" name="Platshållare för innehåll 13">
            <a:extLst>
              <a:ext uri="{FF2B5EF4-FFF2-40B4-BE49-F238E27FC236}">
                <a16:creationId xmlns:a16="http://schemas.microsoft.com/office/drawing/2014/main" id="{2BF7B7BE-1A3B-49FD-AC03-173319C50D73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4826000" y="1966383"/>
            <a:ext cx="3302000" cy="2201333"/>
          </a:xfrm>
        </p:spPr>
      </p:pic>
    </p:spTree>
    <p:extLst>
      <p:ext uri="{BB962C8B-B14F-4D97-AF65-F5344CB8AC3E}">
        <p14:creationId xmlns:p14="http://schemas.microsoft.com/office/powerpoint/2010/main" val="4246115823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tshållare för innehåll 7">
            <a:extLst>
              <a:ext uri="{FF2B5EF4-FFF2-40B4-BE49-F238E27FC236}">
                <a16:creationId xmlns:a16="http://schemas.microsoft.com/office/drawing/2014/main" id="{38607174-6FB7-4DE8-AA2B-D015CB4B6552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5131721" y="121737"/>
            <a:ext cx="3675729" cy="4645527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173F9F69-90E7-47FD-8B52-899537DB4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Communication and dissemination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B6F2FC2-DBF2-40B4-A090-3C34BC81F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0" y="1828800"/>
            <a:ext cx="4133850" cy="24765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 err="1"/>
              <a:t>Netnod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5 Internet exchange nodes + one </a:t>
            </a:r>
            <a:r>
              <a:rPr lang="en-US" dirty="0" err="1"/>
              <a:t>testnode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2xCs at each site generates timescale traceable to UTC(SP)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Internal communication can generate timescale based on 12 Cs if disconnected from external communication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Dissemination to wider range of external customers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NTP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PTP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NTS in development</a:t>
            </a:r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828413AC-C387-41AD-992D-F24B4E138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9746" y="4767264"/>
            <a:ext cx="6706754" cy="273844"/>
          </a:xfrm>
        </p:spPr>
        <p:txBody>
          <a:bodyPr/>
          <a:lstStyle/>
          <a:p>
            <a:r>
              <a:rPr lang="sv-SE" noProof="0" dirty="0">
                <a:sym typeface="Wingdings" panose="05000000000000000000" pitchFamily="2" charset="2"/>
              </a:rPr>
              <a:t></a:t>
            </a:r>
            <a:endParaRPr lang="sv-SE" noProof="0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5A772D26-1400-4D85-B2BF-A6C1A3DC7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13</a:t>
            </a:fld>
            <a:endParaRPr lang="sv-SE" noProof="0"/>
          </a:p>
        </p:txBody>
      </p:sp>
      <p:sp>
        <p:nvSpPr>
          <p:cNvPr id="13" name="Stjärna: 5 punkter 12">
            <a:extLst>
              <a:ext uri="{FF2B5EF4-FFF2-40B4-BE49-F238E27FC236}">
                <a16:creationId xmlns:a16="http://schemas.microsoft.com/office/drawing/2014/main" id="{800D69D3-7E30-4B83-8A68-E2608CD6E85B}"/>
              </a:ext>
            </a:extLst>
          </p:cNvPr>
          <p:cNvSpPr/>
          <p:nvPr/>
        </p:nvSpPr>
        <p:spPr>
          <a:xfrm>
            <a:off x="6322115" y="3597414"/>
            <a:ext cx="298450" cy="317500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Stjärna: 5 punkter 14">
            <a:extLst>
              <a:ext uri="{FF2B5EF4-FFF2-40B4-BE49-F238E27FC236}">
                <a16:creationId xmlns:a16="http://schemas.microsoft.com/office/drawing/2014/main" id="{555D1D7C-1DB3-4994-A54D-2E70A15AC99C}"/>
              </a:ext>
            </a:extLst>
          </p:cNvPr>
          <p:cNvSpPr/>
          <p:nvPr/>
        </p:nvSpPr>
        <p:spPr>
          <a:xfrm>
            <a:off x="7084115" y="3113710"/>
            <a:ext cx="298450" cy="317500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Stjärna: 5 punkter 15">
            <a:extLst>
              <a:ext uri="{FF2B5EF4-FFF2-40B4-BE49-F238E27FC236}">
                <a16:creationId xmlns:a16="http://schemas.microsoft.com/office/drawing/2014/main" id="{82D27072-5E5E-44C8-BE35-629AB9B418D6}"/>
              </a:ext>
            </a:extLst>
          </p:cNvPr>
          <p:cNvSpPr/>
          <p:nvPr/>
        </p:nvSpPr>
        <p:spPr>
          <a:xfrm>
            <a:off x="7163628" y="3034507"/>
            <a:ext cx="298450" cy="317500"/>
          </a:xfrm>
          <a:prstGeom prst="star5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Stjärna: 5 punkter 16">
            <a:extLst>
              <a:ext uri="{FF2B5EF4-FFF2-40B4-BE49-F238E27FC236}">
                <a16:creationId xmlns:a16="http://schemas.microsoft.com/office/drawing/2014/main" id="{D6D3BC75-50E6-44BF-A0B6-1D187F918D3F}"/>
              </a:ext>
            </a:extLst>
          </p:cNvPr>
          <p:cNvSpPr/>
          <p:nvPr/>
        </p:nvSpPr>
        <p:spPr>
          <a:xfrm>
            <a:off x="7078593" y="3028157"/>
            <a:ext cx="298450" cy="317500"/>
          </a:xfrm>
          <a:prstGeom prst="star5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Stjärna: 5 punkter 17">
            <a:extLst>
              <a:ext uri="{FF2B5EF4-FFF2-40B4-BE49-F238E27FC236}">
                <a16:creationId xmlns:a16="http://schemas.microsoft.com/office/drawing/2014/main" id="{D7A6E86F-042A-4925-96EA-113215773049}"/>
              </a:ext>
            </a:extLst>
          </p:cNvPr>
          <p:cNvSpPr/>
          <p:nvPr/>
        </p:nvSpPr>
        <p:spPr>
          <a:xfrm>
            <a:off x="6121399" y="3622316"/>
            <a:ext cx="298450" cy="317500"/>
          </a:xfrm>
          <a:prstGeom prst="star5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Stjärna: 5 punkter 18">
            <a:extLst>
              <a:ext uri="{FF2B5EF4-FFF2-40B4-BE49-F238E27FC236}">
                <a16:creationId xmlns:a16="http://schemas.microsoft.com/office/drawing/2014/main" id="{34E61226-2368-4912-9EA1-A2940043DCFD}"/>
              </a:ext>
            </a:extLst>
          </p:cNvPr>
          <p:cNvSpPr/>
          <p:nvPr/>
        </p:nvSpPr>
        <p:spPr>
          <a:xfrm>
            <a:off x="6322115" y="4194790"/>
            <a:ext cx="298450" cy="317500"/>
          </a:xfrm>
          <a:prstGeom prst="star5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" name="Stjärna: 5 punkter 19">
            <a:extLst>
              <a:ext uri="{FF2B5EF4-FFF2-40B4-BE49-F238E27FC236}">
                <a16:creationId xmlns:a16="http://schemas.microsoft.com/office/drawing/2014/main" id="{78E4CF7C-5177-48DA-B389-5EF94BE4B80D}"/>
              </a:ext>
            </a:extLst>
          </p:cNvPr>
          <p:cNvSpPr/>
          <p:nvPr/>
        </p:nvSpPr>
        <p:spPr>
          <a:xfrm>
            <a:off x="6969585" y="2151425"/>
            <a:ext cx="298450" cy="317500"/>
          </a:xfrm>
          <a:prstGeom prst="star5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Stjärna: 5 punkter 20">
            <a:extLst>
              <a:ext uri="{FF2B5EF4-FFF2-40B4-BE49-F238E27FC236}">
                <a16:creationId xmlns:a16="http://schemas.microsoft.com/office/drawing/2014/main" id="{15664DC8-01E6-4DE2-A268-E727FB8051BE}"/>
              </a:ext>
            </a:extLst>
          </p:cNvPr>
          <p:cNvSpPr/>
          <p:nvPr/>
        </p:nvSpPr>
        <p:spPr>
          <a:xfrm>
            <a:off x="7556500" y="1143000"/>
            <a:ext cx="298450" cy="317500"/>
          </a:xfrm>
          <a:prstGeom prst="star5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30651956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D2A4A3C-EA4E-4C1E-B65A-68D4D8322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National Research Projects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2C8CCA9-56DB-4003-B16A-900B600B0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0" y="1231900"/>
            <a:ext cx="3302000" cy="307339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Time transfer in SDH-networks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Passive frame detection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Operational in 10 Gb/s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Bandwidth efficient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Customized hardware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Tested in SUNET</a:t>
            </a:r>
          </a:p>
          <a:p>
            <a:pPr lvl="2">
              <a:spcBef>
                <a:spcPts val="600"/>
              </a:spcBef>
            </a:pPr>
            <a:r>
              <a:rPr lang="en-US" dirty="0"/>
              <a:t>Extended to MIKES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2005-2015</a:t>
            </a:r>
          </a:p>
          <a:p>
            <a:r>
              <a:rPr lang="en-US" dirty="0"/>
              <a:t>Polarization effects in fiber transmission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Evaluation of effects in polarization dependent receivers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50 Hz + harmonics</a:t>
            </a:r>
          </a:p>
          <a:p>
            <a:pPr lvl="1"/>
            <a:endParaRPr lang="en-US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9DD1EDA5-DA26-409D-A01E-88D7F564E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14</a:t>
            </a:fld>
            <a:endParaRPr lang="sv-SE" noProof="0"/>
          </a:p>
        </p:txBody>
      </p:sp>
      <p:pic>
        <p:nvPicPr>
          <p:cNvPr id="36" name="Platshållare för innehåll 35">
            <a:extLst>
              <a:ext uri="{FF2B5EF4-FFF2-40B4-BE49-F238E27FC236}">
                <a16:creationId xmlns:a16="http://schemas.microsoft.com/office/drawing/2014/main" id="{C3BE020F-2415-4200-A93C-13490784F081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4629150" y="1291166"/>
            <a:ext cx="3302000" cy="2201333"/>
          </a:xfrm>
        </p:spPr>
      </p:pic>
      <p:pic>
        <p:nvPicPr>
          <p:cNvPr id="41" name="Bildobjekt 40">
            <a:extLst>
              <a:ext uri="{FF2B5EF4-FFF2-40B4-BE49-F238E27FC236}">
                <a16:creationId xmlns:a16="http://schemas.microsoft.com/office/drawing/2014/main" id="{14911CEF-2BB7-4415-8BC2-99A8D514FB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900" y="2965448"/>
            <a:ext cx="2702723" cy="180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784574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variations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>
          <a:xfrm>
            <a:off x="1079502" y="1563640"/>
            <a:ext cx="3816534" cy="3060750"/>
          </a:xfrm>
        </p:spPr>
        <p:txBody>
          <a:bodyPr>
            <a:normAutofit fontScale="77500" lnSpcReduction="20000"/>
          </a:bodyPr>
          <a:lstStyle/>
          <a:p>
            <a:r>
              <a:rPr lang="sv-SE" dirty="0"/>
              <a:t>Fiber </a:t>
            </a:r>
            <a:r>
              <a:rPr lang="sv-SE" dirty="0" err="1"/>
              <a:t>influenced</a:t>
            </a:r>
            <a:r>
              <a:rPr lang="sv-SE" dirty="0"/>
              <a:t> by </a:t>
            </a:r>
            <a:r>
              <a:rPr lang="sv-SE" dirty="0" err="1"/>
              <a:t>temperature</a:t>
            </a:r>
            <a:r>
              <a:rPr lang="sv-SE" dirty="0"/>
              <a:t> </a:t>
            </a:r>
            <a:r>
              <a:rPr lang="sv-SE" dirty="0" err="1"/>
              <a:t>even</a:t>
            </a:r>
            <a:r>
              <a:rPr lang="sv-SE" dirty="0"/>
              <a:t> </a:t>
            </a:r>
            <a:r>
              <a:rPr lang="sv-SE" dirty="0" err="1"/>
              <a:t>when</a:t>
            </a:r>
            <a:r>
              <a:rPr lang="sv-SE" dirty="0"/>
              <a:t> </a:t>
            </a:r>
            <a:r>
              <a:rPr lang="sv-SE" dirty="0" err="1"/>
              <a:t>deployed</a:t>
            </a:r>
            <a:r>
              <a:rPr lang="sv-SE" dirty="0"/>
              <a:t> in </a:t>
            </a:r>
            <a:r>
              <a:rPr lang="sv-SE" dirty="0" err="1"/>
              <a:t>ground</a:t>
            </a:r>
            <a:endParaRPr lang="sv-SE" dirty="0"/>
          </a:p>
          <a:p>
            <a:r>
              <a:rPr lang="sv-SE" dirty="0" err="1"/>
              <a:t>Ground</a:t>
            </a:r>
            <a:r>
              <a:rPr lang="sv-SE" dirty="0"/>
              <a:t> </a:t>
            </a:r>
            <a:r>
              <a:rPr lang="sv-SE" dirty="0" err="1"/>
              <a:t>temperature</a:t>
            </a:r>
            <a:r>
              <a:rPr lang="sv-SE" dirty="0"/>
              <a:t> (1 m </a:t>
            </a:r>
            <a:r>
              <a:rPr lang="sv-SE" dirty="0" err="1"/>
              <a:t>depth</a:t>
            </a:r>
            <a:r>
              <a:rPr lang="sv-SE" dirty="0"/>
              <a:t>) </a:t>
            </a:r>
            <a:r>
              <a:rPr lang="sv-SE" dirty="0" err="1"/>
              <a:t>varies</a:t>
            </a:r>
            <a:r>
              <a:rPr lang="sv-SE" dirty="0"/>
              <a:t> </a:t>
            </a:r>
            <a:r>
              <a:rPr lang="sv-SE" dirty="0" err="1"/>
              <a:t>up</a:t>
            </a:r>
            <a:r>
              <a:rPr lang="sv-SE" dirty="0"/>
              <a:t> </a:t>
            </a:r>
            <a:r>
              <a:rPr lang="sv-SE" dirty="0" err="1"/>
              <a:t>to</a:t>
            </a:r>
            <a:r>
              <a:rPr lang="sv-SE" dirty="0"/>
              <a:t> ± 10 °C  over the </a:t>
            </a:r>
            <a:r>
              <a:rPr lang="sv-SE" dirty="0" err="1"/>
              <a:t>year</a:t>
            </a:r>
            <a:endParaRPr lang="sv-SE" dirty="0"/>
          </a:p>
          <a:p>
            <a:pPr lvl="1"/>
            <a:r>
              <a:rPr lang="sv-SE" dirty="0"/>
              <a:t>Data from USDA, </a:t>
            </a:r>
            <a:r>
              <a:rPr lang="sv-SE" dirty="0" err="1"/>
              <a:t>Acriculture</a:t>
            </a:r>
            <a:r>
              <a:rPr lang="sv-SE" dirty="0"/>
              <a:t> Services</a:t>
            </a:r>
          </a:p>
          <a:p>
            <a:pPr lvl="1"/>
            <a:r>
              <a:rPr lang="sv-SE" dirty="0" err="1"/>
              <a:t>Largest</a:t>
            </a:r>
            <a:r>
              <a:rPr lang="sv-SE" dirty="0"/>
              <a:t> variations in </a:t>
            </a:r>
            <a:r>
              <a:rPr lang="sv-SE" dirty="0" err="1"/>
              <a:t>subarctic</a:t>
            </a:r>
            <a:r>
              <a:rPr lang="sv-SE" dirty="0"/>
              <a:t> regions</a:t>
            </a:r>
          </a:p>
          <a:p>
            <a:r>
              <a:rPr lang="sv-SE" dirty="0"/>
              <a:t>Fiber </a:t>
            </a:r>
            <a:r>
              <a:rPr lang="sv-SE" dirty="0" err="1"/>
              <a:t>deployed</a:t>
            </a:r>
            <a:r>
              <a:rPr lang="sv-SE" dirty="0"/>
              <a:t> in air </a:t>
            </a:r>
            <a:r>
              <a:rPr lang="sv-SE" dirty="0" err="1"/>
              <a:t>affected</a:t>
            </a:r>
            <a:r>
              <a:rPr lang="sv-SE" dirty="0"/>
              <a:t> by </a:t>
            </a:r>
            <a:r>
              <a:rPr lang="sv-SE" dirty="0" err="1"/>
              <a:t>daily</a:t>
            </a:r>
            <a:r>
              <a:rPr lang="sv-SE" dirty="0"/>
              <a:t> </a:t>
            </a:r>
            <a:r>
              <a:rPr lang="sv-SE" dirty="0" err="1"/>
              <a:t>temperature</a:t>
            </a:r>
            <a:r>
              <a:rPr lang="sv-SE" dirty="0"/>
              <a:t> variations as </a:t>
            </a:r>
            <a:r>
              <a:rPr lang="sv-SE" dirty="0" err="1"/>
              <a:t>well</a:t>
            </a:r>
            <a:r>
              <a:rPr lang="sv-SE" dirty="0"/>
              <a:t> as fast </a:t>
            </a:r>
            <a:r>
              <a:rPr lang="sv-SE" dirty="0" err="1"/>
              <a:t>movement</a:t>
            </a:r>
            <a:r>
              <a:rPr lang="sv-SE" dirty="0"/>
              <a:t> by </a:t>
            </a:r>
            <a:r>
              <a:rPr lang="sv-SE" dirty="0" err="1"/>
              <a:t>wind</a:t>
            </a:r>
            <a:r>
              <a:rPr lang="sv-SE" dirty="0"/>
              <a:t> and </a:t>
            </a:r>
            <a:r>
              <a:rPr lang="sv-SE" dirty="0" err="1"/>
              <a:t>rain</a:t>
            </a:r>
            <a:r>
              <a:rPr lang="sv-SE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429" y="1563640"/>
            <a:ext cx="3598069" cy="258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4971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influences</a:t>
            </a:r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199" y="803277"/>
            <a:ext cx="2670047" cy="176847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652" y="2463739"/>
            <a:ext cx="4310306" cy="2152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>
          <a:xfrm>
            <a:off x="1079502" y="1563640"/>
            <a:ext cx="3816534" cy="3060750"/>
          </a:xfrm>
        </p:spPr>
        <p:txBody>
          <a:bodyPr>
            <a:normAutofit fontScale="70000" lnSpcReduction="20000"/>
          </a:bodyPr>
          <a:lstStyle/>
          <a:p>
            <a:r>
              <a:rPr lang="sv-SE" dirty="0"/>
              <a:t>Data from </a:t>
            </a:r>
            <a:r>
              <a:rPr lang="sv-SE" dirty="0" err="1"/>
              <a:t>time</a:t>
            </a:r>
            <a:r>
              <a:rPr lang="sv-SE" dirty="0"/>
              <a:t> transfer in Sweden – Finland</a:t>
            </a:r>
          </a:p>
          <a:p>
            <a:r>
              <a:rPr lang="sv-SE" dirty="0"/>
              <a:t>Borås – Stockholm, red </a:t>
            </a:r>
            <a:r>
              <a:rPr lang="sv-SE" dirty="0" err="1"/>
              <a:t>curve</a:t>
            </a:r>
            <a:endParaRPr lang="sv-SE" dirty="0"/>
          </a:p>
          <a:p>
            <a:pPr lvl="1"/>
            <a:r>
              <a:rPr lang="sv-SE" dirty="0" err="1"/>
              <a:t>Deployed</a:t>
            </a:r>
            <a:r>
              <a:rPr lang="sv-SE" dirty="0"/>
              <a:t> in </a:t>
            </a:r>
            <a:r>
              <a:rPr lang="sv-SE" dirty="0" err="1"/>
              <a:t>ground</a:t>
            </a:r>
            <a:endParaRPr lang="sv-SE" dirty="0"/>
          </a:p>
          <a:p>
            <a:pPr lvl="1"/>
            <a:r>
              <a:rPr lang="sv-SE" dirty="0"/>
              <a:t>8 router stations </a:t>
            </a:r>
            <a:r>
              <a:rPr lang="sv-SE" dirty="0" err="1"/>
              <a:t>above</a:t>
            </a:r>
            <a:r>
              <a:rPr lang="sv-SE" dirty="0"/>
              <a:t> </a:t>
            </a:r>
            <a:r>
              <a:rPr lang="sv-SE" dirty="0" err="1"/>
              <a:t>ground</a:t>
            </a:r>
            <a:endParaRPr lang="sv-SE" dirty="0"/>
          </a:p>
          <a:p>
            <a:r>
              <a:rPr lang="sv-SE" dirty="0"/>
              <a:t>Stockholm – </a:t>
            </a:r>
            <a:r>
              <a:rPr lang="sv-SE" dirty="0" err="1"/>
              <a:t>Espoo</a:t>
            </a:r>
            <a:r>
              <a:rPr lang="sv-SE" dirty="0"/>
              <a:t>, green </a:t>
            </a:r>
            <a:r>
              <a:rPr lang="sv-SE" dirty="0" err="1"/>
              <a:t>curve</a:t>
            </a:r>
            <a:endParaRPr lang="sv-SE" dirty="0"/>
          </a:p>
          <a:p>
            <a:pPr lvl="1"/>
            <a:r>
              <a:rPr lang="sv-SE" dirty="0" err="1"/>
              <a:t>Deployed</a:t>
            </a:r>
            <a:r>
              <a:rPr lang="sv-SE" dirty="0"/>
              <a:t> at </a:t>
            </a:r>
            <a:r>
              <a:rPr lang="sv-SE" dirty="0" err="1"/>
              <a:t>bottom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Baltic Sea</a:t>
            </a:r>
          </a:p>
          <a:p>
            <a:pPr lvl="1"/>
            <a:r>
              <a:rPr lang="sv-SE" dirty="0"/>
              <a:t>No routers </a:t>
            </a:r>
            <a:r>
              <a:rPr lang="sv-SE" dirty="0" err="1"/>
              <a:t>along</a:t>
            </a:r>
            <a:r>
              <a:rPr lang="sv-SE" dirty="0"/>
              <a:t> </a:t>
            </a:r>
            <a:r>
              <a:rPr lang="sv-SE" dirty="0" err="1"/>
              <a:t>line</a:t>
            </a:r>
            <a:endParaRPr lang="sv-SE" dirty="0"/>
          </a:p>
          <a:p>
            <a:pPr lvl="1"/>
            <a:r>
              <a:rPr lang="sv-SE" dirty="0" err="1"/>
              <a:t>Discrepancies</a:t>
            </a:r>
            <a:r>
              <a:rPr lang="sv-SE" dirty="0"/>
              <a:t> </a:t>
            </a:r>
            <a:r>
              <a:rPr lang="sv-SE" dirty="0" err="1"/>
              <a:t>caused</a:t>
            </a:r>
            <a:r>
              <a:rPr lang="sv-SE" dirty="0"/>
              <a:t> by human </a:t>
            </a:r>
            <a:r>
              <a:rPr lang="sv-SE" dirty="0" err="1"/>
              <a:t>interference</a:t>
            </a:r>
            <a:r>
              <a:rPr lang="sv-SE" dirty="0"/>
              <a:t> at </a:t>
            </a:r>
            <a:r>
              <a:rPr lang="sv-SE" dirty="0" err="1"/>
              <a:t>endnodes</a:t>
            </a:r>
            <a:r>
              <a:rPr lang="sv-S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12295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Coherent transmission requires mixing with an optical LO at receiver.</a:t>
            </a:r>
          </a:p>
          <a:p>
            <a:pPr lvl="1"/>
            <a:r>
              <a:rPr lang="en-US" dirty="0"/>
              <a:t>Very polarization sensitive process</a:t>
            </a:r>
          </a:p>
          <a:p>
            <a:pPr lvl="1"/>
            <a:r>
              <a:rPr lang="en-US" dirty="0"/>
              <a:t>Datacom splits polarizations, detects both, and extract data through DSP.</a:t>
            </a:r>
          </a:p>
          <a:p>
            <a:pPr lvl="1"/>
            <a:r>
              <a:rPr lang="en-US" dirty="0"/>
              <a:t>Polarization variation at n*50 Hz, when fiber is deployed near power lines</a:t>
            </a:r>
          </a:p>
          <a:p>
            <a:pPr lvl="1"/>
            <a:r>
              <a:rPr lang="en-US" dirty="0"/>
              <a:t>Standard DSP introduces unknown variable delay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9F2D8B-41AF-4F0A-96D1-36B06F461775}" type="slidenum">
              <a:rPr lang="sv-SE" smtClean="0"/>
              <a:pPr/>
              <a:t>17</a:t>
            </a:fld>
            <a:endParaRPr lang="sv-SE"/>
          </a:p>
        </p:txBody>
      </p:sp>
      <p:sp>
        <p:nvSpPr>
          <p:cNvPr id="7" name="Rubrik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Polarization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891" y="232170"/>
            <a:ext cx="3068847" cy="1782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LeCroy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1" y="2084837"/>
            <a:ext cx="4352342" cy="2332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0635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tshållare för bild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4" b="7404"/>
          <a:stretch>
            <a:fillRect/>
          </a:stretch>
        </p:blipFill>
        <p:spPr/>
      </p:pic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Limitations in duplex fibers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/>
              <a:t>Unknown</a:t>
            </a:r>
            <a:r>
              <a:rPr lang="sv-SE" dirty="0"/>
              <a:t> </a:t>
            </a:r>
            <a:r>
              <a:rPr lang="sv-SE" dirty="0" err="1"/>
              <a:t>asymmetries</a:t>
            </a:r>
            <a:r>
              <a:rPr lang="sv-SE" dirty="0"/>
              <a:t> limits </a:t>
            </a:r>
            <a:r>
              <a:rPr lang="sv-SE" dirty="0" err="1"/>
              <a:t>time</a:t>
            </a:r>
            <a:r>
              <a:rPr lang="sv-SE" dirty="0"/>
              <a:t> transfer </a:t>
            </a:r>
            <a:r>
              <a:rPr lang="sv-SE" dirty="0" err="1"/>
              <a:t>performance</a:t>
            </a:r>
            <a:endParaRPr lang="sv-SE" dirty="0"/>
          </a:p>
          <a:p>
            <a:r>
              <a:rPr lang="sv-SE" dirty="0" err="1"/>
              <a:t>Constant</a:t>
            </a:r>
            <a:r>
              <a:rPr lang="sv-SE" dirty="0"/>
              <a:t> </a:t>
            </a:r>
            <a:r>
              <a:rPr lang="sv-SE" dirty="0" err="1"/>
              <a:t>asymmetries</a:t>
            </a:r>
            <a:r>
              <a:rPr lang="sv-SE" dirty="0"/>
              <a:t> must be </a:t>
            </a:r>
            <a:r>
              <a:rPr lang="sv-SE" dirty="0" err="1"/>
              <a:t>identified</a:t>
            </a:r>
            <a:r>
              <a:rPr lang="sv-SE" dirty="0"/>
              <a:t> </a:t>
            </a:r>
            <a:r>
              <a:rPr lang="sv-SE" dirty="0" err="1"/>
              <a:t>through</a:t>
            </a:r>
            <a:r>
              <a:rPr lang="sv-SE" dirty="0"/>
              <a:t> alternative </a:t>
            </a:r>
            <a:r>
              <a:rPr lang="sv-SE" dirty="0" err="1"/>
              <a:t>calibration</a:t>
            </a:r>
            <a:r>
              <a:rPr lang="sv-SE" dirty="0"/>
              <a:t> </a:t>
            </a:r>
            <a:r>
              <a:rPr lang="sv-SE" dirty="0" err="1"/>
              <a:t>technique</a:t>
            </a:r>
            <a:endParaRPr lang="sv-SE" dirty="0"/>
          </a:p>
          <a:p>
            <a:r>
              <a:rPr lang="sv-SE" dirty="0" err="1"/>
              <a:t>Asymmetric</a:t>
            </a:r>
            <a:r>
              <a:rPr lang="sv-SE" dirty="0"/>
              <a:t> variations must be estimated </a:t>
            </a:r>
            <a:r>
              <a:rPr lang="sv-SE" dirty="0" err="1"/>
              <a:t>through</a:t>
            </a:r>
            <a:r>
              <a:rPr lang="sv-SE" dirty="0"/>
              <a:t> </a:t>
            </a:r>
            <a:r>
              <a:rPr lang="sv-SE" dirty="0" err="1"/>
              <a:t>additional</a:t>
            </a:r>
            <a:r>
              <a:rPr lang="sv-SE" dirty="0"/>
              <a:t> parameters</a:t>
            </a:r>
          </a:p>
        </p:txBody>
      </p:sp>
    </p:spTree>
    <p:extLst>
      <p:ext uri="{BB962C8B-B14F-4D97-AF65-F5344CB8AC3E}">
        <p14:creationId xmlns:p14="http://schemas.microsoft.com/office/powerpoint/2010/main" val="22939336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Limitations in simplex fibers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v-SE" dirty="0"/>
              <a:t>Maximum </a:t>
            </a:r>
            <a:r>
              <a:rPr lang="sv-SE" dirty="0" err="1"/>
              <a:t>distance</a:t>
            </a:r>
            <a:r>
              <a:rPr lang="sv-SE" dirty="0"/>
              <a:t> </a:t>
            </a:r>
            <a:r>
              <a:rPr lang="sv-SE" dirty="0" err="1"/>
              <a:t>limited</a:t>
            </a:r>
            <a:r>
              <a:rPr lang="sv-SE" dirty="0"/>
              <a:t> by </a:t>
            </a:r>
            <a:r>
              <a:rPr lang="sv-SE" dirty="0" err="1"/>
              <a:t>attenuation</a:t>
            </a:r>
            <a:endParaRPr lang="sv-SE" dirty="0"/>
          </a:p>
          <a:p>
            <a:pPr lvl="1"/>
            <a:r>
              <a:rPr lang="sv-SE" dirty="0" err="1"/>
              <a:t>Cannot</a:t>
            </a:r>
            <a:r>
              <a:rPr lang="sv-SE" dirty="0"/>
              <a:t> be </a:t>
            </a:r>
            <a:r>
              <a:rPr lang="sv-SE" dirty="0" err="1"/>
              <a:t>fully</a:t>
            </a:r>
            <a:r>
              <a:rPr lang="sv-SE" dirty="0"/>
              <a:t> </a:t>
            </a:r>
            <a:r>
              <a:rPr lang="sv-SE" dirty="0" err="1"/>
              <a:t>compensated</a:t>
            </a:r>
            <a:r>
              <a:rPr lang="sv-SE" dirty="0"/>
              <a:t> by </a:t>
            </a:r>
            <a:r>
              <a:rPr lang="sv-SE" dirty="0" err="1"/>
              <a:t>amplification</a:t>
            </a:r>
            <a:endParaRPr lang="sv-SE" dirty="0"/>
          </a:p>
          <a:p>
            <a:pPr lvl="1"/>
            <a:r>
              <a:rPr lang="sv-SE" dirty="0"/>
              <a:t>Special installation in </a:t>
            </a:r>
            <a:r>
              <a:rPr lang="sv-SE" dirty="0" err="1"/>
              <a:t>networks</a:t>
            </a:r>
            <a:r>
              <a:rPr lang="sv-SE" dirty="0"/>
              <a:t>, not </a:t>
            </a:r>
            <a:r>
              <a:rPr lang="sv-SE" dirty="0" err="1"/>
              <a:t>generally</a:t>
            </a:r>
            <a:r>
              <a:rPr lang="sv-SE" dirty="0"/>
              <a:t> </a:t>
            </a:r>
            <a:r>
              <a:rPr lang="sv-SE" dirty="0" err="1"/>
              <a:t>applicable</a:t>
            </a:r>
            <a:endParaRPr lang="sv-SE" dirty="0"/>
          </a:p>
          <a:p>
            <a:r>
              <a:rPr lang="sv-SE" dirty="0" err="1"/>
              <a:t>Any</a:t>
            </a:r>
            <a:r>
              <a:rPr lang="sv-SE" dirty="0"/>
              <a:t> duplex </a:t>
            </a:r>
            <a:r>
              <a:rPr lang="sv-SE" dirty="0" err="1"/>
              <a:t>sections</a:t>
            </a:r>
            <a:r>
              <a:rPr lang="sv-SE" dirty="0"/>
              <a:t> must be </a:t>
            </a:r>
            <a:r>
              <a:rPr lang="sv-SE" dirty="0" err="1"/>
              <a:t>within</a:t>
            </a:r>
            <a:r>
              <a:rPr lang="sv-SE" dirty="0"/>
              <a:t> </a:t>
            </a:r>
            <a:r>
              <a:rPr lang="sv-SE" dirty="0" err="1"/>
              <a:t>climate</a:t>
            </a:r>
            <a:r>
              <a:rPr lang="sv-SE" dirty="0"/>
              <a:t> </a:t>
            </a:r>
            <a:r>
              <a:rPr lang="sv-SE" dirty="0" err="1"/>
              <a:t>control</a:t>
            </a:r>
            <a:endParaRPr lang="sv-SE" dirty="0"/>
          </a:p>
          <a:p>
            <a:pPr lvl="1"/>
            <a:r>
              <a:rPr lang="sv-SE" dirty="0" err="1"/>
              <a:t>Path</a:t>
            </a:r>
            <a:r>
              <a:rPr lang="sv-SE" dirty="0"/>
              <a:t> </a:t>
            </a:r>
            <a:r>
              <a:rPr lang="sv-SE" dirty="0" err="1"/>
              <a:t>lengths</a:t>
            </a:r>
            <a:r>
              <a:rPr lang="sv-SE" dirty="0"/>
              <a:t> as </a:t>
            </a:r>
            <a:r>
              <a:rPr lang="sv-SE" dirty="0" err="1"/>
              <a:t>identical</a:t>
            </a:r>
            <a:r>
              <a:rPr lang="sv-SE" dirty="0"/>
              <a:t> as </a:t>
            </a:r>
            <a:r>
              <a:rPr lang="sv-SE" dirty="0" err="1"/>
              <a:t>possible</a:t>
            </a:r>
            <a:endParaRPr lang="sv-SE" dirty="0"/>
          </a:p>
          <a:p>
            <a:pPr lvl="1"/>
            <a:r>
              <a:rPr lang="sv-SE" dirty="0" err="1"/>
              <a:t>Asymmetry</a:t>
            </a:r>
            <a:r>
              <a:rPr lang="sv-SE" dirty="0"/>
              <a:t> in </a:t>
            </a:r>
            <a:r>
              <a:rPr lang="sv-SE" dirty="0" err="1"/>
              <a:t>wavelengths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3511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C0BD2CC-E630-412E-8A2F-C6B82A73C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Commonly</a:t>
            </a:r>
            <a:r>
              <a:rPr lang="sv-SE" dirty="0"/>
              <a:t> </a:t>
            </a:r>
            <a:r>
              <a:rPr lang="sv-SE" dirty="0" err="1"/>
              <a:t>used</a:t>
            </a:r>
            <a:r>
              <a:rPr lang="sv-SE" dirty="0"/>
              <a:t> </a:t>
            </a:r>
            <a:r>
              <a:rPr lang="sv-SE" dirty="0" err="1"/>
              <a:t>Acronyms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4619F2B-B27E-4F34-899A-790A84B45B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b="1" dirty="0"/>
              <a:t>BIPM</a:t>
            </a:r>
            <a:r>
              <a:rPr lang="sv-SE" dirty="0"/>
              <a:t> – Bureau International des </a:t>
            </a:r>
            <a:r>
              <a:rPr lang="sv-SE" dirty="0" err="1"/>
              <a:t>Poids</a:t>
            </a:r>
            <a:r>
              <a:rPr lang="sv-SE" dirty="0"/>
              <a:t> et </a:t>
            </a:r>
            <a:r>
              <a:rPr lang="sv-SE" dirty="0" err="1"/>
              <a:t>Mesures</a:t>
            </a:r>
            <a:endParaRPr lang="sv-SE" dirty="0"/>
          </a:p>
          <a:p>
            <a:r>
              <a:rPr lang="sv-SE" b="1" dirty="0"/>
              <a:t>GUM</a:t>
            </a:r>
            <a:r>
              <a:rPr lang="sv-SE" dirty="0"/>
              <a:t> – Guide to the Expression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Uncertainty</a:t>
            </a:r>
            <a:r>
              <a:rPr lang="sv-SE" dirty="0"/>
              <a:t> in </a:t>
            </a:r>
            <a:r>
              <a:rPr lang="sv-SE" dirty="0" err="1"/>
              <a:t>Measurement</a:t>
            </a:r>
            <a:endParaRPr lang="sv-SE" dirty="0"/>
          </a:p>
          <a:p>
            <a:r>
              <a:rPr lang="sv-SE" b="1" dirty="0"/>
              <a:t>UTC</a:t>
            </a:r>
            <a:r>
              <a:rPr lang="sv-SE" dirty="0"/>
              <a:t> –</a:t>
            </a:r>
            <a:r>
              <a:rPr lang="sv-SE" dirty="0" err="1"/>
              <a:t>Coordinated</a:t>
            </a:r>
            <a:r>
              <a:rPr lang="sv-SE" dirty="0"/>
              <a:t> Universal Time</a:t>
            </a:r>
          </a:p>
          <a:p>
            <a:pPr lvl="1"/>
            <a:r>
              <a:rPr lang="sv-SE" dirty="0"/>
              <a:t>UTC(k) – </a:t>
            </a:r>
            <a:r>
              <a:rPr lang="sv-SE" dirty="0" err="1"/>
              <a:t>local</a:t>
            </a:r>
            <a:r>
              <a:rPr lang="sv-SE" dirty="0"/>
              <a:t> </a:t>
            </a:r>
            <a:r>
              <a:rPr lang="sv-SE" dirty="0" err="1"/>
              <a:t>realization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UTC</a:t>
            </a:r>
          </a:p>
          <a:p>
            <a:r>
              <a:rPr lang="sv-SE" b="1" dirty="0"/>
              <a:t>TAI</a:t>
            </a:r>
            <a:r>
              <a:rPr lang="sv-SE" dirty="0"/>
              <a:t> – International Atomic Time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E55134E8-9C00-4275-BAB3-949927621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2</a:t>
            </a:fld>
            <a:endParaRPr lang="sv-SE" noProof="0"/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69C7B81C-4D42-43A7-B20D-7946285812C7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sv-SE" b="1" dirty="0"/>
              <a:t>MJD</a:t>
            </a:r>
            <a:r>
              <a:rPr lang="sv-SE" dirty="0"/>
              <a:t> – </a:t>
            </a:r>
            <a:r>
              <a:rPr lang="sv-SE" dirty="0" err="1"/>
              <a:t>Modified</a:t>
            </a:r>
            <a:r>
              <a:rPr lang="sv-SE" dirty="0"/>
              <a:t> Julian Date</a:t>
            </a:r>
          </a:p>
          <a:p>
            <a:pPr lvl="1"/>
            <a:r>
              <a:rPr lang="sv-SE" dirty="0"/>
              <a:t>#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days</a:t>
            </a:r>
            <a:r>
              <a:rPr lang="sv-SE" dirty="0"/>
              <a:t> </a:t>
            </a:r>
            <a:r>
              <a:rPr lang="sv-SE" dirty="0" err="1"/>
              <a:t>since</a:t>
            </a:r>
            <a:r>
              <a:rPr lang="sv-SE" dirty="0"/>
              <a:t> Sputnik </a:t>
            </a:r>
            <a:r>
              <a:rPr lang="sv-SE" dirty="0" err="1"/>
              <a:t>launch</a:t>
            </a:r>
            <a:endParaRPr lang="sv-SE" dirty="0"/>
          </a:p>
          <a:p>
            <a:pPr lvl="1"/>
            <a:r>
              <a:rPr lang="sv-SE" dirty="0"/>
              <a:t>1/1 2020 = MJD 58849</a:t>
            </a:r>
          </a:p>
          <a:p>
            <a:r>
              <a:rPr lang="sv-SE" b="1" dirty="0"/>
              <a:t>GNSS</a:t>
            </a:r>
            <a:r>
              <a:rPr lang="sv-SE" dirty="0"/>
              <a:t> – Global Navigation </a:t>
            </a:r>
            <a:r>
              <a:rPr lang="sv-SE" dirty="0" err="1"/>
              <a:t>Satellite</a:t>
            </a:r>
            <a:r>
              <a:rPr lang="sv-SE" dirty="0"/>
              <a:t> System</a:t>
            </a:r>
          </a:p>
          <a:p>
            <a:pPr lvl="1"/>
            <a:r>
              <a:rPr lang="sv-SE" b="1" dirty="0"/>
              <a:t>GNSS CV </a:t>
            </a:r>
            <a:r>
              <a:rPr lang="sv-SE" dirty="0"/>
              <a:t>– Common </a:t>
            </a:r>
            <a:r>
              <a:rPr lang="sv-SE" dirty="0" err="1"/>
              <a:t>View</a:t>
            </a:r>
            <a:r>
              <a:rPr lang="sv-SE" dirty="0"/>
              <a:t>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6688313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D2A4A3C-EA4E-4C1E-B65A-68D4D8322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EU </a:t>
            </a:r>
            <a:r>
              <a:rPr lang="sv-SE" dirty="0" err="1"/>
              <a:t>Metrology</a:t>
            </a:r>
            <a:r>
              <a:rPr lang="sv-SE" dirty="0"/>
              <a:t> research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2C8CCA9-56DB-4003-B16A-900B600B0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93" y="1555750"/>
            <a:ext cx="4026308" cy="3146879"/>
          </a:xfrm>
        </p:spPr>
        <p:txBody>
          <a:bodyPr>
            <a:normAutofit/>
          </a:bodyPr>
          <a:lstStyle/>
          <a:p>
            <a:r>
              <a:rPr lang="en-US" dirty="0"/>
              <a:t>Article 185 in EU research program</a:t>
            </a:r>
          </a:p>
          <a:p>
            <a:r>
              <a:rPr lang="en-US" dirty="0"/>
              <a:t>Fixed amount available to each country each year.</a:t>
            </a:r>
          </a:p>
          <a:p>
            <a:r>
              <a:rPr lang="en-US" dirty="0"/>
              <a:t>NMI and external partners in collaboration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9DD1EDA5-DA26-409D-A01E-88D7F564E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20</a:t>
            </a:fld>
            <a:endParaRPr lang="sv-SE" noProof="0"/>
          </a:p>
        </p:txBody>
      </p:sp>
      <p:pic>
        <p:nvPicPr>
          <p:cNvPr id="10" name="Platshållare för innehåll 9">
            <a:extLst>
              <a:ext uri="{FF2B5EF4-FFF2-40B4-BE49-F238E27FC236}">
                <a16:creationId xmlns:a16="http://schemas.microsoft.com/office/drawing/2014/main" id="{D12B5D3F-6F0C-40D7-A08D-1397CAF3CA72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4826000" y="2217622"/>
            <a:ext cx="3302000" cy="1698855"/>
          </a:xfrm>
        </p:spPr>
      </p:pic>
    </p:spTree>
    <p:extLst>
      <p:ext uri="{BB962C8B-B14F-4D97-AF65-F5344CB8AC3E}">
        <p14:creationId xmlns:p14="http://schemas.microsoft.com/office/powerpoint/2010/main" val="3315607675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D2A4A3C-EA4E-4C1E-B65A-68D4D8322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EU Fiber Research Projects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2C8CCA9-56DB-4003-B16A-900B600B0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93" y="1314450"/>
            <a:ext cx="4026308" cy="3388179"/>
          </a:xfrm>
        </p:spPr>
        <p:txBody>
          <a:bodyPr>
            <a:normAutofit/>
          </a:bodyPr>
          <a:lstStyle/>
          <a:p>
            <a:r>
              <a:rPr lang="en-US" dirty="0"/>
              <a:t>EURAMET EMRP/EMPIR</a:t>
            </a:r>
          </a:p>
          <a:p>
            <a:pPr lvl="1"/>
            <a:r>
              <a:rPr lang="en-US" dirty="0"/>
              <a:t>NEAT-FT (2012 – 2015)</a:t>
            </a:r>
          </a:p>
          <a:p>
            <a:pPr lvl="2">
              <a:spcBef>
                <a:spcPts val="600"/>
              </a:spcBef>
            </a:pPr>
            <a:r>
              <a:rPr lang="en-US" dirty="0"/>
              <a:t>TF in fiber between UTC(SP) and UTC(MIKE)</a:t>
            </a:r>
          </a:p>
          <a:p>
            <a:pPr lvl="1"/>
            <a:r>
              <a:rPr lang="en-US" dirty="0"/>
              <a:t>OFTEN (2016 – 2019)</a:t>
            </a:r>
          </a:p>
          <a:p>
            <a:pPr lvl="2">
              <a:spcBef>
                <a:spcPts val="600"/>
              </a:spcBef>
            </a:pPr>
            <a:r>
              <a:rPr lang="en-US" dirty="0"/>
              <a:t>Evaluation of real time TF in SUNET max distance and applied for TF to OSO</a:t>
            </a:r>
          </a:p>
          <a:p>
            <a:pPr lvl="1"/>
            <a:r>
              <a:rPr lang="en-US" dirty="0"/>
              <a:t>TiFOON (2019 – …)</a:t>
            </a:r>
          </a:p>
          <a:p>
            <a:pPr lvl="1"/>
            <a:r>
              <a:rPr lang="en-US" dirty="0"/>
              <a:t>WRITE (2018 – …)</a:t>
            </a:r>
          </a:p>
          <a:p>
            <a:r>
              <a:rPr lang="en-US" dirty="0"/>
              <a:t>Aim to connect NMIs and users in Europe with fiber for time and frequency dissemination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9DD1EDA5-DA26-409D-A01E-88D7F564E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21</a:t>
            </a:fld>
            <a:endParaRPr lang="sv-SE" noProof="0"/>
          </a:p>
        </p:txBody>
      </p:sp>
      <p:pic>
        <p:nvPicPr>
          <p:cNvPr id="4" name="Platshållare för innehåll 3">
            <a:extLst>
              <a:ext uri="{FF2B5EF4-FFF2-40B4-BE49-F238E27FC236}">
                <a16:creationId xmlns:a16="http://schemas.microsoft.com/office/drawing/2014/main" id="{93C61544-97EB-4038-9729-41A7E8636D20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4410970" y="1454150"/>
            <a:ext cx="4026308" cy="229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789099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249AD1F6-E0DA-4FED-9587-909EA6AA2C3C}"/>
              </a:ext>
            </a:extLst>
          </p:cNvPr>
          <p:cNvSpPr/>
          <p:nvPr/>
        </p:nvSpPr>
        <p:spPr>
          <a:xfrm>
            <a:off x="4119571" y="2648003"/>
            <a:ext cx="903098" cy="4508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ECBB96-7E1C-492B-B851-355130A4C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Fact sheet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B488CB-D0C0-464C-848D-F83CEAFC9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25 Sept 2019</a:t>
            </a:r>
            <a:endParaRPr lang="en-GB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F3954-C3AF-4811-9557-7EEFA0526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de-DE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Jochen Kronjaeger (NPL) @ CIM 2019</a:t>
            </a:r>
            <a:endParaRPr lang="en-GB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1FF109-1D8F-468D-8A01-095B79C4B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5291854-F3E6-4929-AA72-C837F535F79E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/>
              <a:t>22</a:t>
            </a:fld>
            <a:endParaRPr lang="en-GB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99C7D9B-ED63-4F70-9B9C-3F4A84AC24D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39800" y="2779374"/>
          <a:ext cx="2352184" cy="1532319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130663">
                  <a:extLst>
                    <a:ext uri="{9D8B030D-6E8A-4147-A177-3AD203B41FA5}">
                      <a16:colId xmlns:a16="http://schemas.microsoft.com/office/drawing/2014/main" val="2053548190"/>
                    </a:ext>
                  </a:extLst>
                </a:gridCol>
                <a:gridCol w="1221521">
                  <a:extLst>
                    <a:ext uri="{9D8B030D-6E8A-4147-A177-3AD203B41FA5}">
                      <a16:colId xmlns:a16="http://schemas.microsoft.com/office/drawing/2014/main" val="2414001276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en-GB" sz="1000" dirty="0"/>
                        <a:t>Kick-off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 June 2019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8849786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000" dirty="0"/>
                        <a:t>Duration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3 years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4603659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000" dirty="0"/>
                        <a:t>Budget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Approx. 2 </a:t>
                      </a:r>
                      <a:r>
                        <a:rPr lang="en-US" sz="1000" dirty="0"/>
                        <a:t>M€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56907132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GB" sz="1000" dirty="0"/>
                        <a:t>Consortium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NMI, Industry, NREN, Academic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15 partners</a:t>
                      </a:r>
                      <a:endParaRPr lang="en-GB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Coordinated by NPL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56375527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F1D72F2-DE6F-4789-9638-1A7E74D8FB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902" y="1389654"/>
            <a:ext cx="2725154" cy="7108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9C7E3FA-56FB-41F1-9956-216817AEB0FB}"/>
              </a:ext>
            </a:extLst>
          </p:cNvPr>
          <p:cNvSpPr/>
          <p:nvPr/>
        </p:nvSpPr>
        <p:spPr>
          <a:xfrm>
            <a:off x="939800" y="1568111"/>
            <a:ext cx="4339431" cy="1051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spcBef>
                <a:spcPts val="450"/>
              </a:spcBef>
            </a:pPr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JRP 18SIB06</a:t>
            </a:r>
          </a:p>
          <a:p>
            <a:pPr defTabSz="685800">
              <a:spcBef>
                <a:spcPts val="450"/>
              </a:spcBef>
            </a:pPr>
            <a:r>
              <a:rPr lang="en-GB" sz="1350" dirty="0" err="1">
                <a:solidFill>
                  <a:prstClr val="black"/>
                </a:solidFill>
                <a:latin typeface="Calibri" panose="020F0502020204030204"/>
              </a:rPr>
              <a:t>TiFOON</a:t>
            </a: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 - </a:t>
            </a:r>
            <a:r>
              <a:rPr lang="en-GB" sz="1350" dirty="0" err="1">
                <a:solidFill>
                  <a:prstClr val="black"/>
                </a:solidFill>
                <a:latin typeface="Calibri" panose="020F0502020204030204"/>
              </a:rPr>
              <a:t>TIme</a:t>
            </a: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 and Frequency Over Optical Networks</a:t>
            </a:r>
            <a:endParaRPr lang="en-GB" sz="1350" i="1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>
              <a:spcBef>
                <a:spcPts val="450"/>
              </a:spcBef>
            </a:pPr>
            <a:r>
              <a:rPr lang="en-GB" sz="1350" i="1" dirty="0">
                <a:solidFill>
                  <a:prstClr val="black"/>
                </a:solidFill>
                <a:latin typeface="Calibri" panose="020F0502020204030204"/>
              </a:rPr>
              <a:t>Advanced time/frequency comparison and dissemination through optical telecommunication networks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406E85-8822-491A-97A0-89A77C7D11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9698" y="2716906"/>
            <a:ext cx="804604" cy="3210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D7268CF-E3C4-46B9-9EE6-1E2EA2C0F6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8242" y="3230072"/>
            <a:ext cx="285504" cy="4767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27B719-5917-4F5F-8BB0-09194DE709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9908" y="3338922"/>
            <a:ext cx="687806" cy="26920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CD02687-3F1A-4FC1-A923-A4601BCB90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5206" y="3265962"/>
            <a:ext cx="441234" cy="5708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425E4BA-2299-4BC4-9F4D-9C90AA7336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72376" y="2648004"/>
            <a:ext cx="778648" cy="5177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6149203-1F31-40E2-86BE-08528B06A7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06971" y="2669890"/>
            <a:ext cx="506121" cy="29839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F838218-CAD3-4D90-84AA-E28426BA6A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99330" y="3895402"/>
            <a:ext cx="713762" cy="20109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0CA883E-DF72-4986-B3A0-E91B5DECBC4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55154" y="3230072"/>
            <a:ext cx="324437" cy="45083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2B53E66-AA32-41E6-99A5-83CA305AEA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41751" y="3896865"/>
            <a:ext cx="519099" cy="27244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20D046A-9949-4CCC-BB5E-2A5EE253A0A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75621" y="3900561"/>
            <a:ext cx="674828" cy="26920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56D8BC3-12AE-47B5-BFE0-68B0A85FFC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51241" y="3267958"/>
            <a:ext cx="661852" cy="33731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3CBC62A-3BD4-4C0D-AB09-570CA655143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19571" y="3838831"/>
            <a:ext cx="843536" cy="36974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E221DD2-DF27-4A80-A6A0-B945036790D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667436" y="3911256"/>
            <a:ext cx="428256" cy="23352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2434348-AED6-461E-8C20-2C12524ACF8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881540" y="3265963"/>
            <a:ext cx="220617" cy="46705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0165074-E877-45E3-B837-3983B29D56E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334422" y="2714030"/>
            <a:ext cx="778648" cy="27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712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3"/>
          <p:cNvSpPr>
            <a:spLocks noChangeArrowheads="1"/>
          </p:cNvSpPr>
          <p:nvPr/>
        </p:nvSpPr>
        <p:spPr bwMode="auto">
          <a:xfrm>
            <a:off x="1114335" y="327660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00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spcBef>
                <a:spcPct val="20000"/>
              </a:spcBef>
              <a:buClr>
                <a:srgbClr val="003399"/>
              </a:buClr>
              <a:buFont typeface="Wingdings" panose="05000000000000000000" pitchFamily="2" charset="2"/>
              <a:buChar char="§"/>
              <a:defRPr sz="2400">
                <a:solidFill>
                  <a:srgbClr val="003399"/>
                </a:solidFill>
                <a:latin typeface="Arial" panose="020B0604020202020204" pitchFamily="34" charset="0"/>
              </a:defRPr>
            </a:lvl1pPr>
            <a:lvl2pPr marL="742950" indent="-285750" defTabSz="762000">
              <a:spcBef>
                <a:spcPct val="20000"/>
              </a:spcBef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spcBef>
                <a:spcPct val="20000"/>
              </a:spcBef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spcBef>
                <a:spcPct val="20000"/>
              </a:spcBef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spcBef>
                <a:spcPct val="20000"/>
              </a:spcBef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571500">
              <a:buClr>
                <a:srgbClr val="44546A"/>
              </a:buClr>
              <a:buSzPct val="90000"/>
              <a:buNone/>
            </a:pPr>
            <a:endParaRPr lang="en-GB" altLang="en-US" sz="1800">
              <a:solidFill>
                <a:srgbClr val="954F72"/>
              </a:solidFill>
              <a:latin typeface="Helvetica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5221789-FC74-446D-B34A-72F3948221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0262" y="1745926"/>
            <a:ext cx="4083739" cy="33975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B551C5-E08F-4BA6-8319-7F018CF763D6}"/>
              </a:ext>
            </a:extLst>
          </p:cNvPr>
          <p:cNvSpPr txBox="1"/>
          <p:nvPr/>
        </p:nvSpPr>
        <p:spPr>
          <a:xfrm>
            <a:off x="271693" y="856244"/>
            <a:ext cx="528669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Aim</a:t>
            </a:r>
          </a:p>
          <a:p>
            <a:pPr defTabSz="685800"/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To advance fibre-based frequency transfer capabilities in Europe towards a universal tool for </a:t>
            </a:r>
            <a:r>
              <a:rPr lang="en-GB" sz="1350" b="1" i="1" dirty="0">
                <a:solidFill>
                  <a:prstClr val="black"/>
                </a:solidFill>
                <a:latin typeface="Calibri" panose="020F0502020204030204"/>
              </a:rPr>
              <a:t>time and frequency </a:t>
            </a: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metrology and beyond. </a:t>
            </a:r>
            <a:endParaRPr lang="en-GB" sz="135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952F38-D56C-4016-AC10-6ED89AEF59E5}"/>
              </a:ext>
            </a:extLst>
          </p:cNvPr>
          <p:cNvSpPr txBox="1"/>
          <p:nvPr/>
        </p:nvSpPr>
        <p:spPr>
          <a:xfrm>
            <a:off x="271693" y="1745926"/>
            <a:ext cx="4788569" cy="2895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Motivation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  <a:p>
            <a:pPr marL="214313" indent="-214313" defTabSz="6858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35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  <a:t>Redefinition of the SI second</a:t>
            </a:r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br>
              <a:rPr lang="en-GB" sz="1350" b="1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Fibre links enable the remote clock comparisons, </a:t>
            </a:r>
            <a:br>
              <a:rPr lang="en-GB" sz="135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but </a:t>
            </a:r>
            <a:r>
              <a:rPr lang="en-GB" sz="1350" b="1" i="1" dirty="0">
                <a:solidFill>
                  <a:prstClr val="black"/>
                </a:solidFill>
                <a:latin typeface="Calibri" panose="020F0502020204030204"/>
              </a:rPr>
              <a:t>reliability </a:t>
            </a: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and </a:t>
            </a:r>
            <a:r>
              <a:rPr lang="en-GB" sz="1350" b="1" i="1" dirty="0">
                <a:solidFill>
                  <a:prstClr val="black"/>
                </a:solidFill>
                <a:latin typeface="Calibri" panose="020F0502020204030204"/>
              </a:rPr>
              <a:t>availability </a:t>
            </a: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are insufficient. </a:t>
            </a:r>
          </a:p>
          <a:p>
            <a:pPr marL="214313" indent="-214313" defTabSz="6858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35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  <a:t>International time scales</a:t>
            </a:r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br>
              <a:rPr lang="en-GB" sz="1350" b="1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Fibre-based time transfer offers </a:t>
            </a:r>
            <a:r>
              <a:rPr lang="en-GB" sz="1350" b="1" i="1" dirty="0">
                <a:solidFill>
                  <a:prstClr val="black"/>
                </a:solidFill>
                <a:latin typeface="Calibri" panose="020F0502020204030204"/>
              </a:rPr>
              <a:t>performance and resilience </a:t>
            </a: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beyond satellite techniques. </a:t>
            </a:r>
          </a:p>
          <a:p>
            <a:pPr marL="214313" indent="-214313" defTabSz="6858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35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  <a:t>Economical sustainability </a:t>
            </a:r>
            <a:br>
              <a:rPr lang="en-GB" sz="135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through </a:t>
            </a:r>
            <a:r>
              <a:rPr lang="en-GB" sz="1350" b="1" i="1" dirty="0">
                <a:solidFill>
                  <a:prstClr val="black"/>
                </a:solidFill>
                <a:latin typeface="Calibri" panose="020F0502020204030204"/>
              </a:rPr>
              <a:t>combined optical frequency and time </a:t>
            </a: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services in shared telecom fibre.</a:t>
            </a:r>
          </a:p>
          <a:p>
            <a:pPr marL="214313" indent="-214313" defTabSz="685800">
              <a:spcBef>
                <a:spcPts val="225"/>
              </a:spcBef>
              <a:buFont typeface="Arial" panose="020B0604020202020204" pitchFamily="34" charset="0"/>
              <a:buChar char="•"/>
            </a:pPr>
            <a:r>
              <a:rPr lang="en-GB" sz="135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  <a:t>Applications beyond metrology </a:t>
            </a:r>
            <a:br>
              <a:rPr lang="en-GB" sz="135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anose="020F0502020204030204"/>
              </a:rPr>
            </a:b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Fibre links will provide access to ultra-stable and accurate </a:t>
            </a:r>
            <a:br>
              <a:rPr lang="en-GB" sz="135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350" b="1" i="1" dirty="0">
                <a:solidFill>
                  <a:prstClr val="black"/>
                </a:solidFill>
                <a:latin typeface="Calibri" panose="020F0502020204030204"/>
              </a:rPr>
              <a:t>optical time and frequency references</a:t>
            </a:r>
            <a:r>
              <a:rPr lang="en-GB" sz="1350" dirty="0">
                <a:solidFill>
                  <a:prstClr val="black"/>
                </a:solidFill>
                <a:latin typeface="Calibri" panose="020F0502020204030204"/>
              </a:rPr>
              <a:t>.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90DB15-EC2B-4311-8172-93B3AA1C9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0CDC3EB-11C7-4E35-A012-78B80410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T/F workshop Paris, 11 June 2019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5A389A-DE9B-4609-9992-ABA234A516DB}"/>
              </a:ext>
            </a:extLst>
          </p:cNvPr>
          <p:cNvSpPr txBox="1"/>
          <p:nvPr/>
        </p:nvSpPr>
        <p:spPr>
          <a:xfrm>
            <a:off x="5604836" y="1814617"/>
            <a:ext cx="1221705" cy="5078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685800"/>
            <a:r>
              <a:rPr lang="en-GB" sz="1350" dirty="0">
                <a:solidFill>
                  <a:srgbClr val="C00000"/>
                </a:solidFill>
                <a:latin typeface="Calibri" panose="020F0502020204030204"/>
              </a:rPr>
              <a:t>Vision ≠ Reality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D9E644C-925E-43A3-92A9-72563EB07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25 Sept 2019</a:t>
            </a:r>
            <a:endParaRPr lang="en-GB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9B182D-F9F4-4EA5-BCA0-86E3CCFF7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5291854-F3E6-4929-AA72-C837F535F79E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/>
              <a:t>23</a:t>
            </a:fld>
            <a:endParaRPr lang="en-GB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14680830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3531A-5368-4704-B661-10FB7F955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Wider Impact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2A6B2C-01C6-4596-A967-A325B5748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88" y="888311"/>
            <a:ext cx="3339306" cy="13026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13A517-4053-4190-B95A-F38C0E164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2155" y="888311"/>
            <a:ext cx="3327147" cy="13026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4756C3-0452-471C-B60C-169D65A79F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288" y="2995692"/>
            <a:ext cx="3339306" cy="12948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2C5B3F-2F1C-425F-B49B-3F79D39A55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2154" y="2995332"/>
            <a:ext cx="3333166" cy="12948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4046F09-149D-400C-B955-3F1D473A9425}"/>
              </a:ext>
            </a:extLst>
          </p:cNvPr>
          <p:cNvSpPr txBox="1"/>
          <p:nvPr/>
        </p:nvSpPr>
        <p:spPr>
          <a:xfrm>
            <a:off x="268288" y="2190953"/>
            <a:ext cx="3339306" cy="751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spcAft>
                <a:spcPts val="450"/>
              </a:spcAft>
            </a:pPr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Enhanced international time scales </a:t>
            </a:r>
          </a:p>
          <a:p>
            <a:pPr marL="214313" indent="-214313" defTabSz="68580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prstClr val="black"/>
                </a:solidFill>
                <a:latin typeface="Calibri" panose="020F0502020204030204"/>
              </a:rPr>
              <a:t>Satellite navigation (e.g. Galileo) </a:t>
            </a:r>
          </a:p>
          <a:p>
            <a:pPr marL="214313" indent="-214313" defTabSz="68580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prstClr val="black"/>
                </a:solidFill>
                <a:latin typeface="Calibri" panose="020F0502020204030204"/>
              </a:rPr>
              <a:t>Telecommunication networks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F5D151-107B-4590-91C0-F527BAE8C378}"/>
              </a:ext>
            </a:extLst>
          </p:cNvPr>
          <p:cNvSpPr txBox="1"/>
          <p:nvPr/>
        </p:nvSpPr>
        <p:spPr>
          <a:xfrm>
            <a:off x="4662155" y="2190953"/>
            <a:ext cx="3610308" cy="751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spcAft>
                <a:spcPts val="450"/>
              </a:spcAft>
            </a:pPr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All-optical time keeping </a:t>
            </a:r>
          </a:p>
          <a:p>
            <a:pPr marL="214313" indent="-214313" defTabSz="68580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prstClr val="black"/>
                </a:solidFill>
                <a:latin typeface="Calibri" panose="020F0502020204030204"/>
              </a:rPr>
              <a:t>Optical frequency standards, oscillators and signalling </a:t>
            </a:r>
          </a:p>
          <a:p>
            <a:pPr marL="214313" indent="-214313" defTabSz="685800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prstClr val="black"/>
                </a:solidFill>
                <a:latin typeface="Calibri" panose="020F0502020204030204"/>
              </a:rPr>
              <a:t>Femtosecond timing?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40F844-1B6F-4AA3-A5D4-6F0470793E76}"/>
              </a:ext>
            </a:extLst>
          </p:cNvPr>
          <p:cNvSpPr txBox="1"/>
          <p:nvPr/>
        </p:nvSpPr>
        <p:spPr>
          <a:xfrm>
            <a:off x="268288" y="4290581"/>
            <a:ext cx="3675062" cy="751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spcBef>
                <a:spcPts val="450"/>
              </a:spcBef>
            </a:pPr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Pan-European fibre network for T&amp;F</a:t>
            </a:r>
          </a:p>
          <a:p>
            <a:pPr marL="214313" indent="-214313" defTabSz="685800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prstClr val="black"/>
                </a:solidFill>
                <a:latin typeface="Calibri" panose="020F0502020204030204"/>
              </a:rPr>
              <a:t>Dissemination of state-of-the-art frequency standards </a:t>
            </a:r>
          </a:p>
          <a:p>
            <a:pPr marL="214313" indent="-214313" defTabSz="685800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prstClr val="black"/>
                </a:solidFill>
                <a:latin typeface="Calibri" panose="020F0502020204030204"/>
              </a:rPr>
              <a:t>Secure traceable timing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516C2CB-69BF-4761-AC8F-FB0AC5E3B921}"/>
              </a:ext>
            </a:extLst>
          </p:cNvPr>
          <p:cNvSpPr txBox="1"/>
          <p:nvPr/>
        </p:nvSpPr>
        <p:spPr>
          <a:xfrm>
            <a:off x="4572000" y="4290221"/>
            <a:ext cx="3423320" cy="525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spcBef>
                <a:spcPts val="450"/>
              </a:spcBef>
            </a:pPr>
            <a:r>
              <a:rPr lang="en-GB" sz="1350" b="1" dirty="0">
                <a:solidFill>
                  <a:prstClr val="black"/>
                </a:solidFill>
                <a:latin typeface="Calibri" panose="020F0502020204030204"/>
              </a:rPr>
              <a:t>Global challenges</a:t>
            </a:r>
          </a:p>
          <a:p>
            <a:pPr algn="ctr" defTabSz="685800">
              <a:spcBef>
                <a:spcPts val="450"/>
              </a:spcBef>
            </a:pPr>
            <a:r>
              <a:rPr lang="en-GB" sz="1050" dirty="0">
                <a:solidFill>
                  <a:prstClr val="black"/>
                </a:solidFill>
                <a:latin typeface="Calibri" panose="020F0502020204030204"/>
              </a:rPr>
              <a:t>Climate – Water – Energy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6D4A17-2F95-4AF1-B661-65D55DBBA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T/F workshop Paris, 11 June 2019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38EE8-3E5D-4A45-8C7F-9A9B0D086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r>
              <a:rPr lang="en-US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25 Sept 2019</a:t>
            </a:r>
            <a:endParaRPr lang="en-GB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441B738-664F-4080-84B3-15F3681F7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5291854-F3E6-4929-AA72-C837F535F79E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/>
              <a:t>24</a:t>
            </a:fld>
            <a:endParaRPr lang="en-GB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550463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D2A4A3C-EA4E-4C1E-B65A-68D4D8322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EU Galileo Research Projects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2C8CCA9-56DB-4003-B16A-900B600B0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0" y="1454150"/>
            <a:ext cx="3302000" cy="2851149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GSOp</a:t>
            </a:r>
            <a:r>
              <a:rPr lang="en-US" dirty="0"/>
              <a:t> 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operation of GST (Galileo Time Scale). 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One of five UTC-lab supplying UTC(SP) GNSS and TW-data</a:t>
            </a:r>
          </a:p>
          <a:p>
            <a:r>
              <a:rPr lang="en-US" dirty="0"/>
              <a:t>GRC-MS </a:t>
            </a:r>
          </a:p>
          <a:p>
            <a:pPr lvl="1"/>
            <a:r>
              <a:rPr lang="en-US" dirty="0"/>
              <a:t>monitoring quality and accuracy of GST through local receivers</a:t>
            </a:r>
          </a:p>
          <a:p>
            <a:r>
              <a:rPr lang="en-US" dirty="0"/>
              <a:t>3PfD </a:t>
            </a:r>
          </a:p>
          <a:p>
            <a:pPr lvl="1"/>
            <a:r>
              <a:rPr lang="en-US" dirty="0"/>
              <a:t>Studies on Galileo PRS-signals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9DD1EDA5-DA26-409D-A01E-88D7F564E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sv-SE" noProof="0" smtClean="0"/>
              <a:t>25</a:t>
            </a:fld>
            <a:endParaRPr lang="sv-SE" noProof="0"/>
          </a:p>
        </p:txBody>
      </p:sp>
      <p:pic>
        <p:nvPicPr>
          <p:cNvPr id="8" name="Platshållare för innehåll 7">
            <a:extLst>
              <a:ext uri="{FF2B5EF4-FFF2-40B4-BE49-F238E27FC236}">
                <a16:creationId xmlns:a16="http://schemas.microsoft.com/office/drawing/2014/main" id="{6929FB9B-4B20-4602-88BE-0644BBBCED78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4929764" y="1828800"/>
            <a:ext cx="3094472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585394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Time’s up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per.olof.hedekvist@ri.se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65942860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 &amp; frequency signal / data</a:t>
            </a:r>
            <a:br>
              <a:rPr lang="en-US" dirty="0"/>
            </a:br>
            <a:r>
              <a:rPr lang="en-US" dirty="0"/>
              <a:t>	</a:t>
            </a:r>
            <a:r>
              <a:rPr lang="en-US" sz="2700" dirty="0"/>
              <a:t>- Requirements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54050" y="1695450"/>
            <a:ext cx="4312095" cy="2635250"/>
          </a:xfrm>
        </p:spPr>
        <p:txBody>
          <a:bodyPr>
            <a:normAutofit/>
          </a:bodyPr>
          <a:lstStyle/>
          <a:p>
            <a:r>
              <a:rPr lang="en-US" dirty="0"/>
              <a:t>Better silent than wrong</a:t>
            </a:r>
          </a:p>
          <a:p>
            <a:r>
              <a:rPr lang="en-US" dirty="0"/>
              <a:t>Traceable to common reference</a:t>
            </a:r>
          </a:p>
          <a:p>
            <a:pPr lvl="1"/>
            <a:r>
              <a:rPr lang="en-US" sz="1600" dirty="0"/>
              <a:t>Known uncertainty</a:t>
            </a:r>
          </a:p>
          <a:p>
            <a:r>
              <a:rPr lang="en-US" dirty="0"/>
              <a:t>Multiple sources must be weighted with respect to stability</a:t>
            </a:r>
          </a:p>
          <a:p>
            <a:pPr lvl="1"/>
            <a:r>
              <a:rPr lang="en-US" sz="1600" dirty="0"/>
              <a:t>Historical data determines weight.</a:t>
            </a:r>
          </a:p>
        </p:txBody>
      </p:sp>
    </p:spTree>
    <p:extLst>
      <p:ext uri="{BB962C8B-B14F-4D97-AF65-F5344CB8AC3E}">
        <p14:creationId xmlns:p14="http://schemas.microsoft.com/office/powerpoint/2010/main" val="313808428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 19">
            <a:extLst>
              <a:ext uri="{FF2B5EF4-FFF2-40B4-BE49-F238E27FC236}">
                <a16:creationId xmlns:a16="http://schemas.microsoft.com/office/drawing/2014/main" id="{1232FD69-4D64-44A1-9D8C-E8A587CC7570}"/>
              </a:ext>
            </a:extLst>
          </p:cNvPr>
          <p:cNvGrpSpPr/>
          <p:nvPr/>
        </p:nvGrpSpPr>
        <p:grpSpPr>
          <a:xfrm>
            <a:off x="279753" y="3606800"/>
            <a:ext cx="3371811" cy="1460683"/>
            <a:chOff x="279753" y="3429000"/>
            <a:chExt cx="3371811" cy="1460683"/>
          </a:xfrm>
        </p:grpSpPr>
        <p:pic>
          <p:nvPicPr>
            <p:cNvPr id="8" name="Bildobjekt 7">
              <a:extLst>
                <a:ext uri="{FF2B5EF4-FFF2-40B4-BE49-F238E27FC236}">
                  <a16:creationId xmlns:a16="http://schemas.microsoft.com/office/drawing/2014/main" id="{CE37E475-24EB-4C7D-BE7D-DFE00AD6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279753" y="3429000"/>
              <a:ext cx="1371602" cy="914401"/>
            </a:xfrm>
            <a:prstGeom prst="rect">
              <a:avLst/>
            </a:prstGeom>
          </p:spPr>
        </p:pic>
        <p:pic>
          <p:nvPicPr>
            <p:cNvPr id="11" name="Bildobjekt 10">
              <a:extLst>
                <a:ext uri="{FF2B5EF4-FFF2-40B4-BE49-F238E27FC236}">
                  <a16:creationId xmlns:a16="http://schemas.microsoft.com/office/drawing/2014/main" id="{E2768315-84B7-43DE-BF2F-2EC986ABD4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3016382" y="4254501"/>
              <a:ext cx="635182" cy="635182"/>
            </a:xfrm>
            <a:prstGeom prst="rect">
              <a:avLst/>
            </a:prstGeom>
          </p:spPr>
        </p:pic>
        <p:sp>
          <p:nvSpPr>
            <p:cNvPr id="13" name="textruta 12">
              <a:extLst>
                <a:ext uri="{FF2B5EF4-FFF2-40B4-BE49-F238E27FC236}">
                  <a16:creationId xmlns:a16="http://schemas.microsoft.com/office/drawing/2014/main" id="{E97E28EF-51C0-4E87-87DB-B3B14CFEE384}"/>
                </a:ext>
              </a:extLst>
            </p:cNvPr>
            <p:cNvSpPr txBox="1"/>
            <p:nvPr/>
          </p:nvSpPr>
          <p:spPr>
            <a:xfrm>
              <a:off x="415747" y="4350012"/>
              <a:ext cx="12005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reference</a:t>
              </a:r>
            </a:p>
          </p:txBody>
        </p:sp>
        <p:sp>
          <p:nvSpPr>
            <p:cNvPr id="14" name="textruta 13">
              <a:extLst>
                <a:ext uri="{FF2B5EF4-FFF2-40B4-BE49-F238E27FC236}">
                  <a16:creationId xmlns:a16="http://schemas.microsoft.com/office/drawing/2014/main" id="{D6242233-BC25-4349-8803-8AE983E9560D}"/>
                </a:ext>
              </a:extLst>
            </p:cNvPr>
            <p:cNvSpPr txBox="1"/>
            <p:nvPr/>
          </p:nvSpPr>
          <p:spPr>
            <a:xfrm>
              <a:off x="3016381" y="3877847"/>
              <a:ext cx="6351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/>
                <a:t>user</a:t>
              </a:r>
            </a:p>
          </p:txBody>
        </p:sp>
        <p:cxnSp>
          <p:nvCxnSpPr>
            <p:cNvPr id="16" name="Rak pilkoppling 15">
              <a:extLst>
                <a:ext uri="{FF2B5EF4-FFF2-40B4-BE49-F238E27FC236}">
                  <a16:creationId xmlns:a16="http://schemas.microsoft.com/office/drawing/2014/main" id="{5C641ABA-FCEE-4B4B-8C2C-7E622AAA1558}"/>
                </a:ext>
              </a:extLst>
            </p:cNvPr>
            <p:cNvCxnSpPr>
              <a:cxnSpLocks/>
            </p:cNvCxnSpPr>
            <p:nvPr/>
          </p:nvCxnSpPr>
          <p:spPr>
            <a:xfrm>
              <a:off x="1435100" y="3975362"/>
              <a:ext cx="1546178" cy="46963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ak pilkoppling 17">
              <a:extLst>
                <a:ext uri="{FF2B5EF4-FFF2-40B4-BE49-F238E27FC236}">
                  <a16:creationId xmlns:a16="http://schemas.microsoft.com/office/drawing/2014/main" id="{7A90D630-F0E2-4C87-AF3A-1E6487B4205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35100" y="4103365"/>
              <a:ext cx="1546178" cy="46872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Time &amp; frequency signal / data</a:t>
            </a:r>
            <a:br>
              <a:rPr lang="en-US" dirty="0"/>
            </a:br>
            <a:r>
              <a:rPr lang="en-US" dirty="0"/>
              <a:t>	</a:t>
            </a:r>
            <a:r>
              <a:rPr lang="en-US" sz="2700" dirty="0"/>
              <a:t>- Traceability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54051" y="1695449"/>
            <a:ext cx="4165600" cy="2055305"/>
          </a:xfrm>
        </p:spPr>
        <p:txBody>
          <a:bodyPr>
            <a:normAutofit/>
          </a:bodyPr>
          <a:lstStyle/>
          <a:p>
            <a:r>
              <a:rPr lang="en-US" sz="1600" dirty="0"/>
              <a:t>Unbroken chain of information</a:t>
            </a:r>
          </a:p>
          <a:p>
            <a:r>
              <a:rPr lang="en-US" sz="1600" dirty="0"/>
              <a:t>Bidirectional</a:t>
            </a:r>
          </a:p>
          <a:p>
            <a:pPr lvl="1"/>
            <a:r>
              <a:rPr lang="en-US" sz="1600" dirty="0"/>
              <a:t>Link-data not sufficient, client clock data is necessary</a:t>
            </a:r>
          </a:p>
          <a:p>
            <a:pPr lvl="1"/>
            <a:r>
              <a:rPr lang="en-US" sz="1600" dirty="0"/>
              <a:t>Synch to GNSS signal not traceable</a:t>
            </a: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C30A8BCF-8F3D-4715-8FD2-E0D2F91016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4876172" y="1560513"/>
            <a:ext cx="3613778" cy="1754188"/>
          </a:xfrm>
          <a:prstGeom prst="rect">
            <a:avLst/>
          </a:prstGeom>
        </p:spPr>
      </p:pic>
      <p:sp>
        <p:nvSpPr>
          <p:cNvPr id="4" name="Rektangel 3">
            <a:extLst>
              <a:ext uri="{FF2B5EF4-FFF2-40B4-BE49-F238E27FC236}">
                <a16:creationId xmlns:a16="http://schemas.microsoft.com/office/drawing/2014/main" id="{68FC0F41-773C-45CA-80D6-DBF0844CA96F}"/>
              </a:ext>
            </a:extLst>
          </p:cNvPr>
          <p:cNvSpPr/>
          <p:nvPr/>
        </p:nvSpPr>
        <p:spPr>
          <a:xfrm>
            <a:off x="7696200" y="2724150"/>
            <a:ext cx="203200" cy="222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650985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2A48FA9C-6A1F-45BC-BF1B-62ECD6885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180" y="828675"/>
            <a:ext cx="4968820" cy="348615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UTC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54051" y="1441450"/>
            <a:ext cx="3619500" cy="288925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</a:pPr>
            <a:r>
              <a:rPr lang="en-US" dirty="0"/>
              <a:t>International time since 1972</a:t>
            </a:r>
          </a:p>
          <a:p>
            <a:pPr>
              <a:spcBef>
                <a:spcPts val="600"/>
              </a:spcBef>
            </a:pPr>
            <a:r>
              <a:rPr lang="en-US" dirty="0"/>
              <a:t>680 clocks in 88 labs (2018)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Local realizations UTC(k)</a:t>
            </a:r>
          </a:p>
          <a:p>
            <a:pPr>
              <a:spcBef>
                <a:spcPts val="600"/>
              </a:spcBef>
            </a:pPr>
            <a:r>
              <a:rPr lang="en-US" dirty="0"/>
              <a:t>Continuous comparison, data collected by BIPM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Calculates weighted average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Sends correction data to all participants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Local timescales use data for improved UTC(k) realizations </a:t>
            </a:r>
          </a:p>
        </p:txBody>
      </p:sp>
    </p:spTree>
    <p:extLst>
      <p:ext uri="{BB962C8B-B14F-4D97-AF65-F5344CB8AC3E}">
        <p14:creationId xmlns:p14="http://schemas.microsoft.com/office/powerpoint/2010/main" val="3846527609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 (former SP)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54050" y="1441450"/>
            <a:ext cx="4597400" cy="2889250"/>
          </a:xfrm>
        </p:spPr>
        <p:txBody>
          <a:bodyPr>
            <a:normAutofit fontScale="62500" lnSpcReduction="20000"/>
          </a:bodyPr>
          <a:lstStyle/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Department of Measurement Science and Technologies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National Metrology Institute in Sweden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PNT-group</a:t>
            </a:r>
          </a:p>
          <a:p>
            <a:pPr marL="685800" lvl="2">
              <a:lnSpc>
                <a:spcPct val="120000"/>
              </a:lnSpc>
              <a:spcBef>
                <a:spcPts val="600"/>
              </a:spcBef>
            </a:pPr>
            <a:r>
              <a:rPr lang="en-US" sz="1700" dirty="0"/>
              <a:t>5 members</a:t>
            </a:r>
          </a:p>
          <a:p>
            <a:pPr marL="685800" lvl="2">
              <a:lnSpc>
                <a:spcPct val="120000"/>
              </a:lnSpc>
              <a:spcBef>
                <a:spcPts val="600"/>
              </a:spcBef>
            </a:pPr>
            <a:r>
              <a:rPr lang="en-US" sz="1700" dirty="0"/>
              <a:t>3 FET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UTC(SP) since 1/4 1996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Main site in Borås, additional site in Stockholm since 2013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T&amp;F transfer using GNSS CV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TWSTFT station in Borås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Redundant fiber connection through SUNET</a:t>
            </a:r>
          </a:p>
          <a:p>
            <a:pPr marL="400050" lvl="1">
              <a:lnSpc>
                <a:spcPct val="120000"/>
              </a:lnSpc>
              <a:spcBef>
                <a:spcPts val="600"/>
              </a:spcBef>
            </a:pPr>
            <a:r>
              <a:rPr lang="en-US"/>
              <a:t>10 GBE </a:t>
            </a:r>
            <a:r>
              <a:rPr lang="en-US" dirty="0"/>
              <a:t>channel in 100 </a:t>
            </a:r>
            <a:r>
              <a:rPr lang="en-US"/>
              <a:t>GBE wavelength.</a:t>
            </a:r>
            <a:endParaRPr lang="en-US" dirty="0"/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84D04CEC-3272-46C4-83BD-3243D6FAC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8095" y="254000"/>
            <a:ext cx="3300857" cy="4178300"/>
          </a:xfrm>
          <a:prstGeom prst="rect">
            <a:avLst/>
          </a:prstGeom>
        </p:spPr>
      </p:pic>
      <p:sp>
        <p:nvSpPr>
          <p:cNvPr id="3" name="Stjärna: 5 punkter 2">
            <a:extLst>
              <a:ext uri="{FF2B5EF4-FFF2-40B4-BE49-F238E27FC236}">
                <a16:creationId xmlns:a16="http://schemas.microsoft.com/office/drawing/2014/main" id="{5F8FAE5F-8314-4CF1-934D-A531B98D994D}"/>
              </a:ext>
            </a:extLst>
          </p:cNvPr>
          <p:cNvSpPr/>
          <p:nvPr/>
        </p:nvSpPr>
        <p:spPr>
          <a:xfrm>
            <a:off x="6381750" y="3365501"/>
            <a:ext cx="298450" cy="317500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Stjärna: 5 punkter 6">
            <a:extLst>
              <a:ext uri="{FF2B5EF4-FFF2-40B4-BE49-F238E27FC236}">
                <a16:creationId xmlns:a16="http://schemas.microsoft.com/office/drawing/2014/main" id="{8BD8A884-BAB0-49DB-AAF7-BD3F3E2F2877}"/>
              </a:ext>
            </a:extLst>
          </p:cNvPr>
          <p:cNvSpPr/>
          <p:nvPr/>
        </p:nvSpPr>
        <p:spPr>
          <a:xfrm>
            <a:off x="7061200" y="2867025"/>
            <a:ext cx="298450" cy="317500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346244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 and H-masers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16000" y="1828800"/>
            <a:ext cx="3733800" cy="2476500"/>
          </a:xfrm>
        </p:spPr>
        <p:txBody>
          <a:bodyPr>
            <a:normAutofit/>
          </a:bodyPr>
          <a:lstStyle/>
          <a:p>
            <a:r>
              <a:rPr lang="en-US" dirty="0"/>
              <a:t>25 clocks reported to BIPM</a:t>
            </a:r>
          </a:p>
          <a:p>
            <a:pPr lvl="1"/>
            <a:r>
              <a:rPr lang="en-US" dirty="0"/>
              <a:t>8 H-masers (+2 in Sept. 2019)</a:t>
            </a:r>
          </a:p>
          <a:p>
            <a:pPr lvl="1"/>
            <a:r>
              <a:rPr lang="en-US" dirty="0"/>
              <a:t>15 Cs high performance </a:t>
            </a:r>
          </a:p>
          <a:p>
            <a:pPr lvl="1"/>
            <a:r>
              <a:rPr lang="en-US" dirty="0"/>
              <a:t>2 Cs standard performance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3ABC7F9B-7442-46ED-ABBE-D229AD1A6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5087" y="1717675"/>
            <a:ext cx="2628275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325611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04800" y="607484"/>
            <a:ext cx="3124200" cy="74506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>
              <a:spcAft>
                <a:spcPts val="600"/>
              </a:spcAft>
            </a:pPr>
            <a:endParaRPr lang="sv-SE" sz="14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1" name="Rubrik 1"/>
          <p:cNvSpPr txBox="1">
            <a:spLocks/>
          </p:cNvSpPr>
          <p:nvPr/>
        </p:nvSpPr>
        <p:spPr>
          <a:xfrm>
            <a:off x="183976" y="-20538"/>
            <a:ext cx="7772400" cy="79993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46A4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46A4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46A4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46A4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46A4"/>
                </a:solidFill>
                <a:latin typeface="Arial" charset="0"/>
              </a:defRPr>
            </a:lvl5pPr>
            <a:lvl6pPr marL="358033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46A4"/>
                </a:solidFill>
                <a:latin typeface="Arial" charset="0"/>
              </a:defRPr>
            </a:lvl6pPr>
            <a:lvl7pPr marL="716067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46A4"/>
                </a:solidFill>
                <a:latin typeface="Arial" charset="0"/>
              </a:defRPr>
            </a:lvl7pPr>
            <a:lvl8pPr marL="10741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46A4"/>
                </a:solidFill>
                <a:latin typeface="Arial" charset="0"/>
              </a:defRPr>
            </a:lvl8pPr>
            <a:lvl9pPr marL="1432133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46A4"/>
                </a:solidFill>
                <a:latin typeface="Arial" charset="0"/>
              </a:defRPr>
            </a:lvl9pPr>
          </a:lstStyle>
          <a:p>
            <a:endParaRPr lang="sv-SE" kern="0" dirty="0">
              <a:latin typeface="Calibri"/>
              <a:ea typeface="ＭＳ Ｐゴシック" pitchFamily="-109" charset="-128"/>
              <a:cs typeface="Calibri"/>
            </a:endParaRPr>
          </a:p>
        </p:txBody>
      </p:sp>
      <p:sp>
        <p:nvSpPr>
          <p:cNvPr id="9" name="textruta 8"/>
          <p:cNvSpPr txBox="1"/>
          <p:nvPr/>
        </p:nvSpPr>
        <p:spPr>
          <a:xfrm>
            <a:off x="179512" y="123478"/>
            <a:ext cx="4896544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kern="0" dirty="0">
                <a:solidFill>
                  <a:srgbClr val="0046A4"/>
                </a:solidFill>
                <a:latin typeface="Calibri"/>
                <a:ea typeface="ＭＳ Ｐゴシック" pitchFamily="-109" charset="-128"/>
                <a:cs typeface="Calibri"/>
              </a:rPr>
              <a:t>Secure clock site</a:t>
            </a:r>
          </a:p>
          <a:p>
            <a:endParaRPr lang="en-US" sz="500" kern="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ea typeface="ＭＳ Ｐゴシック" pitchFamily="-107" charset="-128"/>
              <a:cs typeface="Calibri"/>
            </a:endParaRPr>
          </a:p>
          <a:p>
            <a:r>
              <a:rPr lang="en-US" sz="1600" b="1" dirty="0">
                <a:solidFill>
                  <a:srgbClr val="808080">
                    <a:lumMod val="50000"/>
                  </a:srgbClr>
                </a:solidFill>
                <a:latin typeface="Calibri"/>
                <a:cs typeface="Calibri"/>
              </a:rPr>
              <a:t>Construction of clock labs in cavern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808080">
                    <a:lumMod val="50000"/>
                  </a:srgbClr>
                </a:solidFill>
                <a:latin typeface="Calibri"/>
                <a:cs typeface="Calibri"/>
              </a:rPr>
              <a:t>A dual Time and Frequency lab has been built in secured cavern</a:t>
            </a:r>
          </a:p>
          <a:p>
            <a:pPr marL="643783" lvl="1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808080">
                    <a:lumMod val="50000"/>
                  </a:srgbClr>
                </a:solidFill>
                <a:latin typeface="Calibri"/>
                <a:cs typeface="Calibri"/>
              </a:rPr>
              <a:t>Stockholm area</a:t>
            </a:r>
          </a:p>
          <a:p>
            <a:pPr marL="643783" lvl="1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808080">
                    <a:lumMod val="50000"/>
                  </a:srgbClr>
                </a:solidFill>
                <a:latin typeface="Calibri"/>
                <a:cs typeface="Calibri"/>
              </a:rPr>
              <a:t>&gt; 15 m below surface level</a:t>
            </a:r>
          </a:p>
          <a:p>
            <a:pPr marL="643783" lvl="1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808080">
                    <a:lumMod val="50000"/>
                  </a:srgbClr>
                </a:solidFill>
                <a:latin typeface="Calibri"/>
                <a:cs typeface="Calibri"/>
              </a:rPr>
              <a:t>EM-shielded, vibration absorbers, shock wave protection</a:t>
            </a:r>
          </a:p>
          <a:p>
            <a:pPr marL="643783" lvl="1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808080">
                    <a:lumMod val="50000"/>
                  </a:srgbClr>
                </a:solidFill>
                <a:latin typeface="Calibri"/>
                <a:cs typeface="Calibri"/>
              </a:rPr>
              <a:t>UPS, batteries and 3 diesel generators</a:t>
            </a:r>
          </a:p>
          <a:p>
            <a:pPr marL="643783" lvl="1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808080">
                    <a:lumMod val="50000"/>
                  </a:srgbClr>
                </a:solidFill>
                <a:latin typeface="Calibri"/>
                <a:cs typeface="Calibri"/>
              </a:rPr>
              <a:t>Climate control, with redundancy</a:t>
            </a:r>
          </a:p>
          <a:p>
            <a:pPr marL="643783" lvl="1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808080">
                    <a:lumMod val="50000"/>
                  </a:srgbClr>
                </a:solidFill>
                <a:latin typeface="Calibri"/>
                <a:cs typeface="Calibri"/>
              </a:rPr>
              <a:t>Locations divided in two separate, identical labs</a:t>
            </a:r>
          </a:p>
          <a:p>
            <a:pPr marL="643783" lvl="1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808080">
                    <a:lumMod val="50000"/>
                  </a:srgbClr>
                </a:solidFill>
                <a:latin typeface="Calibri"/>
                <a:cs typeface="Calibri"/>
              </a:rPr>
              <a:t>Separate redundant power and cooling supply.</a:t>
            </a:r>
          </a:p>
          <a:p>
            <a:pPr marL="643783" lvl="1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808080">
                    <a:lumMod val="50000"/>
                  </a:srgbClr>
                </a:solidFill>
                <a:latin typeface="Calibri"/>
                <a:cs typeface="Calibri"/>
              </a:rPr>
              <a:t>3 Cs and 1 active HM in each lab</a:t>
            </a:r>
          </a:p>
          <a:p>
            <a:pPr marL="1100983" lvl="2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808080">
                    <a:lumMod val="50000"/>
                  </a:srgbClr>
                </a:solidFill>
                <a:latin typeface="Calibri"/>
                <a:cs typeface="Calibri"/>
              </a:rPr>
              <a:t>5071A-001 and MHM2020</a:t>
            </a:r>
          </a:p>
          <a:p>
            <a:pPr marL="643783" lvl="1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808080">
                    <a:lumMod val="50000"/>
                  </a:srgbClr>
                </a:solidFill>
                <a:latin typeface="Calibri"/>
                <a:cs typeface="Calibri"/>
              </a:rPr>
              <a:t>Identical set of timing and communication equipment in both</a:t>
            </a:r>
          </a:p>
          <a:p>
            <a:pPr marL="643783" lvl="1" indent="-285750">
              <a:buFont typeface="Arial" pitchFamily="34" charset="0"/>
              <a:buChar char="•"/>
            </a:pPr>
            <a:endParaRPr lang="sv-SE" sz="1600" dirty="0">
              <a:solidFill>
                <a:srgbClr val="808080">
                  <a:lumMod val="50000"/>
                </a:srgbClr>
              </a:solidFill>
              <a:latin typeface="Calibri"/>
              <a:cs typeface="Calibri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67494"/>
            <a:ext cx="3731075" cy="1856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 descr="\\Sp.se\dok\MT\MTk\Arkiv_Tid\Övriga uppdrag\Projekt mm\PTS\PTS 2010-2012\SP-TFB1\bilder\SP-TFB1\20120313\DSCN016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11710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09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752475" y="228600"/>
            <a:ext cx="6686550" cy="429816"/>
          </a:xfrm>
          <a:ln/>
        </p:spPr>
        <p:txBody>
          <a:bodyPr vert="horz" lIns="92075" tIns="46038" rIns="92075" bIns="46038" rtlCol="0" anchor="b" anchorCtr="0">
            <a:normAutofit fontScale="90000"/>
          </a:bodyPr>
          <a:lstStyle/>
          <a:p>
            <a:r>
              <a:rPr lang="sv-SE" altLang="sv-SE" dirty="0"/>
              <a:t>RISE National </a:t>
            </a:r>
            <a:r>
              <a:rPr lang="sv-SE" altLang="sv-SE" dirty="0" err="1"/>
              <a:t>Timescale</a:t>
            </a:r>
            <a:r>
              <a:rPr lang="sv-SE" altLang="sv-SE" dirty="0"/>
              <a:t> UTC(SP)</a:t>
            </a:r>
          </a:p>
        </p:txBody>
      </p:sp>
      <p:grpSp>
        <p:nvGrpSpPr>
          <p:cNvPr id="84016" name="Group 48"/>
          <p:cNvGrpSpPr>
            <a:grpSpLocks/>
          </p:cNvGrpSpPr>
          <p:nvPr/>
        </p:nvGrpSpPr>
        <p:grpSpPr bwMode="auto">
          <a:xfrm>
            <a:off x="6251575" y="2625329"/>
            <a:ext cx="2801938" cy="1589485"/>
            <a:chOff x="3938" y="2205"/>
            <a:chExt cx="1765" cy="1335"/>
          </a:xfrm>
        </p:grpSpPr>
        <p:sp>
          <p:nvSpPr>
            <p:cNvPr id="83998" name="Line 30"/>
            <p:cNvSpPr>
              <a:spLocks noChangeShapeType="1"/>
            </p:cNvSpPr>
            <p:nvPr/>
          </p:nvSpPr>
          <p:spPr bwMode="auto">
            <a:xfrm>
              <a:off x="4775" y="2205"/>
              <a:ext cx="0" cy="10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99" name="Rectangle 31"/>
            <p:cNvSpPr>
              <a:spLocks noChangeArrowheads="1"/>
            </p:cNvSpPr>
            <p:nvPr/>
          </p:nvSpPr>
          <p:spPr bwMode="auto">
            <a:xfrm>
              <a:off x="4487" y="3229"/>
              <a:ext cx="576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/>
              <a:r>
                <a:rPr lang="sv-SE" altLang="sv-SE" dirty="0">
                  <a:latin typeface="Times New Roman" pitchFamily="18" charset="0"/>
                </a:rPr>
                <a:t>BIPM</a:t>
              </a:r>
            </a:p>
          </p:txBody>
        </p:sp>
        <p:sp>
          <p:nvSpPr>
            <p:cNvPr id="84001" name="Rectangle 33"/>
            <p:cNvSpPr>
              <a:spLocks noChangeArrowheads="1"/>
            </p:cNvSpPr>
            <p:nvPr/>
          </p:nvSpPr>
          <p:spPr bwMode="auto">
            <a:xfrm>
              <a:off x="3938" y="2568"/>
              <a:ext cx="1765" cy="3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sv-SE" altLang="sv-SE" b="1">
                  <a:latin typeface="Times New Roman" pitchFamily="18" charset="0"/>
                </a:rPr>
                <a:t>UTC(SP) – GPS/TWSTFT</a:t>
              </a:r>
            </a:p>
          </p:txBody>
        </p:sp>
      </p:grpSp>
      <p:grpSp>
        <p:nvGrpSpPr>
          <p:cNvPr id="84021" name="Group 53"/>
          <p:cNvGrpSpPr>
            <a:grpSpLocks/>
          </p:cNvGrpSpPr>
          <p:nvPr/>
        </p:nvGrpSpPr>
        <p:grpSpPr bwMode="auto">
          <a:xfrm>
            <a:off x="468314" y="1277541"/>
            <a:ext cx="6108700" cy="1835944"/>
            <a:chOff x="295" y="1073"/>
            <a:chExt cx="3848" cy="1542"/>
          </a:xfrm>
        </p:grpSpPr>
        <p:sp>
          <p:nvSpPr>
            <p:cNvPr id="83989" name="Line 21"/>
            <p:cNvSpPr>
              <a:spLocks noChangeShapeType="1"/>
            </p:cNvSpPr>
            <p:nvPr/>
          </p:nvSpPr>
          <p:spPr bwMode="auto">
            <a:xfrm>
              <a:off x="295" y="1257"/>
              <a:ext cx="10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3972" name="Group 4"/>
            <p:cNvGrpSpPr>
              <a:grpSpLocks/>
            </p:cNvGrpSpPr>
            <p:nvPr/>
          </p:nvGrpSpPr>
          <p:grpSpPr bwMode="auto">
            <a:xfrm>
              <a:off x="383" y="1073"/>
              <a:ext cx="955" cy="1542"/>
              <a:chOff x="662" y="1544"/>
              <a:chExt cx="914" cy="1534"/>
            </a:xfrm>
          </p:grpSpPr>
          <p:sp>
            <p:nvSpPr>
              <p:cNvPr id="83973" name="Rectangle 5"/>
              <p:cNvSpPr>
                <a:spLocks noChangeArrowheads="1"/>
              </p:cNvSpPr>
              <p:nvPr/>
            </p:nvSpPr>
            <p:spPr bwMode="auto">
              <a:xfrm>
                <a:off x="680" y="1544"/>
                <a:ext cx="896" cy="368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2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74" name="Rectangle 6"/>
              <p:cNvSpPr>
                <a:spLocks noChangeArrowheads="1"/>
              </p:cNvSpPr>
              <p:nvPr/>
            </p:nvSpPr>
            <p:spPr bwMode="auto">
              <a:xfrm>
                <a:off x="662" y="1617"/>
                <a:ext cx="738" cy="3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sv-SE" altLang="sv-SE" dirty="0">
                    <a:latin typeface="Times New Roman" pitchFamily="18" charset="0"/>
                  </a:rPr>
                  <a:t>Clock 1 SP</a:t>
                </a:r>
              </a:p>
            </p:txBody>
          </p:sp>
          <p:sp>
            <p:nvSpPr>
              <p:cNvPr id="83975" name="Rectangle 7"/>
              <p:cNvSpPr>
                <a:spLocks noChangeArrowheads="1"/>
              </p:cNvSpPr>
              <p:nvPr/>
            </p:nvSpPr>
            <p:spPr bwMode="auto">
              <a:xfrm>
                <a:off x="680" y="2120"/>
                <a:ext cx="896" cy="368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2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76" name="Rectangle 8"/>
              <p:cNvSpPr>
                <a:spLocks noChangeArrowheads="1"/>
              </p:cNvSpPr>
              <p:nvPr/>
            </p:nvSpPr>
            <p:spPr bwMode="auto">
              <a:xfrm>
                <a:off x="662" y="2193"/>
                <a:ext cx="738" cy="3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sv-SE" altLang="sv-SE" dirty="0">
                    <a:latin typeface="Times New Roman" pitchFamily="18" charset="0"/>
                  </a:rPr>
                  <a:t>Clock 2 SP</a:t>
                </a:r>
              </a:p>
            </p:txBody>
          </p:sp>
          <p:sp>
            <p:nvSpPr>
              <p:cNvPr id="83977" name="Rectangle 9"/>
              <p:cNvSpPr>
                <a:spLocks noChangeArrowheads="1"/>
              </p:cNvSpPr>
              <p:nvPr/>
            </p:nvSpPr>
            <p:spPr bwMode="auto">
              <a:xfrm>
                <a:off x="680" y="2696"/>
                <a:ext cx="896" cy="368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2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78" name="Rectangle 10"/>
              <p:cNvSpPr>
                <a:spLocks noChangeArrowheads="1"/>
              </p:cNvSpPr>
              <p:nvPr/>
            </p:nvSpPr>
            <p:spPr bwMode="auto">
              <a:xfrm>
                <a:off x="662" y="2769"/>
                <a:ext cx="769" cy="3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sv-SE" altLang="sv-SE" dirty="0">
                    <a:latin typeface="Times New Roman" pitchFamily="18" charset="0"/>
                  </a:rPr>
                  <a:t>Clock N SP</a:t>
                </a:r>
              </a:p>
            </p:txBody>
          </p:sp>
        </p:grpSp>
        <p:sp>
          <p:nvSpPr>
            <p:cNvPr id="83979" name="Line 11"/>
            <p:cNvSpPr>
              <a:spLocks noChangeShapeType="1"/>
            </p:cNvSpPr>
            <p:nvPr/>
          </p:nvSpPr>
          <p:spPr bwMode="auto">
            <a:xfrm>
              <a:off x="1338" y="1253"/>
              <a:ext cx="1926" cy="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80" name="Rectangle 12"/>
            <p:cNvSpPr>
              <a:spLocks noChangeArrowheads="1"/>
            </p:cNvSpPr>
            <p:nvPr/>
          </p:nvSpPr>
          <p:spPr bwMode="auto">
            <a:xfrm>
              <a:off x="3288" y="1949"/>
              <a:ext cx="800" cy="311"/>
            </a:xfrm>
            <a:prstGeom prst="rect">
              <a:avLst/>
            </a:prstGeom>
            <a:noFill/>
            <a:ln w="25400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0" hangingPunct="0"/>
              <a:r>
                <a:rPr lang="sv-SE" altLang="sv-SE" b="1">
                  <a:latin typeface="Times New Roman" pitchFamily="18" charset="0"/>
                </a:rPr>
                <a:t>UTC(SP)</a:t>
              </a:r>
            </a:p>
          </p:txBody>
        </p:sp>
        <p:sp>
          <p:nvSpPr>
            <p:cNvPr id="83981" name="Rectangle 13"/>
            <p:cNvSpPr>
              <a:spLocks noChangeArrowheads="1"/>
            </p:cNvSpPr>
            <p:nvPr/>
          </p:nvSpPr>
          <p:spPr bwMode="auto">
            <a:xfrm>
              <a:off x="3271" y="1073"/>
              <a:ext cx="872" cy="368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82" name="Rectangle 14"/>
            <p:cNvSpPr>
              <a:spLocks noChangeArrowheads="1"/>
            </p:cNvSpPr>
            <p:nvPr/>
          </p:nvSpPr>
          <p:spPr bwMode="auto">
            <a:xfrm>
              <a:off x="3354" y="1141"/>
              <a:ext cx="755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sv-SE" altLang="sv-SE" dirty="0" err="1">
                  <a:latin typeface="Times New Roman" pitchFamily="18" charset="0"/>
                </a:rPr>
                <a:t>Correction</a:t>
              </a:r>
              <a:endParaRPr lang="sv-SE" altLang="sv-SE" dirty="0">
                <a:latin typeface="Times New Roman" pitchFamily="18" charset="0"/>
              </a:endParaRPr>
            </a:p>
          </p:txBody>
        </p:sp>
        <p:sp>
          <p:nvSpPr>
            <p:cNvPr id="83983" name="Line 15"/>
            <p:cNvSpPr>
              <a:spLocks noChangeShapeType="1"/>
            </p:cNvSpPr>
            <p:nvPr/>
          </p:nvSpPr>
          <p:spPr bwMode="auto">
            <a:xfrm>
              <a:off x="3707" y="1449"/>
              <a:ext cx="0" cy="48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87" name="Line 19"/>
            <p:cNvSpPr>
              <a:spLocks noChangeShapeType="1"/>
            </p:cNvSpPr>
            <p:nvPr/>
          </p:nvSpPr>
          <p:spPr bwMode="auto">
            <a:xfrm>
              <a:off x="298" y="1248"/>
              <a:ext cx="0" cy="119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90" name="Line 22"/>
            <p:cNvSpPr>
              <a:spLocks noChangeShapeType="1"/>
            </p:cNvSpPr>
            <p:nvPr/>
          </p:nvSpPr>
          <p:spPr bwMode="auto">
            <a:xfrm flipV="1">
              <a:off x="295" y="2429"/>
              <a:ext cx="10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91" name="Line 23"/>
            <p:cNvSpPr>
              <a:spLocks noChangeShapeType="1"/>
            </p:cNvSpPr>
            <p:nvPr/>
          </p:nvSpPr>
          <p:spPr bwMode="auto">
            <a:xfrm>
              <a:off x="295" y="1833"/>
              <a:ext cx="10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02" name="Line 34"/>
            <p:cNvSpPr>
              <a:spLocks noChangeShapeType="1"/>
            </p:cNvSpPr>
            <p:nvPr/>
          </p:nvSpPr>
          <p:spPr bwMode="auto">
            <a:xfrm flipV="1">
              <a:off x="1338" y="1842"/>
              <a:ext cx="2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03" name="Line 35"/>
            <p:cNvSpPr>
              <a:spLocks noChangeShapeType="1"/>
            </p:cNvSpPr>
            <p:nvPr/>
          </p:nvSpPr>
          <p:spPr bwMode="auto">
            <a:xfrm flipV="1">
              <a:off x="1565" y="1253"/>
              <a:ext cx="0" cy="113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04" name="Line 36"/>
            <p:cNvSpPr>
              <a:spLocks noChangeShapeType="1"/>
            </p:cNvSpPr>
            <p:nvPr/>
          </p:nvSpPr>
          <p:spPr bwMode="auto">
            <a:xfrm>
              <a:off x="1338" y="2387"/>
              <a:ext cx="2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4018" name="Group 50"/>
          <p:cNvGrpSpPr>
            <a:grpSpLocks/>
          </p:cNvGrpSpPr>
          <p:nvPr/>
        </p:nvGrpSpPr>
        <p:grpSpPr bwMode="auto">
          <a:xfrm>
            <a:off x="1398590" y="4088608"/>
            <a:ext cx="6173787" cy="646510"/>
            <a:chOff x="881" y="3434"/>
            <a:chExt cx="3889" cy="543"/>
          </a:xfrm>
        </p:grpSpPr>
        <p:sp>
          <p:nvSpPr>
            <p:cNvPr id="84006" name="Line 38"/>
            <p:cNvSpPr>
              <a:spLocks noChangeShapeType="1"/>
            </p:cNvSpPr>
            <p:nvPr/>
          </p:nvSpPr>
          <p:spPr bwMode="auto">
            <a:xfrm>
              <a:off x="4770" y="3465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07" name="Line 39"/>
            <p:cNvSpPr>
              <a:spLocks noChangeShapeType="1"/>
            </p:cNvSpPr>
            <p:nvPr/>
          </p:nvSpPr>
          <p:spPr bwMode="auto">
            <a:xfrm flipH="1">
              <a:off x="1973" y="3657"/>
              <a:ext cx="279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08" name="Rectangle 40"/>
            <p:cNvSpPr>
              <a:spLocks noChangeArrowheads="1"/>
            </p:cNvSpPr>
            <p:nvPr/>
          </p:nvSpPr>
          <p:spPr bwMode="auto">
            <a:xfrm>
              <a:off x="881" y="3434"/>
              <a:ext cx="1103" cy="5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sv-SE" altLang="sv-SE">
                  <a:latin typeface="Times New Roman" pitchFamily="18" charset="0"/>
                </a:rPr>
                <a:t>UTC(SP) – UTC</a:t>
              </a:r>
            </a:p>
            <a:p>
              <a:pPr eaLnBrk="0" hangingPunct="0"/>
              <a:r>
                <a:rPr lang="sv-SE" altLang="sv-SE">
                  <a:latin typeface="Times New Roman" pitchFamily="18" charset="0"/>
                </a:rPr>
                <a:t>f(KL) – f(TAI)</a:t>
              </a:r>
            </a:p>
          </p:txBody>
        </p:sp>
      </p:grpSp>
      <p:grpSp>
        <p:nvGrpSpPr>
          <p:cNvPr id="84015" name="Group 47"/>
          <p:cNvGrpSpPr>
            <a:grpSpLocks/>
          </p:cNvGrpSpPr>
          <p:nvPr/>
        </p:nvGrpSpPr>
        <p:grpSpPr bwMode="auto">
          <a:xfrm>
            <a:off x="6481765" y="584597"/>
            <a:ext cx="2193925" cy="2140744"/>
            <a:chOff x="4083" y="491"/>
            <a:chExt cx="1382" cy="1798"/>
          </a:xfrm>
        </p:grpSpPr>
        <p:sp>
          <p:nvSpPr>
            <p:cNvPr id="83994" name="Line 26"/>
            <p:cNvSpPr>
              <a:spLocks noChangeShapeType="1"/>
            </p:cNvSpPr>
            <p:nvPr/>
          </p:nvSpPr>
          <p:spPr bwMode="auto">
            <a:xfrm flipV="1">
              <a:off x="4083" y="2069"/>
              <a:ext cx="33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95" name="Line 27"/>
            <p:cNvSpPr>
              <a:spLocks noChangeShapeType="1"/>
            </p:cNvSpPr>
            <p:nvPr/>
          </p:nvSpPr>
          <p:spPr bwMode="auto">
            <a:xfrm flipH="1">
              <a:off x="4859" y="1161"/>
              <a:ext cx="0" cy="81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84005" name="Picture 37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3" y="491"/>
              <a:ext cx="854" cy="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4009" name="Text Box 41"/>
            <p:cNvSpPr txBox="1">
              <a:spLocks noChangeArrowheads="1"/>
            </p:cNvSpPr>
            <p:nvPr/>
          </p:nvSpPr>
          <p:spPr bwMode="auto">
            <a:xfrm>
              <a:off x="4422" y="1979"/>
              <a:ext cx="1043" cy="31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sv-SE" altLang="sv-SE">
                  <a:solidFill>
                    <a:srgbClr val="CC0000"/>
                  </a:solidFill>
                  <a:latin typeface="Times New Roman" pitchFamily="18" charset="0"/>
                </a:rPr>
                <a:t>GPS/TWSTFT</a:t>
              </a:r>
              <a:endParaRPr lang="sv-SE" altLang="sv-SE">
                <a:latin typeface="Times New Roman" pitchFamily="18" charset="0"/>
              </a:endParaRPr>
            </a:p>
          </p:txBody>
        </p:sp>
      </p:grpSp>
      <p:grpSp>
        <p:nvGrpSpPr>
          <p:cNvPr id="84012" name="Group 44"/>
          <p:cNvGrpSpPr>
            <a:grpSpLocks/>
          </p:cNvGrpSpPr>
          <p:nvPr/>
        </p:nvGrpSpPr>
        <p:grpSpPr bwMode="auto">
          <a:xfrm>
            <a:off x="2627315" y="1221582"/>
            <a:ext cx="1944687" cy="1835944"/>
            <a:chOff x="1655" y="1026"/>
            <a:chExt cx="1225" cy="1542"/>
          </a:xfrm>
        </p:grpSpPr>
        <p:sp>
          <p:nvSpPr>
            <p:cNvPr id="84010" name="AutoShape 42"/>
            <p:cNvSpPr>
              <a:spLocks/>
            </p:cNvSpPr>
            <p:nvPr/>
          </p:nvSpPr>
          <p:spPr bwMode="auto">
            <a:xfrm>
              <a:off x="1655" y="1026"/>
              <a:ext cx="181" cy="1542"/>
            </a:xfrm>
            <a:prstGeom prst="rightBrace">
              <a:avLst>
                <a:gd name="adj1" fmla="val 70994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011" name="Text Box 43"/>
            <p:cNvSpPr txBox="1">
              <a:spLocks noChangeArrowheads="1"/>
            </p:cNvSpPr>
            <p:nvPr/>
          </p:nvSpPr>
          <p:spPr bwMode="auto">
            <a:xfrm>
              <a:off x="1927" y="1661"/>
              <a:ext cx="953" cy="3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sv-SE" dirty="0">
                  <a:latin typeface="Times New Roman" pitchFamily="18" charset="0"/>
                </a:rPr>
                <a:t>Group-clock</a:t>
              </a:r>
            </a:p>
          </p:txBody>
        </p:sp>
      </p:grpSp>
      <p:grpSp>
        <p:nvGrpSpPr>
          <p:cNvPr id="84022" name="Group 54"/>
          <p:cNvGrpSpPr>
            <a:grpSpLocks/>
          </p:cNvGrpSpPr>
          <p:nvPr/>
        </p:nvGrpSpPr>
        <p:grpSpPr bwMode="auto">
          <a:xfrm>
            <a:off x="468314" y="2639616"/>
            <a:ext cx="6713537" cy="1437084"/>
            <a:chOff x="295" y="2217"/>
            <a:chExt cx="4229" cy="1207"/>
          </a:xfrm>
        </p:grpSpPr>
        <p:grpSp>
          <p:nvGrpSpPr>
            <p:cNvPr id="84017" name="Group 49"/>
            <p:cNvGrpSpPr>
              <a:grpSpLocks/>
            </p:cNvGrpSpPr>
            <p:nvPr/>
          </p:nvGrpSpPr>
          <p:grpSpPr bwMode="auto">
            <a:xfrm>
              <a:off x="295" y="2217"/>
              <a:ext cx="4229" cy="1207"/>
              <a:chOff x="295" y="2217"/>
              <a:chExt cx="4229" cy="1207"/>
            </a:xfrm>
          </p:grpSpPr>
          <p:grpSp>
            <p:nvGrpSpPr>
              <p:cNvPr id="83984" name="Group 16"/>
              <p:cNvGrpSpPr>
                <a:grpSpLocks/>
              </p:cNvGrpSpPr>
              <p:nvPr/>
            </p:nvGrpSpPr>
            <p:grpSpPr bwMode="auto">
              <a:xfrm>
                <a:off x="2153" y="2651"/>
                <a:ext cx="911" cy="543"/>
                <a:chOff x="2592" y="3122"/>
                <a:chExt cx="988" cy="543"/>
              </a:xfrm>
            </p:grpSpPr>
            <p:sp>
              <p:nvSpPr>
                <p:cNvPr id="83985" name="Rectangle 17"/>
                <p:cNvSpPr>
                  <a:spLocks noChangeArrowheads="1"/>
                </p:cNvSpPr>
                <p:nvPr/>
              </p:nvSpPr>
              <p:spPr bwMode="auto">
                <a:xfrm>
                  <a:off x="2600" y="3128"/>
                  <a:ext cx="896" cy="512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986" name="Rectangle 18"/>
                <p:cNvSpPr>
                  <a:spLocks noChangeArrowheads="1"/>
                </p:cNvSpPr>
                <p:nvPr/>
              </p:nvSpPr>
              <p:spPr bwMode="auto">
                <a:xfrm>
                  <a:off x="2592" y="3122"/>
                  <a:ext cx="988" cy="5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ctr" eaLnBrk="0" hangingPunct="0"/>
                  <a:r>
                    <a:rPr lang="sv-SE" altLang="sv-SE" dirty="0" err="1">
                      <a:latin typeface="Times New Roman" pitchFamily="18" charset="0"/>
                    </a:rPr>
                    <a:t>Timeinterval</a:t>
                  </a:r>
                  <a:r>
                    <a:rPr lang="sv-SE" altLang="sv-SE" dirty="0">
                      <a:latin typeface="Times New Roman" pitchFamily="18" charset="0"/>
                    </a:rPr>
                    <a:t>-</a:t>
                  </a:r>
                </a:p>
                <a:p>
                  <a:pPr algn="ctr" eaLnBrk="0" hangingPunct="0"/>
                  <a:r>
                    <a:rPr lang="sv-SE" altLang="sv-SE" dirty="0" err="1">
                      <a:latin typeface="Times New Roman" pitchFamily="18" charset="0"/>
                    </a:rPr>
                    <a:t>counter</a:t>
                  </a:r>
                  <a:endParaRPr lang="sv-SE" altLang="sv-SE" dirty="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83988" name="Line 20"/>
              <p:cNvSpPr>
                <a:spLocks noChangeShapeType="1"/>
              </p:cNvSpPr>
              <p:nvPr/>
            </p:nvSpPr>
            <p:spPr bwMode="auto">
              <a:xfrm>
                <a:off x="295" y="2937"/>
                <a:ext cx="186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992" name="Line 24"/>
              <p:cNvSpPr>
                <a:spLocks noChangeShapeType="1"/>
              </p:cNvSpPr>
              <p:nvPr/>
            </p:nvSpPr>
            <p:spPr bwMode="auto">
              <a:xfrm flipH="1">
                <a:off x="2999" y="2937"/>
                <a:ext cx="70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993" name="Line 25"/>
              <p:cNvSpPr>
                <a:spLocks noChangeShapeType="1"/>
              </p:cNvSpPr>
              <p:nvPr/>
            </p:nvSpPr>
            <p:spPr bwMode="auto">
              <a:xfrm>
                <a:off x="3707" y="2217"/>
                <a:ext cx="0" cy="72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996" name="Line 28"/>
              <p:cNvSpPr>
                <a:spLocks noChangeShapeType="1"/>
              </p:cNvSpPr>
              <p:nvPr/>
            </p:nvSpPr>
            <p:spPr bwMode="auto">
              <a:xfrm flipH="1">
                <a:off x="2597" y="3177"/>
                <a:ext cx="2" cy="20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997" name="Line 29"/>
              <p:cNvSpPr>
                <a:spLocks noChangeShapeType="1"/>
              </p:cNvSpPr>
              <p:nvPr/>
            </p:nvSpPr>
            <p:spPr bwMode="auto">
              <a:xfrm flipV="1">
                <a:off x="2597" y="3385"/>
                <a:ext cx="192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med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000" name="Rectangle 32"/>
              <p:cNvSpPr>
                <a:spLocks noChangeArrowheads="1"/>
              </p:cNvSpPr>
              <p:nvPr/>
            </p:nvSpPr>
            <p:spPr bwMode="auto">
              <a:xfrm>
                <a:off x="3077" y="3113"/>
                <a:ext cx="1175" cy="3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pPr eaLnBrk="0" hangingPunct="0"/>
                <a:r>
                  <a:rPr lang="sv-SE" altLang="sv-SE" b="1" dirty="0">
                    <a:latin typeface="Times New Roman" pitchFamily="18" charset="0"/>
                  </a:rPr>
                  <a:t>UTC(SP) - Clock</a:t>
                </a:r>
              </a:p>
            </p:txBody>
          </p:sp>
        </p:grpSp>
        <p:sp>
          <p:nvSpPr>
            <p:cNvPr id="84020" name="Line 52"/>
            <p:cNvSpPr>
              <a:spLocks noChangeShapeType="1"/>
            </p:cNvSpPr>
            <p:nvPr/>
          </p:nvSpPr>
          <p:spPr bwMode="auto">
            <a:xfrm>
              <a:off x="299" y="2434"/>
              <a:ext cx="0" cy="50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96517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ISE">
  <a:themeElements>
    <a:clrScheme name="RISE">
      <a:dk1>
        <a:srgbClr val="000000"/>
      </a:dk1>
      <a:lt1>
        <a:sysClr val="window" lastClr="FFFFFF"/>
      </a:lt1>
      <a:dk2>
        <a:srgbClr val="000000"/>
      </a:dk2>
      <a:lt2>
        <a:srgbClr val="FFFFFF"/>
      </a:lt2>
      <a:accent1>
        <a:srgbClr val="008B94"/>
      </a:accent1>
      <a:accent2>
        <a:srgbClr val="DF2351"/>
      </a:accent2>
      <a:accent3>
        <a:srgbClr val="FFE200"/>
      </a:accent3>
      <a:accent4>
        <a:srgbClr val="E6F2EC"/>
      </a:accent4>
      <a:accent5>
        <a:srgbClr val="FBE2D8"/>
      </a:accent5>
      <a:accent6>
        <a:srgbClr val="FFF5D4"/>
      </a:accent6>
      <a:hlink>
        <a:srgbClr val="000000"/>
      </a:hlink>
      <a:folHlink>
        <a:srgbClr val="000000"/>
      </a:folHlink>
    </a:clrScheme>
    <a:fontScheme name="RISE">
      <a:majorFont>
        <a:latin typeface="Code Pro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Lato Regular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iFOON PowerPoint Template.potx" id="{33550541-E631-4C85-9591-2B8C732EF59E}" vid="{EC9ECE15-4700-4367-9999-7EC2519F3A5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sharepoint/v3/field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4364</TotalTime>
  <Words>1170</Words>
  <Application>Microsoft Office PowerPoint</Application>
  <PresentationFormat>Bildspel på skärmen (16:9)</PresentationFormat>
  <Paragraphs>235</Paragraphs>
  <Slides>26</Slides>
  <Notes>3</Notes>
  <HiddenSlides>1</HiddenSlides>
  <MMClips>0</MMClips>
  <ScaleCrop>false</ScaleCrop>
  <HeadingPairs>
    <vt:vector size="6" baseType="variant">
      <vt:variant>
        <vt:lpstr>Använt teckensnitt</vt:lpstr>
      </vt:variant>
      <vt:variant>
        <vt:i4>9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26</vt:i4>
      </vt:variant>
    </vt:vector>
  </HeadingPairs>
  <TitlesOfParts>
    <vt:vector size="37" baseType="lpstr">
      <vt:lpstr>Arial</vt:lpstr>
      <vt:lpstr>Calibri</vt:lpstr>
      <vt:lpstr>Calibri Light</vt:lpstr>
      <vt:lpstr>Code Pro Bold</vt:lpstr>
      <vt:lpstr>Helvetica</vt:lpstr>
      <vt:lpstr>Lato Regular</vt:lpstr>
      <vt:lpstr>Roboto Mono</vt:lpstr>
      <vt:lpstr>Times New Roman</vt:lpstr>
      <vt:lpstr>Wingdings</vt:lpstr>
      <vt:lpstr>RISE</vt:lpstr>
      <vt:lpstr>Office Theme</vt:lpstr>
      <vt:lpstr>PowerPoint-presentation</vt:lpstr>
      <vt:lpstr>Commonly used Acronyms</vt:lpstr>
      <vt:lpstr>Time &amp; frequency signal / data  - Requirements</vt:lpstr>
      <vt:lpstr>Time &amp; frequency signal / data  - Traceability</vt:lpstr>
      <vt:lpstr>UTC</vt:lpstr>
      <vt:lpstr>RISE (former SP)</vt:lpstr>
      <vt:lpstr>Cs and H-masers</vt:lpstr>
      <vt:lpstr>PowerPoint-presentation</vt:lpstr>
      <vt:lpstr>RISE National Timescale UTC(SP)</vt:lpstr>
      <vt:lpstr>Historical deviation from UTC</vt:lpstr>
      <vt:lpstr>Traceable to UTC(SP)</vt:lpstr>
      <vt:lpstr>Communication and dissemination</vt:lpstr>
      <vt:lpstr>Communication and dissemination</vt:lpstr>
      <vt:lpstr>National Research Projects</vt:lpstr>
      <vt:lpstr>Temperature variations</vt:lpstr>
      <vt:lpstr>Environmental influences</vt:lpstr>
      <vt:lpstr>Polarization</vt:lpstr>
      <vt:lpstr>Limitations in duplex fibers</vt:lpstr>
      <vt:lpstr>Limitations in simplex fibers</vt:lpstr>
      <vt:lpstr>EU Metrology research</vt:lpstr>
      <vt:lpstr>EU Fiber Research Projects</vt:lpstr>
      <vt:lpstr>Fact sheet</vt:lpstr>
      <vt:lpstr>Overview</vt:lpstr>
      <vt:lpstr>Wider Impact</vt:lpstr>
      <vt:lpstr>EU Galileo Research Projects</vt:lpstr>
      <vt:lpstr>Time’s up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subject/>
  <dc:creator>Kolossal</dc:creator>
  <cp:keywords/>
  <dc:description/>
  <cp:lastModifiedBy>Per Olof Hedekvist</cp:lastModifiedBy>
  <cp:revision>341</cp:revision>
  <dcterms:created xsi:type="dcterms:W3CDTF">2010-04-12T23:12:02Z</dcterms:created>
  <dcterms:modified xsi:type="dcterms:W3CDTF">2020-01-15T09:32:05Z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