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6" r:id="rId5"/>
    <p:sldMasterId id="2147483688" r:id="rId6"/>
    <p:sldMasterId id="2147483648" r:id="rId7"/>
  </p:sldMasterIdLst>
  <p:notesMasterIdLst>
    <p:notesMasterId r:id="rId33"/>
  </p:notesMasterIdLst>
  <p:handoutMasterIdLst>
    <p:handoutMasterId r:id="rId34"/>
  </p:handoutMasterIdLst>
  <p:sldIdLst>
    <p:sldId id="360" r:id="rId8"/>
    <p:sldId id="495" r:id="rId9"/>
    <p:sldId id="506" r:id="rId10"/>
    <p:sldId id="496" r:id="rId11"/>
    <p:sldId id="524" r:id="rId12"/>
    <p:sldId id="523" r:id="rId13"/>
    <p:sldId id="527" r:id="rId14"/>
    <p:sldId id="508" r:id="rId15"/>
    <p:sldId id="512" r:id="rId16"/>
    <p:sldId id="526" r:id="rId17"/>
    <p:sldId id="528" r:id="rId18"/>
    <p:sldId id="497" r:id="rId19"/>
    <p:sldId id="513" r:id="rId20"/>
    <p:sldId id="529" r:id="rId21"/>
    <p:sldId id="515" r:id="rId22"/>
    <p:sldId id="517" r:id="rId23"/>
    <p:sldId id="518" r:id="rId24"/>
    <p:sldId id="362" r:id="rId25"/>
    <p:sldId id="522" r:id="rId26"/>
    <p:sldId id="520" r:id="rId27"/>
    <p:sldId id="361" r:id="rId28"/>
    <p:sldId id="519" r:id="rId29"/>
    <p:sldId id="514" r:id="rId30"/>
    <p:sldId id="358" r:id="rId31"/>
    <p:sldId id="36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4301"/>
    <a:srgbClr val="F5A02B"/>
    <a:srgbClr val="151317"/>
    <a:srgbClr val="474145"/>
    <a:srgbClr val="454545"/>
    <a:srgbClr val="201317"/>
    <a:srgbClr val="151313"/>
    <a:srgbClr val="ED1556"/>
    <a:srgbClr val="003F5F"/>
    <a:srgbClr val="A7B3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0" autoAdjust="0"/>
    <p:restoredTop sz="81806" autoAdjust="0"/>
  </p:normalViewPr>
  <p:slideViewPr>
    <p:cSldViewPr snapToGrid="0">
      <p:cViewPr varScale="1">
        <p:scale>
          <a:sx n="53" d="100"/>
          <a:sy n="53" d="100"/>
        </p:scale>
        <p:origin x="1104" y="4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640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D7615-70BA-4AFF-A372-B8BBFC594BDF}" type="datetimeFigureOut">
              <a:rPr lang="fr-FR" smtClean="0"/>
              <a:t>15/01/2020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238C2-DE94-42FA-BC74-84565569D9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15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15/01/2020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935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fr-FR" dirty="0" smtClean="0"/>
              <a:t>Time </a:t>
            </a:r>
            <a:r>
              <a:rPr lang="fr-FR" dirty="0" err="1" smtClean="0"/>
              <a:t>is</a:t>
            </a:r>
            <a:r>
              <a:rPr lang="fr-FR" dirty="0" smtClean="0"/>
              <a:t> a central SI Unit</a:t>
            </a:r>
          </a:p>
          <a:p>
            <a:pPr algn="just"/>
            <a:r>
              <a:rPr lang="fr-FR" dirty="0" err="1" smtClean="0"/>
              <a:t>Improving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standard </a:t>
            </a:r>
            <a:r>
              <a:rPr lang="fr-FR" dirty="0" err="1" smtClean="0"/>
              <a:t>will</a:t>
            </a:r>
            <a:r>
              <a:rPr lang="fr-FR" dirty="0" smtClean="0"/>
              <a:t> impact </a:t>
            </a:r>
            <a:r>
              <a:rPr lang="fr-FR" dirty="0" err="1" smtClean="0"/>
              <a:t>measurement</a:t>
            </a:r>
            <a:r>
              <a:rPr lang="fr-FR" dirty="0" smtClean="0"/>
              <a:t> in all </a:t>
            </a:r>
            <a:r>
              <a:rPr lang="fr-FR" dirty="0" err="1" smtClean="0"/>
              <a:t>scientific</a:t>
            </a:r>
            <a:r>
              <a:rPr lang="fr-FR" dirty="0" smtClean="0"/>
              <a:t> </a:t>
            </a:r>
            <a:r>
              <a:rPr lang="fr-FR" dirty="0" err="1" smtClean="0"/>
              <a:t>domains</a:t>
            </a:r>
            <a:endParaRPr lang="fr-FR" dirty="0" smtClean="0"/>
          </a:p>
          <a:p>
            <a:pPr algn="just"/>
            <a:r>
              <a:rPr lang="fr-FR" dirty="0" err="1" smtClean="0"/>
              <a:t>Necessity</a:t>
            </a:r>
            <a:r>
              <a:rPr lang="fr-FR" dirty="0" smtClean="0"/>
              <a:t> to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comparison</a:t>
            </a:r>
            <a:r>
              <a:rPr lang="fr-FR" dirty="0" smtClean="0"/>
              <a:t> </a:t>
            </a:r>
            <a:r>
              <a:rPr lang="fr-FR" dirty="0" err="1" smtClean="0"/>
              <a:t>campaigns</a:t>
            </a:r>
            <a:r>
              <a:rPr lang="fr-FR" dirty="0" smtClean="0"/>
              <a:t> in </a:t>
            </a:r>
            <a:r>
              <a:rPr lang="fr-FR" dirty="0" err="1" smtClean="0"/>
              <a:t>order</a:t>
            </a:r>
            <a:r>
              <a:rPr lang="fr-FR" dirty="0" smtClean="0"/>
              <a:t> to select the best </a:t>
            </a:r>
            <a:r>
              <a:rPr lang="fr-FR" dirty="0" err="1" smtClean="0"/>
              <a:t>optical</a:t>
            </a:r>
            <a:r>
              <a:rPr lang="fr-FR" dirty="0" smtClean="0"/>
              <a:t> </a:t>
            </a:r>
            <a:r>
              <a:rPr lang="fr-FR" dirty="0" err="1" smtClean="0"/>
              <a:t>clock</a:t>
            </a:r>
            <a:r>
              <a:rPr lang="fr-FR" dirty="0" smtClean="0"/>
              <a:t> to replace </a:t>
            </a:r>
            <a:r>
              <a:rPr lang="fr-FR" dirty="0" err="1" smtClean="0"/>
              <a:t>cesium</a:t>
            </a:r>
            <a:r>
              <a:rPr lang="fr-FR" dirty="0" smtClean="0"/>
              <a:t> </a:t>
            </a:r>
            <a:r>
              <a:rPr lang="fr-FR" dirty="0" err="1" smtClean="0"/>
              <a:t>clocks</a:t>
            </a:r>
            <a:r>
              <a:rPr lang="fr-FR" dirty="0" smtClean="0"/>
              <a:t> </a:t>
            </a:r>
          </a:p>
          <a:p>
            <a:pPr algn="just"/>
            <a:r>
              <a:rPr lang="fr-FR" dirty="0" err="1" smtClean="0"/>
              <a:t>Comparisons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made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optical</a:t>
            </a:r>
            <a:r>
              <a:rPr lang="fr-FR" dirty="0" smtClean="0"/>
              <a:t> fibre</a:t>
            </a:r>
          </a:p>
          <a:p>
            <a:pPr algn="just"/>
            <a:r>
              <a:rPr lang="fr-FR" dirty="0" smtClean="0"/>
              <a:t>NREN are key </a:t>
            </a:r>
            <a:r>
              <a:rPr lang="fr-FR" dirty="0" err="1" smtClean="0"/>
              <a:t>partner</a:t>
            </a:r>
            <a:r>
              <a:rPr lang="fr-FR" dirty="0" smtClean="0"/>
              <a:t> for </a:t>
            </a:r>
            <a:r>
              <a:rPr lang="fr-FR" dirty="0" err="1" smtClean="0"/>
              <a:t>those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</a:p>
          <a:p>
            <a:pPr marL="0" indent="0" algn="just">
              <a:buNone/>
            </a:pPr>
            <a:endParaRPr lang="fr-FR" dirty="0" smtClean="0"/>
          </a:p>
          <a:p>
            <a:pPr marL="0" indent="0" algn="just">
              <a:buNone/>
            </a:pPr>
            <a:r>
              <a:rPr lang="fr-FR" dirty="0" smtClean="0"/>
              <a:t>=&gt; Europe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losing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leadership </a:t>
            </a:r>
            <a:r>
              <a:rPr lang="fr-FR" dirty="0" err="1" smtClean="0"/>
              <a:t>because</a:t>
            </a:r>
            <a:r>
              <a:rPr lang="fr-FR" dirty="0" smtClean="0"/>
              <a:t> </a:t>
            </a:r>
            <a:r>
              <a:rPr lang="fr-FR" dirty="0" err="1" smtClean="0"/>
              <a:t>scientists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fibres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profide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slowly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76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342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recommended practical system of units of measurement is the International System of Units (</a:t>
            </a:r>
            <a:r>
              <a:rPr lang="en-US" i="1" dirty="0" err="1" smtClean="0"/>
              <a:t>Système</a:t>
            </a:r>
            <a:r>
              <a:rPr lang="en-US" i="1" dirty="0" smtClean="0"/>
              <a:t> International </a:t>
            </a:r>
            <a:r>
              <a:rPr lang="en-US" i="1" dirty="0" err="1" smtClean="0"/>
              <a:t>d'Unités</a:t>
            </a:r>
            <a:r>
              <a:rPr lang="en-US" dirty="0" smtClean="0"/>
              <a:t>), with the international abbreviation </a:t>
            </a:r>
            <a:r>
              <a:rPr lang="en-US" b="1" dirty="0" smtClean="0"/>
              <a:t>SI</a:t>
            </a:r>
            <a:r>
              <a:rPr lang="en-US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err="1" smtClean="0"/>
              <a:t>What</a:t>
            </a:r>
            <a:r>
              <a:rPr lang="fr-FR" sz="1200" dirty="0" smtClean="0"/>
              <a:t> </a:t>
            </a:r>
            <a:r>
              <a:rPr lang="fr-FR" sz="1200" dirty="0" err="1" smtClean="0"/>
              <a:t>could</a:t>
            </a:r>
            <a:r>
              <a:rPr lang="fr-FR" sz="1200" dirty="0" smtClean="0"/>
              <a:t> </a:t>
            </a:r>
            <a:r>
              <a:rPr lang="fr-FR" sz="1200" dirty="0" err="1" smtClean="0"/>
              <a:t>be</a:t>
            </a:r>
            <a:r>
              <a:rPr lang="fr-FR" sz="1200" dirty="0" smtClean="0"/>
              <a:t> best </a:t>
            </a:r>
            <a:r>
              <a:rPr lang="fr-FR" sz="1200" dirty="0" err="1" smtClean="0"/>
              <a:t>achievable</a:t>
            </a:r>
            <a:r>
              <a:rPr lang="fr-FR" sz="1200" dirty="0" smtClean="0"/>
              <a:t> performances?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151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recommended practical system of units of measurement is the International System of Units (</a:t>
            </a:r>
            <a:r>
              <a:rPr lang="en-US" i="1" dirty="0" err="1" smtClean="0"/>
              <a:t>Système</a:t>
            </a:r>
            <a:r>
              <a:rPr lang="en-US" i="1" dirty="0" smtClean="0"/>
              <a:t> International </a:t>
            </a:r>
            <a:r>
              <a:rPr lang="en-US" i="1" dirty="0" err="1" smtClean="0"/>
              <a:t>d'Unités</a:t>
            </a:r>
            <a:r>
              <a:rPr lang="en-US" dirty="0" smtClean="0"/>
              <a:t>), with the international abbreviation </a:t>
            </a:r>
            <a:r>
              <a:rPr lang="en-US" b="1" dirty="0" smtClean="0"/>
              <a:t>SI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Time (</a:t>
            </a:r>
            <a:r>
              <a:rPr lang="fr-FR" dirty="0" err="1" smtClean="0"/>
              <a:t>derivating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frequency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) has the best </a:t>
            </a:r>
            <a:r>
              <a:rPr lang="fr-FR" dirty="0" err="1" smtClean="0"/>
              <a:t>uncertainty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824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570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Because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want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produce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better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clocks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1815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Because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want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produce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better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clocks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519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Friendly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157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463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15/01/2020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GN4-3 WP6 T1-OTFN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2400" dirty="0" smtClean="0">
                <a:solidFill>
                  <a:schemeClr val="bg1"/>
                </a:solidFill>
                <a:latin typeface="+mn-lt"/>
              </a:rPr>
              <a:t>Optical</a:t>
            </a:r>
            <a:r>
              <a:rPr lang="fr-FR" sz="2400" baseline="0" dirty="0" smtClean="0">
                <a:solidFill>
                  <a:schemeClr val="bg1"/>
                </a:solidFill>
                <a:latin typeface="+mn-lt"/>
              </a:rPr>
              <a:t> Time and </a:t>
            </a:r>
            <a:r>
              <a:rPr lang="fr-FR" sz="2400" baseline="0" dirty="0" err="1" smtClean="0">
                <a:solidFill>
                  <a:schemeClr val="bg1"/>
                </a:solidFill>
                <a:latin typeface="+mn-lt"/>
              </a:rPr>
              <a:t>Frequency</a:t>
            </a:r>
            <a:r>
              <a:rPr lang="fr-FR" sz="2400" baseline="0" dirty="0" smtClean="0">
                <a:solidFill>
                  <a:schemeClr val="bg1"/>
                </a:solidFill>
                <a:latin typeface="+mn-lt"/>
              </a:rPr>
              <a:t> Network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Nicolas QUINTIN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 smtClean="0">
                <a:solidFill>
                  <a:schemeClr val="bg1"/>
                </a:solidFill>
                <a:latin typeface="+mn-lt"/>
              </a:rPr>
              <a:t>Coordinator</a:t>
            </a:r>
            <a:r>
              <a:rPr lang="en-US" sz="2000" i="1" baseline="0" dirty="0" smtClean="0">
                <a:solidFill>
                  <a:schemeClr val="bg1"/>
                </a:solidFill>
                <a:latin typeface="+mn-lt"/>
              </a:rPr>
              <a:t> of the project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SIG-NGN meeting, Geneva, 15/01/2020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 smtClean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15/01/2020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‹N°›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jpg"/><Relationship Id="rId5" Type="http://schemas.openxmlformats.org/officeDocument/2006/relationships/image" Target="../media/image45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onets.eu/" TargetMode="External"/><Relationship Id="rId2" Type="http://schemas.openxmlformats.org/officeDocument/2006/relationships/hyperlink" Target="mailto:eva.bookjans@obspm.fr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18" Type="http://schemas.openxmlformats.org/officeDocument/2006/relationships/image" Target="../media/image79.png"/><Relationship Id="rId3" Type="http://schemas.openxmlformats.org/officeDocument/2006/relationships/image" Target="../media/image67.png"/><Relationship Id="rId21" Type="http://schemas.openxmlformats.org/officeDocument/2006/relationships/image" Target="../media/image82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17" Type="http://schemas.openxmlformats.org/officeDocument/2006/relationships/image" Target="../media/image78.png"/><Relationship Id="rId2" Type="http://schemas.openxmlformats.org/officeDocument/2006/relationships/image" Target="../media/image62.png"/><Relationship Id="rId16" Type="http://schemas.openxmlformats.org/officeDocument/2006/relationships/image" Target="../media/image77.png"/><Relationship Id="rId20" Type="http://schemas.openxmlformats.org/officeDocument/2006/relationships/image" Target="../media/image8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5.png"/><Relationship Id="rId11" Type="http://schemas.openxmlformats.org/officeDocument/2006/relationships/image" Target="../media/image72.png"/><Relationship Id="rId24" Type="http://schemas.openxmlformats.org/officeDocument/2006/relationships/image" Target="../media/image85.png"/><Relationship Id="rId5" Type="http://schemas.openxmlformats.org/officeDocument/2006/relationships/image" Target="../media/image64.png"/><Relationship Id="rId15" Type="http://schemas.openxmlformats.org/officeDocument/2006/relationships/image" Target="../media/image76.png"/><Relationship Id="rId23" Type="http://schemas.openxmlformats.org/officeDocument/2006/relationships/image" Target="../media/image84.png"/><Relationship Id="rId10" Type="http://schemas.openxmlformats.org/officeDocument/2006/relationships/image" Target="../media/image71.png"/><Relationship Id="rId19" Type="http://schemas.openxmlformats.org/officeDocument/2006/relationships/image" Target="../media/image80.png"/><Relationship Id="rId4" Type="http://schemas.openxmlformats.org/officeDocument/2006/relationships/image" Target="../media/image63.png"/><Relationship Id="rId9" Type="http://schemas.openxmlformats.org/officeDocument/2006/relationships/image" Target="../media/image70.png"/><Relationship Id="rId14" Type="http://schemas.openxmlformats.org/officeDocument/2006/relationships/image" Target="../media/image75.png"/><Relationship Id="rId22" Type="http://schemas.openxmlformats.org/officeDocument/2006/relationships/image" Target="../media/image8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18" Type="http://schemas.openxmlformats.org/officeDocument/2006/relationships/image" Target="../media/image102.png"/><Relationship Id="rId3" Type="http://schemas.openxmlformats.org/officeDocument/2006/relationships/image" Target="../media/image87.png"/><Relationship Id="rId21" Type="http://schemas.openxmlformats.org/officeDocument/2006/relationships/image" Target="../media/image105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17" Type="http://schemas.openxmlformats.org/officeDocument/2006/relationships/image" Target="../media/image101.png"/><Relationship Id="rId2" Type="http://schemas.openxmlformats.org/officeDocument/2006/relationships/image" Target="../media/image86.png"/><Relationship Id="rId16" Type="http://schemas.openxmlformats.org/officeDocument/2006/relationships/image" Target="../media/image100.png"/><Relationship Id="rId20" Type="http://schemas.openxmlformats.org/officeDocument/2006/relationships/image" Target="../media/image104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24" Type="http://schemas.openxmlformats.org/officeDocument/2006/relationships/image" Target="../media/image108.png"/><Relationship Id="rId5" Type="http://schemas.openxmlformats.org/officeDocument/2006/relationships/image" Target="../media/image89.png"/><Relationship Id="rId15" Type="http://schemas.openxmlformats.org/officeDocument/2006/relationships/image" Target="../media/image99.png"/><Relationship Id="rId23" Type="http://schemas.openxmlformats.org/officeDocument/2006/relationships/image" Target="../media/image107.png"/><Relationship Id="rId10" Type="http://schemas.openxmlformats.org/officeDocument/2006/relationships/image" Target="../media/image94.png"/><Relationship Id="rId19" Type="http://schemas.openxmlformats.org/officeDocument/2006/relationships/image" Target="../media/image103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Relationship Id="rId14" Type="http://schemas.openxmlformats.org/officeDocument/2006/relationships/image" Target="../media/image98.png"/><Relationship Id="rId22" Type="http://schemas.openxmlformats.org/officeDocument/2006/relationships/image" Target="../media/image10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Main use-cases, comparing atomic clock for National Metrologist Institute in Europe</a:t>
            </a:r>
          </a:p>
        </p:txBody>
      </p:sp>
      <p:sp>
        <p:nvSpPr>
          <p:cNvPr id="10" name="AutoShape 21" descr="tile_paper_blue.png"/>
          <p:cNvSpPr>
            <a:spLocks/>
          </p:cNvSpPr>
          <p:nvPr/>
        </p:nvSpPr>
        <p:spPr bwMode="auto">
          <a:xfrm>
            <a:off x="1142999" y="4679402"/>
            <a:ext cx="1710005" cy="1100718"/>
          </a:xfrm>
          <a:prstGeom prst="roundRect">
            <a:avLst>
              <a:gd name="adj" fmla="val 7144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algn="ctr"/>
            <a:r>
              <a:rPr lang="fr-FR" altLang="fr-FR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NMI A</a:t>
            </a:r>
            <a:endParaRPr lang="fr-FR" altLang="fr-FR" sz="4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" name="Picture 24" descr="droppedIma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78" y="3825277"/>
            <a:ext cx="1499046" cy="8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24" descr="droppedImag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848" y="5705914"/>
            <a:ext cx="1202208" cy="67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20" name="Connecteur droit avec flèche 19"/>
          <p:cNvCxnSpPr>
            <a:stCxn id="10" idx="3"/>
            <a:endCxn id="27" idx="1"/>
          </p:cNvCxnSpPr>
          <p:nvPr/>
        </p:nvCxnSpPr>
        <p:spPr>
          <a:xfrm flipV="1">
            <a:off x="2853004" y="5189138"/>
            <a:ext cx="5956478" cy="4062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2949850" y="4789311"/>
            <a:ext cx="6244059" cy="505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2">
                    <a:lumMod val="60000"/>
                    <a:lumOff val="40000"/>
                  </a:schemeClr>
                </a:solidFill>
                <a:latin typeface="Foobar Pro" pitchFamily="34" charset="0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accent3">
                    <a:lumMod val="50000"/>
                  </a:schemeClr>
                </a:solidFill>
                <a:latin typeface="Foobar Pro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accent3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accent4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33" kern="1200">
                <a:solidFill>
                  <a:schemeClr val="accent5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 smtClean="0">
                <a:solidFill>
                  <a:schemeClr val="tx1"/>
                </a:solidFill>
                <a:latin typeface="+mn-lt"/>
              </a:rPr>
              <a:t>Distant sites</a:t>
            </a:r>
          </a:p>
        </p:txBody>
      </p:sp>
      <p:sp>
        <p:nvSpPr>
          <p:cNvPr id="27" name="AutoShape 21" descr="tile_paper_blue.png"/>
          <p:cNvSpPr>
            <a:spLocks/>
          </p:cNvSpPr>
          <p:nvPr/>
        </p:nvSpPr>
        <p:spPr bwMode="auto">
          <a:xfrm>
            <a:off x="8809482" y="4638779"/>
            <a:ext cx="1710005" cy="1100718"/>
          </a:xfrm>
          <a:prstGeom prst="roundRect">
            <a:avLst>
              <a:gd name="adj" fmla="val 7144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algn="ctr"/>
            <a:r>
              <a:rPr lang="fr-FR" altLang="fr-FR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NMI B</a:t>
            </a:r>
            <a:endParaRPr lang="fr-FR" altLang="fr-FR" sz="4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Espace réservé du contenu 8"/>
          <p:cNvSpPr>
            <a:spLocks noGrp="1"/>
          </p:cNvSpPr>
          <p:nvPr>
            <p:ph idx="1"/>
          </p:nvPr>
        </p:nvSpPr>
        <p:spPr>
          <a:xfrm>
            <a:off x="998895" y="1428050"/>
            <a:ext cx="10378166" cy="4351338"/>
          </a:xfrm>
        </p:spPr>
        <p:txBody>
          <a:bodyPr>
            <a:normAutofit/>
          </a:bodyPr>
          <a:lstStyle/>
          <a:p>
            <a:r>
              <a:rPr lang="fr-FR" sz="2400" dirty="0" err="1"/>
              <a:t>Clock</a:t>
            </a:r>
            <a:r>
              <a:rPr lang="fr-FR" sz="2400" dirty="0"/>
              <a:t> </a:t>
            </a:r>
            <a:r>
              <a:rPr lang="fr-FR" sz="2400" dirty="0" err="1"/>
              <a:t>comparisons</a:t>
            </a:r>
            <a:endParaRPr lang="fr-FR" sz="2400" dirty="0"/>
          </a:p>
          <a:p>
            <a:pPr lvl="1"/>
            <a:r>
              <a:rPr lang="fr-FR" sz="2000" dirty="0"/>
              <a:t>Plan </a:t>
            </a:r>
            <a:r>
              <a:rPr lang="fr-FR" sz="2000" dirty="0" smtClean="0"/>
              <a:t>A: </a:t>
            </a:r>
            <a:r>
              <a:rPr lang="fr-FR" sz="2000" strike="sngStrike" dirty="0" smtClean="0"/>
              <a:t>Satellites</a:t>
            </a:r>
            <a:r>
              <a:rPr lang="fr-FR" sz="2000" dirty="0" smtClean="0"/>
              <a:t> </a:t>
            </a:r>
          </a:p>
          <a:p>
            <a:pPr lvl="1"/>
            <a:r>
              <a:rPr lang="fr-FR" sz="2000" dirty="0" smtClean="0"/>
              <a:t>Plan B: </a:t>
            </a:r>
            <a:r>
              <a:rPr lang="fr-FR" sz="2000" dirty="0" err="1" smtClean="0"/>
              <a:t>Moving</a:t>
            </a:r>
            <a:r>
              <a:rPr lang="fr-FR" sz="2000" dirty="0"/>
              <a:t> </a:t>
            </a:r>
            <a:r>
              <a:rPr lang="fr-FR" sz="2000" dirty="0" smtClean="0"/>
              <a:t>(</a:t>
            </a:r>
            <a:r>
              <a:rPr lang="fr-FR" sz="2000" dirty="0" err="1" smtClean="0"/>
              <a:t>complicated</a:t>
            </a:r>
            <a:r>
              <a:rPr lang="fr-FR" sz="2000" dirty="0" smtClean="0"/>
              <a:t>)</a:t>
            </a:r>
            <a:endParaRPr lang="fr-FR" sz="2000" dirty="0"/>
          </a:p>
        </p:txBody>
      </p:sp>
      <p:pic>
        <p:nvPicPr>
          <p:cNvPr id="29" name="Picture 36" descr="pasted-imag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477" y="1546952"/>
            <a:ext cx="5441151" cy="288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411" y="5398178"/>
            <a:ext cx="1466888" cy="498919"/>
          </a:xfrm>
          <a:prstGeom prst="rect">
            <a:avLst/>
          </a:prstGeom>
        </p:spPr>
      </p:pic>
      <p:sp>
        <p:nvSpPr>
          <p:cNvPr id="30" name="Rectangle à coins arrondis 29"/>
          <p:cNvSpPr/>
          <p:nvPr/>
        </p:nvSpPr>
        <p:spPr>
          <a:xfrm>
            <a:off x="5532252" y="6037957"/>
            <a:ext cx="1661159" cy="680488"/>
          </a:xfrm>
          <a:prstGeom prst="wedgeRoundRectCallout">
            <a:avLst>
              <a:gd name="adj1" fmla="val 44066"/>
              <a:gd name="adj2" fmla="val -79412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dirty="0" smtClean="0">
                <a:solidFill>
                  <a:schemeClr val="tx1"/>
                </a:solidFill>
              </a:rPr>
              <a:t>I come to </a:t>
            </a:r>
            <a:r>
              <a:rPr lang="fr-FR" altLang="fr-FR" dirty="0" err="1" smtClean="0">
                <a:solidFill>
                  <a:schemeClr val="tx1"/>
                </a:solidFill>
              </a:rPr>
              <a:t>you</a:t>
            </a:r>
            <a:r>
              <a:rPr lang="fr-FR" altLang="fr-FR" dirty="0" smtClean="0">
                <a:solidFill>
                  <a:schemeClr val="tx1"/>
                </a:solidFill>
              </a:rPr>
              <a:t> !</a:t>
            </a:r>
            <a:endParaRPr lang="fr-FR" alt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21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7037E-7 L -0.34635 0.006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18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Main use-cases, comparing atomic clock for National Metrologist Institute in Europe</a:t>
            </a:r>
          </a:p>
        </p:txBody>
      </p:sp>
      <p:sp>
        <p:nvSpPr>
          <p:cNvPr id="10" name="AutoShape 21" descr="tile_paper_blue.png"/>
          <p:cNvSpPr>
            <a:spLocks/>
          </p:cNvSpPr>
          <p:nvPr/>
        </p:nvSpPr>
        <p:spPr bwMode="auto">
          <a:xfrm>
            <a:off x="1142999" y="4679402"/>
            <a:ext cx="1710005" cy="1100718"/>
          </a:xfrm>
          <a:prstGeom prst="roundRect">
            <a:avLst>
              <a:gd name="adj" fmla="val 7144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algn="ctr"/>
            <a:r>
              <a:rPr lang="fr-FR" altLang="fr-FR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NMI A</a:t>
            </a:r>
            <a:endParaRPr lang="fr-FR" altLang="fr-FR" sz="4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" name="Picture 24" descr="droppedIma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78" y="3825277"/>
            <a:ext cx="1499046" cy="8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24" descr="droppedImag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848" y="5705914"/>
            <a:ext cx="1202208" cy="67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20" name="Connecteur droit avec flèche 19"/>
          <p:cNvCxnSpPr>
            <a:stCxn id="10" idx="3"/>
            <a:endCxn id="27" idx="1"/>
          </p:cNvCxnSpPr>
          <p:nvPr/>
        </p:nvCxnSpPr>
        <p:spPr>
          <a:xfrm flipV="1">
            <a:off x="2853004" y="5189138"/>
            <a:ext cx="5956478" cy="4062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3429000" y="5526525"/>
            <a:ext cx="4953000" cy="6674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2">
                    <a:lumMod val="60000"/>
                    <a:lumOff val="40000"/>
                  </a:schemeClr>
                </a:solidFill>
                <a:latin typeface="Foobar Pro" pitchFamily="34" charset="0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accent3">
                    <a:lumMod val="50000"/>
                  </a:schemeClr>
                </a:solidFill>
                <a:latin typeface="Foobar Pro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accent3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accent4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33" kern="1200">
                <a:solidFill>
                  <a:schemeClr val="accent5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600" dirty="0" smtClean="0">
                <a:solidFill>
                  <a:schemeClr val="tx1"/>
                </a:solidFill>
                <a:latin typeface="+mn-lt"/>
              </a:rPr>
              <a:t>Distant sites =  </a:t>
            </a:r>
            <a:r>
              <a:rPr lang="fr-FR" sz="1600" dirty="0" err="1" smtClean="0">
                <a:solidFill>
                  <a:schemeClr val="tx1"/>
                </a:solidFill>
                <a:latin typeface="+mn-lt"/>
              </a:rPr>
              <a:t>connected</a:t>
            </a:r>
            <a:r>
              <a:rPr lang="fr-FR" sz="1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latin typeface="+mn-lt"/>
              </a:rPr>
              <a:t>trough</a:t>
            </a:r>
            <a:r>
              <a:rPr lang="fr-FR" sz="1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latin typeface="+mn-lt"/>
              </a:rPr>
              <a:t>educational</a:t>
            </a:r>
            <a:r>
              <a:rPr lang="fr-FR" sz="1600" dirty="0" smtClean="0">
                <a:solidFill>
                  <a:schemeClr val="tx1"/>
                </a:solidFill>
                <a:latin typeface="+mn-lt"/>
              </a:rPr>
              <a:t> fibre network + </a:t>
            </a:r>
            <a:r>
              <a:rPr lang="fr-FR" sz="1600" dirty="0" err="1" smtClean="0">
                <a:solidFill>
                  <a:schemeClr val="tx1"/>
                </a:solidFill>
                <a:latin typeface="+mn-lt"/>
              </a:rPr>
              <a:t>crossborder</a:t>
            </a:r>
            <a:r>
              <a:rPr lang="fr-FR" sz="1600" dirty="0" smtClean="0">
                <a:solidFill>
                  <a:schemeClr val="tx1"/>
                </a:solidFill>
                <a:latin typeface="+mn-lt"/>
              </a:rPr>
              <a:t> fibre</a:t>
            </a:r>
          </a:p>
        </p:txBody>
      </p:sp>
      <p:sp>
        <p:nvSpPr>
          <p:cNvPr id="27" name="AutoShape 21" descr="tile_paper_blue.png"/>
          <p:cNvSpPr>
            <a:spLocks/>
          </p:cNvSpPr>
          <p:nvPr/>
        </p:nvSpPr>
        <p:spPr bwMode="auto">
          <a:xfrm>
            <a:off x="8809482" y="4638779"/>
            <a:ext cx="1710005" cy="1100718"/>
          </a:xfrm>
          <a:prstGeom prst="roundRect">
            <a:avLst>
              <a:gd name="adj" fmla="val 7144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algn="ctr"/>
            <a:r>
              <a:rPr lang="fr-FR" altLang="fr-FR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NMI B</a:t>
            </a:r>
            <a:endParaRPr lang="fr-FR" altLang="fr-FR" sz="4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Espace réservé du contenu 8"/>
          <p:cNvSpPr>
            <a:spLocks noGrp="1"/>
          </p:cNvSpPr>
          <p:nvPr>
            <p:ph idx="1"/>
          </p:nvPr>
        </p:nvSpPr>
        <p:spPr>
          <a:xfrm>
            <a:off x="998895" y="1428050"/>
            <a:ext cx="10378166" cy="4351338"/>
          </a:xfrm>
        </p:spPr>
        <p:txBody>
          <a:bodyPr>
            <a:normAutofit/>
          </a:bodyPr>
          <a:lstStyle/>
          <a:p>
            <a:r>
              <a:rPr lang="fr-FR" sz="2400" dirty="0" err="1"/>
              <a:t>Clock</a:t>
            </a:r>
            <a:r>
              <a:rPr lang="fr-FR" sz="2400" dirty="0"/>
              <a:t> </a:t>
            </a:r>
            <a:r>
              <a:rPr lang="fr-FR" sz="2400" dirty="0" err="1"/>
              <a:t>comparisons</a:t>
            </a:r>
            <a:endParaRPr lang="fr-FR" sz="2400" dirty="0"/>
          </a:p>
          <a:p>
            <a:pPr lvl="1"/>
            <a:r>
              <a:rPr lang="fr-FR" sz="2000" dirty="0"/>
              <a:t>Plan </a:t>
            </a:r>
            <a:r>
              <a:rPr lang="fr-FR" sz="2000" dirty="0" smtClean="0"/>
              <a:t>A: </a:t>
            </a:r>
            <a:r>
              <a:rPr lang="fr-FR" sz="2000" strike="sngStrike" dirty="0" smtClean="0"/>
              <a:t>Satellites</a:t>
            </a:r>
            <a:r>
              <a:rPr lang="fr-FR" sz="2000" dirty="0" smtClean="0"/>
              <a:t> </a:t>
            </a:r>
          </a:p>
          <a:p>
            <a:pPr lvl="1"/>
            <a:r>
              <a:rPr lang="fr-FR" sz="2000" dirty="0" smtClean="0"/>
              <a:t>Plan B: </a:t>
            </a:r>
            <a:r>
              <a:rPr lang="fr-FR" sz="2000" dirty="0" err="1" smtClean="0"/>
              <a:t>Moving</a:t>
            </a:r>
            <a:r>
              <a:rPr lang="fr-FR" sz="2000" dirty="0"/>
              <a:t> </a:t>
            </a:r>
            <a:r>
              <a:rPr lang="fr-FR" sz="2000" dirty="0" smtClean="0"/>
              <a:t>(</a:t>
            </a:r>
            <a:r>
              <a:rPr lang="fr-FR" sz="2000" dirty="0" err="1" smtClean="0"/>
              <a:t>complicated</a:t>
            </a:r>
            <a:r>
              <a:rPr lang="fr-FR" sz="2000" dirty="0" smtClean="0"/>
              <a:t>)</a:t>
            </a:r>
          </a:p>
          <a:p>
            <a:pPr lvl="1"/>
            <a:r>
              <a:rPr lang="fr-FR" sz="2000" dirty="0" smtClean="0"/>
              <a:t>Plan C: Technique </a:t>
            </a:r>
            <a:r>
              <a:rPr lang="fr-FR" sz="2000" dirty="0" err="1" smtClean="0"/>
              <a:t>through</a:t>
            </a:r>
            <a:r>
              <a:rPr lang="fr-FR" sz="2000" dirty="0" smtClean="0"/>
              <a:t> fibre… </a:t>
            </a:r>
            <a:br>
              <a:rPr lang="fr-FR" sz="2000" dirty="0" smtClean="0"/>
            </a:br>
            <a:r>
              <a:rPr lang="fr-FR" sz="2000" dirty="0" smtClean="0"/>
              <a:t>If </a:t>
            </a:r>
            <a:r>
              <a:rPr lang="fr-FR" sz="2000" dirty="0" err="1" smtClean="0"/>
              <a:t>only</a:t>
            </a:r>
            <a:r>
              <a:rPr lang="fr-FR" sz="2000" dirty="0" smtClean="0"/>
              <a:t>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could</a:t>
            </a:r>
            <a:endParaRPr lang="fr-FR" sz="2000" dirty="0" smtClean="0"/>
          </a:p>
          <a:p>
            <a:pPr marL="457200" lvl="1" indent="0">
              <a:buNone/>
            </a:pPr>
            <a:endParaRPr lang="fr-FR" sz="2000" dirty="0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554630"/>
              </p:ext>
            </p:extLst>
          </p:nvPr>
        </p:nvGraphicFramePr>
        <p:xfrm>
          <a:off x="6845626" y="1252615"/>
          <a:ext cx="3927712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856">
                  <a:extLst>
                    <a:ext uri="{9D8B030D-6E8A-4147-A177-3AD203B41FA5}">
                      <a16:colId xmlns:a16="http://schemas.microsoft.com/office/drawing/2014/main" val="72683957"/>
                    </a:ext>
                  </a:extLst>
                </a:gridCol>
                <a:gridCol w="1963856">
                  <a:extLst>
                    <a:ext uri="{9D8B030D-6E8A-4147-A177-3AD203B41FA5}">
                      <a16:colId xmlns:a16="http://schemas.microsoft.com/office/drawing/2014/main" val="613841752"/>
                    </a:ext>
                  </a:extLst>
                </a:gridCol>
              </a:tblGrid>
              <a:tr h="326322"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Metrological projects</a:t>
                      </a:r>
                      <a:endParaRPr lang="fr-F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145257"/>
                  </a:ext>
                </a:extLst>
              </a:tr>
              <a:tr h="32632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LIFT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REFIMEVE+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1782635"/>
                  </a:ext>
                </a:extLst>
              </a:tr>
              <a:tr h="32632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OPTIME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EMRP (</a:t>
                      </a:r>
                      <a:r>
                        <a:rPr lang="fr-FR" sz="1800" dirty="0" smtClean="0"/>
                        <a:t>EURAMET)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7432453"/>
                  </a:ext>
                </a:extLst>
              </a:tr>
              <a:tr h="326322"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EMPIR</a:t>
                      </a:r>
                      <a:endParaRPr lang="fr-FR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ICOF</a:t>
                      </a:r>
                      <a:endParaRPr lang="fr-FR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2423378"/>
                  </a:ext>
                </a:extLst>
              </a:tr>
              <a:tr h="563241">
                <a:tc>
                  <a:txBody>
                    <a:bodyPr/>
                    <a:lstStyle/>
                    <a:p>
                      <a:pPr algn="ctr"/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OFTEN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CESNET E-Infrastructure…</a:t>
                      </a:r>
                      <a:endParaRPr lang="fr-FR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7446149"/>
                  </a:ext>
                </a:extLst>
              </a:tr>
              <a:tr h="32632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GEO-Q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CLONETS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28"/>
                  </a:ext>
                </a:extLst>
              </a:tr>
              <a:tr h="32632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OTFN</a:t>
                      </a:r>
                      <a:endParaRPr lang="fr-F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0847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22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Main use-cases, comparing atomic clock for National Metrologist Institute in Europe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 err="1"/>
              <a:t>Clock</a:t>
            </a:r>
            <a:r>
              <a:rPr lang="fr-FR" sz="2400" dirty="0"/>
              <a:t> </a:t>
            </a:r>
            <a:r>
              <a:rPr lang="fr-FR" sz="2400" dirty="0" err="1"/>
              <a:t>comparisons</a:t>
            </a:r>
            <a:endParaRPr lang="fr-FR" sz="2400" dirty="0"/>
          </a:p>
          <a:p>
            <a:pPr lvl="1"/>
            <a:r>
              <a:rPr lang="fr-FR" sz="2000" dirty="0"/>
              <a:t>Plan A: </a:t>
            </a:r>
            <a:r>
              <a:rPr lang="fr-FR" sz="2000" strike="sngStrike" dirty="0"/>
              <a:t>Satellites</a:t>
            </a:r>
            <a:r>
              <a:rPr lang="fr-FR" sz="2000" dirty="0"/>
              <a:t> </a:t>
            </a:r>
          </a:p>
          <a:p>
            <a:pPr lvl="1"/>
            <a:r>
              <a:rPr lang="fr-FR" sz="2000" dirty="0"/>
              <a:t>Plan B: </a:t>
            </a:r>
            <a:r>
              <a:rPr lang="fr-FR" sz="2000" dirty="0" err="1"/>
              <a:t>Moving</a:t>
            </a:r>
            <a:r>
              <a:rPr lang="fr-FR" sz="2000" dirty="0"/>
              <a:t> (</a:t>
            </a:r>
            <a:r>
              <a:rPr lang="fr-FR" sz="2000" dirty="0" err="1"/>
              <a:t>complicated</a:t>
            </a:r>
            <a:r>
              <a:rPr lang="fr-FR" sz="2000" dirty="0"/>
              <a:t>)</a:t>
            </a:r>
          </a:p>
          <a:p>
            <a:pPr lvl="1"/>
            <a:r>
              <a:rPr lang="fr-FR" sz="2000" dirty="0"/>
              <a:t>Plan C: Technique </a:t>
            </a:r>
            <a:r>
              <a:rPr lang="fr-FR" sz="2000" dirty="0" err="1"/>
              <a:t>through</a:t>
            </a:r>
            <a:r>
              <a:rPr lang="fr-FR" sz="2000" dirty="0"/>
              <a:t> </a:t>
            </a:r>
            <a:r>
              <a:rPr lang="fr-FR" sz="2000" dirty="0" smtClean="0"/>
              <a:t>fibre, how </a:t>
            </a:r>
            <a:r>
              <a:rPr lang="fr-FR" sz="2000" dirty="0" err="1" smtClean="0"/>
              <a:t>so</a:t>
            </a:r>
            <a:r>
              <a:rPr lang="fr-FR" sz="2000" dirty="0" smtClean="0"/>
              <a:t>?</a:t>
            </a:r>
            <a:endParaRPr lang="fr-FR" dirty="0"/>
          </a:p>
        </p:txBody>
      </p:sp>
      <p:pic>
        <p:nvPicPr>
          <p:cNvPr id="200" name="Image 1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792" y="3146822"/>
            <a:ext cx="7031272" cy="34281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670" y="2963842"/>
            <a:ext cx="6491515" cy="377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4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Early</a:t>
            </a:r>
            <a:r>
              <a:rPr lang="fr-FR" dirty="0" smtClean="0"/>
              <a:t> conclusions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9228" y="1428050"/>
            <a:ext cx="8327572" cy="475503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GB" dirty="0" smtClean="0"/>
              <a:t>The second is one of the SI Units </a:t>
            </a:r>
          </a:p>
          <a:p>
            <a:pPr marL="457200" lvl="1" indent="0" algn="just">
              <a:buNone/>
            </a:pPr>
            <a:r>
              <a:rPr lang="en-GB" dirty="0" smtClean="0"/>
              <a:t>And is the one measured with </a:t>
            </a:r>
            <a:r>
              <a:rPr lang="en-GB" sz="2600" b="1" dirty="0" smtClean="0"/>
              <a:t>best</a:t>
            </a:r>
            <a:r>
              <a:rPr lang="en-GB" dirty="0" smtClean="0"/>
              <a:t> </a:t>
            </a:r>
            <a:r>
              <a:rPr lang="en-GB" sz="2600" b="1" dirty="0" smtClean="0"/>
              <a:t>uncertainty</a:t>
            </a:r>
            <a:endParaRPr lang="en-GB" dirty="0" smtClean="0"/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Second is used to define 5 other SI Units</a:t>
            </a:r>
          </a:p>
          <a:p>
            <a:pPr marL="0" indent="0" algn="just">
              <a:buNone/>
            </a:pPr>
            <a:endParaRPr lang="en-GB" dirty="0" smtClean="0"/>
          </a:p>
          <a:p>
            <a:pPr algn="just"/>
            <a:r>
              <a:rPr lang="en-GB" dirty="0" smtClean="0"/>
              <a:t>Cesium clocks were best rulers in 1967 (13 digits) but we may have find better ones, several candidates (17 digits) but we need to compare NMI before adopting a new standard.</a:t>
            </a:r>
          </a:p>
          <a:p>
            <a:pPr marL="0" indent="0">
              <a:buNone/>
            </a:pPr>
            <a:endParaRPr lang="en-GB" dirty="0" smtClean="0"/>
          </a:p>
          <a:p>
            <a:pPr algn="just">
              <a:buFont typeface="Symbol" panose="05050102010706020507" pitchFamily="18" charset="2"/>
              <a:buChar char="Þ"/>
            </a:pPr>
            <a:r>
              <a:rPr lang="en-GB" dirty="0" smtClean="0"/>
              <a:t> Better time means will help all science domains</a:t>
            </a:r>
          </a:p>
          <a:p>
            <a:pPr algn="just">
              <a:buFont typeface="Symbol" panose="05050102010706020507" pitchFamily="18" charset="2"/>
              <a:buChar char="Þ"/>
            </a:pPr>
            <a:r>
              <a:rPr lang="en-GB" dirty="0" smtClean="0"/>
              <a:t> New optical clocks have 4 orders of magnitude better results</a:t>
            </a:r>
          </a:p>
          <a:p>
            <a:pPr algn="just">
              <a:buFont typeface="Symbol" panose="05050102010706020507" pitchFamily="18" charset="2"/>
              <a:buChar char="Þ"/>
            </a:pPr>
            <a:r>
              <a:rPr lang="en-GB" dirty="0" smtClean="0"/>
              <a:t> The only existing way to compare them is based on optical fibre. </a:t>
            </a:r>
            <a:r>
              <a:rPr lang="en-GB" u="sng" dirty="0" smtClean="0"/>
              <a:t>There is no alternative.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323" y="498364"/>
            <a:ext cx="2386953" cy="250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2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Situation in Europe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1484" y="1622069"/>
            <a:ext cx="10060993" cy="3198378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fr-FR" dirty="0"/>
              <a:t>1 country = 1 NMI =&gt; Europe has the best </a:t>
            </a:r>
            <a:r>
              <a:rPr lang="fr-FR" dirty="0" err="1"/>
              <a:t>density</a:t>
            </a:r>
            <a:r>
              <a:rPr lang="fr-FR" dirty="0"/>
              <a:t> of new </a:t>
            </a:r>
            <a:r>
              <a:rPr lang="fr-FR" dirty="0" err="1"/>
              <a:t>atomic</a:t>
            </a:r>
            <a:r>
              <a:rPr lang="fr-FR" dirty="0"/>
              <a:t> </a:t>
            </a:r>
            <a:r>
              <a:rPr lang="fr-FR" dirty="0" err="1"/>
              <a:t>clocks</a:t>
            </a:r>
            <a:r>
              <a:rPr lang="fr-FR" dirty="0"/>
              <a:t> in the world</a:t>
            </a:r>
          </a:p>
          <a:p>
            <a:pPr lvl="2"/>
            <a:r>
              <a:rPr lang="fr-FR" dirty="0" err="1" smtClean="0"/>
              <a:t>Numerous</a:t>
            </a:r>
            <a:r>
              <a:rPr lang="fr-FR" dirty="0" smtClean="0"/>
              <a:t> interconnections + </a:t>
            </a:r>
            <a:r>
              <a:rPr lang="fr-FR" dirty="0" err="1" smtClean="0"/>
              <a:t>small</a:t>
            </a:r>
            <a:r>
              <a:rPr lang="fr-FR" dirty="0" smtClean="0"/>
              <a:t> distances </a:t>
            </a:r>
            <a:r>
              <a:rPr lang="fr-FR" dirty="0" err="1" smtClean="0"/>
              <a:t>between</a:t>
            </a:r>
            <a:r>
              <a:rPr lang="fr-FR" dirty="0" smtClean="0"/>
              <a:t> NMI</a:t>
            </a:r>
          </a:p>
          <a:p>
            <a:pPr lvl="2"/>
            <a:r>
              <a:rPr lang="fr-FR" dirty="0" err="1" smtClean="0"/>
              <a:t>Require</a:t>
            </a:r>
            <a:r>
              <a:rPr lang="fr-FR" dirty="0" smtClean="0"/>
              <a:t> fibres…</a:t>
            </a:r>
            <a:endParaRPr lang="fr-FR" dirty="0"/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r>
              <a:rPr lang="en-US" dirty="0" smtClean="0"/>
              <a:t>NRENs in Europe:</a:t>
            </a:r>
          </a:p>
          <a:p>
            <a:pPr lvl="2"/>
            <a:r>
              <a:rPr lang="en-US" dirty="0" smtClean="0"/>
              <a:t>They </a:t>
            </a:r>
            <a:r>
              <a:rPr lang="en-US" dirty="0"/>
              <a:t>are incubators of revolutionary projects (</a:t>
            </a:r>
            <a:r>
              <a:rPr lang="en-GB" dirty="0"/>
              <a:t>IPv6, client/server and Cloud computing</a:t>
            </a:r>
            <a:r>
              <a:rPr lang="en-GB" dirty="0" smtClean="0"/>
              <a:t>…)</a:t>
            </a:r>
          </a:p>
          <a:p>
            <a:pPr lvl="2"/>
            <a:r>
              <a:rPr lang="en-US" dirty="0" smtClean="0"/>
              <a:t>They </a:t>
            </a:r>
            <a:r>
              <a:rPr lang="en-US" dirty="0"/>
              <a:t>constitute a distributed network </a:t>
            </a:r>
            <a:r>
              <a:rPr lang="en-US" dirty="0" smtClean="0"/>
              <a:t>across Europe</a:t>
            </a:r>
          </a:p>
          <a:p>
            <a:pPr lvl="2"/>
            <a:r>
              <a:rPr lang="en-US" dirty="0" smtClean="0"/>
              <a:t>Each NREN is connecting many </a:t>
            </a:r>
            <a:r>
              <a:rPr lang="en-US" dirty="0" err="1" smtClean="0"/>
              <a:t>Reasearch</a:t>
            </a:r>
            <a:r>
              <a:rPr lang="en-US" dirty="0" smtClean="0"/>
              <a:t> Infrastructure that want to benefit from such precise signals</a:t>
            </a:r>
            <a:endParaRPr lang="en-US" dirty="0"/>
          </a:p>
        </p:txBody>
      </p:sp>
      <p:grpSp>
        <p:nvGrpSpPr>
          <p:cNvPr id="14" name="Groupe 13"/>
          <p:cNvGrpSpPr/>
          <p:nvPr/>
        </p:nvGrpSpPr>
        <p:grpSpPr>
          <a:xfrm>
            <a:off x="3155253" y="1471043"/>
            <a:ext cx="5810605" cy="4602699"/>
            <a:chOff x="2809460" y="1546310"/>
            <a:chExt cx="5810605" cy="4602699"/>
          </a:xfrm>
        </p:grpSpPr>
        <p:grpSp>
          <p:nvGrpSpPr>
            <p:cNvPr id="11" name="Groupe 10"/>
            <p:cNvGrpSpPr/>
            <p:nvPr/>
          </p:nvGrpSpPr>
          <p:grpSpPr>
            <a:xfrm>
              <a:off x="2809460" y="1546310"/>
              <a:ext cx="5810605" cy="4602699"/>
              <a:chOff x="3245303" y="1334275"/>
              <a:chExt cx="5016954" cy="3765973"/>
            </a:xfrm>
          </p:grpSpPr>
          <p:pic>
            <p:nvPicPr>
              <p:cNvPr id="6" name="Image 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5303" y="1334275"/>
                <a:ext cx="5016954" cy="3765973"/>
              </a:xfrm>
              <a:prstGeom prst="rect">
                <a:avLst/>
              </a:prstGeom>
            </p:spPr>
          </p:pic>
          <p:sp>
            <p:nvSpPr>
              <p:cNvPr id="7" name="ZoneTexte 6"/>
              <p:cNvSpPr txBox="1"/>
              <p:nvPr/>
            </p:nvSpPr>
            <p:spPr>
              <a:xfrm>
                <a:off x="3949700" y="3874792"/>
                <a:ext cx="3594100" cy="523220"/>
              </a:xfrm>
              <a:prstGeom prst="rect">
                <a:avLst/>
              </a:prstGeom>
              <a:gradFill>
                <a:gsLst>
                  <a:gs pos="5000">
                    <a:srgbClr val="201317"/>
                  </a:gs>
                  <a:gs pos="18000">
                    <a:srgbClr val="454545"/>
                  </a:gs>
                  <a:gs pos="34000">
                    <a:srgbClr val="151317"/>
                  </a:gs>
                  <a:gs pos="100000">
                    <a:srgbClr val="151317"/>
                  </a:gs>
                  <a:gs pos="73000">
                    <a:srgbClr val="2E2A2E"/>
                  </a:gs>
                  <a:gs pos="89000">
                    <a:srgbClr val="474145"/>
                  </a:gs>
                </a:gsLst>
                <a:lin ang="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smtClean="0">
                    <a:solidFill>
                      <a:schemeClr val="bg1"/>
                    </a:solidFill>
                  </a:rPr>
                  <a:t>You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can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now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discuss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and have an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outstanding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partnership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for the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greater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good of Science!</a:t>
                </a:r>
                <a:endParaRPr lang="fr-FR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4792029" y="3505460"/>
                <a:ext cx="8212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NREN</a:t>
                </a:r>
                <a:endParaRPr lang="fr-FR" dirty="0"/>
              </a:p>
            </p:txBody>
          </p:sp>
        </p:grpSp>
        <p:sp>
          <p:nvSpPr>
            <p:cNvPr id="12" name="ZoneTexte 11"/>
            <p:cNvSpPr txBox="1"/>
            <p:nvPr/>
          </p:nvSpPr>
          <p:spPr>
            <a:xfrm>
              <a:off x="4224866" y="2816941"/>
              <a:ext cx="3073401" cy="315726"/>
            </a:xfrm>
            <a:prstGeom prst="rect">
              <a:avLst/>
            </a:prstGeom>
            <a:gradFill>
              <a:gsLst>
                <a:gs pos="18000">
                  <a:srgbClr val="454545"/>
                </a:gs>
                <a:gs pos="34000">
                  <a:srgbClr val="151317"/>
                </a:gs>
                <a:gs pos="73000">
                  <a:srgbClr val="2E2A2E"/>
                </a:gs>
                <a:gs pos="89000">
                  <a:srgbClr val="474145"/>
                </a:gs>
              </a:gsLst>
              <a:lin ang="0" scaled="0"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You and NMI have </a:t>
              </a:r>
              <a:r>
                <a:rPr lang="fr-FR" sz="1400" dirty="0" err="1" smtClean="0">
                  <a:solidFill>
                    <a:schemeClr val="bg1"/>
                  </a:solidFill>
                </a:rPr>
                <a:t>liked</a:t>
              </a:r>
              <a:r>
                <a:rPr lang="fr-FR" sz="1400" dirty="0" smtClean="0">
                  <a:solidFill>
                    <a:schemeClr val="bg1"/>
                  </a:solidFill>
                </a:rPr>
                <a:t> </a:t>
              </a:r>
              <a:r>
                <a:rPr lang="fr-FR" sz="1400" dirty="0" err="1" smtClean="0">
                  <a:solidFill>
                    <a:schemeClr val="bg1"/>
                  </a:solidFill>
                </a:rPr>
                <a:t>each</a:t>
              </a:r>
              <a:r>
                <a:rPr lang="fr-FR" sz="1400" dirty="0" smtClean="0">
                  <a:solidFill>
                    <a:schemeClr val="bg1"/>
                  </a:solidFill>
                </a:rPr>
                <a:t> </a:t>
              </a:r>
              <a:r>
                <a:rPr lang="fr-FR" sz="1400" dirty="0" err="1" smtClean="0">
                  <a:solidFill>
                    <a:schemeClr val="bg1"/>
                  </a:solidFill>
                </a:rPr>
                <a:t>other</a:t>
              </a:r>
              <a:r>
                <a:rPr lang="fr-FR" sz="1400" dirty="0" smtClean="0">
                  <a:solidFill>
                    <a:schemeClr val="bg1"/>
                  </a:solidFill>
                </a:rPr>
                <a:t>!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6143340" y="4173751"/>
              <a:ext cx="9511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NMI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42131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580431"/>
          </a:xfrm>
        </p:spPr>
        <p:txBody>
          <a:bodyPr>
            <a:normAutofit/>
          </a:bodyPr>
          <a:lstStyle/>
          <a:p>
            <a:r>
              <a:rPr lang="en-US" dirty="0" smtClean="0"/>
              <a:t>TRL of techniques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98895" y="1739900"/>
            <a:ext cx="9554805" cy="4039488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/>
              <a:t>There has been </a:t>
            </a:r>
            <a:r>
              <a:rPr lang="fr-FR" dirty="0" err="1" smtClean="0"/>
              <a:t>several</a:t>
            </a:r>
            <a:r>
              <a:rPr lang="fr-FR" dirty="0" smtClean="0"/>
              <a:t> T/F </a:t>
            </a:r>
            <a:r>
              <a:rPr lang="fr-FR" dirty="0" err="1" smtClean="0"/>
              <a:t>projects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past</a:t>
            </a:r>
            <a:r>
              <a:rPr lang="fr-FR" dirty="0" smtClean="0"/>
              <a:t> 10 </a:t>
            </a:r>
            <a:r>
              <a:rPr lang="fr-FR" dirty="0" err="1" smtClean="0"/>
              <a:t>years</a:t>
            </a:r>
            <a:r>
              <a:rPr lang="fr-FR" dirty="0" smtClean="0"/>
              <a:t> to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dirty="0" err="1" smtClean="0"/>
              <a:t>dissemination</a:t>
            </a:r>
            <a:r>
              <a:rPr lang="fr-FR" dirty="0" smtClean="0"/>
              <a:t> techniques </a:t>
            </a:r>
          </a:p>
          <a:p>
            <a:pPr marL="0" indent="0" algn="just">
              <a:buNone/>
            </a:pPr>
            <a:r>
              <a:rPr lang="fr-FR" altLang="fr-FR" sz="2400" dirty="0" smtClean="0"/>
              <a:t>	=&gt; Up-time close to 80% in 2019, close to a service</a:t>
            </a:r>
            <a:endParaRPr lang="fr-FR" altLang="fr-FR" sz="2400" dirty="0"/>
          </a:p>
          <a:p>
            <a:pPr algn="just"/>
            <a:endParaRPr lang="fr-FR" dirty="0"/>
          </a:p>
        </p:txBody>
      </p:sp>
      <p:pic>
        <p:nvPicPr>
          <p:cNvPr id="19" name="Picture 2" descr="https://lh5.googleusercontent.com/eWV31fXGX3p-nMyGQzPwBbmb9WEa3IoN69ZxilIPlVc2X4bg7MFdhwzzvpI_lPbG8xyf9PkxfqVVVmFZzAb8rh9A7xnK0P73j-R3257UH8i8Os_fDJ36m7PVK3mFd91N_xH8n7u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93"/>
          <a:stretch/>
        </p:blipFill>
        <p:spPr bwMode="auto">
          <a:xfrm>
            <a:off x="1201779" y="3264392"/>
            <a:ext cx="9149035" cy="280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5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T/F setup, optical link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626082" y="1473863"/>
            <a:ext cx="1728521" cy="289940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ILA #2</a:t>
            </a:r>
          </a:p>
        </p:txBody>
      </p:sp>
      <p:sp>
        <p:nvSpPr>
          <p:cNvPr id="5" name="Rectangle 4"/>
          <p:cNvSpPr/>
          <p:nvPr/>
        </p:nvSpPr>
        <p:spPr>
          <a:xfrm>
            <a:off x="3790248" y="1468296"/>
            <a:ext cx="1728521" cy="289940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>
                <a:solidFill>
                  <a:prstClr val="black"/>
                </a:solidFill>
                <a:latin typeface="Calibri" panose="020F0502020204030204"/>
              </a:rPr>
              <a:t>ILA #1</a:t>
            </a:r>
            <a:endParaRPr lang="fr-FR" sz="677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58428" y="1456983"/>
            <a:ext cx="2599896" cy="291071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Point Of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Presence</a:t>
            </a:r>
            <a:endParaRPr lang="fr-FR" sz="677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2229" y="1465906"/>
            <a:ext cx="2606550" cy="290418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Point Of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Presence</a:t>
            </a:r>
            <a:endParaRPr lang="fr-FR" sz="677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8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99" y="2813840"/>
            <a:ext cx="542279" cy="314478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cxnSp>
        <p:nvCxnSpPr>
          <p:cNvPr id="9" name="Connecteur droit 8"/>
          <p:cNvCxnSpPr>
            <a:stCxn id="109" idx="3"/>
            <a:endCxn id="115" idx="1"/>
          </p:cNvCxnSpPr>
          <p:nvPr/>
        </p:nvCxnSpPr>
        <p:spPr>
          <a:xfrm flipV="1">
            <a:off x="2565062" y="2717081"/>
            <a:ext cx="7016575" cy="6532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0" name="Connecteur droit 9"/>
          <p:cNvCxnSpPr>
            <a:stCxn id="110" idx="3"/>
            <a:endCxn id="116" idx="1"/>
          </p:cNvCxnSpPr>
          <p:nvPr/>
        </p:nvCxnSpPr>
        <p:spPr>
          <a:xfrm flipV="1">
            <a:off x="2565061" y="3124452"/>
            <a:ext cx="7016574" cy="6532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1" name="Ellipse 10"/>
          <p:cNvSpPr/>
          <p:nvPr/>
        </p:nvSpPr>
        <p:spPr>
          <a:xfrm>
            <a:off x="8835796" y="2963059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832074" y="2555823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8789447" y="2555982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8743312" y="2556140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8793167" y="2963217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8747033" y="2963376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6005333" y="2962741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6001612" y="2555505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5958984" y="2555664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5912850" y="2555823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5962705" y="2962900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5916571" y="2963059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3235194" y="2966325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3242226" y="2559089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3199597" y="2559248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3153463" y="2559407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3192565" y="2966484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3146432" y="2966643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82054" y="2512009"/>
            <a:ext cx="486963" cy="91630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Géant</a:t>
            </a:r>
          </a:p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Telecom equipment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42834" y="2520408"/>
            <a:ext cx="142243" cy="406409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Mux</a:t>
            </a:r>
            <a:endParaRPr lang="fr-FR" sz="677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061451" y="1786626"/>
            <a:ext cx="325127" cy="426839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61504" y="1786626"/>
            <a:ext cx="325127" cy="426839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#1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843185" y="2927410"/>
            <a:ext cx="142243" cy="406409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Demux</a:t>
            </a:r>
            <a:endParaRPr lang="fr-FR" sz="677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34460" y="2609013"/>
            <a:ext cx="495393" cy="633855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Géant amplifier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477925" y="1706767"/>
            <a:ext cx="406409" cy="345448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477924" y="2075528"/>
            <a:ext cx="406409" cy="345448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>
                <a:solidFill>
                  <a:prstClr val="black"/>
                </a:solidFill>
                <a:latin typeface="Calibri" panose="020F0502020204030204"/>
              </a:rPr>
              <a:t>T/F #1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061451" y="3633335"/>
            <a:ext cx="325127" cy="426839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RLS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561504" y="3633335"/>
            <a:ext cx="325127" cy="426839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#1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pic>
        <p:nvPicPr>
          <p:cNvPr id="39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1299" y="2835347"/>
            <a:ext cx="542279" cy="314478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10492120" y="2505476"/>
            <a:ext cx="486963" cy="91630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Géant</a:t>
            </a:r>
          </a:p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Telecom equipment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0066878" y="2513876"/>
            <a:ext cx="142243" cy="406409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Mux</a:t>
            </a:r>
            <a:endParaRPr lang="fr-FR" sz="677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731226" y="1786627"/>
            <a:ext cx="325127" cy="426839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0247702" y="1786627"/>
            <a:ext cx="325127" cy="426839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#1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0067229" y="2920878"/>
            <a:ext cx="142243" cy="406409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Demux</a:t>
            </a:r>
            <a:endParaRPr lang="fr-FR" sz="677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0247702" y="3633336"/>
            <a:ext cx="325127" cy="426839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#1</a:t>
            </a:r>
          </a:p>
        </p:txBody>
      </p:sp>
      <p:sp>
        <p:nvSpPr>
          <p:cNvPr id="46" name="Rectangle 45"/>
          <p:cNvSpPr/>
          <p:nvPr/>
        </p:nvSpPr>
        <p:spPr>
          <a:xfrm>
            <a:off x="9731226" y="3633336"/>
            <a:ext cx="325127" cy="426839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245151" y="2597701"/>
            <a:ext cx="495393" cy="633855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Géant amplifier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288389" y="1695455"/>
            <a:ext cx="406409" cy="345448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49" name="Rectangle 48"/>
          <p:cNvSpPr/>
          <p:nvPr/>
        </p:nvSpPr>
        <p:spPr>
          <a:xfrm>
            <a:off x="7288387" y="2064215"/>
            <a:ext cx="406409" cy="345448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>
                <a:solidFill>
                  <a:prstClr val="black"/>
                </a:solidFill>
                <a:latin typeface="Calibri" panose="020F0502020204030204"/>
              </a:rPr>
              <a:t>T/F #1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cxnSp>
        <p:nvCxnSpPr>
          <p:cNvPr id="50" name="Connecteur droit 49"/>
          <p:cNvCxnSpPr/>
          <p:nvPr/>
        </p:nvCxnSpPr>
        <p:spPr>
          <a:xfrm flipV="1">
            <a:off x="774478" y="2909227"/>
            <a:ext cx="307575" cy="920"/>
          </a:xfrm>
          <a:prstGeom prst="line">
            <a:avLst/>
          </a:prstGeom>
          <a:noFill/>
          <a:ln w="31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1" name="Connecteur droit 50"/>
          <p:cNvCxnSpPr/>
          <p:nvPr/>
        </p:nvCxnSpPr>
        <p:spPr>
          <a:xfrm flipV="1">
            <a:off x="770203" y="2955847"/>
            <a:ext cx="307575" cy="920"/>
          </a:xfrm>
          <a:prstGeom prst="line">
            <a:avLst/>
          </a:prstGeom>
          <a:noFill/>
          <a:ln w="31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2" name="Connecteur droit 51"/>
          <p:cNvCxnSpPr/>
          <p:nvPr/>
        </p:nvCxnSpPr>
        <p:spPr>
          <a:xfrm flipV="1">
            <a:off x="775304" y="3000438"/>
            <a:ext cx="307575" cy="920"/>
          </a:xfrm>
          <a:prstGeom prst="line">
            <a:avLst/>
          </a:prstGeom>
          <a:noFill/>
          <a:ln w="31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3" name="Connecteur droit 52"/>
          <p:cNvCxnSpPr>
            <a:stCxn id="109" idx="1"/>
            <a:endCxn id="30" idx="3"/>
          </p:cNvCxnSpPr>
          <p:nvPr/>
        </p:nvCxnSpPr>
        <p:spPr>
          <a:xfrm flipH="1">
            <a:off x="1985077" y="2723613"/>
            <a:ext cx="437742" cy="0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4" name="Connecteur droit 53"/>
          <p:cNvCxnSpPr>
            <a:stCxn id="110" idx="1"/>
            <a:endCxn id="33" idx="3"/>
          </p:cNvCxnSpPr>
          <p:nvPr/>
        </p:nvCxnSpPr>
        <p:spPr>
          <a:xfrm flipH="1" flipV="1">
            <a:off x="1985429" y="3130615"/>
            <a:ext cx="437389" cy="369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headEnd type="none"/>
            <a:tailEnd type="triangle" w="med" len="sm"/>
          </a:ln>
          <a:effectLst/>
        </p:spPr>
      </p:cxnSp>
      <p:cxnSp>
        <p:nvCxnSpPr>
          <p:cNvPr id="55" name="Connecteur droit 54"/>
          <p:cNvCxnSpPr/>
          <p:nvPr/>
        </p:nvCxnSpPr>
        <p:spPr>
          <a:xfrm flipH="1">
            <a:off x="1565435" y="3058929"/>
            <a:ext cx="277750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6" name="Connecteur droit 55"/>
          <p:cNvCxnSpPr>
            <a:stCxn id="111" idx="3"/>
            <a:endCxn id="113" idx="1"/>
          </p:cNvCxnSpPr>
          <p:nvPr/>
        </p:nvCxnSpPr>
        <p:spPr>
          <a:xfrm>
            <a:off x="4138624" y="2729269"/>
            <a:ext cx="1087971" cy="634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7" name="Connecteur droit 56"/>
          <p:cNvCxnSpPr>
            <a:stCxn id="112" idx="3"/>
            <a:endCxn id="114" idx="1"/>
          </p:cNvCxnSpPr>
          <p:nvPr/>
        </p:nvCxnSpPr>
        <p:spPr>
          <a:xfrm>
            <a:off x="4138622" y="3136640"/>
            <a:ext cx="1087971" cy="635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8" name="Connecteur droit 57"/>
          <p:cNvCxnSpPr>
            <a:stCxn id="117" idx="3"/>
            <a:endCxn id="119" idx="1"/>
          </p:cNvCxnSpPr>
          <p:nvPr/>
        </p:nvCxnSpPr>
        <p:spPr>
          <a:xfrm flipV="1">
            <a:off x="6927334" y="2711946"/>
            <a:ext cx="1090095" cy="6079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59" name="Connecteur droit 58"/>
          <p:cNvCxnSpPr>
            <a:stCxn id="118" idx="3"/>
            <a:endCxn id="120" idx="1"/>
          </p:cNvCxnSpPr>
          <p:nvPr/>
        </p:nvCxnSpPr>
        <p:spPr>
          <a:xfrm flipV="1">
            <a:off x="6927333" y="3119317"/>
            <a:ext cx="1090095" cy="6078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60" name="Connecteur droit 59"/>
          <p:cNvCxnSpPr>
            <a:stCxn id="115" idx="3"/>
            <a:endCxn id="41" idx="1"/>
          </p:cNvCxnSpPr>
          <p:nvPr/>
        </p:nvCxnSpPr>
        <p:spPr>
          <a:xfrm>
            <a:off x="9723880" y="2717080"/>
            <a:ext cx="342998" cy="0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headEnd type="none"/>
            <a:tailEnd type="triangle" w="lg" len="sm"/>
          </a:ln>
          <a:effectLst/>
        </p:spPr>
      </p:cxnSp>
      <p:cxnSp>
        <p:nvCxnSpPr>
          <p:cNvPr id="61" name="Connecteur droit 60"/>
          <p:cNvCxnSpPr>
            <a:stCxn id="116" idx="3"/>
            <a:endCxn id="44" idx="1"/>
          </p:cNvCxnSpPr>
          <p:nvPr/>
        </p:nvCxnSpPr>
        <p:spPr>
          <a:xfrm flipV="1">
            <a:off x="9723878" y="3124083"/>
            <a:ext cx="343351" cy="369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62" name="Connecteur droit 61"/>
          <p:cNvCxnSpPr/>
          <p:nvPr/>
        </p:nvCxnSpPr>
        <p:spPr>
          <a:xfrm flipV="1">
            <a:off x="1559986" y="2796639"/>
            <a:ext cx="282848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3" name="Connecteur droit 62"/>
          <p:cNvCxnSpPr/>
          <p:nvPr/>
        </p:nvCxnSpPr>
        <p:spPr>
          <a:xfrm flipH="1">
            <a:off x="1565435" y="3203641"/>
            <a:ext cx="277750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4" name="Connecteur droit 63"/>
          <p:cNvCxnSpPr/>
          <p:nvPr/>
        </p:nvCxnSpPr>
        <p:spPr>
          <a:xfrm flipV="1">
            <a:off x="10209121" y="2638891"/>
            <a:ext cx="282848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5" name="Connecteur droit 64"/>
          <p:cNvCxnSpPr/>
          <p:nvPr/>
        </p:nvCxnSpPr>
        <p:spPr>
          <a:xfrm flipH="1">
            <a:off x="10214570" y="3031555"/>
            <a:ext cx="277750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6" name="Connecteur droit 65"/>
          <p:cNvCxnSpPr/>
          <p:nvPr/>
        </p:nvCxnSpPr>
        <p:spPr>
          <a:xfrm flipV="1">
            <a:off x="10209121" y="2794356"/>
            <a:ext cx="282848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7" name="Connecteur droit 66"/>
          <p:cNvCxnSpPr/>
          <p:nvPr/>
        </p:nvCxnSpPr>
        <p:spPr>
          <a:xfrm flipH="1">
            <a:off x="10214570" y="3201357"/>
            <a:ext cx="277750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8" name="Rectangle 67"/>
          <p:cNvSpPr/>
          <p:nvPr/>
        </p:nvSpPr>
        <p:spPr>
          <a:xfrm>
            <a:off x="2744821" y="5285527"/>
            <a:ext cx="325127" cy="426839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#1</a:t>
            </a:r>
          </a:p>
        </p:txBody>
      </p:sp>
      <p:sp>
        <p:nvSpPr>
          <p:cNvPr id="69" name="Rectangle 68"/>
          <p:cNvSpPr/>
          <p:nvPr/>
        </p:nvSpPr>
        <p:spPr>
          <a:xfrm>
            <a:off x="665146" y="5291181"/>
            <a:ext cx="325127" cy="426839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56588" y="4762937"/>
            <a:ext cx="142243" cy="406409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71" name="Triangle isocèle 70"/>
          <p:cNvSpPr/>
          <p:nvPr/>
        </p:nvSpPr>
        <p:spPr>
          <a:xfrm rot="5400000">
            <a:off x="4624761" y="2671796"/>
            <a:ext cx="119742" cy="114019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2" name="Triangle isocèle 71"/>
          <p:cNvSpPr/>
          <p:nvPr/>
        </p:nvSpPr>
        <p:spPr>
          <a:xfrm rot="5400000" flipH="1" flipV="1">
            <a:off x="4595590" y="3079681"/>
            <a:ext cx="122316" cy="113795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3" name="Triangle isocèle 72"/>
          <p:cNvSpPr/>
          <p:nvPr/>
        </p:nvSpPr>
        <p:spPr>
          <a:xfrm rot="5400000">
            <a:off x="7418100" y="2656981"/>
            <a:ext cx="119742" cy="114019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4" name="Triangle isocèle 73"/>
          <p:cNvSpPr/>
          <p:nvPr/>
        </p:nvSpPr>
        <p:spPr>
          <a:xfrm rot="5400000" flipH="1" flipV="1">
            <a:off x="7416812" y="3066061"/>
            <a:ext cx="122316" cy="113795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75" name="Connecteur en angle 74"/>
          <p:cNvCxnSpPr>
            <a:stCxn id="31" idx="3"/>
            <a:endCxn id="109" idx="0"/>
          </p:cNvCxnSpPr>
          <p:nvPr/>
        </p:nvCxnSpPr>
        <p:spPr>
          <a:xfrm>
            <a:off x="2386578" y="2000046"/>
            <a:ext cx="107363" cy="520363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76" name="Connecteur en angle 75"/>
          <p:cNvCxnSpPr>
            <a:stCxn id="37" idx="3"/>
            <a:endCxn id="110" idx="2"/>
          </p:cNvCxnSpPr>
          <p:nvPr/>
        </p:nvCxnSpPr>
        <p:spPr>
          <a:xfrm flipV="1">
            <a:off x="2386578" y="3334188"/>
            <a:ext cx="107361" cy="512566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77" name="Connecteur en angle 76"/>
          <p:cNvCxnSpPr>
            <a:stCxn id="112" idx="2"/>
            <a:endCxn id="152" idx="1"/>
          </p:cNvCxnSpPr>
          <p:nvPr/>
        </p:nvCxnSpPr>
        <p:spPr>
          <a:xfrm rot="16200000" flipH="1">
            <a:off x="3915877" y="3491467"/>
            <a:ext cx="713670" cy="410424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78" name="Connecteur en angle 77"/>
          <p:cNvCxnSpPr>
            <a:stCxn id="113" idx="0"/>
            <a:endCxn id="35" idx="3"/>
          </p:cNvCxnSpPr>
          <p:nvPr/>
        </p:nvCxnSpPr>
        <p:spPr>
          <a:xfrm rot="16200000" flipV="1">
            <a:off x="4767422" y="1996404"/>
            <a:ext cx="647207" cy="413383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79" name="Connecteur en angle 78"/>
          <p:cNvCxnSpPr>
            <a:stCxn id="111" idx="0"/>
            <a:endCxn id="35" idx="1"/>
          </p:cNvCxnSpPr>
          <p:nvPr/>
        </p:nvCxnSpPr>
        <p:spPr>
          <a:xfrm rot="5400000" flipH="1" flipV="1">
            <a:off x="3949427" y="1997567"/>
            <a:ext cx="646573" cy="410422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80" name="Connecteur en angle 79"/>
          <p:cNvCxnSpPr>
            <a:stCxn id="117" idx="0"/>
            <a:endCxn id="48" idx="1"/>
          </p:cNvCxnSpPr>
          <p:nvPr/>
        </p:nvCxnSpPr>
        <p:spPr>
          <a:xfrm rot="5400000" flipH="1" flipV="1">
            <a:off x="6748980" y="1975412"/>
            <a:ext cx="646641" cy="432176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81" name="Connecteur en angle 80"/>
          <p:cNvCxnSpPr>
            <a:stCxn id="119" idx="0"/>
            <a:endCxn id="48" idx="3"/>
          </p:cNvCxnSpPr>
          <p:nvPr/>
        </p:nvCxnSpPr>
        <p:spPr>
          <a:xfrm rot="16200000" flipV="1">
            <a:off x="7571394" y="1991584"/>
            <a:ext cx="640562" cy="393753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82" name="Connecteur en angle 81"/>
          <p:cNvCxnSpPr>
            <a:stCxn id="114" idx="2"/>
            <a:endCxn id="152" idx="3"/>
          </p:cNvCxnSpPr>
          <p:nvPr/>
        </p:nvCxnSpPr>
        <p:spPr>
          <a:xfrm rot="5400000">
            <a:off x="4734507" y="3490306"/>
            <a:ext cx="713035" cy="413382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83" name="Connecteur en angle 82"/>
          <p:cNvCxnSpPr>
            <a:stCxn id="148" idx="1"/>
            <a:endCxn id="118" idx="2"/>
          </p:cNvCxnSpPr>
          <p:nvPr/>
        </p:nvCxnSpPr>
        <p:spPr>
          <a:xfrm rot="10800000">
            <a:off x="6856211" y="3328600"/>
            <a:ext cx="432177" cy="700348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84" name="Connecteur en angle 83"/>
          <p:cNvCxnSpPr>
            <a:stCxn id="148" idx="3"/>
            <a:endCxn id="120" idx="2"/>
          </p:cNvCxnSpPr>
          <p:nvPr/>
        </p:nvCxnSpPr>
        <p:spPr>
          <a:xfrm flipV="1">
            <a:off x="7694796" y="3322522"/>
            <a:ext cx="393753" cy="706426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85" name="Connecteur en angle 84"/>
          <p:cNvCxnSpPr>
            <a:stCxn id="116" idx="2"/>
            <a:endCxn id="46" idx="1"/>
          </p:cNvCxnSpPr>
          <p:nvPr/>
        </p:nvCxnSpPr>
        <p:spPr>
          <a:xfrm rot="16200000" flipH="1">
            <a:off x="9432441" y="3547970"/>
            <a:ext cx="519099" cy="78470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86" name="Connecteur en angle 85"/>
          <p:cNvCxnSpPr>
            <a:stCxn id="115" idx="0"/>
            <a:endCxn id="42" idx="1"/>
          </p:cNvCxnSpPr>
          <p:nvPr/>
        </p:nvCxnSpPr>
        <p:spPr>
          <a:xfrm rot="5400000" flipH="1" flipV="1">
            <a:off x="9435077" y="2217728"/>
            <a:ext cx="513830" cy="78468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87" name="Connecteur en angle 335"/>
          <p:cNvCxnSpPr>
            <a:stCxn id="146" idx="1"/>
          </p:cNvCxnSpPr>
          <p:nvPr/>
        </p:nvCxnSpPr>
        <p:spPr>
          <a:xfrm flipH="1" flipV="1">
            <a:off x="6927335" y="3197081"/>
            <a:ext cx="361054" cy="463106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665146" y="5839856"/>
            <a:ext cx="325127" cy="426729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89" name="Rectangle 88"/>
          <p:cNvSpPr/>
          <p:nvPr/>
        </p:nvSpPr>
        <p:spPr>
          <a:xfrm>
            <a:off x="2741670" y="5840481"/>
            <a:ext cx="325127" cy="426729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>
                <a:solidFill>
                  <a:prstClr val="black"/>
                </a:solidFill>
                <a:latin typeface="Calibri" panose="020F0502020204030204"/>
              </a:rPr>
              <a:t>T/F #1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90" name="Rectangle 89"/>
          <p:cNvSpPr/>
          <p:nvPr/>
        </p:nvSpPr>
        <p:spPr>
          <a:xfrm>
            <a:off x="4498712" y="4632625"/>
            <a:ext cx="325127" cy="426729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91" name="Connecteur droit 90"/>
          <p:cNvCxnSpPr/>
          <p:nvPr/>
        </p:nvCxnSpPr>
        <p:spPr>
          <a:xfrm>
            <a:off x="717674" y="4597482"/>
            <a:ext cx="220070" cy="0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92" name="Connecteur droit 91"/>
          <p:cNvCxnSpPr/>
          <p:nvPr/>
        </p:nvCxnSpPr>
        <p:spPr>
          <a:xfrm>
            <a:off x="2797349" y="4597482"/>
            <a:ext cx="220070" cy="0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pic>
        <p:nvPicPr>
          <p:cNvPr id="93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292" y="5351502"/>
            <a:ext cx="542279" cy="314478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cxnSp>
        <p:nvCxnSpPr>
          <p:cNvPr id="94" name="Connecteur droit 93"/>
          <p:cNvCxnSpPr>
            <a:stCxn id="123" idx="0"/>
            <a:endCxn id="121" idx="3"/>
          </p:cNvCxnSpPr>
          <p:nvPr/>
        </p:nvCxnSpPr>
        <p:spPr>
          <a:xfrm flipV="1">
            <a:off x="2229436" y="2716460"/>
            <a:ext cx="7671292" cy="562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cxnSp>
        <p:nvCxnSpPr>
          <p:cNvPr id="95" name="Connecteur droit 94"/>
          <p:cNvCxnSpPr/>
          <p:nvPr/>
        </p:nvCxnSpPr>
        <p:spPr>
          <a:xfrm flipV="1">
            <a:off x="770203" y="3045454"/>
            <a:ext cx="307575" cy="920"/>
          </a:xfrm>
          <a:prstGeom prst="line">
            <a:avLst/>
          </a:prstGeom>
          <a:noFill/>
          <a:ln w="31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6" name="Connecteur droit 95"/>
          <p:cNvCxnSpPr/>
          <p:nvPr/>
        </p:nvCxnSpPr>
        <p:spPr>
          <a:xfrm flipV="1">
            <a:off x="10987075" y="2923564"/>
            <a:ext cx="307575" cy="920"/>
          </a:xfrm>
          <a:prstGeom prst="line">
            <a:avLst/>
          </a:prstGeom>
          <a:noFill/>
          <a:ln w="31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7" name="Connecteur droit 96"/>
          <p:cNvCxnSpPr/>
          <p:nvPr/>
        </p:nvCxnSpPr>
        <p:spPr>
          <a:xfrm flipV="1">
            <a:off x="10982799" y="2970184"/>
            <a:ext cx="307575" cy="920"/>
          </a:xfrm>
          <a:prstGeom prst="line">
            <a:avLst/>
          </a:prstGeom>
          <a:noFill/>
          <a:ln w="31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8" name="Connecteur droit 97"/>
          <p:cNvCxnSpPr/>
          <p:nvPr/>
        </p:nvCxnSpPr>
        <p:spPr>
          <a:xfrm flipV="1">
            <a:off x="10987901" y="3014775"/>
            <a:ext cx="307575" cy="920"/>
          </a:xfrm>
          <a:prstGeom prst="line">
            <a:avLst/>
          </a:prstGeom>
          <a:noFill/>
          <a:ln w="31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9" name="Connecteur droit 98"/>
          <p:cNvCxnSpPr/>
          <p:nvPr/>
        </p:nvCxnSpPr>
        <p:spPr>
          <a:xfrm flipV="1">
            <a:off x="10982799" y="3059792"/>
            <a:ext cx="307575" cy="920"/>
          </a:xfrm>
          <a:prstGeom prst="line">
            <a:avLst/>
          </a:prstGeom>
          <a:noFill/>
          <a:ln w="31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00" name="Connecteur en angle 99"/>
          <p:cNvCxnSpPr>
            <a:stCxn id="8" idx="0"/>
            <a:endCxn id="32" idx="1"/>
          </p:cNvCxnSpPr>
          <p:nvPr/>
        </p:nvCxnSpPr>
        <p:spPr>
          <a:xfrm rot="5400000" flipH="1" flipV="1">
            <a:off x="625524" y="1877861"/>
            <a:ext cx="813794" cy="1058165"/>
          </a:xfrm>
          <a:prstGeom prst="bentConnector2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01" name="Connecteur en angle 100"/>
          <p:cNvCxnSpPr>
            <a:endCxn id="31" idx="0"/>
          </p:cNvCxnSpPr>
          <p:nvPr/>
        </p:nvCxnSpPr>
        <p:spPr>
          <a:xfrm flipV="1">
            <a:off x="367137" y="1786627"/>
            <a:ext cx="1856878" cy="1027214"/>
          </a:xfrm>
          <a:prstGeom prst="bentConnector4">
            <a:avLst>
              <a:gd name="adj1" fmla="val 68"/>
              <a:gd name="adj2" fmla="val 112562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02" name="Connecteur en angle 101"/>
          <p:cNvCxnSpPr>
            <a:stCxn id="8" idx="2"/>
            <a:endCxn id="38" idx="1"/>
          </p:cNvCxnSpPr>
          <p:nvPr/>
        </p:nvCxnSpPr>
        <p:spPr>
          <a:xfrm rot="16200000" flipH="1">
            <a:off x="673203" y="2958453"/>
            <a:ext cx="718437" cy="1058165"/>
          </a:xfrm>
          <a:prstGeom prst="bentConnector2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03" name="Connecteur en angle 102"/>
          <p:cNvCxnSpPr>
            <a:endCxn id="37" idx="2"/>
          </p:cNvCxnSpPr>
          <p:nvPr/>
        </p:nvCxnSpPr>
        <p:spPr>
          <a:xfrm>
            <a:off x="359967" y="3128318"/>
            <a:ext cx="1864048" cy="931856"/>
          </a:xfrm>
          <a:prstGeom prst="bentConnector4">
            <a:avLst>
              <a:gd name="adj1" fmla="val 261"/>
              <a:gd name="adj2" fmla="val 113847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04" name="Connecteur en angle 103"/>
          <p:cNvCxnSpPr>
            <a:endCxn id="29" idx="0"/>
          </p:cNvCxnSpPr>
          <p:nvPr/>
        </p:nvCxnSpPr>
        <p:spPr>
          <a:xfrm flipV="1">
            <a:off x="668217" y="2512009"/>
            <a:ext cx="657318" cy="301833"/>
          </a:xfrm>
          <a:prstGeom prst="bentConnector4">
            <a:avLst>
              <a:gd name="adj1" fmla="val -1238"/>
              <a:gd name="adj2" fmla="val 142750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105" name="Rectangle 104"/>
          <p:cNvSpPr/>
          <p:nvPr/>
        </p:nvSpPr>
        <p:spPr>
          <a:xfrm>
            <a:off x="836855" y="1933470"/>
            <a:ext cx="422817" cy="1426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770202" y="2293406"/>
            <a:ext cx="422817" cy="14121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931006" y="1596725"/>
            <a:ext cx="422817" cy="13613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cxnSp>
        <p:nvCxnSpPr>
          <p:cNvPr id="108" name="Connecteur droit 107"/>
          <p:cNvCxnSpPr/>
          <p:nvPr/>
        </p:nvCxnSpPr>
        <p:spPr>
          <a:xfrm flipV="1">
            <a:off x="1559986" y="2669848"/>
            <a:ext cx="282848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9" name="Rectangle 108"/>
          <p:cNvSpPr/>
          <p:nvPr/>
        </p:nvSpPr>
        <p:spPr>
          <a:xfrm>
            <a:off x="2422819" y="2520408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2422817" y="2927779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3996381" y="2526064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3996379" y="2933435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5226595" y="2526699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5226593" y="2934070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581637" y="2513876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9581635" y="2921247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6785091" y="2514820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6785089" y="2922191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8017429" y="2508741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8017428" y="2916112"/>
            <a:ext cx="142243" cy="406409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21" name="Triangle isocèle 120"/>
          <p:cNvSpPr/>
          <p:nvPr/>
        </p:nvSpPr>
        <p:spPr>
          <a:xfrm rot="5400000">
            <a:off x="9897867" y="2659450"/>
            <a:ext cx="119742" cy="114019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2" name="Triangle isocèle 121"/>
          <p:cNvSpPr/>
          <p:nvPr/>
        </p:nvSpPr>
        <p:spPr>
          <a:xfrm rot="5400000" flipH="1" flipV="1">
            <a:off x="9896579" y="3067096"/>
            <a:ext cx="122316" cy="113795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3" name="Triangle isocèle 122"/>
          <p:cNvSpPr/>
          <p:nvPr/>
        </p:nvSpPr>
        <p:spPr>
          <a:xfrm rot="5400000">
            <a:off x="2112556" y="2660012"/>
            <a:ext cx="119742" cy="114019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4" name="Triangle isocèle 123"/>
          <p:cNvSpPr/>
          <p:nvPr/>
        </p:nvSpPr>
        <p:spPr>
          <a:xfrm rot="5400000" flipH="1" flipV="1">
            <a:off x="2111269" y="3069091"/>
            <a:ext cx="122316" cy="113795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25" name="Connecteur droit 124"/>
          <p:cNvCxnSpPr/>
          <p:nvPr/>
        </p:nvCxnSpPr>
        <p:spPr>
          <a:xfrm flipH="1">
            <a:off x="2229324" y="3131163"/>
            <a:ext cx="7671516" cy="1995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cxnSp>
        <p:nvCxnSpPr>
          <p:cNvPr id="126" name="Connecteur droit 125"/>
          <p:cNvCxnSpPr/>
          <p:nvPr/>
        </p:nvCxnSpPr>
        <p:spPr>
          <a:xfrm flipV="1">
            <a:off x="6950674" y="4837551"/>
            <a:ext cx="445664" cy="1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27" name="Connecteur droit 126"/>
          <p:cNvCxnSpPr/>
          <p:nvPr/>
        </p:nvCxnSpPr>
        <p:spPr>
          <a:xfrm flipV="1">
            <a:off x="6954974" y="5199468"/>
            <a:ext cx="445664" cy="1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cxnSp>
        <p:nvCxnSpPr>
          <p:cNvPr id="128" name="Connecteur droit 127"/>
          <p:cNvCxnSpPr/>
          <p:nvPr/>
        </p:nvCxnSpPr>
        <p:spPr>
          <a:xfrm flipH="1" flipV="1">
            <a:off x="4713387" y="2420975"/>
            <a:ext cx="1028" cy="188038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cxnSp>
        <p:nvCxnSpPr>
          <p:cNvPr id="129" name="Connecteur droit 128"/>
          <p:cNvCxnSpPr/>
          <p:nvPr/>
        </p:nvCxnSpPr>
        <p:spPr>
          <a:xfrm flipH="1" flipV="1">
            <a:off x="4652455" y="2052215"/>
            <a:ext cx="1028" cy="556798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cxnSp>
        <p:nvCxnSpPr>
          <p:cNvPr id="130" name="Connecteur droit 129"/>
          <p:cNvCxnSpPr/>
          <p:nvPr/>
        </p:nvCxnSpPr>
        <p:spPr>
          <a:xfrm flipH="1" flipV="1">
            <a:off x="7528241" y="2405983"/>
            <a:ext cx="584" cy="186083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cxnSp>
        <p:nvCxnSpPr>
          <p:cNvPr id="131" name="Connecteur droit 130"/>
          <p:cNvCxnSpPr/>
          <p:nvPr/>
        </p:nvCxnSpPr>
        <p:spPr>
          <a:xfrm flipH="1" flipV="1">
            <a:off x="7467309" y="2037222"/>
            <a:ext cx="1028" cy="556798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cxnSp>
        <p:nvCxnSpPr>
          <p:cNvPr id="132" name="Connecteur droit 131"/>
          <p:cNvCxnSpPr/>
          <p:nvPr/>
        </p:nvCxnSpPr>
        <p:spPr>
          <a:xfrm flipH="1" flipV="1">
            <a:off x="4736884" y="3254077"/>
            <a:ext cx="4335" cy="357392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cxnSp>
        <p:nvCxnSpPr>
          <p:cNvPr id="133" name="Connecteur droit 132"/>
          <p:cNvCxnSpPr/>
          <p:nvPr/>
        </p:nvCxnSpPr>
        <p:spPr>
          <a:xfrm flipH="1" flipV="1">
            <a:off x="7532234" y="3224579"/>
            <a:ext cx="3800" cy="314489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sp>
        <p:nvSpPr>
          <p:cNvPr id="134" name="Rectangle 133"/>
          <p:cNvSpPr/>
          <p:nvPr/>
        </p:nvSpPr>
        <p:spPr>
          <a:xfrm>
            <a:off x="766608" y="3773471"/>
            <a:ext cx="422817" cy="1426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545179" y="4123661"/>
            <a:ext cx="422817" cy="1426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cxnSp>
        <p:nvCxnSpPr>
          <p:cNvPr id="136" name="Connecteur en angle 135"/>
          <p:cNvCxnSpPr>
            <a:stCxn id="45" idx="3"/>
            <a:endCxn id="39" idx="2"/>
          </p:cNvCxnSpPr>
          <p:nvPr/>
        </p:nvCxnSpPr>
        <p:spPr>
          <a:xfrm flipV="1">
            <a:off x="10572829" y="3149824"/>
            <a:ext cx="979609" cy="696931"/>
          </a:xfrm>
          <a:prstGeom prst="bentConnector2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37" name="Connecteur en angle 136"/>
          <p:cNvCxnSpPr>
            <a:stCxn id="46" idx="2"/>
          </p:cNvCxnSpPr>
          <p:nvPr/>
        </p:nvCxnSpPr>
        <p:spPr>
          <a:xfrm rot="5400000" flipH="1" flipV="1">
            <a:off x="10348586" y="2695028"/>
            <a:ext cx="910350" cy="1819942"/>
          </a:xfrm>
          <a:prstGeom prst="bentConnector4">
            <a:avLst>
              <a:gd name="adj1" fmla="val -14174"/>
              <a:gd name="adj2" fmla="val 100551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38" name="Connecteur en angle 137"/>
          <p:cNvCxnSpPr>
            <a:stCxn id="43" idx="3"/>
            <a:endCxn id="39" idx="0"/>
          </p:cNvCxnSpPr>
          <p:nvPr/>
        </p:nvCxnSpPr>
        <p:spPr>
          <a:xfrm>
            <a:off x="10572829" y="2000047"/>
            <a:ext cx="979609" cy="835300"/>
          </a:xfrm>
          <a:prstGeom prst="bentConnector2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39" name="Connecteur en angle 138"/>
          <p:cNvCxnSpPr>
            <a:stCxn id="42" idx="0"/>
          </p:cNvCxnSpPr>
          <p:nvPr/>
        </p:nvCxnSpPr>
        <p:spPr>
          <a:xfrm rot="16200000" flipH="1">
            <a:off x="10284778" y="1395639"/>
            <a:ext cx="1048719" cy="1830695"/>
          </a:xfrm>
          <a:prstGeom prst="bentConnector4">
            <a:avLst>
              <a:gd name="adj1" fmla="val -12304"/>
              <a:gd name="adj2" fmla="val 100842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40" name="Connecteur en angle 139"/>
          <p:cNvCxnSpPr>
            <a:stCxn id="40" idx="0"/>
          </p:cNvCxnSpPr>
          <p:nvPr/>
        </p:nvCxnSpPr>
        <p:spPr>
          <a:xfrm rot="16200000" flipH="1">
            <a:off x="10898438" y="2342640"/>
            <a:ext cx="329870" cy="655543"/>
          </a:xfrm>
          <a:prstGeom prst="bentConnector4">
            <a:avLst>
              <a:gd name="adj1" fmla="val -39117"/>
              <a:gd name="adj2" fmla="val 99737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141" name="Rectangle 140"/>
          <p:cNvSpPr/>
          <p:nvPr/>
        </p:nvSpPr>
        <p:spPr>
          <a:xfrm>
            <a:off x="10925178" y="1613853"/>
            <a:ext cx="422817" cy="1426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10979083" y="1925128"/>
            <a:ext cx="422817" cy="1426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10919617" y="3785643"/>
            <a:ext cx="422817" cy="1426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11195112" y="4118709"/>
            <a:ext cx="422817" cy="1426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10860801" y="2301480"/>
            <a:ext cx="422817" cy="1426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OOB monitoring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7288389" y="3487463"/>
            <a:ext cx="406409" cy="345448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>
                <a:solidFill>
                  <a:prstClr val="black"/>
                </a:solidFill>
                <a:latin typeface="Calibri" panose="020F0502020204030204"/>
              </a:rPr>
              <a:t>T/F #1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cxnSp>
        <p:nvCxnSpPr>
          <p:cNvPr id="147" name="Connecteur droit 146"/>
          <p:cNvCxnSpPr/>
          <p:nvPr/>
        </p:nvCxnSpPr>
        <p:spPr>
          <a:xfrm flipV="1">
            <a:off x="7420962" y="3221716"/>
            <a:ext cx="18227" cy="706599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sp>
        <p:nvSpPr>
          <p:cNvPr id="148" name="Rectangle 147"/>
          <p:cNvSpPr/>
          <p:nvPr/>
        </p:nvSpPr>
        <p:spPr>
          <a:xfrm>
            <a:off x="7288387" y="3856224"/>
            <a:ext cx="406409" cy="345448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7354674" y="3348010"/>
            <a:ext cx="273835" cy="9590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IB - OSC</a:t>
            </a:r>
          </a:p>
        </p:txBody>
      </p:sp>
      <p:sp>
        <p:nvSpPr>
          <p:cNvPr id="150" name="Rectangle 149"/>
          <p:cNvSpPr/>
          <p:nvPr/>
        </p:nvSpPr>
        <p:spPr>
          <a:xfrm>
            <a:off x="4477925" y="3512030"/>
            <a:ext cx="406409" cy="345448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>
                <a:solidFill>
                  <a:prstClr val="black"/>
                </a:solidFill>
                <a:latin typeface="Calibri" panose="020F0502020204030204"/>
              </a:rPr>
              <a:t>T/F #1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cxnSp>
        <p:nvCxnSpPr>
          <p:cNvPr id="151" name="Connecteur droit 150"/>
          <p:cNvCxnSpPr/>
          <p:nvPr/>
        </p:nvCxnSpPr>
        <p:spPr>
          <a:xfrm flipV="1">
            <a:off x="4617523" y="3251215"/>
            <a:ext cx="26317" cy="763874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ysDot"/>
            <a:miter lim="800000"/>
          </a:ln>
          <a:effectLst/>
        </p:spPr>
      </p:cxnSp>
      <p:sp>
        <p:nvSpPr>
          <p:cNvPr id="152" name="Rectangle 151"/>
          <p:cNvSpPr/>
          <p:nvPr/>
        </p:nvSpPr>
        <p:spPr>
          <a:xfrm>
            <a:off x="4477924" y="3880791"/>
            <a:ext cx="406409" cy="345448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153" name="Rectangle 152"/>
          <p:cNvSpPr/>
          <p:nvPr/>
        </p:nvSpPr>
        <p:spPr>
          <a:xfrm>
            <a:off x="4543391" y="3359530"/>
            <a:ext cx="273835" cy="9590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IB - OSC</a:t>
            </a:r>
          </a:p>
        </p:txBody>
      </p:sp>
      <p:cxnSp>
        <p:nvCxnSpPr>
          <p:cNvPr id="154" name="Connecteur droit 153"/>
          <p:cNvCxnSpPr/>
          <p:nvPr/>
        </p:nvCxnSpPr>
        <p:spPr>
          <a:xfrm flipV="1">
            <a:off x="4969570" y="5504310"/>
            <a:ext cx="203204" cy="0"/>
          </a:xfrm>
          <a:prstGeom prst="line">
            <a:avLst/>
          </a:prstGeom>
          <a:noFill/>
          <a:ln w="31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55" name="ZoneTexte 154"/>
          <p:cNvSpPr txBox="1"/>
          <p:nvPr/>
        </p:nvSpPr>
        <p:spPr>
          <a:xfrm>
            <a:off x="5279827" y="4713232"/>
            <a:ext cx="1326199" cy="30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92432">
              <a:defRPr/>
            </a:pPr>
            <a:r>
              <a:rPr lang="fr-FR" sz="677" kern="0" dirty="0">
                <a:solidFill>
                  <a:prstClr val="black"/>
                </a:solidFill>
              </a:rPr>
              <a:t>Géant Telecom equipment </a:t>
            </a:r>
            <a:r>
              <a:rPr lang="fr-FR" sz="677" kern="0" dirty="0" err="1">
                <a:solidFill>
                  <a:prstClr val="black"/>
                </a:solidFill>
              </a:rPr>
              <a:t>with</a:t>
            </a:r>
            <a:r>
              <a:rPr lang="fr-FR" sz="677" kern="0" dirty="0">
                <a:solidFill>
                  <a:prstClr val="black"/>
                </a:solidFill>
              </a:rPr>
              <a:t> line </a:t>
            </a:r>
            <a:r>
              <a:rPr lang="fr-FR" sz="677" kern="0" dirty="0" err="1">
                <a:solidFill>
                  <a:prstClr val="black"/>
                </a:solidFill>
              </a:rPr>
              <a:t>side</a:t>
            </a:r>
            <a:endParaRPr lang="fr-FR" sz="677" kern="0" dirty="0">
              <a:solidFill>
                <a:prstClr val="black"/>
              </a:solidFill>
            </a:endParaRPr>
          </a:p>
        </p:txBody>
      </p:sp>
      <p:sp>
        <p:nvSpPr>
          <p:cNvPr id="156" name="ZoneTexte 155"/>
          <p:cNvSpPr txBox="1"/>
          <p:nvPr/>
        </p:nvSpPr>
        <p:spPr>
          <a:xfrm>
            <a:off x="5279827" y="5428499"/>
            <a:ext cx="1326199" cy="30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92432">
              <a:defRPr/>
            </a:pPr>
            <a:r>
              <a:rPr lang="fr-FR" sz="677" kern="0" dirty="0" err="1">
                <a:solidFill>
                  <a:prstClr val="black"/>
                </a:solidFill>
              </a:rPr>
              <a:t>Routers</a:t>
            </a:r>
            <a:r>
              <a:rPr lang="fr-FR" sz="677" kern="0" dirty="0">
                <a:solidFill>
                  <a:prstClr val="black"/>
                </a:solidFill>
              </a:rPr>
              <a:t> </a:t>
            </a:r>
            <a:r>
              <a:rPr lang="fr-FR" sz="677" kern="0" dirty="0" err="1">
                <a:solidFill>
                  <a:prstClr val="black"/>
                </a:solidFill>
              </a:rPr>
              <a:t>with</a:t>
            </a:r>
            <a:r>
              <a:rPr lang="fr-FR" sz="677" kern="0" dirty="0">
                <a:solidFill>
                  <a:prstClr val="black"/>
                </a:solidFill>
              </a:rPr>
              <a:t> client-</a:t>
            </a:r>
            <a:r>
              <a:rPr lang="fr-FR" sz="677" kern="0" dirty="0" err="1">
                <a:solidFill>
                  <a:prstClr val="black"/>
                </a:solidFill>
              </a:rPr>
              <a:t>side</a:t>
            </a:r>
            <a:r>
              <a:rPr lang="fr-FR" sz="677" kern="0" dirty="0">
                <a:solidFill>
                  <a:prstClr val="black"/>
                </a:solidFill>
              </a:rPr>
              <a:t> </a:t>
            </a:r>
            <a:r>
              <a:rPr lang="fr-FR" sz="677" kern="0" dirty="0" err="1">
                <a:solidFill>
                  <a:prstClr val="black"/>
                </a:solidFill>
              </a:rPr>
              <a:t>signals</a:t>
            </a:r>
            <a:r>
              <a:rPr lang="fr-FR" sz="677" kern="0" dirty="0">
                <a:solidFill>
                  <a:prstClr val="black"/>
                </a:solidFill>
              </a:rPr>
              <a:t> (</a:t>
            </a:r>
            <a:r>
              <a:rPr lang="fr-FR" sz="677" kern="0" dirty="0" err="1">
                <a:solidFill>
                  <a:prstClr val="black"/>
                </a:solidFill>
              </a:rPr>
              <a:t>can</a:t>
            </a:r>
            <a:r>
              <a:rPr lang="fr-FR" sz="677" kern="0" dirty="0">
                <a:solidFill>
                  <a:prstClr val="black"/>
                </a:solidFill>
              </a:rPr>
              <a:t> </a:t>
            </a:r>
            <a:r>
              <a:rPr lang="fr-FR" sz="677" kern="0">
                <a:solidFill>
                  <a:prstClr val="black"/>
                </a:solidFill>
              </a:rPr>
              <a:t>en 10Gbps or 100Gbps</a:t>
            </a:r>
            <a:r>
              <a:rPr lang="fr-FR" sz="677" kern="0" dirty="0">
                <a:solidFill>
                  <a:prstClr val="black"/>
                </a:solidFill>
              </a:rPr>
              <a:t>…)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948116" y="3478930"/>
            <a:ext cx="388598" cy="15422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OSC client</a:t>
            </a:r>
          </a:p>
        </p:txBody>
      </p:sp>
      <p:cxnSp>
        <p:nvCxnSpPr>
          <p:cNvPr id="158" name="Connecteur en angle 157"/>
          <p:cNvCxnSpPr/>
          <p:nvPr/>
        </p:nvCxnSpPr>
        <p:spPr>
          <a:xfrm rot="16200000" flipH="1">
            <a:off x="581501" y="3193527"/>
            <a:ext cx="427907" cy="297488"/>
          </a:xfrm>
          <a:prstGeom prst="bentConnector2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59" name="Connecteur en angle 158"/>
          <p:cNvCxnSpPr>
            <a:stCxn id="157" idx="3"/>
            <a:endCxn id="124" idx="1"/>
          </p:cNvCxnSpPr>
          <p:nvPr/>
        </p:nvCxnSpPr>
        <p:spPr>
          <a:xfrm flipV="1">
            <a:off x="1336714" y="3156568"/>
            <a:ext cx="835713" cy="399473"/>
          </a:xfrm>
          <a:prstGeom prst="bentConnector2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60" name="Connecteur droit 159"/>
          <p:cNvCxnSpPr>
            <a:stCxn id="124" idx="5"/>
            <a:endCxn id="123" idx="5"/>
          </p:cNvCxnSpPr>
          <p:nvPr/>
        </p:nvCxnSpPr>
        <p:spPr>
          <a:xfrm flipH="1" flipV="1">
            <a:off x="2172427" y="2746957"/>
            <a:ext cx="1" cy="348453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161" name="Rectangle 160"/>
          <p:cNvSpPr/>
          <p:nvPr/>
        </p:nvSpPr>
        <p:spPr>
          <a:xfrm>
            <a:off x="10857939" y="3520969"/>
            <a:ext cx="388598" cy="15422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OSC client</a:t>
            </a:r>
          </a:p>
        </p:txBody>
      </p:sp>
      <p:cxnSp>
        <p:nvCxnSpPr>
          <p:cNvPr id="162" name="Connecteur en angle 161"/>
          <p:cNvCxnSpPr>
            <a:endCxn id="161" idx="3"/>
          </p:cNvCxnSpPr>
          <p:nvPr/>
        </p:nvCxnSpPr>
        <p:spPr>
          <a:xfrm rot="5400000">
            <a:off x="11088078" y="3295015"/>
            <a:ext cx="461524" cy="144605"/>
          </a:xfrm>
          <a:prstGeom prst="bentConnector2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63" name="Connecteur en angle 162"/>
          <p:cNvCxnSpPr>
            <a:stCxn id="122" idx="1"/>
            <a:endCxn id="161" idx="1"/>
          </p:cNvCxnSpPr>
          <p:nvPr/>
        </p:nvCxnSpPr>
        <p:spPr>
          <a:xfrm rot="16200000" flipH="1">
            <a:off x="10186085" y="2926224"/>
            <a:ext cx="443507" cy="900202"/>
          </a:xfrm>
          <a:prstGeom prst="bentConnector2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64" name="Connecteur droit 163"/>
          <p:cNvCxnSpPr>
            <a:stCxn id="122" idx="5"/>
            <a:endCxn id="121" idx="5"/>
          </p:cNvCxnSpPr>
          <p:nvPr/>
        </p:nvCxnSpPr>
        <p:spPr>
          <a:xfrm flipV="1">
            <a:off x="9957737" y="2746395"/>
            <a:ext cx="0" cy="347020"/>
          </a:xfrm>
          <a:prstGeom prst="line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165" name="ZoneTexte 164"/>
          <p:cNvSpPr txBox="1"/>
          <p:nvPr/>
        </p:nvSpPr>
        <p:spPr>
          <a:xfrm>
            <a:off x="3255009" y="4530171"/>
            <a:ext cx="1007921" cy="254557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692432">
              <a:defRPr/>
            </a:pPr>
            <a:r>
              <a:rPr lang="fr-FR" sz="677" kern="0" dirty="0">
                <a:solidFill>
                  <a:prstClr val="black"/>
                </a:solidFill>
              </a:rPr>
              <a:t>T/F signal 194,3THz (43</a:t>
            </a:r>
            <a:r>
              <a:rPr lang="fr-FR" sz="677" kern="0" baseline="30000" dirty="0">
                <a:solidFill>
                  <a:prstClr val="black"/>
                </a:solidFill>
              </a:rPr>
              <a:t>rd </a:t>
            </a:r>
            <a:r>
              <a:rPr lang="fr-FR" sz="677" kern="0" dirty="0" err="1">
                <a:solidFill>
                  <a:prstClr val="black"/>
                </a:solidFill>
              </a:rPr>
              <a:t>channel</a:t>
            </a:r>
            <a:r>
              <a:rPr lang="fr-FR" sz="677" kern="0" dirty="0">
                <a:solidFill>
                  <a:prstClr val="black"/>
                </a:solidFill>
              </a:rPr>
              <a:t> </a:t>
            </a:r>
            <a:r>
              <a:rPr lang="fr-FR" sz="677" kern="0" dirty="0" err="1">
                <a:solidFill>
                  <a:prstClr val="black"/>
                </a:solidFill>
              </a:rPr>
              <a:t>ideally</a:t>
            </a:r>
            <a:r>
              <a:rPr lang="fr-FR" sz="677" kern="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66" name="ZoneTexte 165"/>
          <p:cNvSpPr txBox="1"/>
          <p:nvPr/>
        </p:nvSpPr>
        <p:spPr>
          <a:xfrm>
            <a:off x="3255009" y="5396004"/>
            <a:ext cx="1065231" cy="358753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692432">
              <a:defRPr/>
            </a:pPr>
            <a:r>
              <a:rPr lang="fr-FR" sz="677" kern="0" dirty="0">
                <a:solidFill>
                  <a:prstClr val="black"/>
                </a:solidFill>
              </a:rPr>
              <a:t>Optical </a:t>
            </a:r>
            <a:r>
              <a:rPr lang="fr-FR" sz="677" kern="0" dirty="0" err="1">
                <a:solidFill>
                  <a:prstClr val="black"/>
                </a:solidFill>
              </a:rPr>
              <a:t>transceiver</a:t>
            </a:r>
            <a:r>
              <a:rPr lang="fr-FR" sz="677" kern="0" dirty="0">
                <a:solidFill>
                  <a:prstClr val="black"/>
                </a:solidFill>
              </a:rPr>
              <a:t> for T/F signal in C-Band (</a:t>
            </a:r>
            <a:r>
              <a:rPr lang="fr-FR" sz="677" kern="0" dirty="0" err="1">
                <a:solidFill>
                  <a:prstClr val="black"/>
                </a:solidFill>
              </a:rPr>
              <a:t>ideally</a:t>
            </a:r>
            <a:r>
              <a:rPr lang="fr-FR" sz="677" kern="0" dirty="0">
                <a:solidFill>
                  <a:prstClr val="black"/>
                </a:solidFill>
              </a:rPr>
              <a:t> 43</a:t>
            </a:r>
            <a:r>
              <a:rPr lang="fr-FR" sz="677" kern="0" baseline="30000" dirty="0">
                <a:solidFill>
                  <a:prstClr val="black"/>
                </a:solidFill>
              </a:rPr>
              <a:t>rd</a:t>
            </a:r>
            <a:r>
              <a:rPr lang="fr-FR" sz="677" kern="0" dirty="0">
                <a:solidFill>
                  <a:prstClr val="black"/>
                </a:solidFill>
              </a:rPr>
              <a:t> Channel)</a:t>
            </a:r>
          </a:p>
        </p:txBody>
      </p:sp>
      <p:sp>
        <p:nvSpPr>
          <p:cNvPr id="167" name="ZoneTexte 166"/>
          <p:cNvSpPr txBox="1"/>
          <p:nvPr/>
        </p:nvSpPr>
        <p:spPr>
          <a:xfrm>
            <a:off x="3272864" y="5917588"/>
            <a:ext cx="1047376" cy="254557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692432">
              <a:defRPr/>
            </a:pPr>
            <a:r>
              <a:rPr lang="fr-FR" sz="677" kern="0" dirty="0" err="1">
                <a:solidFill>
                  <a:prstClr val="black"/>
                </a:solidFill>
              </a:rPr>
              <a:t>Bidirectional</a:t>
            </a:r>
            <a:r>
              <a:rPr lang="fr-FR" sz="677" kern="0" dirty="0">
                <a:solidFill>
                  <a:prstClr val="black"/>
                </a:solidFill>
              </a:rPr>
              <a:t> L-band amplifier for T/F </a:t>
            </a:r>
            <a:r>
              <a:rPr lang="fr-FR" sz="677" kern="0">
                <a:solidFill>
                  <a:prstClr val="black"/>
                </a:solidFill>
              </a:rPr>
              <a:t>signal #1</a:t>
            </a:r>
            <a:endParaRPr lang="fr-FR" sz="677" kern="0" dirty="0">
              <a:solidFill>
                <a:prstClr val="black"/>
              </a:solidFill>
            </a:endParaRPr>
          </a:p>
        </p:txBody>
      </p:sp>
      <p:sp>
        <p:nvSpPr>
          <p:cNvPr id="168" name="ZoneTexte 167"/>
          <p:cNvSpPr txBox="1"/>
          <p:nvPr/>
        </p:nvSpPr>
        <p:spPr>
          <a:xfrm>
            <a:off x="1226638" y="4554174"/>
            <a:ext cx="1172283" cy="150362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692432">
              <a:defRPr/>
            </a:pPr>
            <a:r>
              <a:rPr lang="fr-FR" sz="677" kern="0">
                <a:solidFill>
                  <a:prstClr val="black"/>
                </a:solidFill>
              </a:rPr>
              <a:t>T/F signal194,4THz </a:t>
            </a:r>
            <a:r>
              <a:rPr lang="fr-FR" sz="677" kern="0" dirty="0">
                <a:solidFill>
                  <a:prstClr val="black"/>
                </a:solidFill>
              </a:rPr>
              <a:t>(44</a:t>
            </a:r>
            <a:r>
              <a:rPr lang="fr-FR" sz="677" kern="0" baseline="30000" dirty="0">
                <a:solidFill>
                  <a:prstClr val="black"/>
                </a:solidFill>
              </a:rPr>
              <a:t>th </a:t>
            </a:r>
            <a:r>
              <a:rPr lang="fr-FR" sz="677" kern="0" dirty="0" err="1">
                <a:solidFill>
                  <a:prstClr val="black"/>
                </a:solidFill>
              </a:rPr>
              <a:t>channel</a:t>
            </a:r>
            <a:r>
              <a:rPr lang="fr-FR" sz="677" kern="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69" name="ZoneTexte 168"/>
          <p:cNvSpPr txBox="1"/>
          <p:nvPr/>
        </p:nvSpPr>
        <p:spPr>
          <a:xfrm>
            <a:off x="1226638" y="4870263"/>
            <a:ext cx="1172283" cy="254557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692432">
              <a:defRPr/>
            </a:pPr>
            <a:r>
              <a:rPr lang="fr-FR" sz="677" kern="0" dirty="0" err="1">
                <a:solidFill>
                  <a:prstClr val="black"/>
                </a:solidFill>
              </a:rPr>
              <a:t>Fixed</a:t>
            </a:r>
            <a:r>
              <a:rPr lang="fr-FR" sz="677" kern="0" dirty="0">
                <a:solidFill>
                  <a:prstClr val="black"/>
                </a:solidFill>
              </a:rPr>
              <a:t> Optical </a:t>
            </a:r>
            <a:r>
              <a:rPr lang="fr-FR" sz="677" kern="0" dirty="0" err="1">
                <a:solidFill>
                  <a:prstClr val="black"/>
                </a:solidFill>
              </a:rPr>
              <a:t>Add</a:t>
            </a:r>
            <a:r>
              <a:rPr lang="fr-FR" sz="677" kern="0" dirty="0">
                <a:solidFill>
                  <a:prstClr val="black"/>
                </a:solidFill>
              </a:rPr>
              <a:t>-Drop Multiplexer (44</a:t>
            </a:r>
            <a:r>
              <a:rPr lang="fr-FR" sz="677" kern="0" baseline="30000" dirty="0">
                <a:solidFill>
                  <a:prstClr val="black"/>
                </a:solidFill>
              </a:rPr>
              <a:t>th</a:t>
            </a:r>
            <a:r>
              <a:rPr lang="fr-FR" sz="677" kern="0" dirty="0">
                <a:solidFill>
                  <a:prstClr val="black"/>
                </a:solidFill>
              </a:rPr>
              <a:t> Channel)</a:t>
            </a:r>
          </a:p>
        </p:txBody>
      </p:sp>
      <p:sp>
        <p:nvSpPr>
          <p:cNvPr id="170" name="ZoneTexte 169"/>
          <p:cNvSpPr txBox="1"/>
          <p:nvPr/>
        </p:nvSpPr>
        <p:spPr>
          <a:xfrm>
            <a:off x="1214295" y="5361840"/>
            <a:ext cx="1172283" cy="254557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692432">
              <a:defRPr/>
            </a:pPr>
            <a:r>
              <a:rPr lang="fr-FR" sz="677" kern="0" dirty="0">
                <a:solidFill>
                  <a:prstClr val="black"/>
                </a:solidFill>
              </a:rPr>
              <a:t>Optical </a:t>
            </a:r>
            <a:r>
              <a:rPr lang="fr-FR" sz="677" kern="0" dirty="0" err="1">
                <a:solidFill>
                  <a:prstClr val="black"/>
                </a:solidFill>
              </a:rPr>
              <a:t>transceiver</a:t>
            </a:r>
            <a:r>
              <a:rPr lang="fr-FR" sz="677" kern="0" dirty="0">
                <a:solidFill>
                  <a:prstClr val="black"/>
                </a:solidFill>
              </a:rPr>
              <a:t> for T/F signal </a:t>
            </a:r>
            <a:r>
              <a:rPr lang="fr-FR" sz="677" kern="0">
                <a:solidFill>
                  <a:prstClr val="black"/>
                </a:solidFill>
              </a:rPr>
              <a:t>in 194,4THz</a:t>
            </a:r>
            <a:endParaRPr lang="fr-FR" sz="677" kern="0" dirty="0">
              <a:solidFill>
                <a:prstClr val="black"/>
              </a:solidFill>
            </a:endParaRPr>
          </a:p>
        </p:txBody>
      </p:sp>
      <p:sp>
        <p:nvSpPr>
          <p:cNvPr id="171" name="ZoneTexte 170"/>
          <p:cNvSpPr txBox="1"/>
          <p:nvPr/>
        </p:nvSpPr>
        <p:spPr>
          <a:xfrm>
            <a:off x="1226638" y="5930659"/>
            <a:ext cx="1172283" cy="254557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692432">
              <a:defRPr/>
            </a:pPr>
            <a:r>
              <a:rPr lang="fr-FR" sz="677" kern="0" dirty="0" err="1">
                <a:solidFill>
                  <a:prstClr val="black"/>
                </a:solidFill>
              </a:rPr>
              <a:t>Bidirectional</a:t>
            </a:r>
            <a:r>
              <a:rPr lang="fr-FR" sz="677" kern="0" dirty="0">
                <a:solidFill>
                  <a:prstClr val="black"/>
                </a:solidFill>
              </a:rPr>
              <a:t> EDFA amplifier for T/F signal #2</a:t>
            </a:r>
          </a:p>
        </p:txBody>
      </p:sp>
      <p:cxnSp>
        <p:nvCxnSpPr>
          <p:cNvPr id="172" name="Connecteur droit 171"/>
          <p:cNvCxnSpPr/>
          <p:nvPr/>
        </p:nvCxnSpPr>
        <p:spPr>
          <a:xfrm flipV="1">
            <a:off x="4817226" y="4857825"/>
            <a:ext cx="282848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73" name="Connecteur droit 172"/>
          <p:cNvCxnSpPr/>
          <p:nvPr/>
        </p:nvCxnSpPr>
        <p:spPr>
          <a:xfrm flipH="1">
            <a:off x="4477923" y="5930659"/>
            <a:ext cx="437742" cy="0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74" name="ZoneTexte 173"/>
          <p:cNvSpPr txBox="1"/>
          <p:nvPr/>
        </p:nvSpPr>
        <p:spPr>
          <a:xfrm>
            <a:off x="5279827" y="5857150"/>
            <a:ext cx="1326199" cy="30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92432">
              <a:defRPr/>
            </a:pPr>
            <a:r>
              <a:rPr lang="fr-FR" sz="677" kern="0" dirty="0">
                <a:solidFill>
                  <a:prstClr val="black"/>
                </a:solidFill>
              </a:rPr>
              <a:t>OMS (</a:t>
            </a:r>
            <a:r>
              <a:rPr lang="fr-FR" sz="677" kern="0" dirty="0" err="1">
                <a:solidFill>
                  <a:prstClr val="black"/>
                </a:solidFill>
              </a:rPr>
              <a:t>optical</a:t>
            </a:r>
            <a:r>
              <a:rPr lang="fr-FR" sz="677" kern="0" dirty="0">
                <a:solidFill>
                  <a:prstClr val="black"/>
                </a:solidFill>
              </a:rPr>
              <a:t> </a:t>
            </a:r>
            <a:r>
              <a:rPr lang="fr-FR" sz="677" kern="0" dirty="0" err="1">
                <a:solidFill>
                  <a:prstClr val="black"/>
                </a:solidFill>
              </a:rPr>
              <a:t>Multiplexed</a:t>
            </a:r>
            <a:r>
              <a:rPr lang="fr-FR" sz="677" kern="0" dirty="0">
                <a:solidFill>
                  <a:prstClr val="black"/>
                </a:solidFill>
              </a:rPr>
              <a:t> Section)</a:t>
            </a:r>
          </a:p>
        </p:txBody>
      </p:sp>
      <p:sp>
        <p:nvSpPr>
          <p:cNvPr id="175" name="ZoneTexte 174"/>
          <p:cNvSpPr txBox="1"/>
          <p:nvPr/>
        </p:nvSpPr>
        <p:spPr>
          <a:xfrm>
            <a:off x="7588530" y="4740483"/>
            <a:ext cx="1326199" cy="196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92432">
              <a:defRPr/>
            </a:pPr>
            <a:r>
              <a:rPr lang="fr-FR" sz="677" kern="0" dirty="0">
                <a:solidFill>
                  <a:prstClr val="black"/>
                </a:solidFill>
              </a:rPr>
              <a:t>Out Of Band monitoring</a:t>
            </a:r>
          </a:p>
        </p:txBody>
      </p:sp>
      <p:sp>
        <p:nvSpPr>
          <p:cNvPr id="176" name="ZoneTexte 175"/>
          <p:cNvSpPr txBox="1"/>
          <p:nvPr/>
        </p:nvSpPr>
        <p:spPr>
          <a:xfrm>
            <a:off x="7591570" y="5010816"/>
            <a:ext cx="1326199" cy="404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92432">
              <a:defRPr/>
            </a:pPr>
            <a:r>
              <a:rPr lang="fr-FR" sz="677" kern="0" dirty="0">
                <a:solidFill>
                  <a:prstClr val="black"/>
                </a:solidFill>
              </a:rPr>
              <a:t>In Band monitoring </a:t>
            </a:r>
            <a:r>
              <a:rPr lang="fr-FR" sz="677" kern="0" dirty="0" err="1">
                <a:solidFill>
                  <a:prstClr val="black"/>
                </a:solidFill>
              </a:rPr>
              <a:t>through</a:t>
            </a:r>
            <a:r>
              <a:rPr lang="fr-FR" sz="677" kern="0" dirty="0">
                <a:solidFill>
                  <a:prstClr val="black"/>
                </a:solidFill>
              </a:rPr>
              <a:t> extraction of OSC (Optical </a:t>
            </a:r>
            <a:r>
              <a:rPr lang="fr-FR" sz="677" kern="0" dirty="0" err="1">
                <a:solidFill>
                  <a:prstClr val="black"/>
                </a:solidFill>
              </a:rPr>
              <a:t>Supervisory</a:t>
            </a:r>
            <a:r>
              <a:rPr lang="fr-FR" sz="677" kern="0" dirty="0">
                <a:solidFill>
                  <a:prstClr val="black"/>
                </a:solidFill>
              </a:rPr>
              <a:t> Channel)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2835883" y="4773882"/>
            <a:ext cx="142243" cy="406409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78" name="ZoneTexte 177"/>
          <p:cNvSpPr txBox="1"/>
          <p:nvPr/>
        </p:nvSpPr>
        <p:spPr>
          <a:xfrm>
            <a:off x="3251603" y="4881207"/>
            <a:ext cx="1172283" cy="254557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692432">
              <a:defRPr/>
            </a:pPr>
            <a:r>
              <a:rPr lang="fr-FR" sz="677" kern="0" dirty="0" err="1">
                <a:solidFill>
                  <a:prstClr val="black"/>
                </a:solidFill>
              </a:rPr>
              <a:t>Fixed</a:t>
            </a:r>
            <a:r>
              <a:rPr lang="fr-FR" sz="677" kern="0" dirty="0">
                <a:solidFill>
                  <a:prstClr val="black"/>
                </a:solidFill>
              </a:rPr>
              <a:t> Optical </a:t>
            </a:r>
            <a:r>
              <a:rPr lang="fr-FR" sz="677" kern="0" dirty="0" err="1">
                <a:solidFill>
                  <a:prstClr val="black"/>
                </a:solidFill>
              </a:rPr>
              <a:t>Add</a:t>
            </a:r>
            <a:r>
              <a:rPr lang="fr-FR" sz="677" kern="0" dirty="0">
                <a:solidFill>
                  <a:prstClr val="black"/>
                </a:solidFill>
              </a:rPr>
              <a:t>-Drop Multiplexer (C </a:t>
            </a:r>
            <a:r>
              <a:rPr lang="fr-FR" sz="677" kern="0" dirty="0" err="1">
                <a:solidFill>
                  <a:prstClr val="black"/>
                </a:solidFill>
              </a:rPr>
              <a:t>oband</a:t>
            </a:r>
            <a:r>
              <a:rPr lang="fr-FR" sz="677" kern="0" dirty="0">
                <a:solidFill>
                  <a:prstClr val="black"/>
                </a:solidFill>
              </a:rPr>
              <a:t> Channel)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9071870" y="4736297"/>
            <a:ext cx="493314" cy="189659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white"/>
                </a:solidFill>
                <a:latin typeface="Calibri" panose="020F0502020204030204"/>
              </a:rPr>
              <a:t>T/F#3</a:t>
            </a:r>
          </a:p>
        </p:txBody>
      </p:sp>
      <p:sp>
        <p:nvSpPr>
          <p:cNvPr id="180" name="Rectangle 179"/>
          <p:cNvSpPr/>
          <p:nvPr/>
        </p:nvSpPr>
        <p:spPr>
          <a:xfrm>
            <a:off x="723605" y="3193827"/>
            <a:ext cx="221659" cy="236603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white"/>
                </a:solidFill>
                <a:latin typeface="Calibri" panose="020F0502020204030204"/>
              </a:rPr>
              <a:t>T/F#3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11084282" y="3183896"/>
            <a:ext cx="221659" cy="236603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white"/>
                </a:solidFill>
                <a:latin typeface="Calibri" panose="020F0502020204030204"/>
              </a:rPr>
              <a:t>T/F#3</a:t>
            </a:r>
          </a:p>
        </p:txBody>
      </p:sp>
      <p:cxnSp>
        <p:nvCxnSpPr>
          <p:cNvPr id="182" name="Connecteur droit 181"/>
          <p:cNvCxnSpPr>
            <a:stCxn id="180" idx="3"/>
          </p:cNvCxnSpPr>
          <p:nvPr/>
        </p:nvCxnSpPr>
        <p:spPr>
          <a:xfrm flipV="1">
            <a:off x="945264" y="3309734"/>
            <a:ext cx="131819" cy="0"/>
          </a:xfrm>
          <a:prstGeom prst="line">
            <a:avLst/>
          </a:prstGeom>
          <a:noFill/>
          <a:ln w="635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cxnSp>
        <p:nvCxnSpPr>
          <p:cNvPr id="183" name="Connecteur droit 182"/>
          <p:cNvCxnSpPr>
            <a:endCxn id="181" idx="1"/>
          </p:cNvCxnSpPr>
          <p:nvPr/>
        </p:nvCxnSpPr>
        <p:spPr>
          <a:xfrm>
            <a:off x="10967431" y="3302197"/>
            <a:ext cx="116852" cy="0"/>
          </a:xfrm>
          <a:prstGeom prst="line">
            <a:avLst/>
          </a:prstGeom>
          <a:noFill/>
          <a:ln w="635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184" name="ZoneTexte 183"/>
          <p:cNvSpPr txBox="1"/>
          <p:nvPr/>
        </p:nvSpPr>
        <p:spPr>
          <a:xfrm>
            <a:off x="9726379" y="4730017"/>
            <a:ext cx="1065231" cy="254557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692432">
              <a:defRPr/>
            </a:pPr>
            <a:r>
              <a:rPr lang="fr-FR" sz="677" kern="0" dirty="0">
                <a:solidFill>
                  <a:prstClr val="black"/>
                </a:solidFill>
              </a:rPr>
              <a:t>Optical </a:t>
            </a:r>
            <a:r>
              <a:rPr lang="fr-FR" sz="677" kern="0" dirty="0" err="1">
                <a:solidFill>
                  <a:prstClr val="black"/>
                </a:solidFill>
              </a:rPr>
              <a:t>grey</a:t>
            </a:r>
            <a:r>
              <a:rPr lang="fr-FR" sz="677" kern="0" dirty="0">
                <a:solidFill>
                  <a:prstClr val="black"/>
                </a:solidFill>
              </a:rPr>
              <a:t> </a:t>
            </a:r>
            <a:r>
              <a:rPr lang="fr-FR" sz="677" kern="0" dirty="0" err="1">
                <a:solidFill>
                  <a:prstClr val="black"/>
                </a:solidFill>
              </a:rPr>
              <a:t>transceiver</a:t>
            </a:r>
            <a:r>
              <a:rPr lang="fr-FR" sz="677" kern="0" dirty="0">
                <a:solidFill>
                  <a:prstClr val="black"/>
                </a:solidFill>
              </a:rPr>
              <a:t> for T/F signal</a:t>
            </a:r>
          </a:p>
        </p:txBody>
      </p:sp>
      <p:sp>
        <p:nvSpPr>
          <p:cNvPr id="185" name="Rectangle 184"/>
          <p:cNvSpPr/>
          <p:nvPr/>
        </p:nvSpPr>
        <p:spPr>
          <a:xfrm>
            <a:off x="1086890" y="3198733"/>
            <a:ext cx="238167" cy="229446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SyncE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1588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10737589" y="3192907"/>
            <a:ext cx="238167" cy="229446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SyncE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1588</a:t>
            </a:r>
          </a:p>
        </p:txBody>
      </p:sp>
      <p:cxnSp>
        <p:nvCxnSpPr>
          <p:cNvPr id="187" name="Connecteur en angle 335"/>
          <p:cNvCxnSpPr>
            <a:stCxn id="146" idx="3"/>
          </p:cNvCxnSpPr>
          <p:nvPr/>
        </p:nvCxnSpPr>
        <p:spPr>
          <a:xfrm flipV="1">
            <a:off x="7694798" y="3242869"/>
            <a:ext cx="322632" cy="417319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88" name="Connecteur en angle 335"/>
          <p:cNvCxnSpPr>
            <a:stCxn id="49" idx="3"/>
          </p:cNvCxnSpPr>
          <p:nvPr/>
        </p:nvCxnSpPr>
        <p:spPr>
          <a:xfrm>
            <a:off x="7694797" y="2236940"/>
            <a:ext cx="322633" cy="357080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89" name="Connecteur en angle 335"/>
          <p:cNvCxnSpPr>
            <a:stCxn id="49" idx="1"/>
          </p:cNvCxnSpPr>
          <p:nvPr/>
        </p:nvCxnSpPr>
        <p:spPr>
          <a:xfrm flipH="1">
            <a:off x="6927333" y="2236939"/>
            <a:ext cx="361055" cy="372074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90" name="Connecteur en angle 335"/>
          <p:cNvCxnSpPr>
            <a:stCxn id="36" idx="3"/>
          </p:cNvCxnSpPr>
          <p:nvPr/>
        </p:nvCxnSpPr>
        <p:spPr>
          <a:xfrm>
            <a:off x="4884333" y="2248252"/>
            <a:ext cx="342262" cy="360761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91" name="Connecteur en angle 335"/>
          <p:cNvCxnSpPr/>
          <p:nvPr/>
        </p:nvCxnSpPr>
        <p:spPr>
          <a:xfrm flipV="1">
            <a:off x="4884333" y="3242869"/>
            <a:ext cx="342262" cy="432321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92" name="Connecteur en angle 335"/>
          <p:cNvCxnSpPr>
            <a:stCxn id="150" idx="1"/>
          </p:cNvCxnSpPr>
          <p:nvPr/>
        </p:nvCxnSpPr>
        <p:spPr>
          <a:xfrm flipH="1" flipV="1">
            <a:off x="4138624" y="3242869"/>
            <a:ext cx="339301" cy="441886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93" name="Connecteur en angle 335"/>
          <p:cNvCxnSpPr>
            <a:stCxn id="36" idx="1"/>
          </p:cNvCxnSpPr>
          <p:nvPr/>
        </p:nvCxnSpPr>
        <p:spPr>
          <a:xfrm flipH="1">
            <a:off x="4138624" y="2248252"/>
            <a:ext cx="339300" cy="343814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94" name="Connecteur en angle 335"/>
          <p:cNvCxnSpPr/>
          <p:nvPr/>
        </p:nvCxnSpPr>
        <p:spPr>
          <a:xfrm>
            <a:off x="1872748" y="2204371"/>
            <a:ext cx="547124" cy="447851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95" name="Connecteur en angle 335"/>
          <p:cNvCxnSpPr>
            <a:stCxn id="38" idx="3"/>
          </p:cNvCxnSpPr>
          <p:nvPr/>
        </p:nvCxnSpPr>
        <p:spPr>
          <a:xfrm flipV="1">
            <a:off x="1886631" y="3231556"/>
            <a:ext cx="551074" cy="615198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96" name="Connecteur en angle 335"/>
          <p:cNvCxnSpPr>
            <a:stCxn id="43" idx="1"/>
          </p:cNvCxnSpPr>
          <p:nvPr/>
        </p:nvCxnSpPr>
        <p:spPr>
          <a:xfrm flipH="1">
            <a:off x="9723878" y="2000047"/>
            <a:ext cx="523824" cy="633366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97" name="Connecteur en angle 335"/>
          <p:cNvCxnSpPr>
            <a:stCxn id="45" idx="1"/>
          </p:cNvCxnSpPr>
          <p:nvPr/>
        </p:nvCxnSpPr>
        <p:spPr>
          <a:xfrm flipH="1" flipV="1">
            <a:off x="9714673" y="3276509"/>
            <a:ext cx="533029" cy="570246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0299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of T/F setup, </a:t>
            </a:r>
            <a:r>
              <a:rPr lang="en-US" dirty="0" smtClean="0"/>
              <a:t>zoom in ILA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431849" y="1250782"/>
            <a:ext cx="9342122" cy="5153800"/>
          </a:xfrm>
          <a:prstGeom prst="rect">
            <a:avLst/>
          </a:prstGeom>
          <a:solidFill>
            <a:srgbClr val="F8F8F8">
              <a:alpha val="50000"/>
            </a:srgbClr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1806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48461" y="4125021"/>
            <a:ext cx="763456" cy="367379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Raman amplifier</a:t>
            </a:r>
          </a:p>
        </p:txBody>
      </p:sp>
      <p:sp>
        <p:nvSpPr>
          <p:cNvPr id="6" name="Rectangle 5"/>
          <p:cNvSpPr/>
          <p:nvPr/>
        </p:nvSpPr>
        <p:spPr>
          <a:xfrm>
            <a:off x="2429539" y="3425143"/>
            <a:ext cx="763456" cy="367379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/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Raman amplifier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359073" y="3148429"/>
            <a:ext cx="1460953" cy="160192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Géant amplifier</a:t>
            </a:r>
          </a:p>
        </p:txBody>
      </p:sp>
      <p:sp>
        <p:nvSpPr>
          <p:cNvPr id="8" name="Rectangle 7"/>
          <p:cNvSpPr/>
          <p:nvPr/>
        </p:nvSpPr>
        <p:spPr>
          <a:xfrm>
            <a:off x="7929400" y="3891474"/>
            <a:ext cx="205201" cy="781371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9" name="Rectangle 8"/>
          <p:cNvSpPr/>
          <p:nvPr/>
        </p:nvSpPr>
        <p:spPr>
          <a:xfrm>
            <a:off x="5663282" y="5685388"/>
            <a:ext cx="847548" cy="552652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7929400" y="3108507"/>
            <a:ext cx="205201" cy="781371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63282" y="4890661"/>
            <a:ext cx="847548" cy="552652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#1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674585" y="1479283"/>
            <a:ext cx="847548" cy="552652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#2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22133" y="1674327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69778" y="1674327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674585" y="2305945"/>
            <a:ext cx="847548" cy="552652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T/F #1</a:t>
            </a:r>
            <a:b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677" kern="0" dirty="0" err="1">
                <a:solidFill>
                  <a:prstClr val="black"/>
                </a:solidFill>
                <a:latin typeface="Calibri" panose="020F0502020204030204"/>
              </a:rPr>
              <a:t>Bidir</a:t>
            </a: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 amplifier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22133" y="2500988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69778" y="2500988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618448" y="4510281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618448" y="3885260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141515" y="4200877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618448" y="3727314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618448" y="3108506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141515" y="3417910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04514" y="5880432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504514" y="5085704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029583" y="3972756"/>
            <a:ext cx="205201" cy="781371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029583" y="3189788"/>
            <a:ext cx="205201" cy="781371"/>
          </a:xfrm>
          <a:prstGeom prst="rect">
            <a:avLst/>
          </a:prstGeom>
          <a:gradFill flip="none" rotWithShape="1">
            <a:gsLst>
              <a:gs pos="0">
                <a:srgbClr val="E2F0D9"/>
              </a:gs>
              <a:gs pos="100000">
                <a:srgbClr val="FBE5D6">
                  <a:lumMod val="99000"/>
                  <a:lumOff val="1000"/>
                </a:srgbClr>
              </a:gs>
            </a:gsLst>
            <a:lin ang="5400000" scaled="0"/>
            <a:tileRect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OADM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240783" y="4591563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240783" y="3966541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720125" y="4282158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40783" y="3808595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240783" y="3189787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  <a:endParaRPr lang="fr-FR" sz="677" kern="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720125" y="3499191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cxnSp>
        <p:nvCxnSpPr>
          <p:cNvPr id="34" name="Connecteur droit 33"/>
          <p:cNvCxnSpPr>
            <a:stCxn id="33" idx="1"/>
          </p:cNvCxnSpPr>
          <p:nvPr/>
        </p:nvCxnSpPr>
        <p:spPr>
          <a:xfrm flipH="1">
            <a:off x="216548" y="3580473"/>
            <a:ext cx="3503577" cy="0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35" name="Connecteur droit 34"/>
          <p:cNvCxnSpPr>
            <a:stCxn id="30" idx="1"/>
          </p:cNvCxnSpPr>
          <p:nvPr/>
        </p:nvCxnSpPr>
        <p:spPr>
          <a:xfrm flipH="1">
            <a:off x="216548" y="4363441"/>
            <a:ext cx="3503577" cy="1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" name="Connecteur droit 35"/>
          <p:cNvCxnSpPr/>
          <p:nvPr/>
        </p:nvCxnSpPr>
        <p:spPr>
          <a:xfrm flipH="1">
            <a:off x="8327048" y="3475717"/>
            <a:ext cx="3681794" cy="23474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37" name="Connecteur droit 36"/>
          <p:cNvCxnSpPr>
            <a:endCxn id="20" idx="3"/>
          </p:cNvCxnSpPr>
          <p:nvPr/>
        </p:nvCxnSpPr>
        <p:spPr>
          <a:xfrm flipH="1">
            <a:off x="8446322" y="4277675"/>
            <a:ext cx="3502305" cy="4484"/>
          </a:xfrm>
          <a:prstGeom prst="line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Connecteur en angle 37"/>
          <p:cNvCxnSpPr>
            <a:stCxn id="14" idx="1"/>
            <a:endCxn id="32" idx="3"/>
          </p:cNvCxnSpPr>
          <p:nvPr/>
        </p:nvCxnSpPr>
        <p:spPr>
          <a:xfrm rot="10800000" flipV="1">
            <a:off x="4545590" y="1755608"/>
            <a:ext cx="824188" cy="1515461"/>
          </a:xfrm>
          <a:prstGeom prst="bentConnector3">
            <a:avLst>
              <a:gd name="adj1" fmla="val 72962"/>
            </a:avLst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39" name="Connecteur en angle 38"/>
          <p:cNvCxnSpPr>
            <a:stCxn id="22" idx="1"/>
            <a:endCxn id="13" idx="3"/>
          </p:cNvCxnSpPr>
          <p:nvPr/>
        </p:nvCxnSpPr>
        <p:spPr>
          <a:xfrm rot="10800000">
            <a:off x="6826940" y="1755610"/>
            <a:ext cx="791508" cy="1434179"/>
          </a:xfrm>
          <a:prstGeom prst="bentConnector3">
            <a:avLst>
              <a:gd name="adj1" fmla="val 23916"/>
            </a:avLst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40" name="Connecteur en angle 39"/>
          <p:cNvCxnSpPr>
            <a:stCxn id="18" idx="1"/>
            <a:endCxn id="24" idx="3"/>
          </p:cNvCxnSpPr>
          <p:nvPr/>
        </p:nvCxnSpPr>
        <p:spPr>
          <a:xfrm rot="10800000" flipV="1">
            <a:off x="6809321" y="4591564"/>
            <a:ext cx="809128" cy="1370150"/>
          </a:xfrm>
          <a:prstGeom prst="bentConnector3">
            <a:avLst>
              <a:gd name="adj1" fmla="val 25547"/>
            </a:avLst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41" name="Connecteur en angle 40"/>
          <p:cNvCxnSpPr>
            <a:stCxn id="21" idx="1"/>
            <a:endCxn id="44" idx="0"/>
          </p:cNvCxnSpPr>
          <p:nvPr/>
        </p:nvCxnSpPr>
        <p:spPr>
          <a:xfrm rot="10800000">
            <a:off x="6415782" y="3605173"/>
            <a:ext cx="1202667" cy="203424"/>
          </a:xfrm>
          <a:prstGeom prst="bentConnector3">
            <a:avLst>
              <a:gd name="adj1" fmla="val 50000"/>
            </a:avLst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42" name="Connecteur en angle 41"/>
          <p:cNvCxnSpPr>
            <a:stCxn id="19" idx="1"/>
            <a:endCxn id="45" idx="3"/>
          </p:cNvCxnSpPr>
          <p:nvPr/>
        </p:nvCxnSpPr>
        <p:spPr>
          <a:xfrm rot="10800000" flipV="1">
            <a:off x="6415354" y="3966542"/>
            <a:ext cx="1203095" cy="329598"/>
          </a:xfrm>
          <a:prstGeom prst="bentConnector3">
            <a:avLst>
              <a:gd name="adj1" fmla="val 50000"/>
            </a:avLst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headEnd type="none"/>
            <a:tailEnd type="triangle"/>
          </a:ln>
          <a:effectLst/>
        </p:spPr>
      </p:cxnSp>
      <p:cxnSp>
        <p:nvCxnSpPr>
          <p:cNvPr id="43" name="Connecteur en angle 42"/>
          <p:cNvCxnSpPr>
            <a:stCxn id="29" idx="3"/>
            <a:endCxn id="45" idx="0"/>
          </p:cNvCxnSpPr>
          <p:nvPr/>
        </p:nvCxnSpPr>
        <p:spPr>
          <a:xfrm>
            <a:off x="4545590" y="4047824"/>
            <a:ext cx="1435263" cy="248316"/>
          </a:xfrm>
          <a:prstGeom prst="bentConnector3">
            <a:avLst>
              <a:gd name="adj1" fmla="val 50000"/>
            </a:avLst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headEnd type="triangle"/>
          </a:ln>
          <a:effectLst/>
        </p:spPr>
      </p:cxnSp>
      <p:sp>
        <p:nvSpPr>
          <p:cNvPr id="44" name="Triangle isocèle 43"/>
          <p:cNvSpPr/>
          <p:nvPr/>
        </p:nvSpPr>
        <p:spPr>
          <a:xfrm rot="5400000">
            <a:off x="6062537" y="3387493"/>
            <a:ext cx="271131" cy="435357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Triangle isocèle 44"/>
          <p:cNvSpPr/>
          <p:nvPr/>
        </p:nvSpPr>
        <p:spPr>
          <a:xfrm rot="5400000" flipH="1" flipV="1">
            <a:off x="6059624" y="4078889"/>
            <a:ext cx="276958" cy="434501"/>
          </a:xfrm>
          <a:prstGeom prst="triangle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46" name="Connecteur en angle 45"/>
          <p:cNvCxnSpPr>
            <a:stCxn id="31" idx="3"/>
            <a:endCxn id="44" idx="3"/>
          </p:cNvCxnSpPr>
          <p:nvPr/>
        </p:nvCxnSpPr>
        <p:spPr>
          <a:xfrm flipV="1">
            <a:off x="4545590" y="3605172"/>
            <a:ext cx="1434835" cy="284705"/>
          </a:xfrm>
          <a:prstGeom prst="bentConnector3">
            <a:avLst>
              <a:gd name="adj1" fmla="val 50000"/>
            </a:avLst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7" name="Ellipse 46"/>
          <p:cNvSpPr/>
          <p:nvPr/>
        </p:nvSpPr>
        <p:spPr>
          <a:xfrm>
            <a:off x="771994" y="3407813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Ellipse 47"/>
          <p:cNvSpPr/>
          <p:nvPr/>
        </p:nvSpPr>
        <p:spPr>
          <a:xfrm>
            <a:off x="729365" y="3407973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Ellipse 48"/>
          <p:cNvSpPr/>
          <p:nvPr/>
        </p:nvSpPr>
        <p:spPr>
          <a:xfrm>
            <a:off x="683231" y="3408132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748859" y="4186029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706230" y="4186189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660095" y="4186348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" name="Ellipse 52"/>
          <p:cNvSpPr/>
          <p:nvPr/>
        </p:nvSpPr>
        <p:spPr>
          <a:xfrm>
            <a:off x="11294433" y="3313882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11251804" y="3314041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5" name="Ellipse 54"/>
          <p:cNvSpPr/>
          <p:nvPr/>
        </p:nvSpPr>
        <p:spPr>
          <a:xfrm>
            <a:off x="11205670" y="3314200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6" name="Ellipse 55"/>
          <p:cNvSpPr/>
          <p:nvPr/>
        </p:nvSpPr>
        <p:spPr>
          <a:xfrm>
            <a:off x="11306412" y="4110833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7" name="Ellipse 56"/>
          <p:cNvSpPr/>
          <p:nvPr/>
        </p:nvSpPr>
        <p:spPr>
          <a:xfrm>
            <a:off x="11263783" y="4110992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8" name="Ellipse 57"/>
          <p:cNvSpPr/>
          <p:nvPr/>
        </p:nvSpPr>
        <p:spPr>
          <a:xfrm>
            <a:off x="11217649" y="4111151"/>
            <a:ext cx="148164" cy="1615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4007" tIns="32004" rIns="64007" bIns="320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endParaRPr lang="fr-FR" sz="677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740764" y="2041706"/>
            <a:ext cx="71814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10/100/1000Base-T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5742782" y="2864588"/>
            <a:ext cx="71814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10/100/1000Base-T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740764" y="5448211"/>
            <a:ext cx="71814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10/100/1000Base-T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742782" y="6242019"/>
            <a:ext cx="71814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prstClr val="black"/>
                </a:solidFill>
                <a:latin typeface="Calibri" panose="020F0502020204030204"/>
              </a:rPr>
              <a:t>10/100/1000Base-T</a:t>
            </a:r>
          </a:p>
        </p:txBody>
      </p:sp>
      <p:sp>
        <p:nvSpPr>
          <p:cNvPr id="63" name="Arc 467"/>
          <p:cNvSpPr/>
          <p:nvPr/>
        </p:nvSpPr>
        <p:spPr>
          <a:xfrm>
            <a:off x="6363146" y="2950402"/>
            <a:ext cx="380155" cy="993784"/>
          </a:xfrm>
          <a:custGeom>
            <a:avLst/>
            <a:gdLst>
              <a:gd name="connsiteX0" fmla="*/ 457200 w 914400"/>
              <a:gd name="connsiteY0" fmla="*/ 0 h 914400"/>
              <a:gd name="connsiteX1" fmla="*/ 859700 w 914400"/>
              <a:gd name="connsiteY1" fmla="*/ 240347 h 914400"/>
              <a:gd name="connsiteX2" fmla="*/ 839017 w 914400"/>
              <a:gd name="connsiteY2" fmla="*/ 708690 h 914400"/>
              <a:gd name="connsiteX3" fmla="*/ 416897 w 914400"/>
              <a:gd name="connsiteY3" fmla="*/ 912621 h 914400"/>
              <a:gd name="connsiteX4" fmla="*/ 457200 w 914400"/>
              <a:gd name="connsiteY4" fmla="*/ 457200 h 914400"/>
              <a:gd name="connsiteX5" fmla="*/ 457200 w 914400"/>
              <a:gd name="connsiteY5" fmla="*/ 0 h 914400"/>
              <a:gd name="connsiteX0" fmla="*/ 457200 w 914400"/>
              <a:gd name="connsiteY0" fmla="*/ 0 h 914400"/>
              <a:gd name="connsiteX1" fmla="*/ 859700 w 914400"/>
              <a:gd name="connsiteY1" fmla="*/ 240347 h 914400"/>
              <a:gd name="connsiteX2" fmla="*/ 839017 w 914400"/>
              <a:gd name="connsiteY2" fmla="*/ 708690 h 914400"/>
              <a:gd name="connsiteX3" fmla="*/ 416897 w 914400"/>
              <a:gd name="connsiteY3" fmla="*/ 912621 h 914400"/>
              <a:gd name="connsiteX0" fmla="*/ 40303 w 497503"/>
              <a:gd name="connsiteY0" fmla="*/ 842433 h 1756839"/>
              <a:gd name="connsiteX1" fmla="*/ 442803 w 497503"/>
              <a:gd name="connsiteY1" fmla="*/ 1082780 h 1756839"/>
              <a:gd name="connsiteX2" fmla="*/ 422120 w 497503"/>
              <a:gd name="connsiteY2" fmla="*/ 1551123 h 1756839"/>
              <a:gd name="connsiteX3" fmla="*/ 0 w 497503"/>
              <a:gd name="connsiteY3" fmla="*/ 1755054 h 1756839"/>
              <a:gd name="connsiteX4" fmla="*/ 40303 w 497503"/>
              <a:gd name="connsiteY4" fmla="*/ 1299633 h 1756839"/>
              <a:gd name="connsiteX5" fmla="*/ 40303 w 497503"/>
              <a:gd name="connsiteY5" fmla="*/ 842433 h 1756839"/>
              <a:gd name="connsiteX0" fmla="*/ 184237 w 497503"/>
              <a:gd name="connsiteY0" fmla="*/ 0 h 1756839"/>
              <a:gd name="connsiteX1" fmla="*/ 442803 w 497503"/>
              <a:gd name="connsiteY1" fmla="*/ 1082780 h 1756839"/>
              <a:gd name="connsiteX2" fmla="*/ 422120 w 497503"/>
              <a:gd name="connsiteY2" fmla="*/ 1551123 h 1756839"/>
              <a:gd name="connsiteX3" fmla="*/ 0 w 497503"/>
              <a:gd name="connsiteY3" fmla="*/ 1755054 h 1756839"/>
              <a:gd name="connsiteX0" fmla="*/ 40303 w 978431"/>
              <a:gd name="connsiteY0" fmla="*/ 842433 h 1756839"/>
              <a:gd name="connsiteX1" fmla="*/ 442803 w 978431"/>
              <a:gd name="connsiteY1" fmla="*/ 1082780 h 1756839"/>
              <a:gd name="connsiteX2" fmla="*/ 422120 w 978431"/>
              <a:gd name="connsiteY2" fmla="*/ 1551123 h 1756839"/>
              <a:gd name="connsiteX3" fmla="*/ 0 w 978431"/>
              <a:gd name="connsiteY3" fmla="*/ 1755054 h 1756839"/>
              <a:gd name="connsiteX4" fmla="*/ 40303 w 978431"/>
              <a:gd name="connsiteY4" fmla="*/ 1299633 h 1756839"/>
              <a:gd name="connsiteX5" fmla="*/ 40303 w 978431"/>
              <a:gd name="connsiteY5" fmla="*/ 842433 h 1756839"/>
              <a:gd name="connsiteX0" fmla="*/ 184237 w 978431"/>
              <a:gd name="connsiteY0" fmla="*/ 0 h 1756839"/>
              <a:gd name="connsiteX1" fmla="*/ 976203 w 978431"/>
              <a:gd name="connsiteY1" fmla="*/ 350414 h 1756839"/>
              <a:gd name="connsiteX2" fmla="*/ 422120 w 978431"/>
              <a:gd name="connsiteY2" fmla="*/ 1551123 h 1756839"/>
              <a:gd name="connsiteX3" fmla="*/ 0 w 978431"/>
              <a:gd name="connsiteY3" fmla="*/ 1755054 h 1756839"/>
              <a:gd name="connsiteX0" fmla="*/ 40303 w 1040646"/>
              <a:gd name="connsiteY0" fmla="*/ 842433 h 1765225"/>
              <a:gd name="connsiteX1" fmla="*/ 442803 w 1040646"/>
              <a:gd name="connsiteY1" fmla="*/ 1082780 h 1765225"/>
              <a:gd name="connsiteX2" fmla="*/ 422120 w 1040646"/>
              <a:gd name="connsiteY2" fmla="*/ 1551123 h 1765225"/>
              <a:gd name="connsiteX3" fmla="*/ 0 w 1040646"/>
              <a:gd name="connsiteY3" fmla="*/ 1755054 h 1765225"/>
              <a:gd name="connsiteX4" fmla="*/ 40303 w 1040646"/>
              <a:gd name="connsiteY4" fmla="*/ 1299633 h 1765225"/>
              <a:gd name="connsiteX5" fmla="*/ 40303 w 1040646"/>
              <a:gd name="connsiteY5" fmla="*/ 842433 h 1765225"/>
              <a:gd name="connsiteX0" fmla="*/ 184237 w 1040646"/>
              <a:gd name="connsiteY0" fmla="*/ 0 h 1765225"/>
              <a:gd name="connsiteX1" fmla="*/ 976203 w 1040646"/>
              <a:gd name="connsiteY1" fmla="*/ 350414 h 1765225"/>
              <a:gd name="connsiteX2" fmla="*/ 930120 w 1040646"/>
              <a:gd name="connsiteY2" fmla="*/ 1648490 h 1765225"/>
              <a:gd name="connsiteX3" fmla="*/ 0 w 1040646"/>
              <a:gd name="connsiteY3" fmla="*/ 1755054 h 1765225"/>
              <a:gd name="connsiteX0" fmla="*/ 40303 w 1028924"/>
              <a:gd name="connsiteY0" fmla="*/ 842433 h 1757427"/>
              <a:gd name="connsiteX1" fmla="*/ 442803 w 1028924"/>
              <a:gd name="connsiteY1" fmla="*/ 1082780 h 1757427"/>
              <a:gd name="connsiteX2" fmla="*/ 422120 w 1028924"/>
              <a:gd name="connsiteY2" fmla="*/ 1551123 h 1757427"/>
              <a:gd name="connsiteX3" fmla="*/ 0 w 1028924"/>
              <a:gd name="connsiteY3" fmla="*/ 1755054 h 1757427"/>
              <a:gd name="connsiteX4" fmla="*/ 40303 w 1028924"/>
              <a:gd name="connsiteY4" fmla="*/ 1299633 h 1757427"/>
              <a:gd name="connsiteX5" fmla="*/ 40303 w 1028924"/>
              <a:gd name="connsiteY5" fmla="*/ 842433 h 1757427"/>
              <a:gd name="connsiteX0" fmla="*/ 184237 w 1028924"/>
              <a:gd name="connsiteY0" fmla="*/ 0 h 1757427"/>
              <a:gd name="connsiteX1" fmla="*/ 976203 w 1028924"/>
              <a:gd name="connsiteY1" fmla="*/ 350414 h 1757427"/>
              <a:gd name="connsiteX2" fmla="*/ 896378 w 1028924"/>
              <a:gd name="connsiteY2" fmla="*/ 1575465 h 1757427"/>
              <a:gd name="connsiteX3" fmla="*/ 0 w 1028924"/>
              <a:gd name="connsiteY3" fmla="*/ 1755054 h 1757427"/>
              <a:gd name="connsiteX0" fmla="*/ 40303 w 1022509"/>
              <a:gd name="connsiteY0" fmla="*/ 845608 h 1760602"/>
              <a:gd name="connsiteX1" fmla="*/ 442803 w 1022509"/>
              <a:gd name="connsiteY1" fmla="*/ 1085955 h 1760602"/>
              <a:gd name="connsiteX2" fmla="*/ 422120 w 1022509"/>
              <a:gd name="connsiteY2" fmla="*/ 1554298 h 1760602"/>
              <a:gd name="connsiteX3" fmla="*/ 0 w 1022509"/>
              <a:gd name="connsiteY3" fmla="*/ 1758229 h 1760602"/>
              <a:gd name="connsiteX4" fmla="*/ 40303 w 1022509"/>
              <a:gd name="connsiteY4" fmla="*/ 1302808 h 1760602"/>
              <a:gd name="connsiteX5" fmla="*/ 40303 w 1022509"/>
              <a:gd name="connsiteY5" fmla="*/ 845608 h 1760602"/>
              <a:gd name="connsiteX0" fmla="*/ 271004 w 1022509"/>
              <a:gd name="connsiteY0" fmla="*/ 0 h 1760602"/>
              <a:gd name="connsiteX1" fmla="*/ 976203 w 1022509"/>
              <a:gd name="connsiteY1" fmla="*/ 353589 h 1760602"/>
              <a:gd name="connsiteX2" fmla="*/ 896378 w 1022509"/>
              <a:gd name="connsiteY2" fmla="*/ 1578640 h 1760602"/>
              <a:gd name="connsiteX3" fmla="*/ 0 w 1022509"/>
              <a:gd name="connsiteY3" fmla="*/ 1758229 h 1760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509" h="1760602" stroke="0" extrusionOk="0">
                <a:moveTo>
                  <a:pt x="40303" y="845608"/>
                </a:moveTo>
                <a:cubicBezTo>
                  <a:pt x="208460" y="845608"/>
                  <a:pt x="363045" y="937916"/>
                  <a:pt x="442803" y="1085955"/>
                </a:cubicBezTo>
                <a:cubicBezTo>
                  <a:pt x="522561" y="1233994"/>
                  <a:pt x="514618" y="1413866"/>
                  <a:pt x="422120" y="1554298"/>
                </a:cubicBezTo>
                <a:cubicBezTo>
                  <a:pt x="329623" y="1694730"/>
                  <a:pt x="167503" y="1773052"/>
                  <a:pt x="0" y="1758229"/>
                </a:cubicBezTo>
                <a:lnTo>
                  <a:pt x="40303" y="1302808"/>
                </a:lnTo>
                <a:lnTo>
                  <a:pt x="40303" y="845608"/>
                </a:lnTo>
                <a:close/>
              </a:path>
              <a:path w="1022509" h="1760602" fill="none">
                <a:moveTo>
                  <a:pt x="271004" y="0"/>
                </a:moveTo>
                <a:cubicBezTo>
                  <a:pt x="439161" y="0"/>
                  <a:pt x="871974" y="90482"/>
                  <a:pt x="976203" y="353589"/>
                </a:cubicBezTo>
                <a:cubicBezTo>
                  <a:pt x="1080432" y="616696"/>
                  <a:pt x="988876" y="1438208"/>
                  <a:pt x="896378" y="1578640"/>
                </a:cubicBezTo>
                <a:cubicBezTo>
                  <a:pt x="803881" y="1719072"/>
                  <a:pt x="167503" y="1773052"/>
                  <a:pt x="0" y="1758229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 defTabSz="692432">
              <a:defRPr/>
            </a:pPr>
            <a:endParaRPr lang="fr-FR" sz="1363" kern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4" name="Arc 467"/>
          <p:cNvSpPr/>
          <p:nvPr/>
        </p:nvSpPr>
        <p:spPr>
          <a:xfrm>
            <a:off x="6366004" y="2117997"/>
            <a:ext cx="567047" cy="1920637"/>
          </a:xfrm>
          <a:custGeom>
            <a:avLst/>
            <a:gdLst>
              <a:gd name="connsiteX0" fmla="*/ 457200 w 914400"/>
              <a:gd name="connsiteY0" fmla="*/ 0 h 914400"/>
              <a:gd name="connsiteX1" fmla="*/ 859700 w 914400"/>
              <a:gd name="connsiteY1" fmla="*/ 240347 h 914400"/>
              <a:gd name="connsiteX2" fmla="*/ 839017 w 914400"/>
              <a:gd name="connsiteY2" fmla="*/ 708690 h 914400"/>
              <a:gd name="connsiteX3" fmla="*/ 416897 w 914400"/>
              <a:gd name="connsiteY3" fmla="*/ 912621 h 914400"/>
              <a:gd name="connsiteX4" fmla="*/ 457200 w 914400"/>
              <a:gd name="connsiteY4" fmla="*/ 457200 h 914400"/>
              <a:gd name="connsiteX5" fmla="*/ 457200 w 914400"/>
              <a:gd name="connsiteY5" fmla="*/ 0 h 914400"/>
              <a:gd name="connsiteX0" fmla="*/ 457200 w 914400"/>
              <a:gd name="connsiteY0" fmla="*/ 0 h 914400"/>
              <a:gd name="connsiteX1" fmla="*/ 859700 w 914400"/>
              <a:gd name="connsiteY1" fmla="*/ 240347 h 914400"/>
              <a:gd name="connsiteX2" fmla="*/ 839017 w 914400"/>
              <a:gd name="connsiteY2" fmla="*/ 708690 h 914400"/>
              <a:gd name="connsiteX3" fmla="*/ 416897 w 914400"/>
              <a:gd name="connsiteY3" fmla="*/ 912621 h 914400"/>
              <a:gd name="connsiteX0" fmla="*/ 40303 w 497503"/>
              <a:gd name="connsiteY0" fmla="*/ 842433 h 1756839"/>
              <a:gd name="connsiteX1" fmla="*/ 442803 w 497503"/>
              <a:gd name="connsiteY1" fmla="*/ 1082780 h 1756839"/>
              <a:gd name="connsiteX2" fmla="*/ 422120 w 497503"/>
              <a:gd name="connsiteY2" fmla="*/ 1551123 h 1756839"/>
              <a:gd name="connsiteX3" fmla="*/ 0 w 497503"/>
              <a:gd name="connsiteY3" fmla="*/ 1755054 h 1756839"/>
              <a:gd name="connsiteX4" fmla="*/ 40303 w 497503"/>
              <a:gd name="connsiteY4" fmla="*/ 1299633 h 1756839"/>
              <a:gd name="connsiteX5" fmla="*/ 40303 w 497503"/>
              <a:gd name="connsiteY5" fmla="*/ 842433 h 1756839"/>
              <a:gd name="connsiteX0" fmla="*/ 184237 w 497503"/>
              <a:gd name="connsiteY0" fmla="*/ 0 h 1756839"/>
              <a:gd name="connsiteX1" fmla="*/ 442803 w 497503"/>
              <a:gd name="connsiteY1" fmla="*/ 1082780 h 1756839"/>
              <a:gd name="connsiteX2" fmla="*/ 422120 w 497503"/>
              <a:gd name="connsiteY2" fmla="*/ 1551123 h 1756839"/>
              <a:gd name="connsiteX3" fmla="*/ 0 w 497503"/>
              <a:gd name="connsiteY3" fmla="*/ 1755054 h 1756839"/>
              <a:gd name="connsiteX0" fmla="*/ 40303 w 978431"/>
              <a:gd name="connsiteY0" fmla="*/ 842433 h 1756839"/>
              <a:gd name="connsiteX1" fmla="*/ 442803 w 978431"/>
              <a:gd name="connsiteY1" fmla="*/ 1082780 h 1756839"/>
              <a:gd name="connsiteX2" fmla="*/ 422120 w 978431"/>
              <a:gd name="connsiteY2" fmla="*/ 1551123 h 1756839"/>
              <a:gd name="connsiteX3" fmla="*/ 0 w 978431"/>
              <a:gd name="connsiteY3" fmla="*/ 1755054 h 1756839"/>
              <a:gd name="connsiteX4" fmla="*/ 40303 w 978431"/>
              <a:gd name="connsiteY4" fmla="*/ 1299633 h 1756839"/>
              <a:gd name="connsiteX5" fmla="*/ 40303 w 978431"/>
              <a:gd name="connsiteY5" fmla="*/ 842433 h 1756839"/>
              <a:gd name="connsiteX0" fmla="*/ 184237 w 978431"/>
              <a:gd name="connsiteY0" fmla="*/ 0 h 1756839"/>
              <a:gd name="connsiteX1" fmla="*/ 976203 w 978431"/>
              <a:gd name="connsiteY1" fmla="*/ 350414 h 1756839"/>
              <a:gd name="connsiteX2" fmla="*/ 422120 w 978431"/>
              <a:gd name="connsiteY2" fmla="*/ 1551123 h 1756839"/>
              <a:gd name="connsiteX3" fmla="*/ 0 w 978431"/>
              <a:gd name="connsiteY3" fmla="*/ 1755054 h 1756839"/>
              <a:gd name="connsiteX0" fmla="*/ 40303 w 1040646"/>
              <a:gd name="connsiteY0" fmla="*/ 842433 h 1765225"/>
              <a:gd name="connsiteX1" fmla="*/ 442803 w 1040646"/>
              <a:gd name="connsiteY1" fmla="*/ 1082780 h 1765225"/>
              <a:gd name="connsiteX2" fmla="*/ 422120 w 1040646"/>
              <a:gd name="connsiteY2" fmla="*/ 1551123 h 1765225"/>
              <a:gd name="connsiteX3" fmla="*/ 0 w 1040646"/>
              <a:gd name="connsiteY3" fmla="*/ 1755054 h 1765225"/>
              <a:gd name="connsiteX4" fmla="*/ 40303 w 1040646"/>
              <a:gd name="connsiteY4" fmla="*/ 1299633 h 1765225"/>
              <a:gd name="connsiteX5" fmla="*/ 40303 w 1040646"/>
              <a:gd name="connsiteY5" fmla="*/ 842433 h 1765225"/>
              <a:gd name="connsiteX0" fmla="*/ 184237 w 1040646"/>
              <a:gd name="connsiteY0" fmla="*/ 0 h 1765225"/>
              <a:gd name="connsiteX1" fmla="*/ 976203 w 1040646"/>
              <a:gd name="connsiteY1" fmla="*/ 350414 h 1765225"/>
              <a:gd name="connsiteX2" fmla="*/ 930120 w 1040646"/>
              <a:gd name="connsiteY2" fmla="*/ 1648490 h 1765225"/>
              <a:gd name="connsiteX3" fmla="*/ 0 w 1040646"/>
              <a:gd name="connsiteY3" fmla="*/ 1755054 h 1765225"/>
              <a:gd name="connsiteX0" fmla="*/ 40303 w 1052362"/>
              <a:gd name="connsiteY0" fmla="*/ 838072 h 1760864"/>
              <a:gd name="connsiteX1" fmla="*/ 442803 w 1052362"/>
              <a:gd name="connsiteY1" fmla="*/ 1078419 h 1760864"/>
              <a:gd name="connsiteX2" fmla="*/ 422120 w 1052362"/>
              <a:gd name="connsiteY2" fmla="*/ 1546762 h 1760864"/>
              <a:gd name="connsiteX3" fmla="*/ 0 w 1052362"/>
              <a:gd name="connsiteY3" fmla="*/ 1750693 h 1760864"/>
              <a:gd name="connsiteX4" fmla="*/ 40303 w 1052362"/>
              <a:gd name="connsiteY4" fmla="*/ 1295272 h 1760864"/>
              <a:gd name="connsiteX5" fmla="*/ 40303 w 1052362"/>
              <a:gd name="connsiteY5" fmla="*/ 838072 h 1760864"/>
              <a:gd name="connsiteX0" fmla="*/ 24814 w 1052362"/>
              <a:gd name="connsiteY0" fmla="*/ 0 h 1760864"/>
              <a:gd name="connsiteX1" fmla="*/ 976203 w 1052362"/>
              <a:gd name="connsiteY1" fmla="*/ 346053 h 1760864"/>
              <a:gd name="connsiteX2" fmla="*/ 930120 w 1052362"/>
              <a:gd name="connsiteY2" fmla="*/ 1644129 h 1760864"/>
              <a:gd name="connsiteX3" fmla="*/ 0 w 1052362"/>
              <a:gd name="connsiteY3" fmla="*/ 1750693 h 1760864"/>
              <a:gd name="connsiteX0" fmla="*/ 40303 w 1052362"/>
              <a:gd name="connsiteY0" fmla="*/ 838072 h 1760864"/>
              <a:gd name="connsiteX1" fmla="*/ 442803 w 1052362"/>
              <a:gd name="connsiteY1" fmla="*/ 1078419 h 1760864"/>
              <a:gd name="connsiteX2" fmla="*/ 422120 w 1052362"/>
              <a:gd name="connsiteY2" fmla="*/ 1546762 h 1760864"/>
              <a:gd name="connsiteX3" fmla="*/ 0 w 1052362"/>
              <a:gd name="connsiteY3" fmla="*/ 1750693 h 1760864"/>
              <a:gd name="connsiteX4" fmla="*/ 40303 w 1052362"/>
              <a:gd name="connsiteY4" fmla="*/ 1295272 h 1760864"/>
              <a:gd name="connsiteX5" fmla="*/ 40303 w 1052362"/>
              <a:gd name="connsiteY5" fmla="*/ 838072 h 1760864"/>
              <a:gd name="connsiteX0" fmla="*/ 24814 w 1052362"/>
              <a:gd name="connsiteY0" fmla="*/ 0 h 1760864"/>
              <a:gd name="connsiteX1" fmla="*/ 976203 w 1052362"/>
              <a:gd name="connsiteY1" fmla="*/ 346053 h 1760864"/>
              <a:gd name="connsiteX2" fmla="*/ 930120 w 1052362"/>
              <a:gd name="connsiteY2" fmla="*/ 1644129 h 1760864"/>
              <a:gd name="connsiteX3" fmla="*/ 0 w 1052362"/>
              <a:gd name="connsiteY3" fmla="*/ 1750693 h 1760864"/>
              <a:gd name="connsiteX0" fmla="*/ 40303 w 1287293"/>
              <a:gd name="connsiteY0" fmla="*/ 838072 h 1760864"/>
              <a:gd name="connsiteX1" fmla="*/ 442803 w 1287293"/>
              <a:gd name="connsiteY1" fmla="*/ 1078419 h 1760864"/>
              <a:gd name="connsiteX2" fmla="*/ 422120 w 1287293"/>
              <a:gd name="connsiteY2" fmla="*/ 1546762 h 1760864"/>
              <a:gd name="connsiteX3" fmla="*/ 0 w 1287293"/>
              <a:gd name="connsiteY3" fmla="*/ 1750693 h 1760864"/>
              <a:gd name="connsiteX4" fmla="*/ 40303 w 1287293"/>
              <a:gd name="connsiteY4" fmla="*/ 1295272 h 1760864"/>
              <a:gd name="connsiteX5" fmla="*/ 40303 w 1287293"/>
              <a:gd name="connsiteY5" fmla="*/ 838072 h 1760864"/>
              <a:gd name="connsiteX0" fmla="*/ 24814 w 1287293"/>
              <a:gd name="connsiteY0" fmla="*/ 0 h 1760864"/>
              <a:gd name="connsiteX1" fmla="*/ 976203 w 1287293"/>
              <a:gd name="connsiteY1" fmla="*/ 346053 h 1760864"/>
              <a:gd name="connsiteX2" fmla="*/ 1286911 w 1287293"/>
              <a:gd name="connsiteY2" fmla="*/ 666843 h 1760864"/>
              <a:gd name="connsiteX3" fmla="*/ 930120 w 1287293"/>
              <a:gd name="connsiteY3" fmla="*/ 1644129 h 1760864"/>
              <a:gd name="connsiteX4" fmla="*/ 0 w 1287293"/>
              <a:gd name="connsiteY4" fmla="*/ 1750693 h 1760864"/>
              <a:gd name="connsiteX0" fmla="*/ 40303 w 1290175"/>
              <a:gd name="connsiteY0" fmla="*/ 838072 h 1760864"/>
              <a:gd name="connsiteX1" fmla="*/ 442803 w 1290175"/>
              <a:gd name="connsiteY1" fmla="*/ 1078419 h 1760864"/>
              <a:gd name="connsiteX2" fmla="*/ 422120 w 1290175"/>
              <a:gd name="connsiteY2" fmla="*/ 1546762 h 1760864"/>
              <a:gd name="connsiteX3" fmla="*/ 0 w 1290175"/>
              <a:gd name="connsiteY3" fmla="*/ 1750693 h 1760864"/>
              <a:gd name="connsiteX4" fmla="*/ 40303 w 1290175"/>
              <a:gd name="connsiteY4" fmla="*/ 1295272 h 1760864"/>
              <a:gd name="connsiteX5" fmla="*/ 40303 w 1290175"/>
              <a:gd name="connsiteY5" fmla="*/ 838072 h 1760864"/>
              <a:gd name="connsiteX0" fmla="*/ 24814 w 1290175"/>
              <a:gd name="connsiteY0" fmla="*/ 0 h 1760864"/>
              <a:gd name="connsiteX1" fmla="*/ 1095769 w 1290175"/>
              <a:gd name="connsiteY1" fmla="*/ 285549 h 1760864"/>
              <a:gd name="connsiteX2" fmla="*/ 1286911 w 1290175"/>
              <a:gd name="connsiteY2" fmla="*/ 666843 h 1760864"/>
              <a:gd name="connsiteX3" fmla="*/ 930120 w 1290175"/>
              <a:gd name="connsiteY3" fmla="*/ 1644129 h 1760864"/>
              <a:gd name="connsiteX4" fmla="*/ 0 w 1290175"/>
              <a:gd name="connsiteY4" fmla="*/ 1750693 h 1760864"/>
              <a:gd name="connsiteX0" fmla="*/ 40303 w 1289506"/>
              <a:gd name="connsiteY0" fmla="*/ 838072 h 1760864"/>
              <a:gd name="connsiteX1" fmla="*/ 442803 w 1289506"/>
              <a:gd name="connsiteY1" fmla="*/ 1078419 h 1760864"/>
              <a:gd name="connsiteX2" fmla="*/ 422120 w 1289506"/>
              <a:gd name="connsiteY2" fmla="*/ 1546762 h 1760864"/>
              <a:gd name="connsiteX3" fmla="*/ 0 w 1289506"/>
              <a:gd name="connsiteY3" fmla="*/ 1750693 h 1760864"/>
              <a:gd name="connsiteX4" fmla="*/ 40303 w 1289506"/>
              <a:gd name="connsiteY4" fmla="*/ 1295272 h 1760864"/>
              <a:gd name="connsiteX5" fmla="*/ 40303 w 1289506"/>
              <a:gd name="connsiteY5" fmla="*/ 838072 h 1760864"/>
              <a:gd name="connsiteX0" fmla="*/ 70801 w 1289506"/>
              <a:gd name="connsiteY0" fmla="*/ 0 h 1760864"/>
              <a:gd name="connsiteX1" fmla="*/ 1095769 w 1289506"/>
              <a:gd name="connsiteY1" fmla="*/ 285549 h 1760864"/>
              <a:gd name="connsiteX2" fmla="*/ 1286911 w 1289506"/>
              <a:gd name="connsiteY2" fmla="*/ 666843 h 1760864"/>
              <a:gd name="connsiteX3" fmla="*/ 930120 w 1289506"/>
              <a:gd name="connsiteY3" fmla="*/ 1644129 h 1760864"/>
              <a:gd name="connsiteX4" fmla="*/ 0 w 1289506"/>
              <a:gd name="connsiteY4" fmla="*/ 1750693 h 1760864"/>
              <a:gd name="connsiteX0" fmla="*/ 205857 w 1455060"/>
              <a:gd name="connsiteY0" fmla="*/ 838072 h 1752478"/>
              <a:gd name="connsiteX1" fmla="*/ 608357 w 1455060"/>
              <a:gd name="connsiteY1" fmla="*/ 1078419 h 1752478"/>
              <a:gd name="connsiteX2" fmla="*/ 587674 w 1455060"/>
              <a:gd name="connsiteY2" fmla="*/ 1546762 h 1752478"/>
              <a:gd name="connsiteX3" fmla="*/ 165554 w 1455060"/>
              <a:gd name="connsiteY3" fmla="*/ 1750693 h 1752478"/>
              <a:gd name="connsiteX4" fmla="*/ 205857 w 1455060"/>
              <a:gd name="connsiteY4" fmla="*/ 1295272 h 1752478"/>
              <a:gd name="connsiteX5" fmla="*/ 205857 w 1455060"/>
              <a:gd name="connsiteY5" fmla="*/ 838072 h 1752478"/>
              <a:gd name="connsiteX0" fmla="*/ 236355 w 1455060"/>
              <a:gd name="connsiteY0" fmla="*/ 0 h 1752478"/>
              <a:gd name="connsiteX1" fmla="*/ 1261323 w 1455060"/>
              <a:gd name="connsiteY1" fmla="*/ 285549 h 1752478"/>
              <a:gd name="connsiteX2" fmla="*/ 1452465 w 1455060"/>
              <a:gd name="connsiteY2" fmla="*/ 666843 h 1752478"/>
              <a:gd name="connsiteX3" fmla="*/ 1095674 w 1455060"/>
              <a:gd name="connsiteY3" fmla="*/ 1644129 h 1752478"/>
              <a:gd name="connsiteX4" fmla="*/ 0 w 1455060"/>
              <a:gd name="connsiteY4" fmla="*/ 1701636 h 1752478"/>
              <a:gd name="connsiteX0" fmla="*/ 205857 w 1455060"/>
              <a:gd name="connsiteY0" fmla="*/ 838072 h 1752478"/>
              <a:gd name="connsiteX1" fmla="*/ 608357 w 1455060"/>
              <a:gd name="connsiteY1" fmla="*/ 1078419 h 1752478"/>
              <a:gd name="connsiteX2" fmla="*/ 587674 w 1455060"/>
              <a:gd name="connsiteY2" fmla="*/ 1546762 h 1752478"/>
              <a:gd name="connsiteX3" fmla="*/ 165554 w 1455060"/>
              <a:gd name="connsiteY3" fmla="*/ 1750693 h 1752478"/>
              <a:gd name="connsiteX4" fmla="*/ 205857 w 1455060"/>
              <a:gd name="connsiteY4" fmla="*/ 1295272 h 1752478"/>
              <a:gd name="connsiteX5" fmla="*/ 205857 w 1455060"/>
              <a:gd name="connsiteY5" fmla="*/ 838072 h 1752478"/>
              <a:gd name="connsiteX0" fmla="*/ 236355 w 1455060"/>
              <a:gd name="connsiteY0" fmla="*/ 0 h 1752478"/>
              <a:gd name="connsiteX1" fmla="*/ 1261323 w 1455060"/>
              <a:gd name="connsiteY1" fmla="*/ 285549 h 1752478"/>
              <a:gd name="connsiteX2" fmla="*/ 1452465 w 1455060"/>
              <a:gd name="connsiteY2" fmla="*/ 666843 h 1752478"/>
              <a:gd name="connsiteX3" fmla="*/ 1137062 w 1455060"/>
              <a:gd name="connsiteY3" fmla="*/ 1552556 h 1752478"/>
              <a:gd name="connsiteX4" fmla="*/ 0 w 1455060"/>
              <a:gd name="connsiteY4" fmla="*/ 1701636 h 175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5060" h="1752478" stroke="0" extrusionOk="0">
                <a:moveTo>
                  <a:pt x="205857" y="838072"/>
                </a:moveTo>
                <a:cubicBezTo>
                  <a:pt x="374014" y="838072"/>
                  <a:pt x="528599" y="930380"/>
                  <a:pt x="608357" y="1078419"/>
                </a:cubicBezTo>
                <a:cubicBezTo>
                  <a:pt x="688115" y="1226458"/>
                  <a:pt x="680172" y="1406330"/>
                  <a:pt x="587674" y="1546762"/>
                </a:cubicBezTo>
                <a:cubicBezTo>
                  <a:pt x="495177" y="1687194"/>
                  <a:pt x="333057" y="1765516"/>
                  <a:pt x="165554" y="1750693"/>
                </a:cubicBezTo>
                <a:lnTo>
                  <a:pt x="205857" y="1295272"/>
                </a:lnTo>
                <a:lnTo>
                  <a:pt x="205857" y="838072"/>
                </a:lnTo>
                <a:close/>
              </a:path>
              <a:path w="1455060" h="1752478" fill="none">
                <a:moveTo>
                  <a:pt x="236355" y="0"/>
                </a:moveTo>
                <a:cubicBezTo>
                  <a:pt x="1011543" y="47422"/>
                  <a:pt x="1058638" y="174409"/>
                  <a:pt x="1261323" y="285549"/>
                </a:cubicBezTo>
                <a:cubicBezTo>
                  <a:pt x="1464008" y="396690"/>
                  <a:pt x="1460145" y="450497"/>
                  <a:pt x="1452465" y="666843"/>
                </a:cubicBezTo>
                <a:cubicBezTo>
                  <a:pt x="1444785" y="883189"/>
                  <a:pt x="1311692" y="1371642"/>
                  <a:pt x="1137062" y="1552556"/>
                </a:cubicBezTo>
                <a:cubicBezTo>
                  <a:pt x="1044565" y="1692988"/>
                  <a:pt x="167503" y="1716459"/>
                  <a:pt x="0" y="1701636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 defTabSz="692432">
              <a:defRPr/>
            </a:pPr>
            <a:endParaRPr lang="fr-FR" sz="1363" kern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5" name="Forme libre 64"/>
          <p:cNvSpPr/>
          <p:nvPr/>
        </p:nvSpPr>
        <p:spPr>
          <a:xfrm>
            <a:off x="5160483" y="3942038"/>
            <a:ext cx="681928" cy="2379976"/>
          </a:xfrm>
          <a:custGeom>
            <a:avLst/>
            <a:gdLst>
              <a:gd name="connsiteX0" fmla="*/ 940921 w 1106021"/>
              <a:gd name="connsiteY0" fmla="*/ 4216400 h 4216400"/>
              <a:gd name="connsiteX1" fmla="*/ 1121 w 1106021"/>
              <a:gd name="connsiteY1" fmla="*/ 1409700 h 4216400"/>
              <a:gd name="connsiteX2" fmla="*/ 1106021 w 1106021"/>
              <a:gd name="connsiteY2" fmla="*/ 0 h 4216400"/>
              <a:gd name="connsiteX0" fmla="*/ 1043013 w 1208113"/>
              <a:gd name="connsiteY0" fmla="*/ 4216400 h 4216400"/>
              <a:gd name="connsiteX1" fmla="*/ 154013 w 1208113"/>
              <a:gd name="connsiteY1" fmla="*/ 3409950 h 4216400"/>
              <a:gd name="connsiteX2" fmla="*/ 103213 w 1208113"/>
              <a:gd name="connsiteY2" fmla="*/ 1409700 h 4216400"/>
              <a:gd name="connsiteX3" fmla="*/ 1208113 w 1208113"/>
              <a:gd name="connsiteY3" fmla="*/ 0 h 421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8113" h="4216400">
                <a:moveTo>
                  <a:pt x="1043013" y="4216400"/>
                </a:moveTo>
                <a:cubicBezTo>
                  <a:pt x="969459" y="4050242"/>
                  <a:pt x="310646" y="3877733"/>
                  <a:pt x="154013" y="3409950"/>
                </a:cubicBezTo>
                <a:cubicBezTo>
                  <a:pt x="-2620" y="2942167"/>
                  <a:pt x="-72470" y="1978025"/>
                  <a:pt x="103213" y="1409700"/>
                </a:cubicBezTo>
                <a:cubicBezTo>
                  <a:pt x="278896" y="841375"/>
                  <a:pt x="669421" y="353483"/>
                  <a:pt x="1208113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 defTabSz="692432">
              <a:defRPr/>
            </a:pPr>
            <a:endParaRPr lang="fr-FR" sz="1363" kern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6" name="Forme libre 65"/>
          <p:cNvSpPr/>
          <p:nvPr/>
        </p:nvSpPr>
        <p:spPr>
          <a:xfrm>
            <a:off x="5270207" y="3975490"/>
            <a:ext cx="686903" cy="1569327"/>
          </a:xfrm>
          <a:custGeom>
            <a:avLst/>
            <a:gdLst>
              <a:gd name="connsiteX0" fmla="*/ 940921 w 1106021"/>
              <a:gd name="connsiteY0" fmla="*/ 4216400 h 4216400"/>
              <a:gd name="connsiteX1" fmla="*/ 1121 w 1106021"/>
              <a:gd name="connsiteY1" fmla="*/ 1409700 h 4216400"/>
              <a:gd name="connsiteX2" fmla="*/ 1106021 w 1106021"/>
              <a:gd name="connsiteY2" fmla="*/ 0 h 4216400"/>
              <a:gd name="connsiteX0" fmla="*/ 1043013 w 1208113"/>
              <a:gd name="connsiteY0" fmla="*/ 4216400 h 4216400"/>
              <a:gd name="connsiteX1" fmla="*/ 154013 w 1208113"/>
              <a:gd name="connsiteY1" fmla="*/ 3409950 h 4216400"/>
              <a:gd name="connsiteX2" fmla="*/ 103213 w 1208113"/>
              <a:gd name="connsiteY2" fmla="*/ 1409700 h 4216400"/>
              <a:gd name="connsiteX3" fmla="*/ 1208113 w 1208113"/>
              <a:gd name="connsiteY3" fmla="*/ 0 h 4216400"/>
              <a:gd name="connsiteX0" fmla="*/ 797480 w 1208113"/>
              <a:gd name="connsiteY0" fmla="*/ 2726267 h 3510989"/>
              <a:gd name="connsiteX1" fmla="*/ 154013 w 1208113"/>
              <a:gd name="connsiteY1" fmla="*/ 3409950 h 3510989"/>
              <a:gd name="connsiteX2" fmla="*/ 103213 w 1208113"/>
              <a:gd name="connsiteY2" fmla="*/ 1409700 h 3510989"/>
              <a:gd name="connsiteX3" fmla="*/ 1208113 w 1208113"/>
              <a:gd name="connsiteY3" fmla="*/ 0 h 3510989"/>
              <a:gd name="connsiteX0" fmla="*/ 765993 w 1176626"/>
              <a:gd name="connsiteY0" fmla="*/ 2726267 h 2726267"/>
              <a:gd name="connsiteX1" fmla="*/ 207193 w 1176626"/>
              <a:gd name="connsiteY1" fmla="*/ 1962150 h 2726267"/>
              <a:gd name="connsiteX2" fmla="*/ 71726 w 1176626"/>
              <a:gd name="connsiteY2" fmla="*/ 1409700 h 2726267"/>
              <a:gd name="connsiteX3" fmla="*/ 1176626 w 1176626"/>
              <a:gd name="connsiteY3" fmla="*/ 0 h 2726267"/>
              <a:gd name="connsiteX0" fmla="*/ 698997 w 1109630"/>
              <a:gd name="connsiteY0" fmla="*/ 2726267 h 2726267"/>
              <a:gd name="connsiteX1" fmla="*/ 140197 w 1109630"/>
              <a:gd name="connsiteY1" fmla="*/ 1962150 h 2726267"/>
              <a:gd name="connsiteX2" fmla="*/ 4730 w 1109630"/>
              <a:gd name="connsiteY2" fmla="*/ 1409700 h 2726267"/>
              <a:gd name="connsiteX3" fmla="*/ 1109630 w 1109630"/>
              <a:gd name="connsiteY3" fmla="*/ 0 h 2726267"/>
              <a:gd name="connsiteX0" fmla="*/ 737097 w 1109630"/>
              <a:gd name="connsiteY0" fmla="*/ 2780242 h 2780242"/>
              <a:gd name="connsiteX1" fmla="*/ 140197 w 1109630"/>
              <a:gd name="connsiteY1" fmla="*/ 1962150 h 2780242"/>
              <a:gd name="connsiteX2" fmla="*/ 4730 w 1109630"/>
              <a:gd name="connsiteY2" fmla="*/ 1409700 h 2780242"/>
              <a:gd name="connsiteX3" fmla="*/ 1109630 w 1109630"/>
              <a:gd name="connsiteY3" fmla="*/ 0 h 2780242"/>
              <a:gd name="connsiteX0" fmla="*/ 840355 w 1212888"/>
              <a:gd name="connsiteY0" fmla="*/ 2780242 h 2780242"/>
              <a:gd name="connsiteX1" fmla="*/ 148205 w 1212888"/>
              <a:gd name="connsiteY1" fmla="*/ 1993900 h 2780242"/>
              <a:gd name="connsiteX2" fmla="*/ 107988 w 1212888"/>
              <a:gd name="connsiteY2" fmla="*/ 1409700 h 2780242"/>
              <a:gd name="connsiteX3" fmla="*/ 1212888 w 1212888"/>
              <a:gd name="connsiteY3" fmla="*/ 0 h 2780242"/>
              <a:gd name="connsiteX0" fmla="*/ 829932 w 1202465"/>
              <a:gd name="connsiteY0" fmla="*/ 2780242 h 2780242"/>
              <a:gd name="connsiteX1" fmla="*/ 137782 w 1202465"/>
              <a:gd name="connsiteY1" fmla="*/ 1993900 h 2780242"/>
              <a:gd name="connsiteX2" fmla="*/ 97565 w 1202465"/>
              <a:gd name="connsiteY2" fmla="*/ 1409700 h 2780242"/>
              <a:gd name="connsiteX3" fmla="*/ 1202465 w 1202465"/>
              <a:gd name="connsiteY3" fmla="*/ 0 h 2780242"/>
              <a:gd name="connsiteX0" fmla="*/ 844394 w 1216927"/>
              <a:gd name="connsiteY0" fmla="*/ 2780242 h 2780242"/>
              <a:gd name="connsiteX1" fmla="*/ 152244 w 1216927"/>
              <a:gd name="connsiteY1" fmla="*/ 1993900 h 2780242"/>
              <a:gd name="connsiteX2" fmla="*/ 112027 w 1216927"/>
              <a:gd name="connsiteY2" fmla="*/ 1409700 h 2780242"/>
              <a:gd name="connsiteX3" fmla="*/ 1216927 w 1216927"/>
              <a:gd name="connsiteY3" fmla="*/ 0 h 2780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6927" h="2780242">
                <a:moveTo>
                  <a:pt x="844394" y="2780242"/>
                </a:moveTo>
                <a:cubicBezTo>
                  <a:pt x="770840" y="2614084"/>
                  <a:pt x="353529" y="2444277"/>
                  <a:pt x="152244" y="1993900"/>
                </a:cubicBezTo>
                <a:cubicBezTo>
                  <a:pt x="-17089" y="1615017"/>
                  <a:pt x="-65420" y="1742017"/>
                  <a:pt x="112027" y="1409700"/>
                </a:cubicBezTo>
                <a:cubicBezTo>
                  <a:pt x="289474" y="1077383"/>
                  <a:pt x="678235" y="353483"/>
                  <a:pt x="1216927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 defTabSz="692432">
              <a:defRPr/>
            </a:pPr>
            <a:endParaRPr lang="fr-FR" sz="1363" kern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841950" y="3877193"/>
            <a:ext cx="515949" cy="1333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92432">
              <a:defRPr/>
            </a:pPr>
            <a:r>
              <a:rPr lang="fr-FR" sz="565" kern="0" dirty="0">
                <a:solidFill>
                  <a:prstClr val="black"/>
                </a:solidFill>
                <a:latin typeface="Calibri" panose="020F0502020204030204"/>
              </a:rPr>
              <a:t>OSC client port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352159" y="5085704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352159" y="5880432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cxnSp>
        <p:nvCxnSpPr>
          <p:cNvPr id="70" name="Connecteur en angle 69"/>
          <p:cNvCxnSpPr>
            <a:stCxn id="69" idx="1"/>
            <a:endCxn id="28" idx="3"/>
          </p:cNvCxnSpPr>
          <p:nvPr/>
        </p:nvCxnSpPr>
        <p:spPr>
          <a:xfrm rot="10800000">
            <a:off x="4545591" y="4672846"/>
            <a:ext cx="806569" cy="1288869"/>
          </a:xfrm>
          <a:prstGeom prst="bentConnector3">
            <a:avLst>
              <a:gd name="adj1" fmla="val 72397"/>
            </a:avLst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71" name="Rectangle 70"/>
          <p:cNvSpPr/>
          <p:nvPr/>
        </p:nvSpPr>
        <p:spPr>
          <a:xfrm>
            <a:off x="7622033" y="4345404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72" name="Rectangle 71"/>
          <p:cNvSpPr/>
          <p:nvPr/>
        </p:nvSpPr>
        <p:spPr>
          <a:xfrm>
            <a:off x="7618448" y="3266452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240783" y="4426685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sp>
        <p:nvSpPr>
          <p:cNvPr id="74" name="Rectangle 73"/>
          <p:cNvSpPr/>
          <p:nvPr/>
        </p:nvSpPr>
        <p:spPr>
          <a:xfrm>
            <a:off x="4244367" y="3347734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cxnSp>
        <p:nvCxnSpPr>
          <p:cNvPr id="75" name="Connecteur en angle 74"/>
          <p:cNvCxnSpPr>
            <a:stCxn id="25" idx="3"/>
            <a:endCxn id="71" idx="1"/>
          </p:cNvCxnSpPr>
          <p:nvPr/>
        </p:nvCxnSpPr>
        <p:spPr>
          <a:xfrm flipV="1">
            <a:off x="6809321" y="4426686"/>
            <a:ext cx="812712" cy="740300"/>
          </a:xfrm>
          <a:prstGeom prst="bentConnector3">
            <a:avLst>
              <a:gd name="adj1" fmla="val 50000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76" name="Connecteur en angle 75"/>
          <p:cNvCxnSpPr>
            <a:stCxn id="16" idx="3"/>
            <a:endCxn id="72" idx="1"/>
          </p:cNvCxnSpPr>
          <p:nvPr/>
        </p:nvCxnSpPr>
        <p:spPr>
          <a:xfrm>
            <a:off x="6826940" y="2582271"/>
            <a:ext cx="791508" cy="765464"/>
          </a:xfrm>
          <a:prstGeom prst="bentConnector3">
            <a:avLst>
              <a:gd name="adj1" fmla="val 50000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77" name="Connecteur en angle 76"/>
          <p:cNvCxnSpPr>
            <a:stCxn id="17" idx="1"/>
            <a:endCxn id="74" idx="3"/>
          </p:cNvCxnSpPr>
          <p:nvPr/>
        </p:nvCxnSpPr>
        <p:spPr>
          <a:xfrm rot="10800000" flipV="1">
            <a:off x="4549174" y="2582270"/>
            <a:ext cx="820604" cy="846746"/>
          </a:xfrm>
          <a:prstGeom prst="bentConnector3">
            <a:avLst>
              <a:gd name="adj1" fmla="val 50000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78" name="Connecteur en angle 77"/>
          <p:cNvCxnSpPr>
            <a:stCxn id="73" idx="3"/>
            <a:endCxn id="68" idx="1"/>
          </p:cNvCxnSpPr>
          <p:nvPr/>
        </p:nvCxnSpPr>
        <p:spPr>
          <a:xfrm>
            <a:off x="4545590" y="4507967"/>
            <a:ext cx="806569" cy="659019"/>
          </a:xfrm>
          <a:prstGeom prst="bentConnector3">
            <a:avLst>
              <a:gd name="adj1" fmla="val 50000"/>
            </a:avLst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79" name="Connecteur droit avec flèche 78"/>
          <p:cNvCxnSpPr/>
          <p:nvPr/>
        </p:nvCxnSpPr>
        <p:spPr>
          <a:xfrm flipH="1">
            <a:off x="2525945" y="3696237"/>
            <a:ext cx="5706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/>
          <p:cNvCxnSpPr/>
          <p:nvPr/>
        </p:nvCxnSpPr>
        <p:spPr>
          <a:xfrm flipH="1">
            <a:off x="9044867" y="4396114"/>
            <a:ext cx="570644" cy="0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3197649" y="3498284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121337" y="3513214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9716995" y="4196393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8641704" y="4196393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352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3"/>
          <a:srcRect r="5126"/>
          <a:stretch/>
        </p:blipFill>
        <p:spPr>
          <a:xfrm>
            <a:off x="3519579" y="121374"/>
            <a:ext cx="8143336" cy="723928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fr-FR" dirty="0" smtClean="0"/>
              <a:t>Some T/F Networks in Europe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341" y="3359337"/>
            <a:ext cx="1222728" cy="7008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4459" y="4730767"/>
            <a:ext cx="1008112" cy="4364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ZoneTexte 12"/>
          <p:cNvSpPr txBox="1"/>
          <p:nvPr/>
        </p:nvSpPr>
        <p:spPr>
          <a:xfrm>
            <a:off x="10158628" y="2768094"/>
            <a:ext cx="92228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Optime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572781" y="2143593"/>
            <a:ext cx="92228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ICOF</a:t>
            </a:r>
            <a:endParaRPr lang="fr-FR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665657" y="1901140"/>
            <a:ext cx="639809" cy="0"/>
          </a:xfrm>
          <a:prstGeom prst="line">
            <a:avLst/>
          </a:prstGeom>
          <a:ln w="76200">
            <a:solidFill>
              <a:srgbClr val="019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665657" y="2628733"/>
            <a:ext cx="639809" cy="0"/>
          </a:xfrm>
          <a:prstGeom prst="line">
            <a:avLst/>
          </a:prstGeom>
          <a:ln w="76200">
            <a:solidFill>
              <a:srgbClr val="81B9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665657" y="3317825"/>
            <a:ext cx="639809" cy="0"/>
          </a:xfrm>
          <a:prstGeom prst="line">
            <a:avLst/>
          </a:prstGeom>
          <a:ln w="76200">
            <a:solidFill>
              <a:srgbClr val="81B92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425903" y="1689470"/>
            <a:ext cx="435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err="1" smtClean="0"/>
              <a:t>Deployed</a:t>
            </a:r>
            <a:endParaRPr lang="fr-FR" sz="18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425902" y="2442109"/>
            <a:ext cx="435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About to </a:t>
            </a:r>
            <a:r>
              <a:rPr lang="fr-FR" sz="1800" dirty="0" err="1" smtClean="0"/>
              <a:t>be</a:t>
            </a:r>
            <a:r>
              <a:rPr lang="fr-FR" sz="1800" dirty="0" smtClean="0"/>
              <a:t> </a:t>
            </a:r>
            <a:r>
              <a:rPr lang="fr-FR" sz="1800" dirty="0" err="1" smtClean="0"/>
              <a:t>deployed</a:t>
            </a:r>
            <a:endParaRPr lang="fr-FR" sz="1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1384153" y="3137426"/>
            <a:ext cx="435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Future extensions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OTFN project to catalyze </a:t>
            </a:r>
            <a:r>
              <a:rPr lang="en-US" dirty="0"/>
              <a:t>the emergence of metrological networks in Europe</a:t>
            </a:r>
            <a:endParaRPr lang="fr-FR" dirty="0"/>
          </a:p>
        </p:txBody>
      </p:sp>
      <p:pic>
        <p:nvPicPr>
          <p:cNvPr id="3074" name="Picture 2" descr="https://lh4.googleusercontent.com/x0mowtde_PkEuoLCnV2O25xkJT2U1vnJdMnwyu-3aIaEQuqc8Djk6IpjoWB9AIKWRvSPhHQKstJbLkgTLsQE8xoikb6KhyS8WGvI2nfQzZbKb1GtfCY7XKCQfQFR8ymS79-d7Pw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4" y="1531426"/>
            <a:ext cx="5178425" cy="398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6096000" y="1428050"/>
            <a:ext cx="4797618" cy="5048950"/>
          </a:xfrm>
        </p:spPr>
        <p:txBody>
          <a:bodyPr>
            <a:normAutofit fontScale="55000" lnSpcReduction="20000"/>
          </a:bodyPr>
          <a:lstStyle/>
          <a:p>
            <a:pPr marL="0" lvl="1" indent="0">
              <a:spcBef>
                <a:spcPts val="1000"/>
              </a:spcBef>
              <a:buNone/>
            </a:pPr>
            <a:r>
              <a:rPr lang="en-US" sz="4400" b="1" dirty="0" smtClean="0"/>
              <a:t>Objectives</a:t>
            </a:r>
            <a:endParaRPr lang="en-US" sz="4400" b="1" dirty="0"/>
          </a:p>
          <a:p>
            <a:pPr marL="228600" lvl="1">
              <a:spcBef>
                <a:spcPts val="1000"/>
              </a:spcBef>
            </a:pPr>
            <a:r>
              <a:rPr lang="en-US" sz="3700" dirty="0" smtClean="0"/>
              <a:t>To </a:t>
            </a:r>
            <a:r>
              <a:rPr lang="en-US" sz="3700" dirty="0"/>
              <a:t>study the challenges of </a:t>
            </a:r>
            <a:r>
              <a:rPr lang="en-US" sz="3700" dirty="0" smtClean="0"/>
              <a:t>creating a European T/F distribution service</a:t>
            </a:r>
            <a:endParaRPr lang="en-US" sz="3700" dirty="0"/>
          </a:p>
          <a:p>
            <a:pPr marL="228600" lvl="1">
              <a:spcBef>
                <a:spcPts val="1000"/>
              </a:spcBef>
            </a:pPr>
            <a:r>
              <a:rPr lang="en-US" sz="3600" dirty="0"/>
              <a:t>F</a:t>
            </a:r>
            <a:r>
              <a:rPr lang="en-US" sz="3600" dirty="0" smtClean="0"/>
              <a:t>ocusing </a:t>
            </a:r>
            <a:r>
              <a:rPr lang="en-US" sz="3600" dirty="0"/>
              <a:t>on holding several dissemination </a:t>
            </a:r>
            <a:r>
              <a:rPr lang="en-US" sz="3600" dirty="0" smtClean="0"/>
              <a:t>events</a:t>
            </a:r>
          </a:p>
          <a:p>
            <a:pPr marL="914400" lvl="2" indent="-457200"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n-US" sz="3300" dirty="0" smtClean="0"/>
              <a:t>More NRENs </a:t>
            </a:r>
            <a:r>
              <a:rPr lang="en-US" sz="3300" dirty="0"/>
              <a:t>become aware of the potential of these new services for their users and communities</a:t>
            </a:r>
            <a:r>
              <a:rPr lang="en-US" sz="3300" dirty="0" smtClean="0"/>
              <a:t>.</a:t>
            </a:r>
            <a:endParaRPr lang="fr-FR" sz="1867" dirty="0">
              <a:solidFill>
                <a:srgbClr val="5E30EB"/>
              </a:solidFill>
            </a:endParaRPr>
          </a:p>
          <a:p>
            <a:pPr marL="914400" lvl="2" indent="-457200">
              <a:spcBef>
                <a:spcPts val="1000"/>
              </a:spcBef>
              <a:buFont typeface="Courier New" panose="02070309020205020404" pitchFamily="49" charset="0"/>
              <a:buChar char="o"/>
            </a:pPr>
            <a:endParaRPr lang="en-US" sz="3600" dirty="0" smtClean="0"/>
          </a:p>
          <a:p>
            <a:pPr marL="0" indent="0">
              <a:buNone/>
            </a:pPr>
            <a:r>
              <a:rPr lang="en-US" sz="4400" b="1" dirty="0" smtClean="0"/>
              <a:t>Case of Geneva</a:t>
            </a:r>
          </a:p>
          <a:p>
            <a:r>
              <a:rPr lang="en-US" sz="3600" dirty="0"/>
              <a:t>A</a:t>
            </a:r>
            <a:r>
              <a:rPr lang="en-US" sz="3600" dirty="0" smtClean="0"/>
              <a:t>t the crossroad of Europe</a:t>
            </a:r>
          </a:p>
          <a:p>
            <a:pPr lvl="1"/>
            <a:r>
              <a:rPr lang="en-US" sz="3200" dirty="0" smtClean="0"/>
              <a:t>RENATER, PSNC, GARR, SWITCH, NORDUnet, Géant</a:t>
            </a:r>
            <a:endParaRPr lang="en-US" sz="3200" dirty="0"/>
          </a:p>
          <a:p>
            <a:r>
              <a:rPr lang="en-US" sz="3500" dirty="0" smtClean="0"/>
              <a:t>CERN</a:t>
            </a:r>
          </a:p>
          <a:p>
            <a:pPr lvl="1"/>
            <a:r>
              <a:rPr lang="en-US" sz="3100" dirty="0" smtClean="0"/>
              <a:t>Many potential end-users willing to have access to better precision</a:t>
            </a:r>
            <a:endParaRPr lang="en-US" sz="31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738" y="5706943"/>
            <a:ext cx="1150937" cy="67498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892" y="5819562"/>
            <a:ext cx="1381125" cy="47625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4" y="5919841"/>
            <a:ext cx="1471191" cy="37597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646" y="5886871"/>
            <a:ext cx="1077912" cy="39568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037" y="5748354"/>
            <a:ext cx="1549399" cy="61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7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Outlines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ntroduction </a:t>
            </a:r>
            <a:r>
              <a:rPr lang="en-US" dirty="0"/>
              <a:t>to t</a:t>
            </a:r>
            <a:r>
              <a:rPr lang="en-US" dirty="0" smtClean="0"/>
              <a:t>ime </a:t>
            </a:r>
            <a:r>
              <a:rPr lang="en-US" dirty="0"/>
              <a:t>and f</a:t>
            </a:r>
            <a:r>
              <a:rPr lang="en-US" dirty="0" smtClean="0"/>
              <a:t>requency distribution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Definitions of time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Why do we need it?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/>
              <a:t>Main use-cases, comparing atomic clock for National Metrologist Institute in Europe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Redefinition of the second </a:t>
            </a:r>
            <a:r>
              <a:rPr lang="en-US" dirty="0" smtClean="0"/>
              <a:t>(SI)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Existing </a:t>
            </a:r>
            <a:r>
              <a:rPr lang="en-US" dirty="0" smtClean="0"/>
              <a:t>alternatives to optical link?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Survey of the techniques </a:t>
            </a:r>
            <a:r>
              <a:rPr lang="en-US" dirty="0"/>
              <a:t>(accuracy, TRL, etc</a:t>
            </a:r>
            <a:r>
              <a:rPr lang="en-US" dirty="0" smtClean="0"/>
              <a:t>.) and requirements to disseminate ultra-accurate </a:t>
            </a:r>
            <a:r>
              <a:rPr lang="en-US" dirty="0"/>
              <a:t>time and ultra-stable </a:t>
            </a:r>
            <a:r>
              <a:rPr lang="en-US" dirty="0" smtClean="0"/>
              <a:t>frequency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Geneva at the crossroad of Europe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Time </a:t>
            </a:r>
            <a:r>
              <a:rPr lang="en-US" dirty="0"/>
              <a:t>and Frequency service(s) at multi-domain level in </a:t>
            </a:r>
            <a:r>
              <a:rPr lang="en-US" dirty="0" smtClean="0"/>
              <a:t>Europe (gateways)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Advanced science cases and potential </a:t>
            </a:r>
            <a:r>
              <a:rPr lang="en-US" dirty="0"/>
              <a:t>end-users at </a:t>
            </a:r>
            <a:r>
              <a:rPr lang="en-US" dirty="0" smtClean="0"/>
              <a:t>CERN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016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541418" y="441203"/>
            <a:ext cx="12280879" cy="413413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T/F services a new challenge for NREN to improve</a:t>
            </a:r>
            <a:br>
              <a:rPr lang="en-GB" sz="3600" dirty="0" smtClean="0"/>
            </a:br>
            <a:r>
              <a:rPr lang="en-GB" sz="3600" dirty="0" smtClean="0"/>
              <a:t>all science domains </a:t>
            </a:r>
            <a:endParaRPr lang="en-GB" sz="3600" dirty="0"/>
          </a:p>
        </p:txBody>
      </p:sp>
      <p:pic>
        <p:nvPicPr>
          <p:cNvPr id="17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165" y="3707018"/>
            <a:ext cx="737754" cy="737754"/>
          </a:xfrm>
          <a:prstGeom prst="rect">
            <a:avLst/>
          </a:prstGeom>
        </p:spPr>
      </p:pic>
      <p:pic>
        <p:nvPicPr>
          <p:cNvPr id="18" name="Picture 7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420" y="3707018"/>
            <a:ext cx="737754" cy="737754"/>
          </a:xfrm>
          <a:prstGeom prst="rect">
            <a:avLst/>
          </a:prstGeom>
        </p:spPr>
      </p:pic>
      <p:pic>
        <p:nvPicPr>
          <p:cNvPr id="19" name="Picture 8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675" y="3707018"/>
            <a:ext cx="737754" cy="737754"/>
          </a:xfrm>
          <a:prstGeom prst="rect">
            <a:avLst/>
          </a:prstGeom>
        </p:spPr>
      </p:pic>
      <p:pic>
        <p:nvPicPr>
          <p:cNvPr id="20" name="Picture 8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930" y="3707018"/>
            <a:ext cx="737754" cy="737754"/>
          </a:xfrm>
          <a:prstGeom prst="rect">
            <a:avLst/>
          </a:prstGeom>
        </p:spPr>
      </p:pic>
      <p:sp>
        <p:nvSpPr>
          <p:cNvPr id="22" name="Ellipse 21"/>
          <p:cNvSpPr/>
          <p:nvPr/>
        </p:nvSpPr>
        <p:spPr>
          <a:xfrm>
            <a:off x="1806932" y="5067300"/>
            <a:ext cx="1076326" cy="1041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NMI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8777283" y="5041900"/>
            <a:ext cx="1076326" cy="1041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NMI</a:t>
            </a:r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69" name="Groupe 68"/>
          <p:cNvGrpSpPr/>
          <p:nvPr/>
        </p:nvGrpSpPr>
        <p:grpSpPr>
          <a:xfrm>
            <a:off x="2501899" y="1863800"/>
            <a:ext cx="1247465" cy="1309817"/>
            <a:chOff x="2501899" y="2028900"/>
            <a:chExt cx="1247465" cy="1309817"/>
          </a:xfrm>
          <a:solidFill>
            <a:srgbClr val="F5A02B"/>
          </a:solidFill>
        </p:grpSpPr>
        <p:sp>
          <p:nvSpPr>
            <p:cNvPr id="21" name="Ellipse 20"/>
            <p:cNvSpPr/>
            <p:nvPr/>
          </p:nvSpPr>
          <p:spPr>
            <a:xfrm>
              <a:off x="2501899" y="2028900"/>
              <a:ext cx="1247465" cy="1309817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>
                  <a:solidFill>
                    <a:srgbClr val="FF0000"/>
                  </a:solidFill>
                </a:rPr>
                <a:t>SI </a:t>
              </a:r>
            </a:p>
            <a:p>
              <a:pPr algn="ctr"/>
              <a:r>
                <a:rPr lang="fr-FR" dirty="0" smtClean="0">
                  <a:solidFill>
                    <a:srgbClr val="FF0000"/>
                  </a:solidFill>
                </a:rPr>
                <a:t>Second</a:t>
              </a:r>
            </a:p>
            <a:p>
              <a:pPr algn="ctr"/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801642" y="2783355"/>
              <a:ext cx="705641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fr-FR" b="1" dirty="0">
                  <a:solidFill>
                    <a:srgbClr val="FF0000"/>
                  </a:solidFill>
                </a:rPr>
                <a:t> 10</a:t>
              </a:r>
              <a:r>
                <a:rPr lang="fr-FR" b="1" baseline="30000" dirty="0">
                  <a:solidFill>
                    <a:srgbClr val="FF0000"/>
                  </a:solidFill>
                </a:rPr>
                <a:t>−13</a:t>
              </a:r>
              <a:endParaRPr lang="fr-FR" altLang="fr-FR" b="1" dirty="0" bmk="">
                <a:solidFill>
                  <a:srgbClr val="FF0000"/>
                </a:solidFill>
              </a:endParaRPr>
            </a:p>
          </p:txBody>
        </p:sp>
      </p:grpSp>
      <p:sp>
        <p:nvSpPr>
          <p:cNvPr id="26" name="ZoneTexte 25"/>
          <p:cNvSpPr txBox="1"/>
          <p:nvPr/>
        </p:nvSpPr>
        <p:spPr>
          <a:xfrm>
            <a:off x="1181458" y="2156590"/>
            <a:ext cx="170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Current</a:t>
            </a:r>
            <a:r>
              <a:rPr lang="fr-FR" dirty="0" smtClean="0"/>
              <a:t> standard</a:t>
            </a:r>
            <a:endParaRPr lang="fr-FR" dirty="0"/>
          </a:p>
        </p:txBody>
      </p:sp>
      <p:sp>
        <p:nvSpPr>
          <p:cNvPr id="24" name="Ellipse 23"/>
          <p:cNvSpPr/>
          <p:nvPr/>
        </p:nvSpPr>
        <p:spPr>
          <a:xfrm>
            <a:off x="6299199" y="1863799"/>
            <a:ext cx="1231901" cy="1266976"/>
          </a:xfrm>
          <a:prstGeom prst="ellipse">
            <a:avLst/>
          </a:prstGeom>
          <a:solidFill>
            <a:srgbClr val="F5A02B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SI </a:t>
            </a:r>
            <a:r>
              <a:rPr lang="fr-FR" dirty="0" smtClean="0">
                <a:solidFill>
                  <a:srgbClr val="FF0000"/>
                </a:solidFill>
              </a:rPr>
              <a:t>second</a:t>
            </a:r>
          </a:p>
          <a:p>
            <a:pPr algn="ctr"/>
            <a:r>
              <a:rPr lang="fr-FR" sz="2400" b="1" dirty="0">
                <a:solidFill>
                  <a:srgbClr val="FF0000"/>
                </a:solidFill>
              </a:rPr>
              <a:t> 10</a:t>
            </a:r>
            <a:r>
              <a:rPr lang="fr-FR" sz="2400" b="1" baseline="30000" dirty="0">
                <a:solidFill>
                  <a:srgbClr val="FF0000"/>
                </a:solidFill>
              </a:rPr>
              <a:t>−</a:t>
            </a:r>
            <a:r>
              <a:rPr lang="fr-FR" sz="2400" b="1" baseline="30000" dirty="0" smtClean="0">
                <a:solidFill>
                  <a:srgbClr val="FF0000"/>
                </a:solidFill>
              </a:rPr>
              <a:t>17</a:t>
            </a:r>
            <a:endParaRPr lang="fr-FR" altLang="fr-FR" sz="2400" b="1" dirty="0" bmk="">
              <a:solidFill>
                <a:srgbClr val="FF000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7296877" y="1562759"/>
            <a:ext cx="1228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Future</a:t>
            </a:r>
          </a:p>
          <a:p>
            <a:pPr algn="ctr"/>
            <a:r>
              <a:rPr lang="en-GB" dirty="0" smtClean="0"/>
              <a:t>standard</a:t>
            </a:r>
            <a:endParaRPr lang="en-GB" dirty="0"/>
          </a:p>
        </p:txBody>
      </p:sp>
      <p:cxnSp>
        <p:nvCxnSpPr>
          <p:cNvPr id="30" name="Connecteur droit avec flèche 29"/>
          <p:cNvCxnSpPr>
            <a:stCxn id="22" idx="6"/>
            <a:endCxn id="32" idx="1"/>
          </p:cNvCxnSpPr>
          <p:nvPr/>
        </p:nvCxnSpPr>
        <p:spPr>
          <a:xfrm>
            <a:off x="2883258" y="5588000"/>
            <a:ext cx="866107" cy="0"/>
          </a:xfrm>
          <a:prstGeom prst="straightConnector1">
            <a:avLst/>
          </a:prstGeom>
          <a:ln w="57150">
            <a:solidFill>
              <a:schemeClr val="accent6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749365" y="5016500"/>
            <a:ext cx="924235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NREN #1</a:t>
            </a:r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>
            <a:off x="6943734" y="5016500"/>
            <a:ext cx="924235" cy="1143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NREN #2</a:t>
            </a:r>
            <a:endParaRPr lang="fr-FR" dirty="0"/>
          </a:p>
        </p:txBody>
      </p:sp>
      <p:cxnSp>
        <p:nvCxnSpPr>
          <p:cNvPr id="35" name="Connecteur droit avec flèche 34"/>
          <p:cNvCxnSpPr>
            <a:stCxn id="32" idx="0"/>
            <a:endCxn id="17" idx="2"/>
          </p:cNvCxnSpPr>
          <p:nvPr/>
        </p:nvCxnSpPr>
        <p:spPr>
          <a:xfrm flipV="1">
            <a:off x="4211483" y="4444772"/>
            <a:ext cx="592559" cy="571728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>
            <a:stCxn id="32" idx="0"/>
            <a:endCxn id="18" idx="2"/>
          </p:cNvCxnSpPr>
          <p:nvPr/>
        </p:nvCxnSpPr>
        <p:spPr>
          <a:xfrm flipV="1">
            <a:off x="4211483" y="4444772"/>
            <a:ext cx="1899814" cy="571728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>
            <a:stCxn id="32" idx="0"/>
            <a:endCxn id="19" idx="2"/>
          </p:cNvCxnSpPr>
          <p:nvPr/>
        </p:nvCxnSpPr>
        <p:spPr>
          <a:xfrm flipV="1">
            <a:off x="4211483" y="4444772"/>
            <a:ext cx="3207069" cy="571728"/>
          </a:xfrm>
          <a:prstGeom prst="straightConnector1">
            <a:avLst/>
          </a:prstGeom>
          <a:ln w="3810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>
            <a:stCxn id="33" idx="0"/>
            <a:endCxn id="20" idx="2"/>
          </p:cNvCxnSpPr>
          <p:nvPr/>
        </p:nvCxnSpPr>
        <p:spPr>
          <a:xfrm flipV="1">
            <a:off x="7405852" y="4444772"/>
            <a:ext cx="1319955" cy="571728"/>
          </a:xfrm>
          <a:prstGeom prst="straightConnector1">
            <a:avLst/>
          </a:prstGeom>
          <a:ln w="3810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8945893" y="3773041"/>
            <a:ext cx="170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Reasearch</a:t>
            </a:r>
            <a:r>
              <a:rPr lang="en-GB" dirty="0" smtClean="0"/>
              <a:t> institutes</a:t>
            </a:r>
            <a:endParaRPr lang="en-GB" dirty="0"/>
          </a:p>
        </p:txBody>
      </p:sp>
      <p:cxnSp>
        <p:nvCxnSpPr>
          <p:cNvPr id="48" name="Connecteur en arc 47"/>
          <p:cNvCxnSpPr>
            <a:stCxn id="24" idx="3"/>
            <a:endCxn id="17" idx="0"/>
          </p:cNvCxnSpPr>
          <p:nvPr/>
        </p:nvCxnSpPr>
        <p:spPr>
          <a:xfrm rot="5400000">
            <a:off x="5260932" y="2488343"/>
            <a:ext cx="761786" cy="167556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3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en arc 48"/>
          <p:cNvCxnSpPr>
            <a:stCxn id="24" idx="4"/>
            <a:endCxn id="18" idx="0"/>
          </p:cNvCxnSpPr>
          <p:nvPr/>
        </p:nvCxnSpPr>
        <p:spPr>
          <a:xfrm rot="5400000">
            <a:off x="6225103" y="3016971"/>
            <a:ext cx="576242" cy="803853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3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en arc 51"/>
          <p:cNvCxnSpPr>
            <a:stCxn id="24" idx="5"/>
            <a:endCxn id="19" idx="3"/>
          </p:cNvCxnSpPr>
          <p:nvPr/>
        </p:nvCxnSpPr>
        <p:spPr>
          <a:xfrm rot="16200000" flipH="1">
            <a:off x="7003729" y="3292194"/>
            <a:ext cx="1130663" cy="436737"/>
          </a:xfrm>
          <a:prstGeom prst="curvedConnector4">
            <a:avLst>
              <a:gd name="adj1" fmla="val 25482"/>
              <a:gd name="adj2" fmla="val 152343"/>
            </a:avLst>
          </a:prstGeom>
          <a:ln w="38100">
            <a:solidFill>
              <a:schemeClr val="accent3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en arc 55"/>
          <p:cNvCxnSpPr>
            <a:stCxn id="24" idx="6"/>
            <a:endCxn id="20" idx="0"/>
          </p:cNvCxnSpPr>
          <p:nvPr/>
        </p:nvCxnSpPr>
        <p:spPr>
          <a:xfrm>
            <a:off x="7531100" y="2497288"/>
            <a:ext cx="1194707" cy="1209730"/>
          </a:xfrm>
          <a:prstGeom prst="curvedConnector2">
            <a:avLst/>
          </a:prstGeom>
          <a:ln w="38100">
            <a:solidFill>
              <a:schemeClr val="accent3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>
            <a:stCxn id="21" idx="6"/>
            <a:endCxn id="24" idx="2"/>
          </p:cNvCxnSpPr>
          <p:nvPr/>
        </p:nvCxnSpPr>
        <p:spPr>
          <a:xfrm flipV="1">
            <a:off x="3749364" y="2497288"/>
            <a:ext cx="2549835" cy="21421"/>
          </a:xfrm>
          <a:prstGeom prst="straightConnector1">
            <a:avLst/>
          </a:prstGeom>
          <a:ln w="57150">
            <a:solidFill>
              <a:srgbClr val="FFC00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75"/>
          <p:cNvCxnSpPr>
            <a:stCxn id="32" idx="3"/>
          </p:cNvCxnSpPr>
          <p:nvPr/>
        </p:nvCxnSpPr>
        <p:spPr>
          <a:xfrm>
            <a:off x="4673600" y="5588000"/>
            <a:ext cx="965200" cy="0"/>
          </a:xfrm>
          <a:prstGeom prst="straightConnector1">
            <a:avLst/>
          </a:prstGeom>
          <a:ln w="57150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/>
          <p:cNvCxnSpPr>
            <a:endCxn id="33" idx="1"/>
          </p:cNvCxnSpPr>
          <p:nvPr/>
        </p:nvCxnSpPr>
        <p:spPr>
          <a:xfrm flipV="1">
            <a:off x="5626100" y="5588000"/>
            <a:ext cx="1317634" cy="0"/>
          </a:xfrm>
          <a:prstGeom prst="straightConnector1">
            <a:avLst/>
          </a:prstGeom>
          <a:ln w="5715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avec flèche 83"/>
          <p:cNvCxnSpPr/>
          <p:nvPr/>
        </p:nvCxnSpPr>
        <p:spPr>
          <a:xfrm>
            <a:off x="7911176" y="5562600"/>
            <a:ext cx="866107" cy="0"/>
          </a:xfrm>
          <a:prstGeom prst="straightConnector1">
            <a:avLst/>
          </a:prstGeom>
          <a:ln w="57150">
            <a:solidFill>
              <a:schemeClr val="accent6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Ellipse 85"/>
          <p:cNvSpPr/>
          <p:nvPr/>
        </p:nvSpPr>
        <p:spPr>
          <a:xfrm>
            <a:off x="6961030" y="3333400"/>
            <a:ext cx="326668" cy="36887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2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7" name="Ellipse 86"/>
          <p:cNvSpPr/>
          <p:nvPr/>
        </p:nvSpPr>
        <p:spPr>
          <a:xfrm>
            <a:off x="5602401" y="6099340"/>
            <a:ext cx="326668" cy="36887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8" name="Ellipse 87"/>
          <p:cNvSpPr/>
          <p:nvPr/>
        </p:nvSpPr>
        <p:spPr>
          <a:xfrm>
            <a:off x="5167362" y="4604014"/>
            <a:ext cx="326668" cy="36887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4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89" name="Connecteur en arc 88"/>
          <p:cNvCxnSpPr>
            <a:stCxn id="22" idx="4"/>
            <a:endCxn id="23" idx="4"/>
          </p:cNvCxnSpPr>
          <p:nvPr/>
        </p:nvCxnSpPr>
        <p:spPr>
          <a:xfrm rot="5400000" flipH="1" flipV="1">
            <a:off x="5817570" y="2610824"/>
            <a:ext cx="25400" cy="6970351"/>
          </a:xfrm>
          <a:prstGeom prst="curvedConnector3">
            <a:avLst>
              <a:gd name="adj1" fmla="val -1650008"/>
            </a:avLst>
          </a:prstGeom>
          <a:ln w="38100">
            <a:solidFill>
              <a:schemeClr val="accent6">
                <a:lumMod val="40000"/>
                <a:lumOff val="60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à coins arrondis 97"/>
          <p:cNvSpPr/>
          <p:nvPr/>
        </p:nvSpPr>
        <p:spPr>
          <a:xfrm>
            <a:off x="3976531" y="1590549"/>
            <a:ext cx="2209516" cy="7761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1 - Time </a:t>
            </a:r>
            <a:r>
              <a:rPr lang="fr-FR" dirty="0" err="1" smtClean="0">
                <a:solidFill>
                  <a:srgbClr val="FF0000"/>
                </a:solidFill>
              </a:rPr>
              <a:t>is</a:t>
            </a:r>
            <a:r>
              <a:rPr lang="fr-FR" dirty="0" smtClean="0">
                <a:solidFill>
                  <a:srgbClr val="FF0000"/>
                </a:solidFill>
              </a:rPr>
              <a:t> a central unit in science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9" name="Rectangle à coins arrondis 98"/>
          <p:cNvSpPr/>
          <p:nvPr/>
        </p:nvSpPr>
        <p:spPr>
          <a:xfrm>
            <a:off x="8565479" y="2130645"/>
            <a:ext cx="2209516" cy="7761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2 – </a:t>
            </a:r>
            <a:r>
              <a:rPr lang="fr-FR" dirty="0" err="1" smtClean="0">
                <a:solidFill>
                  <a:srgbClr val="FF0000"/>
                </a:solidFill>
              </a:rPr>
              <a:t>Better</a:t>
            </a:r>
            <a:r>
              <a:rPr lang="fr-FR" dirty="0" smtClean="0">
                <a:solidFill>
                  <a:srgbClr val="FF0000"/>
                </a:solidFill>
              </a:rPr>
              <a:t> second </a:t>
            </a:r>
            <a:r>
              <a:rPr lang="fr-FR" dirty="0" err="1" smtClean="0">
                <a:solidFill>
                  <a:srgbClr val="FF0000"/>
                </a:solidFill>
              </a:rPr>
              <a:t>improves</a:t>
            </a:r>
            <a:r>
              <a:rPr lang="fr-FR" dirty="0" smtClean="0">
                <a:solidFill>
                  <a:srgbClr val="FF0000"/>
                </a:solidFill>
              </a:rPr>
              <a:t> all </a:t>
            </a:r>
            <a:r>
              <a:rPr lang="fr-FR" dirty="0" err="1" smtClean="0">
                <a:solidFill>
                  <a:srgbClr val="FF0000"/>
                </a:solidFill>
              </a:rPr>
              <a:t>domain</a:t>
            </a:r>
            <a:r>
              <a:rPr lang="fr-FR" dirty="0" smtClean="0">
                <a:solidFill>
                  <a:srgbClr val="FF0000"/>
                </a:solidFill>
              </a:rPr>
              <a:t> of science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00" name="Rectangle à coins arrondis 99"/>
          <p:cNvSpPr/>
          <p:nvPr/>
        </p:nvSpPr>
        <p:spPr>
          <a:xfrm>
            <a:off x="241338" y="3251429"/>
            <a:ext cx="3624326" cy="6538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3</a:t>
            </a:r>
            <a:r>
              <a:rPr lang="fr-FR" dirty="0" smtClean="0">
                <a:solidFill>
                  <a:srgbClr val="FF0000"/>
                </a:solidFill>
              </a:rPr>
              <a:t> – </a:t>
            </a:r>
            <a:r>
              <a:rPr lang="fr-FR" dirty="0" err="1" smtClean="0">
                <a:solidFill>
                  <a:srgbClr val="FF0000"/>
                </a:solidFill>
              </a:rPr>
              <a:t>Comparisons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through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optical</a:t>
            </a:r>
            <a:r>
              <a:rPr lang="fr-FR" dirty="0" smtClean="0">
                <a:solidFill>
                  <a:srgbClr val="FF0000"/>
                </a:solidFill>
              </a:rPr>
              <a:t> fibres </a:t>
            </a:r>
            <a:r>
              <a:rPr lang="fr-FR" dirty="0" err="1" smtClean="0">
                <a:solidFill>
                  <a:srgbClr val="FF0000"/>
                </a:solidFill>
              </a:rPr>
              <a:t>required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01" name="Rectangle à coins arrondis 100"/>
          <p:cNvSpPr/>
          <p:nvPr/>
        </p:nvSpPr>
        <p:spPr>
          <a:xfrm>
            <a:off x="241337" y="4140613"/>
            <a:ext cx="3624326" cy="8115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4 – </a:t>
            </a:r>
            <a:r>
              <a:rPr lang="fr-FR" dirty="0" err="1" smtClean="0">
                <a:solidFill>
                  <a:srgbClr val="FF0000"/>
                </a:solidFill>
              </a:rPr>
              <a:t>Some</a:t>
            </a:r>
            <a:r>
              <a:rPr lang="fr-FR" dirty="0" smtClean="0">
                <a:solidFill>
                  <a:srgbClr val="FF0000"/>
                </a:solidFill>
              </a:rPr>
              <a:t> RI institutes </a:t>
            </a:r>
            <a:r>
              <a:rPr lang="fr-FR" dirty="0" err="1" smtClean="0">
                <a:solidFill>
                  <a:srgbClr val="FF0000"/>
                </a:solidFill>
              </a:rPr>
              <a:t>who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can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benefit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from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these</a:t>
            </a:r>
            <a:r>
              <a:rPr lang="fr-FR" dirty="0" smtClean="0">
                <a:solidFill>
                  <a:srgbClr val="FF0000"/>
                </a:solidFill>
              </a:rPr>
              <a:t> services are </a:t>
            </a:r>
            <a:r>
              <a:rPr lang="fr-FR" dirty="0" err="1" smtClean="0">
                <a:solidFill>
                  <a:srgbClr val="FF0000"/>
                </a:solidFill>
              </a:rPr>
              <a:t>connected</a:t>
            </a:r>
            <a:r>
              <a:rPr lang="fr-FR" dirty="0" smtClean="0">
                <a:solidFill>
                  <a:srgbClr val="FF0000"/>
                </a:solidFill>
              </a:rPr>
              <a:t> to NREN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3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OADMs </a:t>
            </a:r>
            <a:r>
              <a:rPr lang="fr-FR" dirty="0" err="1" smtClean="0"/>
              <a:t>thin</a:t>
            </a:r>
            <a:r>
              <a:rPr lang="fr-FR" dirty="0" smtClean="0"/>
              <a:t> films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922041" y="3050190"/>
            <a:ext cx="4165335" cy="165360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5" name="Rectangle 4"/>
          <p:cNvSpPr/>
          <p:nvPr/>
        </p:nvSpPr>
        <p:spPr>
          <a:xfrm>
            <a:off x="2686438" y="4705013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72312" y="2886410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  <a:endParaRPr lang="fr-FR" sz="677" kern="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86438" y="2887626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83931" y="2882885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cxnSp>
        <p:nvCxnSpPr>
          <p:cNvPr id="9" name="Connecteur droit avec flèche 8"/>
          <p:cNvCxnSpPr>
            <a:endCxn id="7" idx="0"/>
          </p:cNvCxnSpPr>
          <p:nvPr/>
        </p:nvCxnSpPr>
        <p:spPr>
          <a:xfrm>
            <a:off x="2838841" y="2311135"/>
            <a:ext cx="0" cy="5764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11" idx="1"/>
            <a:endCxn id="5" idx="0"/>
          </p:cNvCxnSpPr>
          <p:nvPr/>
        </p:nvCxnSpPr>
        <p:spPr>
          <a:xfrm flipH="1">
            <a:off x="2838841" y="3884677"/>
            <a:ext cx="654255" cy="8203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493096" y="3214412"/>
            <a:ext cx="121866" cy="13405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12" name="Rectangle 11"/>
          <p:cNvSpPr/>
          <p:nvPr/>
        </p:nvSpPr>
        <p:spPr>
          <a:xfrm>
            <a:off x="3622131" y="3214412"/>
            <a:ext cx="121866" cy="13405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13" name="Rectangle 12"/>
          <p:cNvSpPr/>
          <p:nvPr/>
        </p:nvSpPr>
        <p:spPr>
          <a:xfrm>
            <a:off x="3593456" y="3212979"/>
            <a:ext cx="60216" cy="1341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cxnSp>
        <p:nvCxnSpPr>
          <p:cNvPr id="14" name="Connecteur droit avec flèche 13"/>
          <p:cNvCxnSpPr>
            <a:endCxn id="11" idx="1"/>
          </p:cNvCxnSpPr>
          <p:nvPr/>
        </p:nvCxnSpPr>
        <p:spPr>
          <a:xfrm>
            <a:off x="2838841" y="3050190"/>
            <a:ext cx="654255" cy="8344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24" idx="3"/>
            <a:endCxn id="6" idx="2"/>
          </p:cNvCxnSpPr>
          <p:nvPr/>
        </p:nvCxnSpPr>
        <p:spPr>
          <a:xfrm flipV="1">
            <a:off x="4335178" y="3048974"/>
            <a:ext cx="589538" cy="828904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6" name="Connecteur droit avec flèche 15"/>
          <p:cNvCxnSpPr/>
          <p:nvPr/>
        </p:nvCxnSpPr>
        <p:spPr>
          <a:xfrm flipV="1">
            <a:off x="4335178" y="3048974"/>
            <a:ext cx="1001157" cy="828904"/>
          </a:xfrm>
          <a:prstGeom prst="straightConnector1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7" name="Connecteur droit avec flèche 16"/>
          <p:cNvCxnSpPr/>
          <p:nvPr/>
        </p:nvCxnSpPr>
        <p:spPr>
          <a:xfrm>
            <a:off x="2838841" y="4867577"/>
            <a:ext cx="0" cy="5764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6" idx="0"/>
          </p:cNvCxnSpPr>
          <p:nvPr/>
        </p:nvCxnSpPr>
        <p:spPr>
          <a:xfrm flipH="1" flipV="1">
            <a:off x="4924715" y="2311135"/>
            <a:ext cx="1" cy="575276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9" name="Connecteur droit avec flèche 18"/>
          <p:cNvCxnSpPr>
            <a:stCxn id="8" idx="0"/>
          </p:cNvCxnSpPr>
          <p:nvPr/>
        </p:nvCxnSpPr>
        <p:spPr>
          <a:xfrm flipV="1">
            <a:off x="5336335" y="2311135"/>
            <a:ext cx="0" cy="571750"/>
          </a:xfrm>
          <a:prstGeom prst="straightConnector1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20" name="ZoneTexte 19"/>
          <p:cNvSpPr txBox="1"/>
          <p:nvPr/>
        </p:nvSpPr>
        <p:spPr>
          <a:xfrm>
            <a:off x="1649870" y="1915944"/>
            <a:ext cx="2371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Common port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998312" y="1915944"/>
            <a:ext cx="2371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Bidirectionnal</a:t>
            </a:r>
            <a:r>
              <a:rPr lang="fr-FR" sz="1400" dirty="0"/>
              <a:t> T/F services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626348" y="5533778"/>
            <a:ext cx="2371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Express data port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084276" y="3207613"/>
            <a:ext cx="121866" cy="13405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24" name="Rectangle 23"/>
          <p:cNvSpPr/>
          <p:nvPr/>
        </p:nvSpPr>
        <p:spPr>
          <a:xfrm>
            <a:off x="4213311" y="3207613"/>
            <a:ext cx="121866" cy="13405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25" name="Rectangle 24"/>
          <p:cNvSpPr/>
          <p:nvPr/>
        </p:nvSpPr>
        <p:spPr>
          <a:xfrm>
            <a:off x="4184637" y="3208569"/>
            <a:ext cx="60216" cy="1341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cxnSp>
        <p:nvCxnSpPr>
          <p:cNvPr id="26" name="Connecteur droit avec flèche 25"/>
          <p:cNvCxnSpPr>
            <a:stCxn id="12" idx="3"/>
            <a:endCxn id="23" idx="1"/>
          </p:cNvCxnSpPr>
          <p:nvPr/>
        </p:nvCxnSpPr>
        <p:spPr>
          <a:xfrm flipV="1">
            <a:off x="3743997" y="3877878"/>
            <a:ext cx="340279" cy="6799"/>
          </a:xfrm>
          <a:prstGeom prst="straightConnector1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7" name="Connecteur droit avec flèche 26"/>
          <p:cNvCxnSpPr/>
          <p:nvPr/>
        </p:nvCxnSpPr>
        <p:spPr>
          <a:xfrm flipV="1">
            <a:off x="3743997" y="3877878"/>
            <a:ext cx="340279" cy="6799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ysDash"/>
            <a:miter lim="800000"/>
            <a:headEnd type="triangle"/>
            <a:tailEnd type="triangle"/>
          </a:ln>
          <a:effectLst/>
        </p:spPr>
      </p:cxnSp>
      <p:sp>
        <p:nvSpPr>
          <p:cNvPr id="28" name="ZoneTexte 27"/>
          <p:cNvSpPr txBox="1"/>
          <p:nvPr/>
        </p:nvSpPr>
        <p:spPr>
          <a:xfrm>
            <a:off x="3137188" y="3025770"/>
            <a:ext cx="1009871" cy="248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16" dirty="0"/>
              <a:t>200GHz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3712929" y="3030511"/>
            <a:ext cx="1009871" cy="248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16" dirty="0"/>
              <a:t>100GHz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096000" y="3048818"/>
            <a:ext cx="4165335" cy="165360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31" name="Rectangle 30"/>
          <p:cNvSpPr/>
          <p:nvPr/>
        </p:nvSpPr>
        <p:spPr>
          <a:xfrm>
            <a:off x="6860397" y="4703641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46272" y="2885038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  <a:endParaRPr lang="fr-FR" sz="677" kern="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860397" y="2886254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?</a:t>
            </a:r>
            <a:endParaRPr lang="fr-FR" sz="677" kern="0" dirty="0">
              <a:solidFill>
                <a:srgbClr val="4472C4"/>
              </a:solidFill>
              <a:latin typeface="Calibri" panose="020F0502020204030204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57891" y="2881512"/>
            <a:ext cx="304807" cy="162564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2432">
              <a:defRPr/>
            </a:pPr>
            <a:r>
              <a:rPr lang="fr-FR" sz="677" kern="0" dirty="0">
                <a:solidFill>
                  <a:srgbClr val="FF0000"/>
                </a:solidFill>
                <a:latin typeface="Calibri" panose="020F0502020204030204"/>
              </a:rPr>
              <a:t>FC/</a:t>
            </a:r>
            <a:r>
              <a:rPr lang="fr-FR" sz="677" kern="0" dirty="0">
                <a:solidFill>
                  <a:srgbClr val="00B050"/>
                </a:solidFill>
                <a:latin typeface="Calibri" panose="020F0502020204030204"/>
              </a:rPr>
              <a:t>APC</a:t>
            </a:r>
          </a:p>
        </p:txBody>
      </p:sp>
      <p:cxnSp>
        <p:nvCxnSpPr>
          <p:cNvPr id="35" name="Connecteur droit avec flèche 34"/>
          <p:cNvCxnSpPr>
            <a:endCxn id="33" idx="0"/>
          </p:cNvCxnSpPr>
          <p:nvPr/>
        </p:nvCxnSpPr>
        <p:spPr>
          <a:xfrm>
            <a:off x="7012800" y="2309763"/>
            <a:ext cx="0" cy="576492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>
            <a:stCxn id="31" idx="0"/>
            <a:endCxn id="37" idx="1"/>
          </p:cNvCxnSpPr>
          <p:nvPr/>
        </p:nvCxnSpPr>
        <p:spPr>
          <a:xfrm flipV="1">
            <a:off x="7012801" y="3883305"/>
            <a:ext cx="654255" cy="8203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667055" y="3213040"/>
            <a:ext cx="121866" cy="13405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38" name="Rectangle 37"/>
          <p:cNvSpPr/>
          <p:nvPr/>
        </p:nvSpPr>
        <p:spPr>
          <a:xfrm>
            <a:off x="7796090" y="3213040"/>
            <a:ext cx="121866" cy="13405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39" name="Rectangle 38"/>
          <p:cNvSpPr/>
          <p:nvPr/>
        </p:nvSpPr>
        <p:spPr>
          <a:xfrm>
            <a:off x="7767416" y="3211607"/>
            <a:ext cx="60216" cy="1341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cxnSp>
        <p:nvCxnSpPr>
          <p:cNvPr id="40" name="Connecteur droit avec flèche 39"/>
          <p:cNvCxnSpPr>
            <a:endCxn id="37" idx="1"/>
          </p:cNvCxnSpPr>
          <p:nvPr/>
        </p:nvCxnSpPr>
        <p:spPr>
          <a:xfrm>
            <a:off x="7012801" y="3048818"/>
            <a:ext cx="654255" cy="834487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stCxn id="50" idx="3"/>
            <a:endCxn id="32" idx="2"/>
          </p:cNvCxnSpPr>
          <p:nvPr/>
        </p:nvCxnSpPr>
        <p:spPr>
          <a:xfrm flipV="1">
            <a:off x="8509137" y="3047602"/>
            <a:ext cx="589538" cy="828904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42" name="Connecteur droit avec flèche 41"/>
          <p:cNvCxnSpPr/>
          <p:nvPr/>
        </p:nvCxnSpPr>
        <p:spPr>
          <a:xfrm flipV="1">
            <a:off x="8509137" y="3047602"/>
            <a:ext cx="1001157" cy="828904"/>
          </a:xfrm>
          <a:prstGeom prst="straightConnector1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43" name="Connecteur droit avec flèche 42"/>
          <p:cNvCxnSpPr/>
          <p:nvPr/>
        </p:nvCxnSpPr>
        <p:spPr>
          <a:xfrm>
            <a:off x="7012800" y="4866205"/>
            <a:ext cx="0" cy="576492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stCxn id="32" idx="0"/>
          </p:cNvCxnSpPr>
          <p:nvPr/>
        </p:nvCxnSpPr>
        <p:spPr>
          <a:xfrm flipH="1" flipV="1">
            <a:off x="9098675" y="2309763"/>
            <a:ext cx="1" cy="575276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45" name="Connecteur droit avec flèche 44"/>
          <p:cNvCxnSpPr>
            <a:stCxn id="34" idx="0"/>
          </p:cNvCxnSpPr>
          <p:nvPr/>
        </p:nvCxnSpPr>
        <p:spPr>
          <a:xfrm flipV="1">
            <a:off x="9510294" y="2309763"/>
            <a:ext cx="0" cy="571750"/>
          </a:xfrm>
          <a:prstGeom prst="straightConnector1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46" name="ZoneTexte 45"/>
          <p:cNvSpPr txBox="1"/>
          <p:nvPr/>
        </p:nvSpPr>
        <p:spPr>
          <a:xfrm>
            <a:off x="5823829" y="1915944"/>
            <a:ext cx="2371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Common port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8065460" y="1915944"/>
            <a:ext cx="2371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Bidirectionnal</a:t>
            </a:r>
            <a:r>
              <a:rPr lang="fr-FR" sz="1400" dirty="0"/>
              <a:t> T/F services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5800307" y="5541461"/>
            <a:ext cx="2371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Express data port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258236" y="3206241"/>
            <a:ext cx="121866" cy="13405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50" name="Rectangle 49"/>
          <p:cNvSpPr/>
          <p:nvPr/>
        </p:nvSpPr>
        <p:spPr>
          <a:xfrm>
            <a:off x="8387271" y="3206241"/>
            <a:ext cx="121866" cy="13405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sp>
        <p:nvSpPr>
          <p:cNvPr id="51" name="Rectangle 50"/>
          <p:cNvSpPr/>
          <p:nvPr/>
        </p:nvSpPr>
        <p:spPr>
          <a:xfrm>
            <a:off x="8358596" y="3207197"/>
            <a:ext cx="60216" cy="1341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762"/>
          </a:p>
        </p:txBody>
      </p:sp>
      <p:cxnSp>
        <p:nvCxnSpPr>
          <p:cNvPr id="52" name="Connecteur droit avec flèche 51"/>
          <p:cNvCxnSpPr>
            <a:stCxn id="38" idx="3"/>
            <a:endCxn id="49" idx="1"/>
          </p:cNvCxnSpPr>
          <p:nvPr/>
        </p:nvCxnSpPr>
        <p:spPr>
          <a:xfrm flipV="1">
            <a:off x="7917956" y="3876506"/>
            <a:ext cx="340279" cy="6799"/>
          </a:xfrm>
          <a:prstGeom prst="straightConnector1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53" name="Connecteur droit avec flèche 52"/>
          <p:cNvCxnSpPr/>
          <p:nvPr/>
        </p:nvCxnSpPr>
        <p:spPr>
          <a:xfrm flipV="1">
            <a:off x="7917956" y="3876506"/>
            <a:ext cx="340279" cy="6799"/>
          </a:xfrm>
          <a:prstGeom prst="straightConnector1">
            <a:avLst/>
          </a:prstGeom>
          <a:solidFill>
            <a:srgbClr val="ED7D31">
              <a:lumMod val="20000"/>
              <a:lumOff val="80000"/>
            </a:srgbClr>
          </a:solidFill>
          <a:ln w="25400" cap="flat" cmpd="sng" algn="ctr">
            <a:solidFill>
              <a:srgbClr val="ED7D31">
                <a:lumMod val="75000"/>
              </a:srgbClr>
            </a:solidFill>
            <a:prstDash val="sysDash"/>
            <a:miter lim="800000"/>
            <a:headEnd type="triangle"/>
            <a:tailEnd type="triangle"/>
          </a:ln>
          <a:effectLst/>
        </p:spPr>
      </p:cxnSp>
      <p:sp>
        <p:nvSpPr>
          <p:cNvPr id="54" name="ZoneTexte 53"/>
          <p:cNvSpPr txBox="1"/>
          <p:nvPr/>
        </p:nvSpPr>
        <p:spPr>
          <a:xfrm>
            <a:off x="7311147" y="3024397"/>
            <a:ext cx="1009871" cy="248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16" dirty="0"/>
              <a:t>200GHz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7886888" y="3029139"/>
            <a:ext cx="1009871" cy="248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16" dirty="0"/>
              <a:t>100GHz</a:t>
            </a:r>
          </a:p>
        </p:txBody>
      </p:sp>
    </p:spTree>
    <p:extLst>
      <p:ext uri="{BB962C8B-B14F-4D97-AF65-F5344CB8AC3E}">
        <p14:creationId xmlns:p14="http://schemas.microsoft.com/office/powerpoint/2010/main" val="108599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CLONETS </a:t>
            </a:r>
            <a:r>
              <a:rPr lang="fr-FR" dirty="0" err="1" smtClean="0"/>
              <a:t>project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600056" y="2151416"/>
            <a:ext cx="5089871" cy="35818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to collect </a:t>
            </a:r>
            <a:r>
              <a:rPr lang="en-US" sz="1600" dirty="0" smtClean="0">
                <a:solidFill>
                  <a:schemeClr val="tx1"/>
                </a:solidFill>
              </a:rPr>
              <a:t>information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(</a:t>
            </a:r>
            <a:r>
              <a:rPr lang="en-US" sz="1600" b="1" dirty="0" smtClean="0">
                <a:solidFill>
                  <a:schemeClr val="tx1"/>
                </a:solidFill>
              </a:rPr>
              <a:t>NMI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b="1" dirty="0" smtClean="0">
                <a:solidFill>
                  <a:schemeClr val="tx1"/>
                </a:solidFill>
              </a:rPr>
              <a:t>NREN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2000" b="1" u="sng" dirty="0" smtClean="0">
                <a:solidFill>
                  <a:schemeClr val="tx1"/>
                </a:solidFill>
              </a:rPr>
              <a:t>end-users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fr-FR" dirty="0" smtClean="0">
                <a:solidFill>
                  <a:schemeClr val="tx1"/>
                </a:solidFill>
              </a:rPr>
              <a:t>;</a:t>
            </a: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to study applications beyond research </a:t>
            </a:r>
            <a:r>
              <a:rPr lang="en-US" sz="1600" dirty="0" smtClean="0">
                <a:solidFill>
                  <a:schemeClr val="tx1"/>
                </a:solidFill>
              </a:rPr>
              <a:t>infrastructures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(</a:t>
            </a:r>
            <a:r>
              <a:rPr lang="en-US" sz="2000" b="1" u="sng" dirty="0" smtClean="0">
                <a:solidFill>
                  <a:schemeClr val="tx1"/>
                </a:solidFill>
              </a:rPr>
              <a:t>societal applications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r>
              <a:rPr lang="en-US" b="1" dirty="0" smtClean="0">
                <a:solidFill>
                  <a:schemeClr val="tx1"/>
                </a:solidFill>
              </a:rPr>
              <a:t>;</a:t>
            </a:r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to define roadmaps and strategies to support future </a:t>
            </a:r>
            <a:r>
              <a:rPr lang="en-US" sz="1600" b="1" dirty="0" smtClean="0">
                <a:solidFill>
                  <a:schemeClr val="tx1"/>
                </a:solidFill>
              </a:rPr>
              <a:t>European work;</a:t>
            </a:r>
          </a:p>
          <a:p>
            <a:pPr lvl="1"/>
            <a:r>
              <a:rPr lang="en-US" b="1" dirty="0" smtClean="0">
                <a:solidFill>
                  <a:schemeClr val="tx1"/>
                </a:solidFill>
              </a:rPr>
              <a:t>=&gt; </a:t>
            </a:r>
            <a:r>
              <a:rPr lang="en-US" sz="2000" b="1" dirty="0" smtClean="0">
                <a:solidFill>
                  <a:schemeClr val="tx1"/>
                </a:solidFill>
              </a:rPr>
              <a:t>economic </a:t>
            </a:r>
            <a:r>
              <a:rPr lang="en-US" sz="2000" b="1" dirty="0">
                <a:solidFill>
                  <a:schemeClr val="tx1"/>
                </a:solidFill>
              </a:rPr>
              <a:t>potential </a:t>
            </a:r>
            <a:r>
              <a:rPr lang="en-US" sz="1600" b="1" dirty="0">
                <a:solidFill>
                  <a:schemeClr val="tx1"/>
                </a:solidFill>
              </a:rPr>
              <a:t>of the future </a:t>
            </a:r>
            <a:r>
              <a:rPr lang="en-US" sz="1600" b="1" dirty="0" smtClean="0">
                <a:solidFill>
                  <a:schemeClr val="tx1"/>
                </a:solidFill>
              </a:rPr>
              <a:t>T/F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create the environment necessary for future work </a:t>
            </a:r>
            <a:r>
              <a:rPr lang="en-US" sz="1600" b="1" dirty="0" smtClean="0">
                <a:solidFill>
                  <a:schemeClr val="tx1"/>
                </a:solidFill>
              </a:rPr>
              <a:t>(to define </a:t>
            </a:r>
            <a:r>
              <a:rPr lang="en-US" sz="2000" b="1" u="sng" dirty="0" smtClean="0">
                <a:solidFill>
                  <a:schemeClr val="tx1"/>
                </a:solidFill>
              </a:rPr>
              <a:t>standards</a:t>
            </a:r>
            <a:r>
              <a:rPr lang="en-US" sz="1600" b="1" dirty="0" smtClean="0">
                <a:solidFill>
                  <a:schemeClr val="tx1"/>
                </a:solidFill>
              </a:rPr>
              <a:t> for </a:t>
            </a:r>
            <a:r>
              <a:rPr lang="en-US" b="1" dirty="0" smtClean="0">
                <a:solidFill>
                  <a:schemeClr val="tx1"/>
                </a:solidFill>
              </a:rPr>
              <a:t>international metrological network deployment</a:t>
            </a:r>
            <a:r>
              <a:rPr lang="en-US" sz="1600" b="1" dirty="0" smtClean="0">
                <a:solidFill>
                  <a:schemeClr val="tx1"/>
                </a:solidFill>
              </a:rPr>
              <a:t>)</a:t>
            </a:r>
            <a:r>
              <a:rPr lang="en-US" sz="1600" dirty="0" smtClean="0">
                <a:solidFill>
                  <a:schemeClr val="tx1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to </a:t>
            </a:r>
            <a:r>
              <a:rPr lang="en-US" sz="1600" dirty="0">
                <a:solidFill>
                  <a:schemeClr val="tx1"/>
                </a:solidFill>
              </a:rPr>
              <a:t>study the evolution of the </a:t>
            </a:r>
            <a:r>
              <a:rPr lang="en-US" sz="1600" dirty="0" smtClean="0">
                <a:solidFill>
                  <a:schemeClr val="tx1"/>
                </a:solidFill>
              </a:rPr>
              <a:t>partnership for a future </a:t>
            </a:r>
            <a:r>
              <a:rPr lang="en-US" sz="2000" b="1" u="sng" dirty="0" smtClean="0">
                <a:solidFill>
                  <a:schemeClr val="tx1"/>
                </a:solidFill>
              </a:rPr>
              <a:t>exploitation phase </a:t>
            </a:r>
            <a:r>
              <a:rPr lang="en-US" sz="1600" dirty="0" smtClean="0">
                <a:solidFill>
                  <a:schemeClr val="tx1"/>
                </a:solidFill>
              </a:rPr>
              <a:t>of the created clock services network.</a:t>
            </a:r>
            <a:endParaRPr lang="fr-FR" sz="1600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1384" y="2151416"/>
            <a:ext cx="5040560" cy="35818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823515"/>
              </p:ext>
            </p:extLst>
          </p:nvPr>
        </p:nvGraphicFramePr>
        <p:xfrm>
          <a:off x="786298" y="2636912"/>
          <a:ext cx="4498723" cy="266685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300113">
                  <a:extLst>
                    <a:ext uri="{9D8B030D-6E8A-4147-A177-3AD203B41FA5}">
                      <a16:colId xmlns:a16="http://schemas.microsoft.com/office/drawing/2014/main" val="1906713621"/>
                    </a:ext>
                  </a:extLst>
                </a:gridCol>
                <a:gridCol w="2198610">
                  <a:extLst>
                    <a:ext uri="{9D8B030D-6E8A-4147-A177-3AD203B41FA5}">
                      <a16:colId xmlns:a16="http://schemas.microsoft.com/office/drawing/2014/main" val="2011947342"/>
                    </a:ext>
                  </a:extLst>
                </a:gridCol>
              </a:tblGrid>
              <a:tr h="666713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/>
                        <a:t>Acronym:</a:t>
                      </a:r>
                    </a:p>
                    <a:p>
                      <a:pPr algn="ctr"/>
                      <a:r>
                        <a:rPr lang="fr-FR" sz="1600" dirty="0" smtClean="0"/>
                        <a:t> CLONETS</a:t>
                      </a:r>
                    </a:p>
                  </a:txBody>
                  <a:tcPr marL="108000" marR="108000" marT="0" marB="0" anchor="ctr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/>
                        <a:t>Project ID:</a:t>
                      </a:r>
                    </a:p>
                    <a:p>
                      <a:pPr algn="ctr"/>
                      <a:r>
                        <a:rPr lang="fr-FR" sz="1600" dirty="0" smtClean="0"/>
                        <a:t> 731107</a:t>
                      </a:r>
                    </a:p>
                  </a:txBody>
                  <a:tcPr marL="108000" marR="108000" marT="0" marB="0" anchor="ctr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726727"/>
                  </a:ext>
                </a:extLst>
              </a:tr>
              <a:tr h="666713">
                <a:tc>
                  <a:txBody>
                    <a:bodyPr/>
                    <a:lstStyle/>
                    <a:p>
                      <a:pPr marL="0" marR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smtClean="0"/>
                        <a:t>Topic: </a:t>
                      </a:r>
                    </a:p>
                    <a:p>
                      <a:pPr marL="0" marR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/>
                        <a:t>INFRAINNOV-2016</a:t>
                      </a: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Budget:</a:t>
                      </a:r>
                    </a:p>
                    <a:p>
                      <a:pPr marL="0" marR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/>
                        <a:t>1</a:t>
                      </a:r>
                      <a:r>
                        <a:rPr lang="fr-FR" sz="1600" b="1" baseline="0" dirty="0" smtClean="0"/>
                        <a:t> 994 646 €</a:t>
                      </a:r>
                      <a:endParaRPr lang="fr-FR" sz="1600" b="1" dirty="0" smtClean="0"/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2124608113"/>
                  </a:ext>
                </a:extLst>
              </a:tr>
              <a:tr h="666713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/>
                        <a:t>Start:</a:t>
                      </a:r>
                    </a:p>
                    <a:p>
                      <a:pPr algn="ctr"/>
                      <a:r>
                        <a:rPr lang="fr-FR" sz="1600" b="1" dirty="0" smtClean="0"/>
                        <a:t>1</a:t>
                      </a:r>
                      <a:r>
                        <a:rPr lang="fr-FR" sz="1600" b="1" baseline="30000" dirty="0" smtClean="0"/>
                        <a:t>st</a:t>
                      </a:r>
                      <a:r>
                        <a:rPr lang="fr-FR" sz="1600" b="1" dirty="0" smtClean="0"/>
                        <a:t> </a:t>
                      </a:r>
                      <a:r>
                        <a:rPr lang="fr-FR" sz="1600" b="1" dirty="0" err="1" smtClean="0"/>
                        <a:t>january</a:t>
                      </a:r>
                      <a:r>
                        <a:rPr lang="fr-FR" sz="1600" b="1" dirty="0" smtClean="0"/>
                        <a:t> 2017</a:t>
                      </a:r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Duration:</a:t>
                      </a:r>
                    </a:p>
                    <a:p>
                      <a:pPr marL="0" marR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/>
                        <a:t>30 </a:t>
                      </a:r>
                      <a:r>
                        <a:rPr lang="fr-FR" sz="1600" b="1" dirty="0" err="1" smtClean="0"/>
                        <a:t>months</a:t>
                      </a:r>
                      <a:endParaRPr lang="fr-FR" sz="1600" b="1" dirty="0" smtClean="0"/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801751632"/>
                  </a:ext>
                </a:extLst>
              </a:tr>
              <a:tr h="666713">
                <a:tc>
                  <a:txBody>
                    <a:bodyPr/>
                    <a:lstStyle/>
                    <a:p>
                      <a:pPr marL="0" marR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smtClean="0"/>
                        <a:t>Project manager:</a:t>
                      </a:r>
                    </a:p>
                    <a:p>
                      <a:pPr marL="0" marR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hlinkClick r:id="rId2"/>
                        </a:rPr>
                        <a:t>eva.bookjans@obspm.fr</a:t>
                      </a:r>
                      <a:endParaRPr lang="fr-FR" sz="1600" b="1" dirty="0" smtClean="0"/>
                    </a:p>
                  </a:txBody>
                  <a:tcPr marL="108000" marR="108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32399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/>
                        <a:t>Website</a:t>
                      </a:r>
                      <a:r>
                        <a:rPr lang="fr-FR" sz="1600" dirty="0" smtClean="0"/>
                        <a:t>: </a:t>
                      </a:r>
                      <a:r>
                        <a:rPr lang="fr-FR" sz="1600" b="1" dirty="0" smtClean="0">
                          <a:hlinkClick r:id="rId3"/>
                        </a:rPr>
                        <a:t>http://www.clonets.eu</a:t>
                      </a:r>
                      <a:endParaRPr lang="fr-FR" sz="1600" b="1" dirty="0" smtClean="0"/>
                    </a:p>
                  </a:txBody>
                  <a:tcPr marL="108000" marR="108000" marT="0" marB="0" anchor="ctr"/>
                </a:tc>
                <a:extLst>
                  <a:ext uri="{0D108BD9-81ED-4DB2-BD59-A6C34878D82A}">
                    <a16:rowId xmlns:a16="http://schemas.microsoft.com/office/drawing/2014/main" val="818814998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010434" y="1886164"/>
            <a:ext cx="216024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 defTabSz="1219170">
              <a:spcBef>
                <a:spcPct val="20000"/>
              </a:spcBef>
            </a:pPr>
            <a:r>
              <a:rPr lang="en-GB" sz="2400" dirty="0" err="1" smtClean="0">
                <a:latin typeface="Foobar Pro" pitchFamily="34" charset="0"/>
              </a:rPr>
              <a:t>Infos</a:t>
            </a:r>
            <a:endParaRPr lang="en-GB" sz="2400" dirty="0">
              <a:latin typeface="Foobar Pro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12224" y="1886164"/>
            <a:ext cx="216024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 defTabSz="1219170">
              <a:spcBef>
                <a:spcPct val="20000"/>
              </a:spcBef>
            </a:pPr>
            <a:r>
              <a:rPr lang="en-GB" sz="2400" dirty="0" smtClean="0">
                <a:latin typeface="Foobar Pro" pitchFamily="34" charset="0"/>
              </a:rPr>
              <a:t>Objectives:</a:t>
            </a:r>
            <a:endParaRPr lang="en-GB" sz="2400" dirty="0">
              <a:latin typeface="Foobar Pro" pitchFamily="34" charset="0"/>
            </a:endParaRPr>
          </a:p>
        </p:txBody>
      </p:sp>
      <p:pic>
        <p:nvPicPr>
          <p:cNvPr id="11" name="Picture 3" descr="EU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01" y="1846298"/>
            <a:ext cx="967591" cy="646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-168696" y="164466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Horizon 2020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7313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"/>
          <p:cNvSpPr txBox="1">
            <a:spLocks/>
          </p:cNvSpPr>
          <p:nvPr/>
        </p:nvSpPr>
        <p:spPr>
          <a:xfrm>
            <a:off x="2050694" y="2425177"/>
            <a:ext cx="1239497" cy="348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Earth Observation</a:t>
            </a:r>
          </a:p>
        </p:txBody>
      </p:sp>
      <p:sp>
        <p:nvSpPr>
          <p:cNvPr id="28" name="Content Placeholder 1"/>
          <p:cNvSpPr txBox="1">
            <a:spLocks/>
          </p:cNvSpPr>
          <p:nvPr/>
        </p:nvSpPr>
        <p:spPr>
          <a:xfrm>
            <a:off x="745000" y="2425177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Arts and Education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565" y="1650874"/>
            <a:ext cx="737754" cy="73775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84" y="1652061"/>
            <a:ext cx="735380" cy="735380"/>
          </a:xfrm>
          <a:prstGeom prst="rect">
            <a:avLst/>
          </a:prstGeom>
        </p:spPr>
      </p:pic>
      <p:sp>
        <p:nvSpPr>
          <p:cNvPr id="76" name="Title 37"/>
          <p:cNvSpPr>
            <a:spLocks noGrp="1"/>
          </p:cNvSpPr>
          <p:nvPr>
            <p:ph type="title"/>
          </p:nvPr>
        </p:nvSpPr>
        <p:spPr>
          <a:xfrm>
            <a:off x="886608" y="705164"/>
            <a:ext cx="7966178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Icon set 1 </a:t>
            </a:r>
            <a:r>
              <a:rPr lang="en-GB" sz="2200" b="0" dirty="0">
                <a:solidFill>
                  <a:schemeClr val="bg1">
                    <a:lumMod val="75000"/>
                  </a:schemeClr>
                </a:solidFill>
              </a:rPr>
              <a:t>(use them as much you can)</a:t>
            </a:r>
          </a:p>
        </p:txBody>
      </p:sp>
      <p:sp>
        <p:nvSpPr>
          <p:cNvPr id="78" name="Content Placeholder 1"/>
          <p:cNvSpPr txBox="1">
            <a:spLocks/>
          </p:cNvSpPr>
          <p:nvPr/>
        </p:nvSpPr>
        <p:spPr>
          <a:xfrm>
            <a:off x="3423471" y="2431057"/>
            <a:ext cx="1108451" cy="3362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Energy</a:t>
            </a: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820" y="1650874"/>
            <a:ext cx="737754" cy="737754"/>
          </a:xfrm>
          <a:prstGeom prst="rect">
            <a:avLst/>
          </a:prstGeom>
        </p:spPr>
      </p:pic>
      <p:sp>
        <p:nvSpPr>
          <p:cNvPr id="80" name="Content Placeholder 1"/>
          <p:cNvSpPr txBox="1">
            <a:spLocks/>
          </p:cNvSpPr>
          <p:nvPr/>
        </p:nvSpPr>
        <p:spPr>
          <a:xfrm>
            <a:off x="4696784" y="2425177"/>
            <a:ext cx="1176335" cy="425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Health and Medicine</a:t>
            </a: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075" y="1650874"/>
            <a:ext cx="737754" cy="737754"/>
          </a:xfrm>
          <a:prstGeom prst="rect">
            <a:avLst/>
          </a:prstGeom>
        </p:spPr>
      </p:pic>
      <p:sp>
        <p:nvSpPr>
          <p:cNvPr id="82" name="Content Placeholder 1"/>
          <p:cNvSpPr txBox="1">
            <a:spLocks/>
          </p:cNvSpPr>
          <p:nvPr/>
        </p:nvSpPr>
        <p:spPr>
          <a:xfrm>
            <a:off x="6050416" y="2425177"/>
            <a:ext cx="1079987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Space</a:t>
            </a:r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330" y="1650874"/>
            <a:ext cx="737754" cy="737754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585" y="1686580"/>
            <a:ext cx="738597" cy="738597"/>
          </a:xfrm>
          <a:prstGeom prst="rect">
            <a:avLst/>
          </a:prstGeom>
        </p:spPr>
      </p:pic>
      <p:sp>
        <p:nvSpPr>
          <p:cNvPr id="85" name="Content Placeholder 1"/>
          <p:cNvSpPr txBox="1">
            <a:spLocks/>
          </p:cNvSpPr>
          <p:nvPr/>
        </p:nvSpPr>
        <p:spPr>
          <a:xfrm>
            <a:off x="7516092" y="2425177"/>
            <a:ext cx="767582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Physics</a:t>
            </a:r>
          </a:p>
        </p:txBody>
      </p:sp>
      <p:sp>
        <p:nvSpPr>
          <p:cNvPr id="86" name="Content Placeholder 1"/>
          <p:cNvSpPr txBox="1">
            <a:spLocks/>
          </p:cNvSpPr>
          <p:nvPr/>
        </p:nvSpPr>
        <p:spPr>
          <a:xfrm>
            <a:off x="8720383" y="2427194"/>
            <a:ext cx="983122" cy="2813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 Groups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5" y="1684159"/>
            <a:ext cx="741018" cy="741018"/>
          </a:xfrm>
          <a:prstGeom prst="rect">
            <a:avLst/>
          </a:prstGeom>
        </p:spPr>
      </p:pic>
      <p:sp>
        <p:nvSpPr>
          <p:cNvPr id="88" name="Content Placeholder 1"/>
          <p:cNvSpPr txBox="1">
            <a:spLocks/>
          </p:cNvSpPr>
          <p:nvPr/>
        </p:nvSpPr>
        <p:spPr>
          <a:xfrm>
            <a:off x="922866" y="3875481"/>
            <a:ext cx="883016" cy="347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Cloud Services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97" y="3094860"/>
            <a:ext cx="737754" cy="737754"/>
          </a:xfrm>
          <a:prstGeom prst="rect">
            <a:avLst/>
          </a:prstGeom>
        </p:spPr>
      </p:pic>
      <p:sp>
        <p:nvSpPr>
          <p:cNvPr id="90" name="Content Placeholder 1"/>
          <p:cNvSpPr txBox="1">
            <a:spLocks/>
          </p:cNvSpPr>
          <p:nvPr/>
        </p:nvSpPr>
        <p:spPr>
          <a:xfrm>
            <a:off x="1854084" y="3875481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Strategy and</a:t>
            </a:r>
            <a:br>
              <a:rPr lang="en-GB" sz="1200" dirty="0"/>
            </a:br>
            <a:r>
              <a:rPr lang="en-GB" sz="1200" dirty="0"/>
              <a:t> Vision</a:t>
            </a: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565" y="3094860"/>
            <a:ext cx="737754" cy="737754"/>
          </a:xfrm>
          <a:prstGeom prst="rect">
            <a:avLst/>
          </a:prstGeom>
        </p:spPr>
      </p:pic>
      <p:sp>
        <p:nvSpPr>
          <p:cNvPr id="92" name="Content Placeholder 1"/>
          <p:cNvSpPr txBox="1">
            <a:spLocks/>
          </p:cNvSpPr>
          <p:nvPr/>
        </p:nvSpPr>
        <p:spPr>
          <a:xfrm>
            <a:off x="3525895" y="3875480"/>
            <a:ext cx="90122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Schedule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633" y="3094860"/>
            <a:ext cx="737754" cy="737754"/>
          </a:xfrm>
          <a:prstGeom prst="rect">
            <a:avLst/>
          </a:prstGeom>
        </p:spPr>
      </p:pic>
      <p:sp>
        <p:nvSpPr>
          <p:cNvPr id="94" name="Content Placeholder 1"/>
          <p:cNvSpPr txBox="1">
            <a:spLocks/>
          </p:cNvSpPr>
          <p:nvPr/>
        </p:nvSpPr>
        <p:spPr>
          <a:xfrm>
            <a:off x="4682306" y="3874347"/>
            <a:ext cx="1200544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TFs and SIGs</a:t>
            </a: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701" y="3094860"/>
            <a:ext cx="737754" cy="737754"/>
          </a:xfrm>
          <a:prstGeom prst="rect">
            <a:avLst/>
          </a:prstGeom>
        </p:spPr>
      </p:pic>
      <p:sp>
        <p:nvSpPr>
          <p:cNvPr id="98" name="Content Placeholder 1"/>
          <p:cNvSpPr txBox="1">
            <a:spLocks/>
          </p:cNvSpPr>
          <p:nvPr/>
        </p:nvSpPr>
        <p:spPr>
          <a:xfrm>
            <a:off x="5766902" y="3874347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Storage</a:t>
            </a:r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769" y="3094860"/>
            <a:ext cx="737754" cy="737754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670" y="3091497"/>
            <a:ext cx="737754" cy="737754"/>
          </a:xfrm>
          <a:prstGeom prst="rect">
            <a:avLst/>
          </a:prstGeom>
        </p:spPr>
      </p:pic>
      <p:sp>
        <p:nvSpPr>
          <p:cNvPr id="101" name="Content Placeholder 1"/>
          <p:cNvSpPr txBox="1">
            <a:spLocks/>
          </p:cNvSpPr>
          <p:nvPr/>
        </p:nvSpPr>
        <p:spPr>
          <a:xfrm>
            <a:off x="7083525" y="3876476"/>
            <a:ext cx="1632715" cy="2671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Real-Time Communications</a:t>
            </a:r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871699" y="5376918"/>
            <a:ext cx="985350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 Logo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97" y="4578204"/>
            <a:ext cx="737754" cy="737754"/>
          </a:xfrm>
          <a:prstGeom prst="rect">
            <a:avLst/>
          </a:prstGeom>
        </p:spPr>
      </p:pic>
      <p:sp>
        <p:nvSpPr>
          <p:cNvPr id="36" name="Content Placeholder 1"/>
          <p:cNvSpPr txBox="1">
            <a:spLocks/>
          </p:cNvSpPr>
          <p:nvPr/>
        </p:nvSpPr>
        <p:spPr>
          <a:xfrm>
            <a:off x="2342277" y="5376917"/>
            <a:ext cx="656328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GÉANTPeople</a:t>
            </a:r>
            <a:endParaRPr lang="en-GB" sz="1200" dirty="0"/>
          </a:p>
        </p:txBody>
      </p:sp>
      <p:sp>
        <p:nvSpPr>
          <p:cNvPr id="37" name="Content Placeholder 1"/>
          <p:cNvSpPr txBox="1">
            <a:spLocks/>
          </p:cNvSpPr>
          <p:nvPr/>
        </p:nvSpPr>
        <p:spPr>
          <a:xfrm>
            <a:off x="3160151" y="5380001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</a:t>
            </a:r>
            <a:br>
              <a:rPr lang="en-GB" sz="1200" dirty="0"/>
            </a:br>
            <a:r>
              <a:rPr lang="en-GB" sz="1200" dirty="0"/>
              <a:t>Services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564" y="4578204"/>
            <a:ext cx="737754" cy="73775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633" y="4571873"/>
            <a:ext cx="737754" cy="737754"/>
          </a:xfrm>
          <a:prstGeom prst="rect">
            <a:avLst/>
          </a:prstGeom>
        </p:spPr>
      </p:pic>
      <p:sp>
        <p:nvSpPr>
          <p:cNvPr id="40" name="Content Placeholder 1"/>
          <p:cNvSpPr txBox="1">
            <a:spLocks/>
          </p:cNvSpPr>
          <p:nvPr/>
        </p:nvSpPr>
        <p:spPr>
          <a:xfrm>
            <a:off x="8408013" y="3874346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Professional </a:t>
            </a:r>
            <a:br>
              <a:rPr lang="en-GB" sz="1200" dirty="0"/>
            </a:br>
            <a:r>
              <a:rPr lang="en-GB" sz="1200" dirty="0"/>
              <a:t>Services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571" y="3090303"/>
            <a:ext cx="737754" cy="737754"/>
          </a:xfrm>
          <a:prstGeom prst="rect">
            <a:avLst/>
          </a:prstGeom>
        </p:spPr>
      </p:pic>
      <p:sp>
        <p:nvSpPr>
          <p:cNvPr id="42" name="Content Placeholder 1"/>
          <p:cNvSpPr txBox="1">
            <a:spLocks/>
          </p:cNvSpPr>
          <p:nvPr/>
        </p:nvSpPr>
        <p:spPr>
          <a:xfrm>
            <a:off x="4756557" y="5376916"/>
            <a:ext cx="105679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</a:t>
            </a:r>
            <a:br>
              <a:rPr lang="en-GB" sz="1200" dirty="0"/>
            </a:br>
            <a:r>
              <a:rPr lang="en-GB" sz="1200" dirty="0"/>
              <a:t>Network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701" y="4571873"/>
            <a:ext cx="737754" cy="737754"/>
          </a:xfrm>
          <a:prstGeom prst="rect">
            <a:avLst/>
          </a:prstGeom>
        </p:spPr>
      </p:pic>
      <p:sp>
        <p:nvSpPr>
          <p:cNvPr id="44" name="Content Placeholder 1"/>
          <p:cNvSpPr txBox="1">
            <a:spLocks/>
          </p:cNvSpPr>
          <p:nvPr/>
        </p:nvSpPr>
        <p:spPr>
          <a:xfrm>
            <a:off x="5777047" y="5376915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 </a:t>
            </a:r>
            <a:br>
              <a:rPr lang="en-GB" sz="1200" dirty="0"/>
            </a:br>
            <a:r>
              <a:rPr lang="en-GB" sz="1200" dirty="0"/>
              <a:t>Community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532" y="4561390"/>
            <a:ext cx="737754" cy="737754"/>
          </a:xfrm>
          <a:prstGeom prst="rect">
            <a:avLst/>
          </a:prstGeom>
        </p:spPr>
      </p:pic>
      <p:sp>
        <p:nvSpPr>
          <p:cNvPr id="47" name="Content Placeholder 1"/>
          <p:cNvSpPr txBox="1">
            <a:spLocks/>
          </p:cNvSpPr>
          <p:nvPr/>
        </p:nvSpPr>
        <p:spPr>
          <a:xfrm>
            <a:off x="8676833" y="5380295"/>
            <a:ext cx="1066957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Research Programmes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5" y="4583552"/>
            <a:ext cx="737754" cy="737754"/>
          </a:xfrm>
          <a:prstGeom prst="rect">
            <a:avLst/>
          </a:prstGeom>
        </p:spPr>
      </p:pic>
      <p:sp>
        <p:nvSpPr>
          <p:cNvPr id="50" name="Content Placeholder 1"/>
          <p:cNvSpPr txBox="1">
            <a:spLocks/>
          </p:cNvSpPr>
          <p:nvPr/>
        </p:nvSpPr>
        <p:spPr>
          <a:xfrm>
            <a:off x="9692732" y="3874346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Connectivity </a:t>
            </a:r>
            <a:br>
              <a:rPr lang="en-GB" sz="1200" dirty="0"/>
            </a:br>
            <a:r>
              <a:rPr lang="en-GB" sz="1200" dirty="0"/>
              <a:t>and Network</a:t>
            </a:r>
          </a:p>
        </p:txBody>
      </p:sp>
      <p:sp>
        <p:nvSpPr>
          <p:cNvPr id="51" name="Content Placeholder 1"/>
          <p:cNvSpPr txBox="1">
            <a:spLocks/>
          </p:cNvSpPr>
          <p:nvPr/>
        </p:nvSpPr>
        <p:spPr>
          <a:xfrm>
            <a:off x="10086756" y="2431829"/>
            <a:ext cx="84466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Efficiency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213" y="3090303"/>
            <a:ext cx="737754" cy="73775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214" y="1687423"/>
            <a:ext cx="737754" cy="737754"/>
          </a:xfrm>
          <a:prstGeom prst="rect">
            <a:avLst/>
          </a:prstGeom>
        </p:spPr>
      </p:pic>
      <p:sp>
        <p:nvSpPr>
          <p:cNvPr id="55" name="Content Placeholder 1"/>
          <p:cNvSpPr txBox="1">
            <a:spLocks/>
          </p:cNvSpPr>
          <p:nvPr/>
        </p:nvSpPr>
        <p:spPr>
          <a:xfrm>
            <a:off x="7088281" y="5380001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EU Logo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670" y="4561390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49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811" y="1626379"/>
            <a:ext cx="758954" cy="7620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06" y="1633469"/>
            <a:ext cx="758954" cy="7620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31" y="1635856"/>
            <a:ext cx="758954" cy="7620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979" y="1634364"/>
            <a:ext cx="758954" cy="762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3" y="1628878"/>
            <a:ext cx="758954" cy="7620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71" y="1644556"/>
            <a:ext cx="758954" cy="7620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312" y="1616665"/>
            <a:ext cx="758954" cy="762002"/>
          </a:xfrm>
          <a:prstGeom prst="rect">
            <a:avLst/>
          </a:prstGeom>
        </p:spPr>
      </p:pic>
      <p:sp>
        <p:nvSpPr>
          <p:cNvPr id="96" name="Content Placeholder 1"/>
          <p:cNvSpPr txBox="1">
            <a:spLocks/>
          </p:cNvSpPr>
          <p:nvPr/>
        </p:nvSpPr>
        <p:spPr>
          <a:xfrm>
            <a:off x="543234" y="2427194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Latin America </a:t>
            </a:r>
            <a:br>
              <a:rPr lang="en-GB" sz="1200" dirty="0"/>
            </a:br>
            <a:r>
              <a:rPr lang="en-GB" sz="1200" dirty="0"/>
              <a:t>region</a:t>
            </a:r>
          </a:p>
        </p:txBody>
      </p:sp>
      <p:sp>
        <p:nvSpPr>
          <p:cNvPr id="32" name="Content Placeholder 1"/>
          <p:cNvSpPr txBox="1">
            <a:spLocks/>
          </p:cNvSpPr>
          <p:nvPr/>
        </p:nvSpPr>
        <p:spPr>
          <a:xfrm>
            <a:off x="1854084" y="2427193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CAREN</a:t>
            </a:r>
            <a:br>
              <a:rPr lang="en-GB" sz="1200" dirty="0"/>
            </a:br>
            <a:r>
              <a:rPr lang="en-GB" sz="1200" dirty="0"/>
              <a:t>region </a:t>
            </a:r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4472141" y="2432468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AC2 region</a:t>
            </a:r>
          </a:p>
        </p:txBody>
      </p:sp>
      <p:sp>
        <p:nvSpPr>
          <p:cNvPr id="37" name="Content Placeholder 1"/>
          <p:cNvSpPr txBox="1">
            <a:spLocks/>
          </p:cNvSpPr>
          <p:nvPr/>
        </p:nvSpPr>
        <p:spPr>
          <a:xfrm>
            <a:off x="3445991" y="2427193"/>
            <a:ext cx="1066957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Asia Pacific region</a:t>
            </a:r>
          </a:p>
        </p:txBody>
      </p:sp>
      <p:sp>
        <p:nvSpPr>
          <p:cNvPr id="39" name="Content Placeholder 1"/>
          <p:cNvSpPr txBox="1">
            <a:spLocks/>
          </p:cNvSpPr>
          <p:nvPr/>
        </p:nvSpPr>
        <p:spPr>
          <a:xfrm>
            <a:off x="5773874" y="2427193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EUMED region</a:t>
            </a:r>
          </a:p>
        </p:txBody>
      </p:sp>
      <p:sp>
        <p:nvSpPr>
          <p:cNvPr id="40" name="Content Placeholder 1"/>
          <p:cNvSpPr txBox="1">
            <a:spLocks/>
          </p:cNvSpPr>
          <p:nvPr/>
        </p:nvSpPr>
        <p:spPr>
          <a:xfrm>
            <a:off x="8573412" y="2423606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North America</a:t>
            </a:r>
          </a:p>
        </p:txBody>
      </p:sp>
      <p:sp>
        <p:nvSpPr>
          <p:cNvPr id="43" name="Content Placeholder 1"/>
          <p:cNvSpPr txBox="1">
            <a:spLocks/>
          </p:cNvSpPr>
          <p:nvPr/>
        </p:nvSpPr>
        <p:spPr>
          <a:xfrm>
            <a:off x="7365782" y="2423606"/>
            <a:ext cx="105679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EaPConnect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region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740" y="3106388"/>
            <a:ext cx="719401" cy="719401"/>
          </a:xfrm>
          <a:prstGeom prst="rect">
            <a:avLst/>
          </a:prstGeom>
        </p:spPr>
      </p:pic>
      <p:sp>
        <p:nvSpPr>
          <p:cNvPr id="46" name="Content Placeholder 1"/>
          <p:cNvSpPr txBox="1">
            <a:spLocks/>
          </p:cNvSpPr>
          <p:nvPr/>
        </p:nvSpPr>
        <p:spPr>
          <a:xfrm>
            <a:off x="2051066" y="387831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Glue</a:t>
            </a:r>
          </a:p>
        </p:txBody>
      </p:sp>
      <p:sp>
        <p:nvSpPr>
          <p:cNvPr id="47" name="Content Placeholder 1"/>
          <p:cNvSpPr txBox="1">
            <a:spLocks/>
          </p:cNvSpPr>
          <p:nvPr/>
        </p:nvSpPr>
        <p:spPr>
          <a:xfrm>
            <a:off x="3371700" y="387831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Vision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182" y="3100805"/>
            <a:ext cx="724984" cy="72498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872" y="3100805"/>
            <a:ext cx="719401" cy="719401"/>
          </a:xfrm>
          <a:prstGeom prst="rect">
            <a:avLst/>
          </a:prstGeom>
        </p:spPr>
      </p:pic>
      <p:sp>
        <p:nvSpPr>
          <p:cNvPr id="51" name="Content Placeholder 1"/>
          <p:cNvSpPr txBox="1">
            <a:spLocks/>
          </p:cNvSpPr>
          <p:nvPr/>
        </p:nvSpPr>
        <p:spPr>
          <a:xfrm>
            <a:off x="4669124" y="3878309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Strategy &amp; Vision</a:t>
            </a:r>
          </a:p>
        </p:txBody>
      </p:sp>
      <p:sp>
        <p:nvSpPr>
          <p:cNvPr id="52" name="Content Placeholder 1"/>
          <p:cNvSpPr txBox="1">
            <a:spLocks/>
          </p:cNvSpPr>
          <p:nvPr/>
        </p:nvSpPr>
        <p:spPr>
          <a:xfrm>
            <a:off x="5966548" y="387830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Campus</a:t>
            </a:r>
          </a:p>
        </p:txBody>
      </p:sp>
      <p:sp>
        <p:nvSpPr>
          <p:cNvPr id="53" name="Content Placeholder 1"/>
          <p:cNvSpPr txBox="1">
            <a:spLocks/>
          </p:cNvSpPr>
          <p:nvPr/>
        </p:nvSpPr>
        <p:spPr>
          <a:xfrm>
            <a:off x="7283781" y="387830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Service cogs 1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749" y="3095222"/>
            <a:ext cx="724984" cy="72498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392" y="3100805"/>
            <a:ext cx="724984" cy="724984"/>
          </a:xfrm>
          <a:prstGeom prst="rect">
            <a:avLst/>
          </a:prstGeom>
        </p:spPr>
      </p:pic>
      <p:sp>
        <p:nvSpPr>
          <p:cNvPr id="59" name="Content Placeholder 1"/>
          <p:cNvSpPr txBox="1">
            <a:spLocks/>
          </p:cNvSpPr>
          <p:nvPr/>
        </p:nvSpPr>
        <p:spPr>
          <a:xfrm>
            <a:off x="8601014" y="387830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Service cogs 2</a:t>
            </a: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191" y="3095222"/>
            <a:ext cx="724984" cy="724984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983" y="4595314"/>
            <a:ext cx="719401" cy="719401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392" y="4589731"/>
            <a:ext cx="719401" cy="719401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416" y="4589730"/>
            <a:ext cx="719401" cy="719401"/>
          </a:xfrm>
          <a:prstGeom prst="rect">
            <a:avLst/>
          </a:prstGeom>
        </p:spPr>
      </p:pic>
      <p:sp>
        <p:nvSpPr>
          <p:cNvPr id="65" name="Content Placeholder 1"/>
          <p:cNvSpPr txBox="1">
            <a:spLocks/>
          </p:cNvSpPr>
          <p:nvPr/>
        </p:nvSpPr>
        <p:spPr>
          <a:xfrm>
            <a:off x="740217" y="538411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Pilot</a:t>
            </a:r>
          </a:p>
        </p:txBody>
      </p:sp>
      <p:sp>
        <p:nvSpPr>
          <p:cNvPr id="66" name="Content Placeholder 1"/>
          <p:cNvSpPr txBox="1">
            <a:spLocks/>
          </p:cNvSpPr>
          <p:nvPr/>
        </p:nvSpPr>
        <p:spPr>
          <a:xfrm>
            <a:off x="2053886" y="537195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Production</a:t>
            </a:r>
          </a:p>
        </p:txBody>
      </p:sp>
      <p:sp>
        <p:nvSpPr>
          <p:cNvPr id="67" name="Content Placeholder 1"/>
          <p:cNvSpPr txBox="1">
            <a:spLocks/>
          </p:cNvSpPr>
          <p:nvPr/>
        </p:nvSpPr>
        <p:spPr>
          <a:xfrm>
            <a:off x="4678128" y="5371949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Journal/Library</a:t>
            </a:r>
          </a:p>
        </p:txBody>
      </p:sp>
      <p:sp>
        <p:nvSpPr>
          <p:cNvPr id="68" name="Content Placeholder 1"/>
          <p:cNvSpPr txBox="1">
            <a:spLocks/>
          </p:cNvSpPr>
          <p:nvPr/>
        </p:nvSpPr>
        <p:spPr>
          <a:xfrm>
            <a:off x="3360095" y="5371949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Developer</a:t>
            </a:r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5989742" y="537194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Legal</a:t>
            </a: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740" y="4589731"/>
            <a:ext cx="724984" cy="724984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15" y="4589731"/>
            <a:ext cx="724984" cy="724984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749" y="4589730"/>
            <a:ext cx="724984" cy="724984"/>
          </a:xfrm>
          <a:prstGeom prst="rect">
            <a:avLst/>
          </a:prstGeom>
        </p:spPr>
      </p:pic>
      <p:sp>
        <p:nvSpPr>
          <p:cNvPr id="73" name="Content Placeholder 1"/>
          <p:cNvSpPr txBox="1">
            <a:spLocks/>
          </p:cNvSpPr>
          <p:nvPr/>
        </p:nvSpPr>
        <p:spPr>
          <a:xfrm>
            <a:off x="7274536" y="5371947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NREN</a:t>
            </a:r>
          </a:p>
        </p:txBody>
      </p:sp>
      <p:sp>
        <p:nvSpPr>
          <p:cNvPr id="77" name="Content Placeholder 1"/>
          <p:cNvSpPr txBox="1">
            <a:spLocks/>
          </p:cNvSpPr>
          <p:nvPr/>
        </p:nvSpPr>
        <p:spPr>
          <a:xfrm>
            <a:off x="10000680" y="3878308"/>
            <a:ext cx="1070362" cy="426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Finance</a:t>
            </a:r>
          </a:p>
        </p:txBody>
      </p:sp>
      <p:sp>
        <p:nvSpPr>
          <p:cNvPr id="103" name="Content Placeholder 1"/>
          <p:cNvSpPr txBox="1">
            <a:spLocks/>
          </p:cNvSpPr>
          <p:nvPr/>
        </p:nvSpPr>
        <p:spPr>
          <a:xfrm>
            <a:off x="8830294" y="5363490"/>
            <a:ext cx="719041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Events</a:t>
            </a:r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294" y="4589730"/>
            <a:ext cx="737754" cy="737754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984" y="3088837"/>
            <a:ext cx="737754" cy="737754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668" y="1630281"/>
            <a:ext cx="748386" cy="748386"/>
          </a:xfrm>
          <a:prstGeom prst="rect">
            <a:avLst/>
          </a:prstGeom>
        </p:spPr>
      </p:pic>
      <p:sp>
        <p:nvSpPr>
          <p:cNvPr id="110" name="Content Placeholder 1"/>
          <p:cNvSpPr txBox="1">
            <a:spLocks/>
          </p:cNvSpPr>
          <p:nvPr/>
        </p:nvSpPr>
        <p:spPr>
          <a:xfrm>
            <a:off x="10007461" y="2414672"/>
            <a:ext cx="105679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Compass</a:t>
            </a:r>
          </a:p>
        </p:txBody>
      </p:sp>
      <p:sp>
        <p:nvSpPr>
          <p:cNvPr id="111" name="Title 37"/>
          <p:cNvSpPr>
            <a:spLocks noGrp="1"/>
          </p:cNvSpPr>
          <p:nvPr>
            <p:ph type="title"/>
          </p:nvPr>
        </p:nvSpPr>
        <p:spPr>
          <a:xfrm>
            <a:off x="886608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Icon set 2 </a:t>
            </a:r>
            <a:r>
              <a:rPr lang="en-GB" sz="2200" b="0" dirty="0">
                <a:solidFill>
                  <a:schemeClr val="bg1">
                    <a:lumMod val="75000"/>
                  </a:schemeClr>
                </a:solidFill>
              </a:rPr>
              <a:t>(use them as much you can)</a:t>
            </a:r>
          </a:p>
        </p:txBody>
      </p:sp>
      <p:sp>
        <p:nvSpPr>
          <p:cNvPr id="112" name="Content Placeholder 1"/>
          <p:cNvSpPr txBox="1">
            <a:spLocks/>
          </p:cNvSpPr>
          <p:nvPr/>
        </p:nvSpPr>
        <p:spPr>
          <a:xfrm>
            <a:off x="987090" y="3878308"/>
            <a:ext cx="771852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Location</a:t>
            </a:r>
          </a:p>
        </p:txBody>
      </p:sp>
      <p:pic>
        <p:nvPicPr>
          <p:cNvPr id="113" name="Picture 11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23" y="310638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to time and frequency </a:t>
            </a:r>
            <a:r>
              <a:rPr lang="en-US" dirty="0" smtClean="0"/>
              <a:t>distribution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998895" y="1428049"/>
                <a:ext cx="8633637" cy="4871151"/>
              </a:xfrm>
            </p:spPr>
            <p:txBody>
              <a:bodyPr>
                <a:noAutofit/>
              </a:bodyPr>
              <a:lstStyle/>
              <a:p>
                <a:pPr marL="0" lvl="1" indent="0">
                  <a:lnSpc>
                    <a:spcPct val="120000"/>
                  </a:lnSpc>
                  <a:buNone/>
                </a:pPr>
                <a:r>
                  <a:rPr lang="en-US" u="sng" dirty="0"/>
                  <a:t>Definitions of </a:t>
                </a:r>
                <a:r>
                  <a:rPr lang="en-US" u="sng" dirty="0" smtClean="0"/>
                  <a:t>time</a:t>
                </a:r>
                <a:endParaRPr lang="fr-FR" sz="1400" dirty="0"/>
              </a:p>
              <a:p>
                <a:pPr lvl="1">
                  <a:lnSpc>
                    <a:spcPct val="120000"/>
                  </a:lnSpc>
                  <a:buFont typeface="Courier New" panose="02070309020205020404" pitchFamily="49" charset="0"/>
                  <a:buChar char="o"/>
                </a:pPr>
                <a:r>
                  <a:rPr lang="fr-FR" sz="1800" dirty="0"/>
                  <a:t>« Passive » definitions</a:t>
                </a:r>
              </a:p>
              <a:p>
                <a:pPr marL="914400" lvl="2" indent="0">
                  <a:lnSpc>
                    <a:spcPct val="120000"/>
                  </a:lnSpc>
                  <a:buNone/>
                </a:pPr>
                <a:r>
                  <a:rPr lang="fr-FR" sz="1600" dirty="0"/>
                  <a:t>1889: r</a:t>
                </a:r>
                <a:r>
                  <a:rPr lang="en-US" sz="1600" dirty="0" err="1"/>
                  <a:t>edefined</a:t>
                </a:r>
                <a:r>
                  <a:rPr lang="en-US" sz="1600" dirty="0"/>
                  <a:t> in terms of a </a:t>
                </a:r>
                <a:r>
                  <a:rPr lang="en-US" sz="1600" dirty="0" smtClean="0"/>
                  <a:t>day =&gt; </a:t>
                </a:r>
                <a14:m>
                  <m:oMath xmlns:m="http://schemas.openxmlformats.org/officeDocument/2006/math">
                    <m:r>
                      <a:rPr lang="fr-FR" sz="160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fr-FR" sz="1600">
                        <a:latin typeface="Cambria Math" panose="02040503050406030204" pitchFamily="18" charset="0"/>
                      </a:rPr>
                      <m:t>seconde</m:t>
                    </m:r>
                    <m:r>
                      <a:rPr lang="fr-FR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𝑑𝑎𝑦</m:t>
                        </m:r>
                      </m:num>
                      <m:den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24∗60∗60</m:t>
                        </m:r>
                      </m:den>
                    </m:f>
                  </m:oMath>
                </a14:m>
                <a:endParaRPr lang="fr-FR" sz="900" dirty="0"/>
              </a:p>
              <a:p>
                <a:pPr marL="914400" lvl="2" indent="0">
                  <a:lnSpc>
                    <a:spcPct val="120000"/>
                  </a:lnSpc>
                  <a:buNone/>
                </a:pPr>
                <a:r>
                  <a:rPr lang="fr-FR" sz="1600" dirty="0"/>
                  <a:t>1956: r</a:t>
                </a:r>
                <a:r>
                  <a:rPr lang="en-US" sz="1600" dirty="0" err="1"/>
                  <a:t>edefined</a:t>
                </a:r>
                <a:r>
                  <a:rPr lang="en-US" sz="1600" dirty="0"/>
                  <a:t> in terms of a year </a:t>
                </a:r>
                <a:r>
                  <a:rPr lang="en-US" sz="1600" dirty="0" smtClean="0"/>
                  <a:t>=&gt; </a:t>
                </a:r>
                <a14:m>
                  <m:oMath xmlns:m="http://schemas.openxmlformats.org/officeDocument/2006/math">
                    <m:r>
                      <a:rPr lang="fr-FR" sz="160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fr-FR" sz="1600">
                        <a:latin typeface="Cambria Math" panose="02040503050406030204" pitchFamily="18" charset="0"/>
                      </a:rPr>
                      <m:t>seconde</m:t>
                    </m:r>
                    <m:r>
                      <a:rPr lang="fr-FR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𝑡𝑟𝑜𝑝𝑖𝑐</m:t>
                        </m:r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𝑦𝑒𝑎𝑟</m:t>
                        </m:r>
                      </m:num>
                      <m:den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365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,25</m:t>
                        </m:r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∗24∗60∗60</m:t>
                        </m:r>
                      </m:den>
                    </m:f>
                  </m:oMath>
                </a14:m>
                <a:endParaRPr lang="en-US" sz="1600" dirty="0"/>
              </a:p>
              <a:p>
                <a:pPr lvl="1">
                  <a:lnSpc>
                    <a:spcPct val="120000"/>
                  </a:lnSpc>
                  <a:buFont typeface="Courier New" panose="02070309020205020404" pitchFamily="49" charset="0"/>
                  <a:buChar char="o"/>
                </a:pPr>
                <a:r>
                  <a:rPr lang="fr-FR" sz="1800" dirty="0" err="1"/>
                  <a:t>Based</a:t>
                </a:r>
                <a:r>
                  <a:rPr lang="fr-FR" sz="1800" dirty="0"/>
                  <a:t> on </a:t>
                </a:r>
                <a:r>
                  <a:rPr lang="fr-FR" sz="1800" dirty="0" err="1"/>
                  <a:t>matter</a:t>
                </a:r>
                <a:r>
                  <a:rPr lang="fr-FR" sz="1800" dirty="0"/>
                  <a:t> </a:t>
                </a:r>
              </a:p>
              <a:p>
                <a:pPr marL="914400" lvl="2" indent="0">
                  <a:lnSpc>
                    <a:spcPct val="120000"/>
                  </a:lnSpc>
                  <a:buNone/>
                </a:pPr>
                <a:r>
                  <a:rPr lang="fr-FR" sz="1600" dirty="0"/>
                  <a:t>1967: </a:t>
                </a:r>
                <a:r>
                  <a:rPr lang="en-US" sz="1600" dirty="0"/>
                  <a:t>the duration of 9 192 631 770 periods of the radiation corresponding to the transition between the two hyperfine levels of the ground state of </a:t>
                </a:r>
                <a:r>
                  <a:rPr lang="en-US" sz="1600"/>
                  <a:t>the </a:t>
                </a:r>
                <a:r>
                  <a:rPr lang="en-US" sz="1600" smtClean="0"/>
                  <a:t>cesium </a:t>
                </a:r>
                <a:r>
                  <a:rPr lang="en-US" sz="1600" dirty="0"/>
                  <a:t>133 </a:t>
                </a:r>
                <a:r>
                  <a:rPr lang="en-US" sz="1600" dirty="0" smtClean="0"/>
                  <a:t>atom</a:t>
                </a:r>
                <a:endParaRPr lang="en-US" sz="1600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sz="2400" u="sng" dirty="0" smtClean="0"/>
                  <a:t>Coordinate time</a:t>
                </a:r>
                <a:endParaRPr lang="en-US" sz="1400" dirty="0"/>
              </a:p>
              <a:p>
                <a:pPr lvl="1">
                  <a:lnSpc>
                    <a:spcPct val="120000"/>
                  </a:lnSpc>
                  <a:buFont typeface="Courier New" panose="02070309020205020404" pitchFamily="49" charset="0"/>
                  <a:buChar char="o"/>
                </a:pPr>
                <a:r>
                  <a:rPr lang="en-US" sz="1800" dirty="0"/>
                  <a:t>1972: </a:t>
                </a:r>
                <a:r>
                  <a:rPr lang="fr-FR" sz="1800" dirty="0"/>
                  <a:t>TAI and UTC </a:t>
                </a:r>
                <a:r>
                  <a:rPr lang="en-US" sz="1800" dirty="0" smtClean="0"/>
                  <a:t>are </a:t>
                </a:r>
                <a:r>
                  <a:rPr lang="en-US" sz="1800" dirty="0"/>
                  <a:t>obtained from a combination of 400 </a:t>
                </a:r>
                <a:r>
                  <a:rPr lang="en-US" sz="1800" dirty="0" smtClean="0"/>
                  <a:t>cesium clocks </a:t>
                </a:r>
                <a:r>
                  <a:rPr lang="en-US" sz="1800" dirty="0"/>
                  <a:t>all around the </a:t>
                </a:r>
                <a:r>
                  <a:rPr lang="en-US" sz="1800" dirty="0" smtClean="0"/>
                  <a:t>world, sending their data to BIPM</a:t>
                </a:r>
              </a:p>
              <a:p>
                <a:pPr marL="457200" lvl="1" indent="0">
                  <a:lnSpc>
                    <a:spcPct val="120000"/>
                  </a:lnSpc>
                  <a:buNone/>
                </a:pPr>
                <a:r>
                  <a:rPr lang="en-US" sz="1800" dirty="0" smtClean="0"/>
                  <a:t>	</a:t>
                </a:r>
                <a:r>
                  <a:rPr lang="en-US" sz="1600" dirty="0" smtClean="0"/>
                  <a:t>=&gt; Real legal time is calculated 15 days afterward</a:t>
                </a:r>
                <a:endParaRPr lang="fr-FR" sz="140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98895" y="1428049"/>
                <a:ext cx="8633637" cy="4871151"/>
              </a:xfrm>
              <a:blipFill>
                <a:blip r:embed="rId3"/>
                <a:stretch>
                  <a:fillRect l="-1130" t="-125" r="-11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2532" y="1667029"/>
            <a:ext cx="1421892" cy="147675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632532" y="3143785"/>
            <a:ext cx="1421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Gnomon 2300 BCE</a:t>
            </a:r>
            <a:endParaRPr lang="fr-FR" sz="12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5"/>
          <a:srcRect l="33554" t="38386" r="45924" b="33318"/>
          <a:stretch/>
        </p:blipFill>
        <p:spPr>
          <a:xfrm>
            <a:off x="205804" y="2176976"/>
            <a:ext cx="1341903" cy="147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3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 (Corps)"/>
              </a:rPr>
              <a:t>Introduction to time and frequency </a:t>
            </a:r>
            <a:r>
              <a:rPr lang="en-US" dirty="0" smtClean="0">
                <a:latin typeface="Calibri (Corps)"/>
              </a:rPr>
              <a:t>distribution</a:t>
            </a:r>
            <a:endParaRPr lang="fr-FR" dirty="0">
              <a:latin typeface="Calibri (Corps)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Calibri (Corps)"/>
              </a:rPr>
              <a:t>7 SI Base Unit with 7 constants to measure the world</a:t>
            </a:r>
          </a:p>
          <a:p>
            <a:endParaRPr lang="en-GB" dirty="0" smtClean="0">
              <a:latin typeface="Calibri (Corps)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altLang="fr-FR" dirty="0" smtClean="0">
              <a:solidFill>
                <a:schemeClr val="tx1"/>
              </a:solidFill>
              <a:latin typeface="Calibri (Corps)"/>
            </a:endParaRPr>
          </a:p>
          <a:p>
            <a:endParaRPr lang="en-GB" dirty="0" smtClean="0">
              <a:latin typeface="Calibri (Corps)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/>
          <a:srcRect l="5586" t="5692" r="7247" b="1369"/>
          <a:stretch/>
        </p:blipFill>
        <p:spPr>
          <a:xfrm>
            <a:off x="7929617" y="2723424"/>
            <a:ext cx="2783416" cy="2730499"/>
          </a:xfrm>
          <a:prstGeom prst="rect">
            <a:avLst/>
          </a:prstGeom>
        </p:spPr>
      </p:pic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099580"/>
              </p:ext>
            </p:extLst>
          </p:nvPr>
        </p:nvGraphicFramePr>
        <p:xfrm>
          <a:off x="528857" y="1982803"/>
          <a:ext cx="6930722" cy="4154386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129457">
                  <a:extLst>
                    <a:ext uri="{9D8B030D-6E8A-4147-A177-3AD203B41FA5}">
                      <a16:colId xmlns:a16="http://schemas.microsoft.com/office/drawing/2014/main" val="435598572"/>
                    </a:ext>
                  </a:extLst>
                </a:gridCol>
                <a:gridCol w="1056010">
                  <a:extLst>
                    <a:ext uri="{9D8B030D-6E8A-4147-A177-3AD203B41FA5}">
                      <a16:colId xmlns:a16="http://schemas.microsoft.com/office/drawing/2014/main" val="2457665360"/>
                    </a:ext>
                  </a:extLst>
                </a:gridCol>
                <a:gridCol w="1625909">
                  <a:extLst>
                    <a:ext uri="{9D8B030D-6E8A-4147-A177-3AD203B41FA5}">
                      <a16:colId xmlns:a16="http://schemas.microsoft.com/office/drawing/2014/main" val="3263355724"/>
                    </a:ext>
                  </a:extLst>
                </a:gridCol>
                <a:gridCol w="3119346">
                  <a:extLst>
                    <a:ext uri="{9D8B030D-6E8A-4147-A177-3AD203B41FA5}">
                      <a16:colId xmlns:a16="http://schemas.microsoft.com/office/drawing/2014/main" val="1136282309"/>
                    </a:ext>
                  </a:extLst>
                </a:gridCol>
              </a:tblGrid>
              <a:tr h="34735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Symbol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Name</a:t>
                      </a:r>
                      <a:endParaRPr lang="fr-FR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Quantity</a:t>
                      </a:r>
                      <a:endParaRPr lang="fr-FR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Definition</a:t>
                      </a:r>
                      <a:r>
                        <a:rPr lang="fr-FR" dirty="0" smtClean="0"/>
                        <a:t> </a:t>
                      </a:r>
                      <a:endParaRPr lang="fr-FR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79817015"/>
                  </a:ext>
                </a:extLst>
              </a:tr>
              <a:tr h="607862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u="none" kern="1200" dirty="0">
                          <a:effectLst/>
                        </a:rPr>
                        <a:t>second</a:t>
                      </a:r>
                      <a:endParaRPr lang="fr-FR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time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caesium hyperfine </a:t>
                      </a:r>
                      <a:r>
                        <a:rPr lang="fr-FR" altLang="fr-FR" sz="1800" dirty="0" err="1" smtClean="0" bmk=""/>
                        <a:t>frequency</a:t>
                      </a:r>
                      <a:r>
                        <a:rPr lang="fr-FR" altLang="fr-FR" sz="1800" dirty="0" smtClean="0" bmk=""/>
                        <a:t> </a:t>
                      </a:r>
                      <a:r>
                        <a:rPr lang="fr-FR" altLang="fr-FR" sz="1800" b="1" dirty="0" smtClean="0" bmk=""/>
                        <a:t>Cs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88148247"/>
                  </a:ext>
                </a:extLst>
              </a:tr>
              <a:tr h="34735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u="none" kern="1200" dirty="0" err="1" smtClean="0">
                          <a:effectLst/>
                        </a:rPr>
                        <a:t>metre</a:t>
                      </a:r>
                      <a:endParaRPr lang="fr-FR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length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speed of light in vacuum </a:t>
                      </a:r>
                      <a:r>
                        <a:rPr lang="fr-FR" altLang="fr-FR" sz="1800" b="1" dirty="0" smtClean="0" bmk=""/>
                        <a:t>c</a:t>
                      </a:r>
                      <a:r>
                        <a:rPr lang="fr-FR" altLang="fr-FR" sz="1800" dirty="0" smtClean="0" bmk=""/>
                        <a:t>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1855285"/>
                  </a:ext>
                </a:extLst>
              </a:tr>
              <a:tr h="53546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kg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u="none" kern="1200" dirty="0" err="1" smtClean="0">
                          <a:effectLst/>
                        </a:rPr>
                        <a:t>kilogram</a:t>
                      </a:r>
                      <a:endParaRPr lang="fr-FR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mass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Planck constant </a:t>
                      </a:r>
                      <a:r>
                        <a:rPr lang="fr-FR" altLang="fr-FR" sz="1800" b="1" dirty="0" smtClean="0" bmk=""/>
                        <a:t>h</a:t>
                      </a:r>
                      <a:r>
                        <a:rPr lang="fr-FR" altLang="fr-FR" sz="1800" dirty="0" smtClean="0" bmk=""/>
                        <a:t> </a:t>
                      </a:r>
                      <a:r>
                        <a:rPr lang="fr-FR" altLang="fr-FR" sz="1800" dirty="0" smtClean="0" bmk="">
                          <a:solidFill>
                            <a:srgbClr val="FF0000"/>
                          </a:solidFill>
                        </a:rPr>
                        <a:t>NEW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72080511"/>
                  </a:ext>
                </a:extLst>
              </a:tr>
              <a:tr h="483583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u="none" kern="1200" dirty="0" err="1" smtClean="0">
                          <a:effectLst/>
                        </a:rPr>
                        <a:t>ampere</a:t>
                      </a:r>
                      <a:endParaRPr lang="fr-FR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electric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current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</a:t>
                      </a:r>
                      <a:r>
                        <a:rPr lang="fr-FR" altLang="fr-FR" sz="1800" dirty="0" err="1" smtClean="0" bmk=""/>
                        <a:t>elementary</a:t>
                      </a:r>
                      <a:r>
                        <a:rPr lang="fr-FR" altLang="fr-FR" sz="1800" dirty="0" smtClean="0" bmk=""/>
                        <a:t> charge </a:t>
                      </a:r>
                      <a:r>
                        <a:rPr lang="fr-FR" altLang="fr-FR" sz="1800" b="1" dirty="0" smtClean="0" bmk=""/>
                        <a:t>e</a:t>
                      </a:r>
                      <a:r>
                        <a:rPr lang="fr-FR" altLang="fr-FR" sz="1800" dirty="0" smtClean="0" bmk=""/>
                        <a:t>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70447967"/>
                  </a:ext>
                </a:extLst>
              </a:tr>
              <a:tr h="483583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u="none" kern="1200" dirty="0" smtClean="0">
                          <a:effectLst/>
                        </a:rPr>
                        <a:t>kelvin</a:t>
                      </a:r>
                      <a:endParaRPr lang="fr-FR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temperature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Boltzmann constant </a:t>
                      </a:r>
                      <a:r>
                        <a:rPr lang="fr-FR" altLang="fr-FR" sz="1800" b="1" dirty="0" smtClean="0" bmk=""/>
                        <a:t>k</a:t>
                      </a:r>
                      <a:r>
                        <a:rPr lang="fr-FR" altLang="fr-FR" sz="1800" dirty="0" smtClean="0" bmk=""/>
                        <a:t>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37922276"/>
                  </a:ext>
                </a:extLst>
              </a:tr>
              <a:tr h="607862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mol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u="none" kern="1200" dirty="0" smtClean="0">
                          <a:effectLst/>
                        </a:rPr>
                        <a:t>mole</a:t>
                      </a:r>
                      <a:endParaRPr lang="fr-FR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amount</a:t>
                      </a:r>
                      <a:r>
                        <a:rPr lang="fr-FR" dirty="0"/>
                        <a:t> of substance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Avogadro constant </a:t>
                      </a:r>
                      <a:r>
                        <a:rPr lang="fr-FR" altLang="fr-FR" sz="1800" b="1" dirty="0" smtClean="0" bmk=""/>
                        <a:t>N</a:t>
                      </a:r>
                      <a:r>
                        <a:rPr lang="fr-FR" altLang="fr-FR" sz="1800" b="1" baseline="-25000" dirty="0" smtClean="0" bmk=""/>
                        <a:t>A</a:t>
                      </a:r>
                      <a:r>
                        <a:rPr lang="fr-FR" altLang="fr-FR" sz="1800" b="1" dirty="0" smtClean="0" bmk=""/>
                        <a:t>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1647211"/>
                  </a:ext>
                </a:extLst>
              </a:tr>
              <a:tr h="62866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effectLst/>
                        </a:rPr>
                        <a:t>cd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u="none" kern="1200" dirty="0" smtClean="0">
                          <a:effectLst/>
                        </a:rPr>
                        <a:t>candela</a:t>
                      </a:r>
                      <a:endParaRPr lang="fr-FR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luminous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intensity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</a:t>
                      </a:r>
                      <a:r>
                        <a:rPr lang="fr-FR" altLang="fr-FR" sz="1800" dirty="0" err="1" smtClean="0" bmk=""/>
                        <a:t>luminous</a:t>
                      </a:r>
                      <a:r>
                        <a:rPr lang="fr-FR" altLang="fr-FR" sz="1800" dirty="0" smtClean="0" bmk=""/>
                        <a:t> </a:t>
                      </a:r>
                      <a:r>
                        <a:rPr lang="fr-FR" altLang="fr-FR" sz="1800" dirty="0" err="1" smtClean="0" bmk=""/>
                        <a:t>efficacy</a:t>
                      </a:r>
                      <a:r>
                        <a:rPr lang="fr-FR" altLang="fr-FR" sz="1800" dirty="0" smtClean="0" bmk=""/>
                        <a:t> of a </a:t>
                      </a:r>
                      <a:r>
                        <a:rPr lang="fr-FR" altLang="fr-FR" sz="1800" dirty="0" err="1" smtClean="0" bmk=""/>
                        <a:t>defined</a:t>
                      </a:r>
                      <a:r>
                        <a:rPr lang="fr-FR" altLang="fr-FR" sz="1800" dirty="0" smtClean="0" bmk=""/>
                        <a:t> visible radiation </a:t>
                      </a:r>
                      <a:r>
                        <a:rPr lang="fr-FR" altLang="fr-FR" sz="1800" b="1" dirty="0" err="1" smtClean="0" bmk=""/>
                        <a:t>Kcd</a:t>
                      </a:r>
                      <a:endParaRPr lang="fr-FR" altLang="fr-FR" sz="1800" b="1" dirty="0" smtClean="0" bmk="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0797733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528857" y="2348564"/>
            <a:ext cx="6930722" cy="64489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 (Corps)"/>
            </a:endParaRPr>
          </a:p>
        </p:txBody>
      </p:sp>
    </p:spTree>
    <p:extLst>
      <p:ext uri="{BB962C8B-B14F-4D97-AF65-F5344CB8AC3E}">
        <p14:creationId xmlns:p14="http://schemas.microsoft.com/office/powerpoint/2010/main" val="336542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to time and frequency </a:t>
            </a:r>
            <a:r>
              <a:rPr lang="en-US" dirty="0" smtClean="0"/>
              <a:t>distribution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err="1" smtClean="0"/>
              <a:t>Why</a:t>
            </a:r>
            <a:r>
              <a:rPr lang="fr-FR" sz="2400" dirty="0" smtClean="0"/>
              <a:t>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frequency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measurement</a:t>
            </a:r>
            <a:r>
              <a:rPr lang="fr-FR" sz="2400" dirty="0" smtClean="0"/>
              <a:t> </a:t>
            </a:r>
            <a:r>
              <a:rPr lang="fr-FR" sz="2400" dirty="0" err="1" smtClean="0"/>
              <a:t>so</a:t>
            </a:r>
            <a:r>
              <a:rPr lang="fr-FR" sz="2400" dirty="0" smtClean="0"/>
              <a:t> important?</a:t>
            </a:r>
            <a:endParaRPr lang="fr-FR" sz="2400" dirty="0"/>
          </a:p>
          <a:p>
            <a:endParaRPr lang="fr-FR" dirty="0" smtClean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r-FR" altLang="fr-FR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fr-FR" dirty="0" smtClean="0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775078"/>
              </p:ext>
            </p:extLst>
          </p:nvPr>
        </p:nvGraphicFramePr>
        <p:xfrm>
          <a:off x="1424540" y="1992427"/>
          <a:ext cx="8805225" cy="4295355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424538">
                  <a:extLst>
                    <a:ext uri="{9D8B030D-6E8A-4147-A177-3AD203B41FA5}">
                      <a16:colId xmlns:a16="http://schemas.microsoft.com/office/drawing/2014/main" val="3887148499"/>
                    </a:ext>
                  </a:extLst>
                </a:gridCol>
                <a:gridCol w="3088662">
                  <a:extLst>
                    <a:ext uri="{9D8B030D-6E8A-4147-A177-3AD203B41FA5}">
                      <a16:colId xmlns:a16="http://schemas.microsoft.com/office/drawing/2014/main" val="1136282309"/>
                    </a:ext>
                  </a:extLst>
                </a:gridCol>
                <a:gridCol w="2840500">
                  <a:extLst>
                    <a:ext uri="{9D8B030D-6E8A-4147-A177-3AD203B41FA5}">
                      <a16:colId xmlns:a16="http://schemas.microsoft.com/office/drawing/2014/main" val="2509015002"/>
                    </a:ext>
                  </a:extLst>
                </a:gridCol>
                <a:gridCol w="1451525">
                  <a:extLst>
                    <a:ext uri="{9D8B030D-6E8A-4147-A177-3AD203B41FA5}">
                      <a16:colId xmlns:a16="http://schemas.microsoft.com/office/drawing/2014/main" val="3242071566"/>
                    </a:ext>
                  </a:extLst>
                </a:gridCol>
              </a:tblGrid>
              <a:tr h="328151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Quantity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Definition</a:t>
                      </a:r>
                      <a:r>
                        <a:rPr lang="fr-FR" dirty="0" smtClean="0"/>
                        <a:t> 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u="none" dirty="0" err="1" smtClean="0"/>
                        <a:t>Numerical</a:t>
                      </a:r>
                      <a:r>
                        <a:rPr lang="fr-FR" u="none" baseline="0" dirty="0" smtClean="0"/>
                        <a:t> value </a:t>
                      </a:r>
                      <a:r>
                        <a:rPr lang="fr-FR" u="sng" baseline="0" dirty="0" smtClean="0"/>
                        <a:t>constants</a:t>
                      </a:r>
                      <a:endParaRPr lang="fr-FR" u="sng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u="none" dirty="0" err="1" smtClean="0"/>
                        <a:t>Uncertainty</a:t>
                      </a:r>
                      <a:endParaRPr lang="fr-FR" u="none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9817015"/>
                  </a:ext>
                </a:extLst>
              </a:tr>
              <a:tr h="57426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time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caesium hyperfine </a:t>
                      </a:r>
                      <a:r>
                        <a:rPr lang="fr-FR" altLang="fr-FR" sz="1800" dirty="0" err="1" smtClean="0" bmk=""/>
                        <a:t>frequency</a:t>
                      </a:r>
                      <a:r>
                        <a:rPr lang="fr-FR" altLang="fr-FR" sz="1800" dirty="0" smtClean="0" bmk=""/>
                        <a:t> </a:t>
                      </a:r>
                      <a:r>
                        <a:rPr lang="fr-FR" altLang="fr-FR" sz="1800" b="1" dirty="0" smtClean="0" bmk=""/>
                        <a:t>Cs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9 192 631 770 Hz</a:t>
                      </a:r>
                      <a:endParaRPr lang="fr-FR" altLang="fr-FR" sz="1800" b="1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 10</a:t>
                      </a:r>
                      <a:r>
                        <a:rPr lang="fr-FR" sz="2000" b="1" baseline="30000" dirty="0" smtClean="0">
                          <a:solidFill>
                            <a:srgbClr val="FF0000"/>
                          </a:solidFill>
                        </a:rPr>
                        <a:t>−13</a:t>
                      </a:r>
                      <a:endParaRPr lang="fr-FR" altLang="fr-FR" sz="2000" b="1" dirty="0" smtClean="0" bmk="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8148247"/>
                  </a:ext>
                </a:extLst>
              </a:tr>
              <a:tr h="456425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length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speed of light in vacuum </a:t>
                      </a:r>
                      <a:r>
                        <a:rPr lang="fr-FR" altLang="fr-FR" sz="1800" b="1" dirty="0" smtClean="0" bmk=""/>
                        <a:t>c</a:t>
                      </a:r>
                      <a:r>
                        <a:rPr lang="fr-FR" altLang="fr-FR" sz="1800" dirty="0" smtClean="0" bmk=""/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299 792 458 m.s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r-FR" altLang="fr-FR" sz="1800" baseline="30000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10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−9</a:t>
                      </a:r>
                      <a:endParaRPr lang="fr-FR" altLang="fr-FR" sz="1800" baseline="30000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31855285"/>
                  </a:ext>
                </a:extLst>
              </a:tr>
              <a:tr h="45642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mass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Planck constant </a:t>
                      </a:r>
                      <a:r>
                        <a:rPr lang="fr-FR" altLang="fr-FR" sz="1800" b="1" dirty="0" smtClean="0" bmk=""/>
                        <a:t>h</a:t>
                      </a:r>
                      <a:endParaRPr lang="fr-FR" altLang="fr-FR" sz="1800" dirty="0" smtClean="0" bmk="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6.626 070 15 × </a:t>
                      </a:r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-34  </a:t>
                      </a:r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m.s-1</a:t>
                      </a:r>
                      <a:endParaRPr lang="fr-FR" altLang="fr-FR" sz="1800" baseline="0" dirty="0" smtClean="0" bmk="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1×10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−8</a:t>
                      </a:r>
                      <a:endParaRPr lang="fr-FR" altLang="fr-FR" sz="1800" baseline="30000" dirty="0" smtClean="0" bmk="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2080511"/>
                  </a:ext>
                </a:extLst>
              </a:tr>
              <a:tr h="574265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electric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current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</a:t>
                      </a:r>
                      <a:r>
                        <a:rPr lang="fr-FR" altLang="fr-FR" sz="1800" dirty="0" err="1" smtClean="0" bmk=""/>
                        <a:t>elementary</a:t>
                      </a:r>
                      <a:r>
                        <a:rPr lang="fr-FR" altLang="fr-FR" sz="1800" dirty="0" smtClean="0" bmk=""/>
                        <a:t> charge </a:t>
                      </a:r>
                      <a:r>
                        <a:rPr lang="fr-FR" altLang="fr-FR" sz="1800" b="1" dirty="0" smtClean="0" bmk=""/>
                        <a:t>e</a:t>
                      </a:r>
                      <a:r>
                        <a:rPr lang="fr-FR" altLang="fr-FR" sz="1800" dirty="0" smtClean="0" bmk=""/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1.602 176 634 × 10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−19 </a:t>
                      </a:r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m.s-1</a:t>
                      </a:r>
                      <a:endParaRPr lang="fr-FR" altLang="fr-FR" sz="1800" kern="1200" baseline="30000" dirty="0" smtClean="0" bmk="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 × 10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−10</a:t>
                      </a:r>
                      <a:endParaRPr lang="fr-FR" altLang="fr-FR" sz="1800" baseline="30000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70447967"/>
                  </a:ext>
                </a:extLst>
              </a:tr>
              <a:tr h="456425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temperature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Boltzmann constant </a:t>
                      </a:r>
                      <a:r>
                        <a:rPr lang="fr-FR" altLang="fr-FR" sz="1800" b="1" dirty="0" smtClean="0" bmk=""/>
                        <a:t>k</a:t>
                      </a:r>
                      <a:r>
                        <a:rPr lang="fr-FR" altLang="fr-FR" sz="1800" dirty="0" smtClean="0" bmk=""/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1.380 649 × 10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−23 </a:t>
                      </a:r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m.s-1</a:t>
                      </a:r>
                      <a:endParaRPr lang="fr-FR" altLang="fr-FR" sz="1800" kern="1200" baseline="30000" dirty="0" smtClean="0" bmk="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 × 10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−7</a:t>
                      </a:r>
                      <a:endParaRPr lang="fr-FR" altLang="fr-FR" sz="1800" baseline="30000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37922276"/>
                  </a:ext>
                </a:extLst>
              </a:tr>
              <a:tr h="574265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amount</a:t>
                      </a:r>
                      <a:r>
                        <a:rPr lang="fr-FR" dirty="0"/>
                        <a:t> of substance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Avogadro constant </a:t>
                      </a:r>
                      <a:r>
                        <a:rPr lang="fr-FR" altLang="fr-FR" sz="1800" b="1" dirty="0" smtClean="0" bmk=""/>
                        <a:t>N</a:t>
                      </a:r>
                      <a:r>
                        <a:rPr lang="fr-FR" altLang="fr-FR" sz="1800" b="1" baseline="-25000" dirty="0" smtClean="0" bmk=""/>
                        <a:t>A</a:t>
                      </a:r>
                      <a:r>
                        <a:rPr lang="fr-FR" altLang="fr-FR" sz="1800" b="1" dirty="0" smtClean="0" bmk=""/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6.022 140 76 × 10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lm.W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−1</a:t>
                      </a:r>
                      <a:endParaRPr lang="fr-FR" altLang="fr-FR" sz="1800" b="1" baseline="30000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 × 10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−10</a:t>
                      </a:r>
                      <a:endParaRPr lang="fr-FR" altLang="fr-FR" sz="1800" b="1" baseline="30000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81647211"/>
                  </a:ext>
                </a:extLst>
              </a:tr>
              <a:tr h="574265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luminous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intensity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800" dirty="0" smtClean="0" bmk=""/>
                        <a:t>the </a:t>
                      </a:r>
                      <a:r>
                        <a:rPr lang="fr-FR" altLang="fr-FR" sz="1800" dirty="0" err="1" smtClean="0" bmk=""/>
                        <a:t>luminous</a:t>
                      </a:r>
                      <a:r>
                        <a:rPr lang="fr-FR" altLang="fr-FR" sz="1800" dirty="0" smtClean="0" bmk=""/>
                        <a:t> </a:t>
                      </a:r>
                      <a:r>
                        <a:rPr lang="fr-FR" altLang="fr-FR" sz="1800" dirty="0" err="1" smtClean="0" bmk=""/>
                        <a:t>efficacy</a:t>
                      </a:r>
                      <a:r>
                        <a:rPr lang="fr-FR" altLang="fr-FR" sz="1800" dirty="0" smtClean="0" bmk=""/>
                        <a:t> of a </a:t>
                      </a:r>
                      <a:r>
                        <a:rPr lang="fr-FR" altLang="fr-FR" sz="1800" dirty="0" err="1" smtClean="0" bmk=""/>
                        <a:t>defined</a:t>
                      </a:r>
                      <a:r>
                        <a:rPr lang="fr-FR" altLang="fr-FR" sz="1800" dirty="0" smtClean="0" bmk=""/>
                        <a:t> visible radiation </a:t>
                      </a:r>
                      <a:r>
                        <a:rPr lang="fr-FR" altLang="fr-FR" sz="1800" b="1" dirty="0" err="1" smtClean="0" bmk=""/>
                        <a:t>Kcd</a:t>
                      </a:r>
                      <a:endParaRPr lang="fr-FR" altLang="fr-FR" sz="1800" b="1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683 lm.W</a:t>
                      </a:r>
                      <a:r>
                        <a:rPr lang="fr-FR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−1</a:t>
                      </a:r>
                      <a:endParaRPr lang="fr-FR" altLang="fr-FR" sz="1800" b="1" baseline="30000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10</a:t>
                      </a:r>
                      <a:r>
                        <a:rPr lang="fr-FR" baseline="30000" dirty="0" smtClean="0"/>
                        <a:t>−4</a:t>
                      </a:r>
                      <a:endParaRPr lang="fr-FR" altLang="fr-FR" sz="1800" b="1" dirty="0" smtClean="0" bmk="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40797733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758989" y="1992428"/>
            <a:ext cx="1470775" cy="42953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9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to time and frequency </a:t>
            </a:r>
            <a:r>
              <a:rPr lang="en-US" dirty="0" smtClean="0"/>
              <a:t>distribution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998896" y="1399173"/>
            <a:ext cx="6523133" cy="511048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dirty="0" err="1" smtClean="0"/>
              <a:t>Why</a:t>
            </a:r>
            <a:r>
              <a:rPr lang="fr-FR" dirty="0" smtClean="0"/>
              <a:t> do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time?</a:t>
            </a:r>
            <a:endParaRPr lang="fr-FR" sz="1800" dirty="0" smtClean="0"/>
          </a:p>
          <a:p>
            <a:pPr>
              <a:lnSpc>
                <a:spcPct val="100000"/>
              </a:lnSpc>
            </a:pPr>
            <a:r>
              <a:rPr lang="fr-FR" sz="1800" dirty="0" smtClean="0"/>
              <a:t>Time (</a:t>
            </a:r>
            <a:r>
              <a:rPr lang="fr-FR" sz="1800" dirty="0" err="1" smtClean="0"/>
              <a:t>derivating</a:t>
            </a:r>
            <a:r>
              <a:rPr lang="fr-FR" sz="1800" dirty="0" smtClean="0"/>
              <a:t> </a:t>
            </a:r>
            <a:r>
              <a:rPr lang="fr-FR" sz="1800" dirty="0" err="1" smtClean="0"/>
              <a:t>from</a:t>
            </a:r>
            <a:r>
              <a:rPr lang="fr-FR" sz="1800" dirty="0" smtClean="0"/>
              <a:t> </a:t>
            </a:r>
            <a:r>
              <a:rPr lang="fr-FR" sz="1800" dirty="0" err="1" smtClean="0"/>
              <a:t>frequency</a:t>
            </a:r>
            <a:r>
              <a:rPr lang="fr-FR" sz="1800" dirty="0" smtClean="0"/>
              <a:t> </a:t>
            </a:r>
            <a:r>
              <a:rPr lang="fr-FR" sz="1800" dirty="0" err="1" smtClean="0"/>
              <a:t>measurements</a:t>
            </a:r>
            <a:r>
              <a:rPr lang="fr-FR" sz="1800" dirty="0" smtClean="0"/>
              <a:t>) has the best </a:t>
            </a:r>
            <a:r>
              <a:rPr lang="fr-FR" sz="1800" dirty="0" err="1" smtClean="0"/>
              <a:t>uncertainty</a:t>
            </a:r>
            <a:endParaRPr lang="fr-FR" sz="1800" dirty="0"/>
          </a:p>
          <a:p>
            <a:pPr>
              <a:lnSpc>
                <a:spcPct val="100000"/>
              </a:lnSpc>
            </a:pPr>
            <a:r>
              <a:rPr lang="fr-FR" sz="1800" dirty="0" err="1" smtClean="0"/>
              <a:t>Dependancy</a:t>
            </a:r>
            <a:r>
              <a:rPr lang="fr-FR" sz="1800" dirty="0" smtClean="0"/>
              <a:t> to time of </a:t>
            </a:r>
            <a:r>
              <a:rPr lang="fr-FR" sz="1800" dirty="0" err="1" smtClean="0"/>
              <a:t>other</a:t>
            </a:r>
            <a:r>
              <a:rPr lang="fr-FR" sz="1800" dirty="0" smtClean="0"/>
              <a:t> SI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fr-FR" sz="1600" dirty="0" smtClean="0"/>
              <a:t>=&gt; 5 out of the 6 </a:t>
            </a:r>
            <a:r>
              <a:rPr lang="fr-FR" sz="1600" dirty="0" err="1" smtClean="0"/>
              <a:t>other</a:t>
            </a:r>
            <a:r>
              <a:rPr lang="fr-FR" sz="1600" dirty="0" smtClean="0"/>
              <a:t> SI are </a:t>
            </a:r>
            <a:r>
              <a:rPr lang="fr-FR" sz="1600" dirty="0" err="1" smtClean="0"/>
              <a:t>built</a:t>
            </a:r>
            <a:r>
              <a:rPr lang="fr-FR" sz="1600" dirty="0" smtClean="0"/>
              <a:t> on the second</a:t>
            </a:r>
            <a:br>
              <a:rPr lang="fr-FR" sz="1600" dirty="0" smtClean="0"/>
            </a:br>
            <a:endParaRPr lang="fr-FR" sz="1600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fr-FR" sz="2000" b="1" dirty="0" smtClean="0">
                <a:solidFill>
                  <a:srgbClr val="FF0000"/>
                </a:solidFill>
              </a:rPr>
              <a:t>=&gt; </a:t>
            </a:r>
            <a:r>
              <a:rPr lang="fr-FR" sz="2000" b="1" u="sng" dirty="0" smtClean="0">
                <a:solidFill>
                  <a:srgbClr val="FF0000"/>
                </a:solidFill>
              </a:rPr>
              <a:t>In all </a:t>
            </a:r>
            <a:r>
              <a:rPr lang="fr-FR" sz="2000" b="1" u="sng" dirty="0" err="1" smtClean="0">
                <a:solidFill>
                  <a:srgbClr val="FF0000"/>
                </a:solidFill>
              </a:rPr>
              <a:t>scientific</a:t>
            </a:r>
            <a:r>
              <a:rPr lang="fr-FR" sz="2000" b="1" u="sng" dirty="0" smtClean="0">
                <a:solidFill>
                  <a:srgbClr val="FF0000"/>
                </a:solidFill>
              </a:rPr>
              <a:t> </a:t>
            </a:r>
            <a:r>
              <a:rPr lang="fr-FR" sz="2000" b="1" u="sng" dirty="0" err="1" smtClean="0">
                <a:solidFill>
                  <a:srgbClr val="FF0000"/>
                </a:solidFill>
              </a:rPr>
              <a:t>domain</a:t>
            </a:r>
            <a:r>
              <a:rPr lang="fr-FR" sz="2000" b="1" dirty="0" smtClean="0">
                <a:solidFill>
                  <a:srgbClr val="FF0000"/>
                </a:solidFill>
              </a:rPr>
              <a:t>, best </a:t>
            </a:r>
            <a:r>
              <a:rPr lang="fr-FR" sz="2000" b="1" dirty="0" err="1" smtClean="0">
                <a:solidFill>
                  <a:srgbClr val="FF0000"/>
                </a:solidFill>
              </a:rPr>
              <a:t>measurements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can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only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be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done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when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based</a:t>
            </a:r>
            <a:r>
              <a:rPr lang="fr-FR" sz="2000" b="1" dirty="0" smtClean="0">
                <a:solidFill>
                  <a:srgbClr val="FF0000"/>
                </a:solidFill>
              </a:rPr>
              <a:t> on </a:t>
            </a:r>
            <a:r>
              <a:rPr lang="fr-FR" sz="2000" b="1" dirty="0" err="1" smtClean="0">
                <a:solidFill>
                  <a:srgbClr val="FF0000"/>
                </a:solidFill>
              </a:rPr>
              <a:t>frequency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measurements</a:t>
            </a:r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fr-FR" dirty="0" err="1" smtClean="0"/>
              <a:t>Societal</a:t>
            </a:r>
            <a:r>
              <a:rPr lang="fr-FR" dirty="0" smtClean="0"/>
              <a:t> impact</a:t>
            </a:r>
            <a:endParaRPr lang="en-US" sz="1400" dirty="0"/>
          </a:p>
          <a:p>
            <a:pPr lvl="1">
              <a:lnSpc>
                <a:spcPct val="100000"/>
              </a:lnSpc>
            </a:pPr>
            <a:r>
              <a:rPr lang="en-US" sz="1600" dirty="0"/>
              <a:t>GNSS (Global Navigation Satellite </a:t>
            </a:r>
            <a:r>
              <a:rPr lang="en-US" sz="1600" dirty="0" smtClean="0"/>
              <a:t>System)</a:t>
            </a:r>
          </a:p>
          <a:p>
            <a:pPr lvl="1">
              <a:lnSpc>
                <a:spcPct val="100000"/>
              </a:lnSpc>
            </a:pPr>
            <a:r>
              <a:rPr lang="fr-FR" sz="1600" dirty="0" err="1" smtClean="0"/>
              <a:t>Telecommunications</a:t>
            </a:r>
            <a:r>
              <a:rPr lang="fr-FR" sz="1600" dirty="0" smtClean="0"/>
              <a:t> (6G</a:t>
            </a:r>
            <a:r>
              <a:rPr lang="fr-FR" sz="1600" dirty="0"/>
              <a:t>)</a:t>
            </a:r>
          </a:p>
          <a:p>
            <a:pPr lvl="1">
              <a:lnSpc>
                <a:spcPct val="100000"/>
              </a:lnSpc>
            </a:pPr>
            <a:r>
              <a:rPr lang="fr-FR" sz="1600" dirty="0"/>
              <a:t>Smart </a:t>
            </a:r>
            <a:r>
              <a:rPr lang="fr-FR" sz="1600" dirty="0" err="1" smtClean="0"/>
              <a:t>grid</a:t>
            </a:r>
            <a:endParaRPr lang="fr-FR" sz="1600" dirty="0"/>
          </a:p>
          <a:p>
            <a:pPr lvl="2">
              <a:lnSpc>
                <a:spcPct val="100000"/>
              </a:lnSpc>
              <a:buFont typeface="Symbol" panose="05050102010706020507" pitchFamily="18" charset="2"/>
              <a:buChar char="Þ"/>
            </a:pPr>
            <a:r>
              <a:rPr lang="fr-FR" sz="1600" dirty="0" err="1"/>
              <a:t>Those</a:t>
            </a:r>
            <a:r>
              <a:rPr lang="fr-FR" sz="1600" dirty="0"/>
              <a:t> 3 </a:t>
            </a:r>
            <a:r>
              <a:rPr lang="fr-FR" sz="1600" dirty="0" err="1"/>
              <a:t>markets</a:t>
            </a:r>
            <a:r>
              <a:rPr lang="fr-FR" sz="1600" dirty="0"/>
              <a:t> </a:t>
            </a:r>
            <a:r>
              <a:rPr lang="fr-FR" sz="1600" dirty="0" err="1"/>
              <a:t>generate</a:t>
            </a:r>
            <a:r>
              <a:rPr lang="fr-FR" sz="1600" dirty="0"/>
              <a:t> $700 billion/</a:t>
            </a:r>
            <a:r>
              <a:rPr lang="fr-FR" sz="1600" dirty="0" err="1"/>
              <a:t>year</a:t>
            </a:r>
            <a:endParaRPr lang="fr-FR" sz="1600" dirty="0"/>
          </a:p>
          <a:p>
            <a:pPr lvl="2">
              <a:lnSpc>
                <a:spcPct val="100000"/>
              </a:lnSpc>
              <a:buFont typeface="Symbol" panose="05050102010706020507" pitchFamily="18" charset="2"/>
              <a:buChar char="Þ"/>
            </a:pPr>
            <a:r>
              <a:rPr lang="fr-FR" sz="1600" dirty="0"/>
              <a:t>If </a:t>
            </a:r>
            <a:r>
              <a:rPr lang="fr-FR" sz="1600" dirty="0" err="1"/>
              <a:t>any</a:t>
            </a:r>
            <a:r>
              <a:rPr lang="fr-FR" sz="1600" dirty="0"/>
              <a:t> </a:t>
            </a:r>
            <a:r>
              <a:rPr lang="fr-FR" sz="1600" dirty="0" err="1"/>
              <a:t>project</a:t>
            </a:r>
            <a:r>
              <a:rPr lang="fr-FR" sz="1600" dirty="0"/>
              <a:t> </a:t>
            </a:r>
            <a:r>
              <a:rPr lang="fr-FR" sz="1600" dirty="0" err="1"/>
              <a:t>can</a:t>
            </a:r>
            <a:r>
              <a:rPr lang="fr-FR" sz="1600" dirty="0"/>
              <a:t> </a:t>
            </a:r>
            <a:r>
              <a:rPr lang="fr-FR" sz="1600" dirty="0" err="1"/>
              <a:t>increase</a:t>
            </a:r>
            <a:r>
              <a:rPr lang="fr-FR" sz="1600" dirty="0"/>
              <a:t> by 1%: $</a:t>
            </a:r>
            <a:r>
              <a:rPr lang="fr-FR" sz="1600" dirty="0" smtClean="0"/>
              <a:t>7billion/</a:t>
            </a:r>
            <a:r>
              <a:rPr lang="fr-FR" sz="1600" dirty="0" err="1" smtClean="0"/>
              <a:t>year</a:t>
            </a:r>
            <a:endParaRPr lang="fr-FR" sz="16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744" y="5100073"/>
            <a:ext cx="2246526" cy="151078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740" y="1474956"/>
            <a:ext cx="3201878" cy="335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6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Main use-cases, comparing atomic clock for National Metrologist Institute in Europe</a:t>
            </a:r>
          </a:p>
        </p:txBody>
      </p:sp>
      <p:pic>
        <p:nvPicPr>
          <p:cNvPr id="9" name="Picture 20" descr="image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696" y="1785778"/>
            <a:ext cx="1462626" cy="1033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AutoShape 21" descr="tile_paper_blue.png"/>
          <p:cNvSpPr>
            <a:spLocks/>
          </p:cNvSpPr>
          <p:nvPr/>
        </p:nvSpPr>
        <p:spPr bwMode="auto">
          <a:xfrm>
            <a:off x="1142999" y="4679402"/>
            <a:ext cx="1710005" cy="1100718"/>
          </a:xfrm>
          <a:prstGeom prst="roundRect">
            <a:avLst>
              <a:gd name="adj" fmla="val 7144"/>
            </a:avLst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algn="ctr"/>
            <a:r>
              <a:rPr lang="fr-FR" altLang="fr-FR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NMI A</a:t>
            </a:r>
            <a:endParaRPr lang="fr-FR" altLang="fr-FR" sz="4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" name="Picture 24" descr="droppedImag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78" y="3825277"/>
            <a:ext cx="1499046" cy="8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Line 31"/>
          <p:cNvSpPr>
            <a:spLocks noChangeShapeType="1"/>
          </p:cNvSpPr>
          <p:nvPr/>
        </p:nvSpPr>
        <p:spPr bwMode="auto">
          <a:xfrm flipH="1">
            <a:off x="2855640" y="2339752"/>
            <a:ext cx="2301815" cy="1521296"/>
          </a:xfrm>
          <a:prstGeom prst="line">
            <a:avLst/>
          </a:prstGeom>
          <a:noFill/>
          <a:ln w="28575" cap="flat" cmpd="sng">
            <a:solidFill>
              <a:srgbClr val="008F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4572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9144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13716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18288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/>
            <a:endParaRPr lang="fr-FR" altLang="fr-FR" sz="1200">
              <a:latin typeface="+mn-lt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14" name="Line 32"/>
          <p:cNvSpPr>
            <a:spLocks noChangeShapeType="1"/>
          </p:cNvSpPr>
          <p:nvPr/>
        </p:nvSpPr>
        <p:spPr bwMode="auto">
          <a:xfrm flipH="1" flipV="1">
            <a:off x="7032101" y="2329391"/>
            <a:ext cx="2640332" cy="2273952"/>
          </a:xfrm>
          <a:prstGeom prst="line">
            <a:avLst/>
          </a:prstGeom>
          <a:noFill/>
          <a:ln w="28575" cap="flat" cmpd="sng">
            <a:solidFill>
              <a:srgbClr val="008F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4572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9144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13716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18288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/>
            <a:endParaRPr lang="fr-FR" altLang="fr-FR" sz="1200">
              <a:latin typeface="+mn-lt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</p:txBody>
      </p:sp>
      <p:pic>
        <p:nvPicPr>
          <p:cNvPr id="16" name="Picture 24" descr="droppedImag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848" y="5705914"/>
            <a:ext cx="1202208" cy="67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5007521" y="2841693"/>
            <a:ext cx="2174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Cesium</a:t>
            </a:r>
            <a:r>
              <a:rPr lang="fr-FR" dirty="0" smtClean="0"/>
              <a:t> and rubidium </a:t>
            </a:r>
            <a:r>
              <a:rPr lang="fr-FR" dirty="0" err="1" smtClean="0"/>
              <a:t>clocks</a:t>
            </a:r>
            <a:r>
              <a:rPr lang="fr-FR" dirty="0" smtClean="0"/>
              <a:t> (GNSS)</a:t>
            </a:r>
          </a:p>
        </p:txBody>
      </p:sp>
      <p:cxnSp>
        <p:nvCxnSpPr>
          <p:cNvPr id="20" name="Connecteur droit avec flèche 19"/>
          <p:cNvCxnSpPr>
            <a:stCxn id="10" idx="3"/>
            <a:endCxn id="27" idx="1"/>
          </p:cNvCxnSpPr>
          <p:nvPr/>
        </p:nvCxnSpPr>
        <p:spPr>
          <a:xfrm flipV="1">
            <a:off x="2853004" y="5189138"/>
            <a:ext cx="5956478" cy="4062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2949850" y="4789311"/>
            <a:ext cx="6244059" cy="505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2">
                    <a:lumMod val="60000"/>
                    <a:lumOff val="40000"/>
                  </a:schemeClr>
                </a:solidFill>
                <a:latin typeface="Foobar Pro" pitchFamily="34" charset="0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accent3">
                    <a:lumMod val="50000"/>
                  </a:schemeClr>
                </a:solidFill>
                <a:latin typeface="Foobar Pro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accent3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accent4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33" kern="1200">
                <a:solidFill>
                  <a:schemeClr val="accent5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 smtClean="0">
                <a:solidFill>
                  <a:schemeClr val="tx1"/>
                </a:solidFill>
                <a:latin typeface="+mn-lt"/>
              </a:rPr>
              <a:t>Distant sites</a:t>
            </a:r>
          </a:p>
        </p:txBody>
      </p:sp>
      <p:sp>
        <p:nvSpPr>
          <p:cNvPr id="22" name="Nuage 21"/>
          <p:cNvSpPr/>
          <p:nvPr/>
        </p:nvSpPr>
        <p:spPr>
          <a:xfrm>
            <a:off x="7678194" y="3002828"/>
            <a:ext cx="1080120" cy="813838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Nuage 22"/>
          <p:cNvSpPr/>
          <p:nvPr/>
        </p:nvSpPr>
        <p:spPr>
          <a:xfrm>
            <a:off x="3510017" y="2600004"/>
            <a:ext cx="1080120" cy="813838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1928093" y="2477513"/>
            <a:ext cx="2174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49104"/>
                </a:solidFill>
              </a:rPr>
              <a:t>GPS </a:t>
            </a:r>
            <a:r>
              <a:rPr lang="fr-FR" dirty="0" err="1" smtClean="0">
                <a:solidFill>
                  <a:srgbClr val="049104"/>
                </a:solidFill>
              </a:rPr>
              <a:t>link</a:t>
            </a:r>
            <a:endParaRPr lang="fr-FR" dirty="0" smtClean="0">
              <a:solidFill>
                <a:srgbClr val="049104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8160441" y="3266294"/>
            <a:ext cx="2174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49104"/>
                </a:solidFill>
              </a:rPr>
              <a:t>GPS </a:t>
            </a:r>
            <a:r>
              <a:rPr lang="fr-FR" dirty="0" err="1" smtClean="0">
                <a:solidFill>
                  <a:srgbClr val="049104"/>
                </a:solidFill>
              </a:rPr>
              <a:t>link</a:t>
            </a:r>
            <a:endParaRPr lang="fr-FR" dirty="0" smtClean="0">
              <a:solidFill>
                <a:srgbClr val="049104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6019801" y="5603801"/>
            <a:ext cx="2234992" cy="1076927"/>
          </a:xfrm>
          <a:prstGeom prst="wedgeRoundRectCallout">
            <a:avLst>
              <a:gd name="adj1" fmla="val 78601"/>
              <a:gd name="adj2" fmla="val -68365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dirty="0" smtClean="0">
                <a:solidFill>
                  <a:schemeClr val="tx1"/>
                </a:solidFill>
              </a:rPr>
              <a:t>Me </a:t>
            </a:r>
            <a:r>
              <a:rPr lang="fr-FR" altLang="fr-FR" dirty="0" err="1" smtClean="0">
                <a:solidFill>
                  <a:schemeClr val="tx1"/>
                </a:solidFill>
              </a:rPr>
              <a:t>too</a:t>
            </a:r>
            <a:r>
              <a:rPr lang="fr-FR" altLang="fr-FR" dirty="0" smtClean="0">
                <a:solidFill>
                  <a:schemeClr val="tx1"/>
                </a:solidFill>
              </a:rPr>
              <a:t>! </a:t>
            </a:r>
            <a:r>
              <a:rPr lang="fr-FR" altLang="fr-FR" dirty="0" err="1" smtClean="0">
                <a:solidFill>
                  <a:schemeClr val="tx1"/>
                </a:solidFill>
              </a:rPr>
              <a:t>Let’s</a:t>
            </a:r>
            <a:r>
              <a:rPr lang="fr-FR" altLang="fr-FR" dirty="0" smtClean="0">
                <a:solidFill>
                  <a:schemeClr val="tx1"/>
                </a:solidFill>
              </a:rPr>
              <a:t> compare </a:t>
            </a:r>
            <a:r>
              <a:rPr lang="fr-FR" altLang="fr-FR" dirty="0" err="1">
                <a:solidFill>
                  <a:schemeClr val="tx1"/>
                </a:solidFill>
              </a:rPr>
              <a:t>it</a:t>
            </a:r>
            <a:r>
              <a:rPr lang="fr-FR" altLang="fr-FR" dirty="0">
                <a:solidFill>
                  <a:schemeClr val="tx1"/>
                </a:solidFill>
              </a:rPr>
              <a:t> to </a:t>
            </a:r>
            <a:r>
              <a:rPr lang="fr-FR" altLang="fr-FR" dirty="0" smtClean="0">
                <a:solidFill>
                  <a:schemeClr val="tx1"/>
                </a:solidFill>
              </a:rPr>
              <a:t>mine and have a look at </a:t>
            </a:r>
            <a:r>
              <a:rPr lang="fr-FR" altLang="fr-FR" dirty="0" err="1" smtClean="0">
                <a:solidFill>
                  <a:schemeClr val="tx1"/>
                </a:solidFill>
              </a:rPr>
              <a:t>their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stability</a:t>
            </a:r>
            <a:r>
              <a:rPr lang="fr-FR" altLang="fr-FR" dirty="0" smtClean="0">
                <a:solidFill>
                  <a:schemeClr val="tx1"/>
                </a:solidFill>
              </a:rPr>
              <a:t>!</a:t>
            </a:r>
            <a:endParaRPr lang="fr-FR" altLang="fr-FR" dirty="0">
              <a:solidFill>
                <a:schemeClr val="tx1"/>
              </a:solidFill>
            </a:endParaRPr>
          </a:p>
        </p:txBody>
      </p:sp>
      <p:sp>
        <p:nvSpPr>
          <p:cNvPr id="27" name="AutoShape 21" descr="tile_paper_blue.png"/>
          <p:cNvSpPr>
            <a:spLocks/>
          </p:cNvSpPr>
          <p:nvPr/>
        </p:nvSpPr>
        <p:spPr bwMode="auto">
          <a:xfrm>
            <a:off x="8809482" y="4638779"/>
            <a:ext cx="1710005" cy="1100718"/>
          </a:xfrm>
          <a:prstGeom prst="roundRect">
            <a:avLst>
              <a:gd name="adj" fmla="val 7144"/>
            </a:avLst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algn="ctr"/>
            <a:r>
              <a:rPr lang="fr-FR" altLang="fr-FR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NMI B</a:t>
            </a:r>
            <a:endParaRPr lang="fr-FR" altLang="fr-FR" sz="4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Espace réservé du contenu 8"/>
          <p:cNvSpPr>
            <a:spLocks noGrp="1"/>
          </p:cNvSpPr>
          <p:nvPr>
            <p:ph idx="1"/>
          </p:nvPr>
        </p:nvSpPr>
        <p:spPr>
          <a:xfrm>
            <a:off x="998895" y="1428050"/>
            <a:ext cx="10378166" cy="4351338"/>
          </a:xfrm>
        </p:spPr>
        <p:txBody>
          <a:bodyPr>
            <a:normAutofit/>
          </a:bodyPr>
          <a:lstStyle/>
          <a:p>
            <a:r>
              <a:rPr lang="fr-FR" sz="2400" dirty="0" err="1"/>
              <a:t>Clock</a:t>
            </a:r>
            <a:r>
              <a:rPr lang="fr-FR" sz="2400" dirty="0"/>
              <a:t> </a:t>
            </a:r>
            <a:r>
              <a:rPr lang="fr-FR" sz="2400" dirty="0" err="1" smtClean="0"/>
              <a:t>comparisons</a:t>
            </a:r>
            <a:r>
              <a:rPr lang="fr-FR" sz="2400" dirty="0" smtClean="0"/>
              <a:t> to </a:t>
            </a:r>
            <a:r>
              <a:rPr lang="fr-FR" sz="2400" dirty="0" err="1" smtClean="0"/>
              <a:t>establish</a:t>
            </a:r>
            <a:r>
              <a:rPr lang="fr-FR" sz="2400" dirty="0" smtClean="0"/>
              <a:t> a new standard</a:t>
            </a:r>
          </a:p>
          <a:p>
            <a:pPr marL="0" indent="0">
              <a:buNone/>
            </a:pPr>
            <a:r>
              <a:rPr lang="fr-FR" sz="2400" dirty="0" smtClean="0"/>
              <a:t> </a:t>
            </a:r>
            <a:r>
              <a:rPr lang="fr-FR" sz="2400" dirty="0" err="1" smtClean="0"/>
              <a:t>better</a:t>
            </a:r>
            <a:r>
              <a:rPr lang="fr-FR" sz="2400" dirty="0"/>
              <a:t> </a:t>
            </a:r>
            <a:r>
              <a:rPr lang="fr-FR" sz="2400" dirty="0" err="1" smtClean="0"/>
              <a:t>than</a:t>
            </a:r>
            <a:r>
              <a:rPr lang="fr-FR" sz="2400" dirty="0" smtClean="0"/>
              <a:t> </a:t>
            </a:r>
            <a:r>
              <a:rPr lang="fr-FR" sz="2400" dirty="0" err="1" smtClean="0"/>
              <a:t>cesium</a:t>
            </a:r>
            <a:endParaRPr lang="fr-FR" sz="2400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3443090" y="4040775"/>
            <a:ext cx="1825593" cy="986026"/>
          </a:xfrm>
          <a:prstGeom prst="wedgeRoundRectCallout">
            <a:avLst>
              <a:gd name="adj1" fmla="val -80010"/>
              <a:gd name="adj2" fmla="val 5638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Hey </a:t>
            </a:r>
            <a:r>
              <a:rPr lang="fr-FR" dirty="0" err="1" smtClean="0">
                <a:solidFill>
                  <a:schemeClr val="tx1"/>
                </a:solidFill>
              </a:rPr>
              <a:t>fellow</a:t>
            </a:r>
            <a:r>
              <a:rPr lang="fr-FR" dirty="0" smtClean="0">
                <a:solidFill>
                  <a:schemeClr val="tx1"/>
                </a:solidFill>
              </a:rPr>
              <a:t> NMI, </a:t>
            </a:r>
            <a:r>
              <a:rPr lang="fr-FR" altLang="fr-FR" dirty="0">
                <a:solidFill>
                  <a:schemeClr val="tx1"/>
                </a:solidFill>
              </a:rPr>
              <a:t>I </a:t>
            </a:r>
            <a:r>
              <a:rPr lang="fr-FR" altLang="fr-FR" dirty="0" err="1">
                <a:solidFill>
                  <a:schemeClr val="tx1"/>
                </a:solidFill>
              </a:rPr>
              <a:t>got</a:t>
            </a:r>
            <a:r>
              <a:rPr lang="fr-FR" altLang="fr-FR" dirty="0">
                <a:solidFill>
                  <a:schemeClr val="tx1"/>
                </a:solidFill>
              </a:rPr>
              <a:t> a new </a:t>
            </a:r>
            <a:r>
              <a:rPr lang="fr-FR" altLang="fr-FR" dirty="0" err="1" smtClean="0">
                <a:solidFill>
                  <a:schemeClr val="tx1"/>
                </a:solidFill>
              </a:rPr>
              <a:t>clock</a:t>
            </a:r>
            <a:r>
              <a:rPr lang="fr-FR" altLang="fr-FR" dirty="0" smtClean="0">
                <a:solidFill>
                  <a:schemeClr val="tx1"/>
                </a:solidFill>
              </a:rPr>
              <a:t>!</a:t>
            </a:r>
            <a:endParaRPr lang="fr-FR" altLang="fr-FR" dirty="0">
              <a:solidFill>
                <a:schemeClr val="tx1"/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7675820" y="1153199"/>
            <a:ext cx="2480551" cy="1514281"/>
          </a:xfrm>
          <a:prstGeom prst="wedgeRoundRectCallout">
            <a:avLst>
              <a:gd name="adj1" fmla="val -80888"/>
              <a:gd name="adj2" fmla="val 1828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dirty="0" smtClean="0">
                <a:solidFill>
                  <a:schemeClr val="tx1"/>
                </a:solidFill>
              </a:rPr>
              <a:t>I </a:t>
            </a:r>
            <a:r>
              <a:rPr lang="fr-FR" altLang="fr-FR" dirty="0" err="1" smtClean="0">
                <a:solidFill>
                  <a:schemeClr val="tx1"/>
                </a:solidFill>
              </a:rPr>
              <a:t>was</a:t>
            </a:r>
            <a:r>
              <a:rPr lang="fr-FR" altLang="fr-FR" dirty="0" smtClean="0">
                <a:solidFill>
                  <a:schemeClr val="tx1"/>
                </a:solidFill>
              </a:rPr>
              <a:t> able to compare </a:t>
            </a:r>
            <a:r>
              <a:rPr lang="fr-FR" altLang="fr-FR" dirty="0" err="1" smtClean="0">
                <a:solidFill>
                  <a:schemeClr val="tx1"/>
                </a:solidFill>
              </a:rPr>
              <a:t>both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signals</a:t>
            </a:r>
            <a:r>
              <a:rPr lang="fr-FR" altLang="fr-FR" dirty="0">
                <a:solidFill>
                  <a:schemeClr val="tx1"/>
                </a:solidFill>
              </a:rPr>
              <a:t> </a:t>
            </a:r>
            <a:r>
              <a:rPr lang="fr-FR" altLang="fr-FR" dirty="0" smtClean="0">
                <a:solidFill>
                  <a:schemeClr val="tx1"/>
                </a:solidFill>
              </a:rPr>
              <a:t>to </a:t>
            </a:r>
            <a:r>
              <a:rPr lang="fr-FR" altLang="fr-FR" dirty="0" err="1" smtClean="0">
                <a:solidFill>
                  <a:schemeClr val="tx1"/>
                </a:solidFill>
              </a:rPr>
              <a:t>my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own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old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reference</a:t>
            </a:r>
            <a:r>
              <a:rPr lang="fr-FR" altLang="fr-FR" dirty="0" smtClean="0">
                <a:solidFill>
                  <a:schemeClr val="tx1"/>
                </a:solidFill>
              </a:rPr>
              <a:t/>
            </a:r>
            <a:br>
              <a:rPr lang="fr-FR" altLang="fr-FR" dirty="0" smtClean="0">
                <a:solidFill>
                  <a:schemeClr val="tx1"/>
                </a:solidFill>
              </a:rPr>
            </a:br>
            <a:r>
              <a:rPr lang="fr-FR" altLang="fr-FR" dirty="0" smtClean="0">
                <a:solidFill>
                  <a:schemeClr val="tx1"/>
                </a:solidFill>
              </a:rPr>
              <a:t>=&gt; NMI « A » has </a:t>
            </a:r>
            <a:r>
              <a:rPr lang="fr-FR" altLang="fr-FR" dirty="0" err="1" smtClean="0">
                <a:solidFill>
                  <a:schemeClr val="tx1"/>
                </a:solidFill>
              </a:rPr>
              <a:t>better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result</a:t>
            </a:r>
            <a:endParaRPr lang="fr-FR" alt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34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9" grpId="0"/>
      <p:bldP spid="22" grpId="0" animBg="1"/>
      <p:bldP spid="23" grpId="0" animBg="1"/>
      <p:bldP spid="24" grpId="0"/>
      <p:bldP spid="25" grpId="0"/>
      <p:bldP spid="26" grpId="0" animBg="1"/>
      <p:bldP spid="29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Main use-cases, comparing atomic clock for National Metrologist Institute in Europe</a:t>
            </a:r>
          </a:p>
        </p:txBody>
      </p:sp>
      <p:pic>
        <p:nvPicPr>
          <p:cNvPr id="9" name="Picture 20" descr="image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696" y="1785778"/>
            <a:ext cx="1462626" cy="1033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AutoShape 21" descr="tile_paper_blue.png"/>
          <p:cNvSpPr>
            <a:spLocks/>
          </p:cNvSpPr>
          <p:nvPr/>
        </p:nvSpPr>
        <p:spPr bwMode="auto">
          <a:xfrm>
            <a:off x="1142999" y="4679402"/>
            <a:ext cx="1710005" cy="1100718"/>
          </a:xfrm>
          <a:prstGeom prst="roundRect">
            <a:avLst>
              <a:gd name="adj" fmla="val 7144"/>
            </a:avLst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algn="ctr"/>
            <a:r>
              <a:rPr lang="fr-FR" altLang="fr-FR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NMI A</a:t>
            </a:r>
            <a:endParaRPr lang="fr-FR" altLang="fr-FR" sz="4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" name="Picture 24" descr="droppedImag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78" y="3825277"/>
            <a:ext cx="1499046" cy="8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Line 31"/>
          <p:cNvSpPr>
            <a:spLocks noChangeShapeType="1"/>
          </p:cNvSpPr>
          <p:nvPr/>
        </p:nvSpPr>
        <p:spPr bwMode="auto">
          <a:xfrm flipH="1">
            <a:off x="2855640" y="2339752"/>
            <a:ext cx="2301815" cy="1521296"/>
          </a:xfrm>
          <a:prstGeom prst="line">
            <a:avLst/>
          </a:prstGeom>
          <a:noFill/>
          <a:ln w="28575" cap="flat" cmpd="sng">
            <a:solidFill>
              <a:srgbClr val="008F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4572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9144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13716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18288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/>
            <a:endParaRPr lang="fr-FR" altLang="fr-FR" sz="1200">
              <a:latin typeface="+mn-lt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14" name="Line 32"/>
          <p:cNvSpPr>
            <a:spLocks noChangeShapeType="1"/>
          </p:cNvSpPr>
          <p:nvPr/>
        </p:nvSpPr>
        <p:spPr bwMode="auto">
          <a:xfrm flipH="1" flipV="1">
            <a:off x="7032101" y="2329391"/>
            <a:ext cx="2640332" cy="2273952"/>
          </a:xfrm>
          <a:prstGeom prst="line">
            <a:avLst/>
          </a:prstGeom>
          <a:noFill/>
          <a:ln w="28575" cap="flat" cmpd="sng">
            <a:solidFill>
              <a:srgbClr val="008F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defTabSz="45720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4572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9144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13716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1828800" indent="1371600" algn="ctr" defTabSz="45720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/>
            <a:endParaRPr lang="fr-FR" altLang="fr-FR" sz="1200">
              <a:latin typeface="+mn-lt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</p:txBody>
      </p:sp>
      <p:pic>
        <p:nvPicPr>
          <p:cNvPr id="16" name="Picture 24" descr="droppedImag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848" y="5705914"/>
            <a:ext cx="1202208" cy="67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5007521" y="2841693"/>
            <a:ext cx="2174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Cesium</a:t>
            </a:r>
            <a:r>
              <a:rPr lang="fr-FR" dirty="0" smtClean="0"/>
              <a:t> and rubidium </a:t>
            </a:r>
            <a:r>
              <a:rPr lang="fr-FR" dirty="0" err="1" smtClean="0"/>
              <a:t>clocks</a:t>
            </a:r>
            <a:r>
              <a:rPr lang="fr-FR" dirty="0" smtClean="0"/>
              <a:t> (GNSS)</a:t>
            </a:r>
          </a:p>
        </p:txBody>
      </p:sp>
      <p:cxnSp>
        <p:nvCxnSpPr>
          <p:cNvPr id="20" name="Connecteur droit avec flèche 19"/>
          <p:cNvCxnSpPr>
            <a:stCxn id="10" idx="3"/>
            <a:endCxn id="27" idx="1"/>
          </p:cNvCxnSpPr>
          <p:nvPr/>
        </p:nvCxnSpPr>
        <p:spPr>
          <a:xfrm flipV="1">
            <a:off x="2853004" y="5189138"/>
            <a:ext cx="5956478" cy="4062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2949850" y="4789311"/>
            <a:ext cx="6244059" cy="505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2">
                    <a:lumMod val="60000"/>
                    <a:lumOff val="40000"/>
                  </a:schemeClr>
                </a:solidFill>
                <a:latin typeface="Foobar Pro" pitchFamily="34" charset="0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accent3">
                    <a:lumMod val="50000"/>
                  </a:schemeClr>
                </a:solidFill>
                <a:latin typeface="Foobar Pro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accent3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accent4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33" kern="1200">
                <a:solidFill>
                  <a:schemeClr val="accent5">
                    <a:lumMod val="75000"/>
                  </a:schemeClr>
                </a:solidFill>
                <a:latin typeface="Foobar Pro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 smtClean="0">
                <a:solidFill>
                  <a:schemeClr val="tx1"/>
                </a:solidFill>
                <a:latin typeface="+mn-lt"/>
              </a:rPr>
              <a:t>Distant sites</a:t>
            </a:r>
          </a:p>
        </p:txBody>
      </p:sp>
      <p:sp>
        <p:nvSpPr>
          <p:cNvPr id="22" name="Nuage 21"/>
          <p:cNvSpPr/>
          <p:nvPr/>
        </p:nvSpPr>
        <p:spPr>
          <a:xfrm>
            <a:off x="7678194" y="3002828"/>
            <a:ext cx="1080120" cy="813838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Nuage 22"/>
          <p:cNvSpPr/>
          <p:nvPr/>
        </p:nvSpPr>
        <p:spPr>
          <a:xfrm>
            <a:off x="3510017" y="2600004"/>
            <a:ext cx="1080120" cy="813838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1928093" y="2477513"/>
            <a:ext cx="2174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49104"/>
                </a:solidFill>
              </a:rPr>
              <a:t>GPS </a:t>
            </a:r>
            <a:r>
              <a:rPr lang="fr-FR" dirty="0" err="1" smtClean="0">
                <a:solidFill>
                  <a:srgbClr val="049104"/>
                </a:solidFill>
              </a:rPr>
              <a:t>link</a:t>
            </a:r>
            <a:endParaRPr lang="fr-FR" dirty="0" smtClean="0">
              <a:solidFill>
                <a:srgbClr val="049104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8160441" y="3266294"/>
            <a:ext cx="2174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49104"/>
                </a:solidFill>
              </a:rPr>
              <a:t>GPS </a:t>
            </a:r>
            <a:r>
              <a:rPr lang="fr-FR" dirty="0" err="1" smtClean="0">
                <a:solidFill>
                  <a:srgbClr val="049104"/>
                </a:solidFill>
              </a:rPr>
              <a:t>link</a:t>
            </a:r>
            <a:endParaRPr lang="fr-FR" dirty="0" smtClean="0">
              <a:solidFill>
                <a:srgbClr val="049104"/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7675820" y="1153199"/>
            <a:ext cx="2480551" cy="1514281"/>
          </a:xfrm>
          <a:prstGeom prst="wedgeRoundRectCallout">
            <a:avLst>
              <a:gd name="adj1" fmla="val -80888"/>
              <a:gd name="adj2" fmla="val 1828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dirty="0" smtClean="0">
                <a:solidFill>
                  <a:schemeClr val="tx1"/>
                </a:solidFill>
              </a:rPr>
              <a:t>…</a:t>
            </a:r>
            <a:endParaRPr lang="fr-FR" altLang="fr-FR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6019801" y="5603801"/>
            <a:ext cx="2234992" cy="1076927"/>
          </a:xfrm>
          <a:prstGeom prst="wedgeRoundRectCallout">
            <a:avLst>
              <a:gd name="adj1" fmla="val 78601"/>
              <a:gd name="adj2" fmla="val -68365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dirty="0" smtClean="0">
                <a:solidFill>
                  <a:schemeClr val="tx1"/>
                </a:solidFill>
              </a:rPr>
              <a:t>Me </a:t>
            </a:r>
            <a:r>
              <a:rPr lang="fr-FR" altLang="fr-FR" dirty="0" err="1" smtClean="0">
                <a:solidFill>
                  <a:schemeClr val="tx1"/>
                </a:solidFill>
              </a:rPr>
              <a:t>too</a:t>
            </a:r>
            <a:r>
              <a:rPr lang="fr-FR" altLang="fr-FR" dirty="0" smtClean="0">
                <a:solidFill>
                  <a:schemeClr val="tx1"/>
                </a:solidFill>
              </a:rPr>
              <a:t>! </a:t>
            </a:r>
            <a:r>
              <a:rPr lang="fr-FR" altLang="fr-FR" dirty="0" err="1" smtClean="0">
                <a:solidFill>
                  <a:schemeClr val="tx1"/>
                </a:solidFill>
              </a:rPr>
              <a:t>Let’s</a:t>
            </a:r>
            <a:r>
              <a:rPr lang="fr-FR" altLang="fr-FR" dirty="0" smtClean="0">
                <a:solidFill>
                  <a:schemeClr val="tx1"/>
                </a:solidFill>
              </a:rPr>
              <a:t> compare </a:t>
            </a:r>
            <a:r>
              <a:rPr lang="fr-FR" altLang="fr-FR" dirty="0" err="1" smtClean="0">
                <a:solidFill>
                  <a:schemeClr val="tx1"/>
                </a:solidFill>
              </a:rPr>
              <a:t>them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again</a:t>
            </a:r>
            <a:endParaRPr lang="fr-FR" altLang="fr-FR" dirty="0">
              <a:solidFill>
                <a:schemeClr val="tx1"/>
              </a:solidFill>
            </a:endParaRPr>
          </a:p>
        </p:txBody>
      </p:sp>
      <p:sp>
        <p:nvSpPr>
          <p:cNvPr id="27" name="AutoShape 21" descr="tile_paper_blue.png"/>
          <p:cNvSpPr>
            <a:spLocks/>
          </p:cNvSpPr>
          <p:nvPr/>
        </p:nvSpPr>
        <p:spPr bwMode="auto">
          <a:xfrm>
            <a:off x="8809482" y="4638779"/>
            <a:ext cx="1710005" cy="1100718"/>
          </a:xfrm>
          <a:prstGeom prst="roundRect">
            <a:avLst>
              <a:gd name="adj" fmla="val 7144"/>
            </a:avLst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algn="ctr"/>
            <a:r>
              <a:rPr lang="fr-FR" altLang="fr-FR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NMI B</a:t>
            </a:r>
            <a:endParaRPr lang="fr-FR" altLang="fr-FR" sz="4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Espace réservé du contenu 8"/>
          <p:cNvSpPr>
            <a:spLocks noGrp="1"/>
          </p:cNvSpPr>
          <p:nvPr>
            <p:ph idx="1"/>
          </p:nvPr>
        </p:nvSpPr>
        <p:spPr>
          <a:xfrm>
            <a:off x="998895" y="1428050"/>
            <a:ext cx="10378166" cy="4351338"/>
          </a:xfrm>
        </p:spPr>
        <p:txBody>
          <a:bodyPr>
            <a:normAutofit/>
          </a:bodyPr>
          <a:lstStyle/>
          <a:p>
            <a:r>
              <a:rPr lang="fr-FR" sz="2400" dirty="0" err="1"/>
              <a:t>Clock</a:t>
            </a:r>
            <a:r>
              <a:rPr lang="fr-FR" sz="2400" dirty="0"/>
              <a:t> </a:t>
            </a:r>
            <a:r>
              <a:rPr lang="fr-FR" sz="2400" dirty="0" err="1" smtClean="0"/>
              <a:t>comparisons</a:t>
            </a:r>
            <a:endParaRPr lang="fr-FR" sz="2400" dirty="0" smtClean="0"/>
          </a:p>
          <a:p>
            <a:pPr lvl="1"/>
            <a:r>
              <a:rPr lang="fr-FR" sz="2000" dirty="0" smtClean="0"/>
              <a:t>Plan A : Satellites</a:t>
            </a:r>
            <a:endParaRPr lang="fr-FR" sz="2000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3443090" y="4040775"/>
            <a:ext cx="1825593" cy="986026"/>
          </a:xfrm>
          <a:prstGeom prst="wedgeRoundRectCallout">
            <a:avLst>
              <a:gd name="adj1" fmla="val -80010"/>
              <a:gd name="adj2" fmla="val 5638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Brand new </a:t>
            </a:r>
            <a:r>
              <a:rPr lang="fr-FR" dirty="0" err="1" smtClean="0">
                <a:solidFill>
                  <a:schemeClr val="tx1"/>
                </a:solidFill>
              </a:rPr>
              <a:t>clock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with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much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better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results</a:t>
            </a:r>
            <a:endParaRPr lang="fr-FR" altLang="fr-FR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7675820" y="1152467"/>
            <a:ext cx="2480551" cy="1514281"/>
          </a:xfrm>
          <a:prstGeom prst="wedgeRoundRectCallout">
            <a:avLst>
              <a:gd name="adj1" fmla="val -80888"/>
              <a:gd name="adj2" fmla="val 1828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dirty="0" smtClean="0">
                <a:solidFill>
                  <a:schemeClr val="tx1"/>
                </a:solidFill>
              </a:rPr>
              <a:t>It </a:t>
            </a:r>
            <a:r>
              <a:rPr lang="fr-FR" altLang="fr-FR" dirty="0" err="1" smtClean="0">
                <a:solidFill>
                  <a:schemeClr val="tx1"/>
                </a:solidFill>
              </a:rPr>
              <a:t>seems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that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your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measurements</a:t>
            </a:r>
            <a:r>
              <a:rPr lang="fr-FR" altLang="fr-FR" dirty="0" smtClean="0">
                <a:solidFill>
                  <a:schemeClr val="tx1"/>
                </a:solidFill>
              </a:rPr>
              <a:t> have </a:t>
            </a:r>
            <a:r>
              <a:rPr lang="fr-FR" altLang="fr-FR" dirty="0" err="1" smtClean="0">
                <a:solidFill>
                  <a:schemeClr val="tx1"/>
                </a:solidFill>
              </a:rPr>
              <a:t>better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quality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than</a:t>
            </a:r>
            <a:r>
              <a:rPr lang="fr-FR" altLang="fr-FR" dirty="0" smtClean="0">
                <a:solidFill>
                  <a:schemeClr val="tx1"/>
                </a:solidFill>
              </a:rPr>
              <a:t> the transmission </a:t>
            </a:r>
            <a:r>
              <a:rPr lang="fr-FR" altLang="fr-FR" dirty="0" err="1" smtClean="0">
                <a:solidFill>
                  <a:schemeClr val="tx1"/>
                </a:solidFill>
              </a:rPr>
              <a:t>link</a:t>
            </a:r>
            <a:r>
              <a:rPr lang="fr-FR" altLang="fr-FR" dirty="0" smtClean="0">
                <a:solidFill>
                  <a:schemeClr val="tx1"/>
                </a:solidFill>
              </a:rPr>
              <a:t>… </a:t>
            </a:r>
            <a:r>
              <a:rPr lang="fr-FR" altLang="fr-FR" dirty="0" err="1" smtClean="0">
                <a:solidFill>
                  <a:schemeClr val="tx1"/>
                </a:solidFill>
              </a:rPr>
              <a:t>Can’t</a:t>
            </a:r>
            <a:r>
              <a:rPr lang="fr-FR" altLang="fr-FR" dirty="0" smtClean="0">
                <a:solidFill>
                  <a:schemeClr val="tx1"/>
                </a:solidFill>
              </a:rPr>
              <a:t> help </a:t>
            </a:r>
            <a:r>
              <a:rPr lang="fr-FR" altLang="fr-FR" dirty="0" err="1" smtClean="0">
                <a:solidFill>
                  <a:schemeClr val="tx1"/>
                </a:solidFill>
              </a:rPr>
              <a:t>you</a:t>
            </a:r>
            <a:r>
              <a:rPr lang="fr-FR" altLang="fr-FR" dirty="0" smtClean="0">
                <a:solidFill>
                  <a:schemeClr val="tx1"/>
                </a:solidFill>
              </a:rPr>
              <a:t> </a:t>
            </a:r>
            <a:r>
              <a:rPr lang="fr-FR" altLang="fr-FR" dirty="0" err="1" smtClean="0">
                <a:solidFill>
                  <a:schemeClr val="tx1"/>
                </a:solidFill>
              </a:rPr>
              <a:t>sorry</a:t>
            </a:r>
            <a:r>
              <a:rPr lang="fr-FR" altLang="fr-FR" dirty="0" smtClean="0">
                <a:solidFill>
                  <a:schemeClr val="tx1"/>
                </a:solidFill>
              </a:rPr>
              <a:t>…</a:t>
            </a:r>
            <a:endParaRPr lang="fr-FR" alt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89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Main use-cases, comparing atomic clock for National Metrologist Institute in Europe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711" y="1534589"/>
            <a:ext cx="6824067" cy="45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4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12A78A-BF01-44C7-9E35-6D822C0E8866}">
  <ds:schemaRefs>
    <ds:schemaRef ds:uri="http://purl.org/dc/terms/"/>
    <ds:schemaRef ds:uri="http://www.w3.org/XML/1998/namespace"/>
    <ds:schemaRef ds:uri="http://schemas.microsoft.com/office/2006/documentManagement/types"/>
    <ds:schemaRef ds:uri="e2e8627e-9120-4592-bf70-1c86d23ddb27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33c70a20-266a-45ad-bf4a-dd457e1766dc"/>
    <ds:schemaRef ds:uri="http://schemas.microsoft.com/office/2006/metadata/properties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Presentation Template - January 2019</Template>
  <TotalTime>979</TotalTime>
  <Words>1779</Words>
  <Application>Microsoft Office PowerPoint</Application>
  <PresentationFormat>Grand écran</PresentationFormat>
  <Paragraphs>479</Paragraphs>
  <Slides>25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25</vt:i4>
      </vt:variant>
    </vt:vector>
  </HeadingPairs>
  <TitlesOfParts>
    <vt:vector size="37" baseType="lpstr">
      <vt:lpstr>Arial</vt:lpstr>
      <vt:lpstr>Calibri</vt:lpstr>
      <vt:lpstr>Calibri (Corps)</vt:lpstr>
      <vt:lpstr>Calibri Light</vt:lpstr>
      <vt:lpstr>Cambria Math</vt:lpstr>
      <vt:lpstr>Courier New</vt:lpstr>
      <vt:lpstr>Foobar Pro</vt:lpstr>
      <vt:lpstr>Helvetica</vt:lpstr>
      <vt:lpstr>Symbol</vt:lpstr>
      <vt:lpstr>Custom Design</vt:lpstr>
      <vt:lpstr>1_Custom Design</vt:lpstr>
      <vt:lpstr>Office Theme</vt:lpstr>
      <vt:lpstr>Présentation PowerPoint</vt:lpstr>
      <vt:lpstr>Outlines</vt:lpstr>
      <vt:lpstr>Introduction to time and frequency distribution</vt:lpstr>
      <vt:lpstr>Introduction to time and frequency distribution</vt:lpstr>
      <vt:lpstr>Introduction to time and frequency distribution</vt:lpstr>
      <vt:lpstr>Introduction to time and frequency distribution</vt:lpstr>
      <vt:lpstr>Main use-cases, comparing atomic clock for National Metrologist Institute in Europe</vt:lpstr>
      <vt:lpstr>Main use-cases, comparing atomic clock for National Metrologist Institute in Europe</vt:lpstr>
      <vt:lpstr>Main use-cases, comparing atomic clock for National Metrologist Institute in Europe</vt:lpstr>
      <vt:lpstr>Main use-cases, comparing atomic clock for National Metrologist Institute in Europe</vt:lpstr>
      <vt:lpstr>Main use-cases, comparing atomic clock for National Metrologist Institute in Europe</vt:lpstr>
      <vt:lpstr>Main use-cases, comparing atomic clock for National Metrologist Institute in Europe</vt:lpstr>
      <vt:lpstr>Early conclusions</vt:lpstr>
      <vt:lpstr>Situation in Europe</vt:lpstr>
      <vt:lpstr>TRL of techniques</vt:lpstr>
      <vt:lpstr>Example of T/F setup, optical link</vt:lpstr>
      <vt:lpstr>Example of T/F setup, zoom in ILA</vt:lpstr>
      <vt:lpstr>Some T/F Networks in Europe</vt:lpstr>
      <vt:lpstr>OTFN project to catalyze the emergence of metrological networks in Europe</vt:lpstr>
      <vt:lpstr>T/F services a new challenge for NREN to improve all science domains </vt:lpstr>
      <vt:lpstr>Présentation PowerPoint</vt:lpstr>
      <vt:lpstr>OADMs thin films</vt:lpstr>
      <vt:lpstr>CLONETS project</vt:lpstr>
      <vt:lpstr>Icon set 1 (use them as much you can)</vt:lpstr>
      <vt:lpstr>Icon set 2 (use them as much you can)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 Kramer</dc:creator>
  <cp:lastModifiedBy>Nicolas QUINTIN</cp:lastModifiedBy>
  <cp:revision>85</cp:revision>
  <dcterms:created xsi:type="dcterms:W3CDTF">2019-08-27T11:11:06Z</dcterms:created>
  <dcterms:modified xsi:type="dcterms:W3CDTF">2020-01-15T08:44:14Z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