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7.jpg" ContentType="image/jpe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04" r:id="rId3"/>
    <p:sldId id="308" r:id="rId4"/>
    <p:sldId id="294" r:id="rId5"/>
    <p:sldId id="305" r:id="rId6"/>
    <p:sldId id="271" r:id="rId7"/>
    <p:sldId id="274" r:id="rId8"/>
    <p:sldId id="306" r:id="rId9"/>
    <p:sldId id="280" r:id="rId10"/>
    <p:sldId id="258" r:id="rId11"/>
    <p:sldId id="286" r:id="rId12"/>
    <p:sldId id="307" r:id="rId13"/>
    <p:sldId id="257" r:id="rId14"/>
    <p:sldId id="259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81098"/>
  </p:normalViewPr>
  <p:slideViewPr>
    <p:cSldViewPr snapToGrid="0" snapToObjects="1">
      <p:cViewPr varScale="1">
        <p:scale>
          <a:sx n="118" d="100"/>
          <a:sy n="118" d="100"/>
        </p:scale>
        <p:origin x="248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6875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3686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en-GB" sz="2000" b="0" strike="noStrike" spc="-1">
                <a:latin typeface="Arial"/>
              </a:rPr>
              <a:t>MVP approach: build-measure-learn feedback loop is designed to ensure that the project outcome continuously improves</a:t>
            </a:r>
          </a:p>
        </p:txBody>
      </p:sp>
      <p:sp>
        <p:nvSpPr>
          <p:cNvPr id="244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6C166F-3098-4D2B-9FE6-E4BCE0E9BDF7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210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45282" y="6377941"/>
            <a:ext cx="3901439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TNC 2018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916942" y="6459052"/>
            <a:ext cx="84137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13/06/2018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11049291" y="6459052"/>
            <a:ext cx="238125" cy="243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33347" marR="0" lvl="0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133347" marR="0" lvl="1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3347" marR="0" lvl="2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3347" marR="0" lvl="3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33347" marR="0" lvl="4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133347" marR="0" lvl="5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133347" marR="0" lvl="6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3347" marR="0" lvl="7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33347" marR="0" lvl="8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1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01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3866">
              <a:spcBef>
                <a:spcPts val="60"/>
              </a:spcBef>
            </a:pPr>
            <a:fld id="{81D60167-4931-47E6-BA6A-407CBD079E47}" type="slidenum">
              <a:rPr lang="en-GB" smtClean="0"/>
              <a:pPr marL="33866">
                <a:spcBef>
                  <a:spcPts val="60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6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moodle.org/plugins/mod_ejsapp" TargetMode="External"/><Relationship Id="rId13" Type="http://schemas.openxmlformats.org/officeDocument/2006/relationships/hyperlink" Target="https://docs.moodle.org/34/en/Lesson_activity" TargetMode="External"/><Relationship Id="rId3" Type="http://schemas.openxmlformats.org/officeDocument/2006/relationships/hyperlink" Target="https://trello.com/tour" TargetMode="External"/><Relationship Id="rId7" Type="http://schemas.openxmlformats.org/officeDocument/2006/relationships/hyperlink" Target="https://www.youtube.com/watch?v=6J2ePQr-LoQ" TargetMode="External"/><Relationship Id="rId12" Type="http://schemas.openxmlformats.org/officeDocument/2006/relationships/hyperlink" Target="https://moodle.org/plugins/mod_treasurehunt" TargetMode="External"/><Relationship Id="rId2" Type="http://schemas.openxmlformats.org/officeDocument/2006/relationships/hyperlink" Target="https://docs.moodle.org/34/en/Wiki_activity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netmode/selcont" TargetMode="External"/><Relationship Id="rId11" Type="http://schemas.openxmlformats.org/officeDocument/2006/relationships/hyperlink" Target="http://swan.web.cern.ch/content/basic-examples" TargetMode="External"/><Relationship Id="rId5" Type="http://schemas.openxmlformats.org/officeDocument/2006/relationships/hyperlink" Target="https://moodle.org/plugins/mod_webrtcexperiments" TargetMode="External"/><Relationship Id="rId10" Type="http://schemas.openxmlformats.org/officeDocument/2006/relationships/hyperlink" Target="http://cernbox.web.cern.ch/cernbox/en/" TargetMode="External"/><Relationship Id="rId4" Type="http://schemas.openxmlformats.org/officeDocument/2006/relationships/hyperlink" Target="https://docs.moodle.org/34/en/Assignment_activity" TargetMode="External"/><Relationship Id="rId9" Type="http://schemas.openxmlformats.org/officeDocument/2006/relationships/hyperlink" Target="https://moodle.org/plugins/mod_hvp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5" y="1265689"/>
            <a:ext cx="9553153" cy="1785335"/>
          </a:xfrm>
        </p:spPr>
        <p:txBody>
          <a:bodyPr>
            <a:normAutofit/>
          </a:bodyPr>
          <a:lstStyle/>
          <a:p>
            <a:r>
              <a:rPr lang="pt-BR" sz="5400" dirty="0" err="1">
                <a:solidFill>
                  <a:schemeClr val="accent2"/>
                </a:solidFill>
              </a:rPr>
              <a:t>Introducing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Up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to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University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pt-BR" sz="3600" i="1" dirty="0" err="1"/>
              <a:t>Name</a:t>
            </a:r>
            <a:r>
              <a:rPr lang="pt-BR" sz="3600" i="1" dirty="0"/>
              <a:t> </a:t>
            </a:r>
            <a:r>
              <a:rPr lang="pt-BR" sz="3600" i="1" dirty="0" err="1"/>
              <a:t>of</a:t>
            </a:r>
            <a:r>
              <a:rPr lang="pt-BR" sz="3600" i="1" dirty="0"/>
              <a:t> </a:t>
            </a:r>
            <a:r>
              <a:rPr lang="pt-BR" sz="3600" i="1" dirty="0" err="1"/>
              <a:t>presenter</a:t>
            </a:r>
            <a:endParaRPr lang="pt-BR" sz="3600" i="1" dirty="0"/>
          </a:p>
          <a:p>
            <a:pPr algn="l"/>
            <a:r>
              <a:rPr lang="pt-BR" sz="3600" dirty="0" err="1"/>
              <a:t>Name</a:t>
            </a:r>
            <a:r>
              <a:rPr lang="pt-BR" sz="3600" dirty="0"/>
              <a:t> </a:t>
            </a:r>
            <a:r>
              <a:rPr lang="pt-BR" sz="3600" dirty="0" err="1"/>
              <a:t>of</a:t>
            </a:r>
            <a:r>
              <a:rPr lang="pt-BR" sz="3600" dirty="0"/>
              <a:t> </a:t>
            </a:r>
            <a:r>
              <a:rPr lang="pt-BR" sz="3600" dirty="0" err="1"/>
              <a:t>organization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 err="1"/>
              <a:t>Name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event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ECA13C-C5C9-5E42-A555-AF2ED651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>
                <a:latin typeface="Raleway" panose="020B0503030101060003" pitchFamily="34" charset="77"/>
              </a:rPr>
              <a:t>www.up2university.eu</a:t>
            </a:r>
            <a:endParaRPr lang="pt-BR" dirty="0">
              <a:latin typeface="Raleway" panose="020B0503030101060003" pitchFamily="34" charset="77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6AFDB-8AB0-D341-9196-4609CF26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>
                <a:latin typeface="Raleway" panose="020B0503030101060003" pitchFamily="34" charset="77"/>
              </a:rPr>
              <a:pPr/>
              <a:t>10</a:t>
            </a:fld>
            <a:endParaRPr lang="pt-BR">
              <a:latin typeface="Raleway" panose="020B0503030101060003" pitchFamily="34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65D9D-5F39-4B49-AC1A-DB072BBA46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>
              <a:latin typeface="Raleway" panose="020B0503030101060003" pitchFamily="34" charset="77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34EEABA-A66E-364E-AA06-B136AAD303D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>
              <a:latin typeface="Raleway" panose="020B0503030101060003" pitchFamily="34" charset="77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A479AE4-131F-C441-BB4D-76FD35181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aleway" panose="020B0503030101060003" pitchFamily="34" charset="77"/>
              </a:rPr>
              <a:t> </a:t>
            </a:r>
          </a:p>
        </p:txBody>
      </p:sp>
      <p:graphicFrame>
        <p:nvGraphicFramePr>
          <p:cNvPr id="14" name="object 2">
            <a:extLst>
              <a:ext uri="{FF2B5EF4-FFF2-40B4-BE49-F238E27FC236}">
                <a16:creationId xmlns:a16="http://schemas.microsoft.com/office/drawing/2014/main" id="{019B09C3-8611-5C4E-AF67-5B2253F429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129656"/>
              </p:ext>
            </p:extLst>
          </p:nvPr>
        </p:nvGraphicFramePr>
        <p:xfrm>
          <a:off x="642551" y="1235676"/>
          <a:ext cx="10711249" cy="51959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6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0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933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099">
                <a:tc>
                  <a:txBody>
                    <a:bodyPr/>
                    <a:lstStyle/>
                    <a:p>
                      <a:pPr marL="52705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b="1" spc="-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Teaching</a:t>
                      </a:r>
                      <a:r>
                        <a:rPr sz="12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models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21st </a:t>
                      </a:r>
                      <a:r>
                        <a:rPr sz="12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century </a:t>
                      </a:r>
                      <a:r>
                        <a:rPr sz="12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skills </a:t>
                      </a:r>
                      <a:r>
                        <a:rPr sz="12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for </a:t>
                      </a:r>
                      <a:r>
                        <a:rPr sz="12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2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academic</a:t>
                      </a:r>
                      <a:r>
                        <a:rPr sz="1200" b="1" spc="-1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learner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57023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Technological </a:t>
                      </a:r>
                      <a:r>
                        <a:rPr sz="12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solution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Technological</a:t>
                      </a:r>
                      <a:r>
                        <a:rPr sz="12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tools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1018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 </a:t>
                      </a:r>
                      <a:r>
                        <a:rPr sz="12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Based </a:t>
                      </a:r>
                      <a:r>
                        <a:rPr sz="12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Learning</a:t>
                      </a:r>
                      <a:r>
                        <a:rPr sz="12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(PBL)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2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Critical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Thinking </a:t>
                      </a:r>
                      <a:r>
                        <a:rPr sz="1200" spc="15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Problem</a:t>
                      </a:r>
                      <a:r>
                        <a:rPr sz="1200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0" dirty="0">
                          <a:latin typeface="Arial"/>
                          <a:cs typeface="Arial"/>
                        </a:rPr>
                        <a:t>Solving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Communication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</a:t>
                      </a:r>
                      <a:r>
                        <a:rPr sz="12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Collaboration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Information, 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Media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45" dirty="0">
                          <a:latin typeface="Arial"/>
                          <a:cs typeface="Arial"/>
                        </a:rPr>
                        <a:t>Technology</a:t>
                      </a:r>
                      <a:r>
                        <a:rPr sz="1200" spc="-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Literacy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10" dirty="0">
                          <a:latin typeface="Arial"/>
                          <a:cs typeface="Arial"/>
                        </a:rPr>
                        <a:t>Mind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0" dirty="0">
                          <a:latin typeface="Arial"/>
                          <a:cs typeface="Arial"/>
                        </a:rPr>
                        <a:t>maps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Project</a:t>
                      </a:r>
                      <a:r>
                        <a:rPr sz="12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management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Content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management</a:t>
                      </a:r>
                      <a:r>
                        <a:rPr sz="12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45" dirty="0">
                          <a:latin typeface="Arial"/>
                          <a:cs typeface="Arial"/>
                        </a:rPr>
                        <a:t>system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3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2"/>
                        </a:rPr>
                        <a:t>Wikis</a:t>
                      </a:r>
                      <a:r>
                        <a:rPr sz="1200" spc="-50" dirty="0">
                          <a:solidFill>
                            <a:srgbClr val="0462C1"/>
                          </a:solidFill>
                          <a:latin typeface="Arial"/>
                          <a:cs typeface="Arial"/>
                          <a:hlinkClick r:id="rId2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(core)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3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3"/>
                        </a:rPr>
                        <a:t>Trello</a:t>
                      </a:r>
                      <a:r>
                        <a:rPr sz="1200" spc="-40" dirty="0">
                          <a:solidFill>
                            <a:srgbClr val="0462C1"/>
                          </a:solidFill>
                          <a:latin typeface="Arial"/>
                          <a:cs typeface="Arial"/>
                          <a:hlinkClick r:id="rId3"/>
                        </a:rPr>
                        <a:t> </a:t>
                      </a:r>
                      <a:r>
                        <a:rPr sz="1200" spc="-60" dirty="0">
                          <a:latin typeface="Arial"/>
                          <a:cs typeface="Arial"/>
                        </a:rPr>
                        <a:t>(LTI)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4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4"/>
                        </a:rPr>
                        <a:t>Group assignment</a:t>
                      </a:r>
                      <a:r>
                        <a:rPr sz="1200" spc="-55" dirty="0">
                          <a:solidFill>
                            <a:srgbClr val="0462C1"/>
                          </a:solidFill>
                          <a:latin typeface="Arial"/>
                          <a:cs typeface="Arial"/>
                          <a:hlinkClick r:id="rId4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(core)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5578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200" b="1" spc="-6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Flipped</a:t>
                      </a:r>
                      <a:r>
                        <a:rPr sz="1200" b="1" spc="-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Classroom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2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Self-Direction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Information, 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Media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45" dirty="0">
                          <a:latin typeface="Arial"/>
                          <a:cs typeface="Arial"/>
                        </a:rPr>
                        <a:t>Technology</a:t>
                      </a:r>
                      <a:r>
                        <a:rPr sz="1200" spc="-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Literacy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20" dirty="0">
                          <a:latin typeface="Arial"/>
                          <a:cs typeface="Arial"/>
                        </a:rPr>
                        <a:t>Interactive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Presentation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9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5"/>
                        </a:rPr>
                        <a:t>WebRTC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5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6"/>
                        </a:rPr>
                        <a:t>SelCont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10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7"/>
                        </a:rPr>
                        <a:t>EduOER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80" dirty="0">
                          <a:latin typeface="Arial"/>
                          <a:cs typeface="Arial"/>
                        </a:rPr>
                        <a:t>H5P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6198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Experiential</a:t>
                      </a:r>
                      <a:r>
                        <a:rPr sz="12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Learning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Critical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Thinking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Problem</a:t>
                      </a:r>
                      <a:r>
                        <a:rPr sz="12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0" dirty="0">
                          <a:latin typeface="Arial"/>
                          <a:cs typeface="Arial"/>
                        </a:rPr>
                        <a:t>Solving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Communication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</a:t>
                      </a:r>
                      <a:r>
                        <a:rPr sz="12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Collaboration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Self-Direction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45" dirty="0">
                          <a:latin typeface="Arial"/>
                          <a:cs typeface="Arial"/>
                        </a:rPr>
                        <a:t>Remote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online</a:t>
                      </a:r>
                      <a:r>
                        <a:rPr sz="12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45" dirty="0">
                          <a:latin typeface="Arial"/>
                          <a:cs typeface="Arial"/>
                        </a:rPr>
                        <a:t>labs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40" dirty="0">
                          <a:latin typeface="Arial"/>
                          <a:cs typeface="Arial"/>
                        </a:rPr>
                        <a:t>Educational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70" dirty="0">
                          <a:latin typeface="Arial"/>
                          <a:cs typeface="Arial"/>
                        </a:rPr>
                        <a:t>Games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Simulation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Reflection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15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8"/>
                        </a:rPr>
                        <a:t>EJS</a:t>
                      </a:r>
                      <a:r>
                        <a:rPr sz="1200" u="sng" spc="-9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8"/>
                        </a:rPr>
                        <a:t> </a:t>
                      </a:r>
                      <a:r>
                        <a:rPr sz="1200" u="sng" spc="-4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8"/>
                        </a:rPr>
                        <a:t>Remote</a:t>
                      </a:r>
                      <a:r>
                        <a:rPr sz="1200" u="sng" spc="-9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8"/>
                        </a:rPr>
                        <a:t> </a:t>
                      </a:r>
                      <a:r>
                        <a:rPr sz="1200" u="sng" spc="-9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8"/>
                        </a:rPr>
                        <a:t>LABs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8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9"/>
                        </a:rPr>
                        <a:t>H5P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7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10"/>
                        </a:rPr>
                        <a:t>CERNbox</a:t>
                      </a:r>
                      <a:r>
                        <a:rPr sz="1200" spc="-75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200" u="sng" spc="-7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11"/>
                        </a:rPr>
                        <a:t>SWAN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6198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Place-Based 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learning </a:t>
                      </a:r>
                      <a:r>
                        <a:rPr sz="12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Education</a:t>
                      </a:r>
                      <a:r>
                        <a:rPr sz="1200" b="1" spc="-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(PBE)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Critical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Thinking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Problem</a:t>
                      </a:r>
                      <a:r>
                        <a:rPr sz="12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0" dirty="0">
                          <a:latin typeface="Arial"/>
                          <a:cs typeface="Arial"/>
                        </a:rPr>
                        <a:t>Solving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Communication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</a:t>
                      </a:r>
                      <a:r>
                        <a:rPr sz="12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Collaboration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Self-Direction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Information, 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Media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45" dirty="0">
                          <a:latin typeface="Arial"/>
                          <a:cs typeface="Arial"/>
                        </a:rPr>
                        <a:t>Technology</a:t>
                      </a:r>
                      <a:r>
                        <a:rPr sz="1200" spc="-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Literacy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Maps/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35" dirty="0">
                          <a:latin typeface="Arial"/>
                          <a:cs typeface="Arial"/>
                        </a:rPr>
                        <a:t>GPS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55" dirty="0">
                          <a:latin typeface="Arial"/>
                          <a:cs typeface="Arial"/>
                        </a:rPr>
                        <a:t>Social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 community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Augmented</a:t>
                      </a:r>
                      <a:r>
                        <a:rPr sz="12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reality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Mobile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45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12"/>
                        </a:rPr>
                        <a:t>Treasure </a:t>
                      </a:r>
                      <a:r>
                        <a:rPr sz="1200" u="sng" spc="-1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12"/>
                        </a:rPr>
                        <a:t>hunt</a:t>
                      </a:r>
                      <a:r>
                        <a:rPr sz="1200" spc="-40" dirty="0">
                          <a:solidFill>
                            <a:srgbClr val="0462C1"/>
                          </a:solidFill>
                          <a:latin typeface="Arial"/>
                          <a:cs typeface="Arial"/>
                          <a:hlinkClick r:id="rId12"/>
                        </a:rPr>
                        <a:t> 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(M)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958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2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Scenario-based</a:t>
                      </a:r>
                      <a:r>
                        <a:rPr sz="1200" b="1" spc="-9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learning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Critical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Thinking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Problem</a:t>
                      </a:r>
                      <a:r>
                        <a:rPr sz="12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0" dirty="0">
                          <a:latin typeface="Arial"/>
                          <a:cs typeface="Arial"/>
                        </a:rPr>
                        <a:t>Solving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Communication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</a:t>
                      </a:r>
                      <a:r>
                        <a:rPr sz="12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Collaboration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4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Self-Direction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5920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5920" algn="l"/>
                          <a:tab pos="376555" algn="l"/>
                        </a:tabLst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Information, 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Media </a:t>
                      </a:r>
                      <a:r>
                        <a:rPr sz="1200" spc="10" dirty="0">
                          <a:latin typeface="Arial"/>
                          <a:cs typeface="Arial"/>
                        </a:rPr>
                        <a:t>&amp; </a:t>
                      </a:r>
                      <a:r>
                        <a:rPr sz="1200" spc="-45" dirty="0">
                          <a:latin typeface="Arial"/>
                          <a:cs typeface="Arial"/>
                        </a:rPr>
                        <a:t>Technology</a:t>
                      </a:r>
                      <a:r>
                        <a:rPr sz="1200" spc="-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Literacy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5" dirty="0">
                          <a:latin typeface="Arial"/>
                          <a:cs typeface="Arial"/>
                        </a:rPr>
                        <a:t>Wikis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spc="-30" dirty="0">
                          <a:latin typeface="Arial"/>
                          <a:cs typeface="Arial"/>
                        </a:rPr>
                        <a:t>Timeline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285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7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13"/>
                        </a:rPr>
                        <a:t>Lesson</a:t>
                      </a:r>
                      <a:r>
                        <a:rPr sz="1200" spc="-70" dirty="0">
                          <a:solidFill>
                            <a:srgbClr val="0462C1"/>
                          </a:solidFill>
                          <a:latin typeface="Arial"/>
                          <a:cs typeface="Arial"/>
                          <a:hlinkClick r:id="rId13"/>
                        </a:rPr>
                        <a:t> </a:t>
                      </a:r>
                      <a:r>
                        <a:rPr sz="1200" spc="-25" dirty="0">
                          <a:latin typeface="Arial"/>
                          <a:cs typeface="Arial"/>
                        </a:rPr>
                        <a:t>(storyline</a:t>
                      </a:r>
                      <a:r>
                        <a:rPr sz="12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40" dirty="0">
                          <a:latin typeface="Arial"/>
                          <a:cs typeface="Arial"/>
                        </a:rPr>
                        <a:t>scenario)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376555" indent="-342900">
                        <a:lnSpc>
                          <a:spcPct val="100000"/>
                        </a:lnSpc>
                        <a:spcBef>
                          <a:spcPts val="480"/>
                        </a:spcBef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200" u="sng" spc="-80" dirty="0">
                          <a:solidFill>
                            <a:srgbClr val="0462C1"/>
                          </a:solidFill>
                          <a:uFill>
                            <a:solidFill>
                              <a:srgbClr val="0462C1"/>
                            </a:solidFill>
                          </a:uFill>
                          <a:latin typeface="Arial"/>
                          <a:cs typeface="Arial"/>
                          <a:hlinkClick r:id="rId9"/>
                        </a:rPr>
                        <a:t>H5P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474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5057" y="66556"/>
            <a:ext cx="10003971" cy="1189214"/>
          </a:xfrm>
          <a:prstGeom prst="rect">
            <a:avLst/>
          </a:prstGeom>
        </p:spPr>
        <p:txBody>
          <a:bodyPr vert="horz" wrap="square" lIns="0" tIns="85513" rIns="0" bIns="0" rtlCol="0" anchor="ctr">
            <a:spAutoFit/>
          </a:bodyPr>
          <a:lstStyle/>
          <a:p>
            <a:pPr marL="2835416" marR="6773" indent="-2819330">
              <a:lnSpc>
                <a:spcPts val="4320"/>
              </a:lnSpc>
              <a:spcBef>
                <a:spcPts val="673"/>
              </a:spcBef>
            </a:pPr>
            <a:r>
              <a:rPr lang="en-GB" sz="4000" dirty="0"/>
              <a:t>Some Up2U Professional Development</a:t>
            </a:r>
            <a:br>
              <a:rPr lang="en-GB" sz="4000" dirty="0"/>
            </a:br>
            <a:r>
              <a:rPr lang="en-GB" sz="4000" dirty="0"/>
              <a:t>Model in three Phases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2272" y="2307854"/>
            <a:ext cx="10066020" cy="315590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dirty="0">
                <a:latin typeface="Trebuchet MS"/>
                <a:cs typeface="Trebuchet MS"/>
              </a:rPr>
              <a:t>Three </a:t>
            </a:r>
            <a:r>
              <a:rPr sz="2400" spc="-7" dirty="0">
                <a:latin typeface="Trebuchet MS"/>
                <a:cs typeface="Trebuchet MS"/>
              </a:rPr>
              <a:t>main </a:t>
            </a:r>
            <a:r>
              <a:rPr sz="2400" spc="-27" dirty="0">
                <a:latin typeface="Trebuchet MS"/>
                <a:cs typeface="Trebuchet MS"/>
              </a:rPr>
              <a:t>Phases </a:t>
            </a:r>
            <a:r>
              <a:rPr sz="2400" spc="-7" dirty="0">
                <a:latin typeface="Trebuchet MS"/>
                <a:cs typeface="Trebuchet MS"/>
              </a:rPr>
              <a:t>for the Up2U </a:t>
            </a:r>
            <a:r>
              <a:rPr sz="2400" spc="-20" dirty="0">
                <a:latin typeface="Trebuchet MS"/>
                <a:cs typeface="Trebuchet MS"/>
              </a:rPr>
              <a:t>Professional</a:t>
            </a:r>
            <a:r>
              <a:rPr sz="2400" dirty="0">
                <a:latin typeface="Trebuchet MS"/>
                <a:cs typeface="Trebuchet MS"/>
              </a:rPr>
              <a:t> </a:t>
            </a:r>
            <a:r>
              <a:rPr sz="2400" spc="-7" dirty="0">
                <a:latin typeface="Trebuchet MS"/>
                <a:cs typeface="Trebuchet MS"/>
              </a:rPr>
              <a:t>Development</a:t>
            </a:r>
            <a:endParaRPr sz="2400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2873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27" dirty="0">
                <a:solidFill>
                  <a:srgbClr val="004360"/>
                </a:solidFill>
                <a:latin typeface="Trebuchet MS"/>
                <a:cs typeface="Trebuchet MS"/>
              </a:rPr>
              <a:t>Phase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One –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Introduction to</a:t>
            </a:r>
            <a:r>
              <a:rPr sz="2667" spc="-10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ecosystem</a:t>
            </a:r>
            <a:endParaRPr sz="2667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2880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27" dirty="0">
                <a:solidFill>
                  <a:srgbClr val="004360"/>
                </a:solidFill>
                <a:latin typeface="Trebuchet MS"/>
                <a:cs typeface="Trebuchet MS"/>
              </a:rPr>
              <a:t>Phase </a:t>
            </a:r>
            <a:r>
              <a:rPr sz="2667" spc="-127" dirty="0">
                <a:solidFill>
                  <a:srgbClr val="004360"/>
                </a:solidFill>
                <a:latin typeface="Trebuchet MS"/>
                <a:cs typeface="Trebuchet MS"/>
              </a:rPr>
              <a:t>Two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–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Hands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on Experience and students</a:t>
            </a:r>
            <a:r>
              <a:rPr sz="2667" spc="-10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involvement</a:t>
            </a:r>
            <a:endParaRPr sz="2667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3040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27" dirty="0">
                <a:solidFill>
                  <a:srgbClr val="004360"/>
                </a:solidFill>
                <a:latin typeface="Trebuchet MS"/>
                <a:cs typeface="Trebuchet MS"/>
              </a:rPr>
              <a:t>Phase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Three – </a:t>
            </a:r>
            <a:r>
              <a:rPr sz="2667" spc="-47" dirty="0">
                <a:solidFill>
                  <a:srgbClr val="004360"/>
                </a:solidFill>
                <a:latin typeface="Trebuchet MS"/>
                <a:cs typeface="Trebuchet MS"/>
              </a:rPr>
              <a:t>“Train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the</a:t>
            </a:r>
            <a:r>
              <a:rPr sz="2667" spc="-200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40" dirty="0">
                <a:solidFill>
                  <a:srgbClr val="004360"/>
                </a:solidFill>
                <a:latin typeface="Trebuchet MS"/>
                <a:cs typeface="Trebuchet MS"/>
              </a:rPr>
              <a:t>Trainer”</a:t>
            </a:r>
            <a:endParaRPr sz="266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US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Nine pilots in Up2U </a:t>
            </a:r>
            <a:r>
              <a:rPr sz="2400" spc="-20" dirty="0">
                <a:latin typeface="Trebuchet MS"/>
                <a:cs typeface="Trebuchet MS"/>
              </a:rPr>
              <a:t>Professional </a:t>
            </a:r>
            <a:r>
              <a:rPr sz="2400" spc="-7" dirty="0">
                <a:latin typeface="Trebuchet MS"/>
                <a:cs typeface="Trebuchet MS"/>
              </a:rPr>
              <a:t>Development</a:t>
            </a:r>
            <a:r>
              <a:rPr sz="2400" spc="-27" dirty="0">
                <a:latin typeface="Trebuchet MS"/>
                <a:cs typeface="Trebuchet MS"/>
              </a:rPr>
              <a:t> </a:t>
            </a:r>
            <a:r>
              <a:rPr sz="2400" spc="-7" dirty="0">
                <a:latin typeface="Trebuchet MS"/>
                <a:cs typeface="Trebuchet MS"/>
              </a:rPr>
              <a:t>program</a:t>
            </a:r>
            <a:endParaRPr sz="2400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2873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Combination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of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technology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and</a:t>
            </a:r>
            <a:r>
              <a:rPr sz="2667" spc="-14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pedagogy</a:t>
            </a:r>
            <a:endParaRPr sz="2667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3040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Combination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of skills,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educational needs, technological</a:t>
            </a:r>
            <a:r>
              <a:rPr sz="2667" spc="-14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tools</a:t>
            </a:r>
            <a:endParaRPr sz="2667" dirty="0">
              <a:latin typeface="Trebuchet MS"/>
              <a:cs typeface="Trebuchet M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E0C9540-125A-C341-AE4E-A1620019B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 dirty="0"/>
              <a:t>www.up2university.eu</a:t>
            </a:r>
          </a:p>
        </p:txBody>
      </p:sp>
    </p:spTree>
    <p:extLst>
      <p:ext uri="{BB962C8B-B14F-4D97-AF65-F5344CB8AC3E}">
        <p14:creationId xmlns:p14="http://schemas.microsoft.com/office/powerpoint/2010/main" val="4140367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of the Up2U 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400" spc="-5" dirty="0">
                <a:latin typeface="Trebuchet MS"/>
                <a:cs typeface="Trebuchet MS"/>
              </a:rPr>
              <a:t>An authenticated course creation in Up2U</a:t>
            </a:r>
            <a:r>
              <a:rPr lang="en-GB" sz="2400" spc="20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platform</a:t>
            </a:r>
          </a:p>
          <a:p>
            <a:endParaRPr lang="en-GB" sz="2400" spc="-15" dirty="0">
              <a:latin typeface="Trebuchet MS"/>
              <a:cs typeface="Trebuchet MS"/>
            </a:endParaRPr>
          </a:p>
          <a:p>
            <a:r>
              <a:rPr lang="en-GB" sz="2400" spc="-15" dirty="0">
                <a:latin typeface="Trebuchet MS"/>
                <a:cs typeface="Trebuchet MS"/>
              </a:rPr>
              <a:t>Recording </a:t>
            </a:r>
            <a:r>
              <a:rPr lang="en-GB" sz="2400" dirty="0">
                <a:latin typeface="Trebuchet MS"/>
                <a:cs typeface="Trebuchet MS"/>
              </a:rPr>
              <a:t>a </a:t>
            </a:r>
            <a:r>
              <a:rPr lang="en-GB" sz="2400" spc="-10" dirty="0">
                <a:latin typeface="Trebuchet MS"/>
                <a:cs typeface="Trebuchet MS"/>
              </a:rPr>
              <a:t>lecture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5" dirty="0">
              <a:latin typeface="Trebuchet MS"/>
              <a:cs typeface="Trebuchet MS"/>
            </a:endParaRPr>
          </a:p>
          <a:p>
            <a:r>
              <a:rPr lang="en-GB" sz="2400" spc="-5" dirty="0">
                <a:latin typeface="Trebuchet MS"/>
                <a:cs typeface="Trebuchet MS"/>
              </a:rPr>
              <a:t>Uploading </a:t>
            </a:r>
            <a:r>
              <a:rPr lang="en-GB" sz="2400" dirty="0">
                <a:latin typeface="Trebuchet MS"/>
                <a:cs typeface="Trebuchet MS"/>
              </a:rPr>
              <a:t>a </a:t>
            </a:r>
            <a:r>
              <a:rPr lang="en-GB" sz="2400" spc="-5" dirty="0">
                <a:latin typeface="Trebuchet MS"/>
                <a:cs typeface="Trebuchet MS"/>
              </a:rPr>
              <a:t>lecture </a:t>
            </a:r>
            <a:r>
              <a:rPr lang="en-GB" sz="2400" dirty="0">
                <a:latin typeface="Trebuchet MS"/>
                <a:cs typeface="Trebuchet MS"/>
              </a:rPr>
              <a:t>&amp; </a:t>
            </a:r>
            <a:r>
              <a:rPr lang="en-GB" sz="2400" spc="-5" dirty="0">
                <a:latin typeface="Trebuchet MS"/>
                <a:cs typeface="Trebuchet MS"/>
              </a:rPr>
              <a:t>Making</a:t>
            </a:r>
            <a:r>
              <a:rPr lang="en-GB" sz="2400" spc="-10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Assignments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5" dirty="0">
              <a:latin typeface="Trebuchet MS"/>
              <a:cs typeface="Trebuchet MS"/>
            </a:endParaRPr>
          </a:p>
          <a:p>
            <a:r>
              <a:rPr lang="en-GB" sz="2400" spc="-5" dirty="0">
                <a:latin typeface="Trebuchet MS"/>
                <a:cs typeface="Trebuchet MS"/>
              </a:rPr>
              <a:t>Interactive video creation and</a:t>
            </a:r>
            <a:r>
              <a:rPr lang="en-GB" sz="2400" spc="20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exercises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5" dirty="0">
              <a:latin typeface="Trebuchet MS"/>
              <a:cs typeface="Trebuchet MS"/>
            </a:endParaRPr>
          </a:p>
          <a:p>
            <a:r>
              <a:rPr lang="en-GB" sz="2400" spc="-5" dirty="0">
                <a:latin typeface="Trebuchet MS"/>
                <a:cs typeface="Trebuchet MS"/>
              </a:rPr>
              <a:t>Creation, storage and usage of open educational </a:t>
            </a:r>
            <a:r>
              <a:rPr lang="en-GB" sz="2400" spc="-10" dirty="0">
                <a:latin typeface="Trebuchet MS"/>
                <a:cs typeface="Trebuchet MS"/>
              </a:rPr>
              <a:t>content </a:t>
            </a:r>
            <a:r>
              <a:rPr lang="en-GB" sz="2400" dirty="0">
                <a:latin typeface="Trebuchet MS"/>
                <a:cs typeface="Trebuchet MS"/>
              </a:rPr>
              <a:t>in </a:t>
            </a:r>
            <a:r>
              <a:rPr lang="en-GB" sz="2400" spc="-5" dirty="0">
                <a:latin typeface="Trebuchet MS"/>
                <a:cs typeface="Trebuchet MS"/>
              </a:rPr>
              <a:t>up2u</a:t>
            </a:r>
            <a:r>
              <a:rPr lang="en-GB" sz="2400" spc="4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repository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10" dirty="0">
              <a:latin typeface="Trebuchet MS"/>
              <a:cs typeface="Trebuchet MS"/>
            </a:endParaRPr>
          </a:p>
          <a:p>
            <a:r>
              <a:rPr lang="en-GB" sz="2400" spc="-10" dirty="0">
                <a:latin typeface="Trebuchet MS"/>
                <a:cs typeface="Trebuchet MS"/>
              </a:rPr>
              <a:t>Virtual room</a:t>
            </a:r>
            <a:r>
              <a:rPr lang="en-GB" sz="2400" spc="2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communication</a:t>
            </a:r>
            <a:endParaRPr lang="en-GB" sz="2400" dirty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238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engage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98145" indent="-385445">
              <a:lnSpc>
                <a:spcPts val="2080"/>
              </a:lnSpc>
              <a:spcBef>
                <a:spcPts val="100"/>
              </a:spcBef>
              <a:buSzPct val="77777"/>
              <a:buAutoNum type="arabicPeriod"/>
              <a:tabLst>
                <a:tab pos="398145" algn="l"/>
                <a:tab pos="398780" algn="l"/>
              </a:tabLst>
            </a:pPr>
            <a:r>
              <a:rPr lang="en-GB" sz="2400" b="1" spc="-5" dirty="0">
                <a:latin typeface="Raleway" panose="020B0503030101060003" pitchFamily="34" charset="77"/>
                <a:cs typeface="Trebuchet MS"/>
              </a:rPr>
              <a:t>Come and experiment with the Up2U NGDLE in the</a:t>
            </a:r>
            <a:r>
              <a:rPr lang="en-GB" sz="2400" b="1" spc="-35" dirty="0">
                <a:latin typeface="Raleway" panose="020B0503030101060003" pitchFamily="34" charset="77"/>
                <a:cs typeface="Trebuchet MS"/>
              </a:rPr>
              <a:t> </a:t>
            </a:r>
            <a:r>
              <a:rPr lang="en-GB" sz="2400" b="1" spc="-10" dirty="0">
                <a:latin typeface="Raleway" panose="020B0503030101060003" pitchFamily="34" charset="77"/>
                <a:cs typeface="Trebuchet MS"/>
              </a:rPr>
              <a:t>cloud!</a:t>
            </a:r>
            <a:endParaRPr lang="en-GB" sz="2400" b="1" dirty="0">
              <a:latin typeface="Raleway" panose="020B0503030101060003" pitchFamily="34" charset="77"/>
              <a:cs typeface="Trebuchet MS"/>
            </a:endParaRPr>
          </a:p>
          <a:p>
            <a:pPr marL="527685">
              <a:lnSpc>
                <a:spcPts val="1600"/>
              </a:lnSpc>
            </a:pPr>
            <a:endParaRPr lang="en-GB" sz="2400" b="1" spc="-5" dirty="0">
              <a:solidFill>
                <a:srgbClr val="004360"/>
              </a:solidFill>
              <a:latin typeface="Raleway" panose="020B0503030101060003" pitchFamily="34" charset="77"/>
              <a:cs typeface="Trebuchet MS"/>
            </a:endParaRPr>
          </a:p>
          <a:p>
            <a:pPr marL="527685">
              <a:lnSpc>
                <a:spcPts val="1600"/>
              </a:lnSpc>
            </a:pP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Distributed private </a:t>
            </a:r>
            <a:r>
              <a:rPr lang="en-GB" sz="2400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cloud 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installation at </a:t>
            </a:r>
            <a:r>
              <a:rPr lang="en-GB" sz="2400" spc="-10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PSNC-Poland, 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GWDG-Germany</a:t>
            </a:r>
            <a:b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</a:br>
            <a:b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</a:b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and</a:t>
            </a:r>
            <a:r>
              <a:rPr lang="en-GB" sz="2400" spc="30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 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GRNET-Greece.</a:t>
            </a:r>
            <a:b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</a:br>
            <a:endParaRPr lang="en-GB" sz="2400" spc="-5" dirty="0">
              <a:latin typeface="Raleway" panose="020B0503030101060003" pitchFamily="34" charset="77"/>
              <a:cs typeface="Trebuchet MS"/>
            </a:endParaRPr>
          </a:p>
          <a:p>
            <a:pPr marL="398145" indent="-385445">
              <a:lnSpc>
                <a:spcPts val="2080"/>
              </a:lnSpc>
              <a:spcBef>
                <a:spcPts val="1295"/>
              </a:spcBef>
              <a:buSzPct val="77777"/>
              <a:buAutoNum type="arabicPeriod" startAt="2"/>
              <a:tabLst>
                <a:tab pos="398145" algn="l"/>
                <a:tab pos="398780" algn="l"/>
              </a:tabLst>
            </a:pPr>
            <a:r>
              <a:rPr lang="en-GB" sz="2500" b="1" spc="-5" dirty="0">
                <a:latin typeface="Raleway" panose="020B0503030101060003" pitchFamily="34" charset="77"/>
              </a:rPr>
              <a:t>Integrate components and functionalities into your LMS</a:t>
            </a:r>
          </a:p>
          <a:p>
            <a:pPr marL="527685">
              <a:lnSpc>
                <a:spcPts val="1515"/>
              </a:lnSpc>
            </a:pPr>
            <a:endParaRPr lang="en-GB" sz="2400" spc="-5" dirty="0">
              <a:solidFill>
                <a:srgbClr val="004360"/>
              </a:solidFill>
              <a:latin typeface="Raleway" panose="020B0503030101060003" pitchFamily="34" charset="77"/>
              <a:cs typeface="Trebuchet MS"/>
            </a:endParaRPr>
          </a:p>
          <a:p>
            <a:pPr marL="527685">
              <a:lnSpc>
                <a:spcPts val="1515"/>
              </a:lnSpc>
            </a:pPr>
            <a:r>
              <a:rPr lang="en-GB" sz="2400" spc="-5" dirty="0" err="1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Github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 </a:t>
            </a:r>
            <a:r>
              <a:rPr lang="en-GB" sz="2400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&amp; </a:t>
            </a:r>
            <a:r>
              <a:rPr lang="en-GB" sz="2400" spc="-5" dirty="0" err="1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Dockerhub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 images, automated deployment and configuration, </a:t>
            </a:r>
            <a:b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</a:br>
            <a:b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</a:b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documentation</a:t>
            </a:r>
            <a:r>
              <a:rPr lang="en-GB" sz="2400" spc="-7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 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and support</a:t>
            </a:r>
            <a:endParaRPr lang="en-GB" sz="2400" dirty="0">
              <a:latin typeface="Raleway" panose="020B0503030101060003" pitchFamily="34" charset="77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en-GB" sz="2400" dirty="0">
              <a:latin typeface="Raleway" panose="020B0503030101060003" pitchFamily="34" charset="77"/>
              <a:cs typeface="Times New Roman"/>
            </a:endParaRPr>
          </a:p>
          <a:p>
            <a:pPr marL="398145" marR="185420" indent="-385445">
              <a:lnSpc>
                <a:spcPts val="2080"/>
              </a:lnSpc>
              <a:spcBef>
                <a:spcPts val="1295"/>
              </a:spcBef>
              <a:buSzPct val="77777"/>
              <a:buFontTx/>
              <a:buAutoNum type="arabicPeriod" startAt="2"/>
              <a:tabLst>
                <a:tab pos="398145" algn="l"/>
                <a:tab pos="398780" algn="l"/>
              </a:tabLst>
            </a:pPr>
            <a:r>
              <a:rPr lang="en-GB" sz="2500" b="1" spc="-5" dirty="0">
                <a:latin typeface="Raleway" panose="020B0503030101060003" pitchFamily="34" charset="77"/>
              </a:rPr>
              <a:t>Take the entire open-source platform and deploy it on-</a:t>
            </a:r>
            <a:r>
              <a:rPr lang="en-GB" sz="2500" b="1" spc="-5" dirty="0" err="1">
                <a:latin typeface="Raleway" panose="020B0503030101060003" pitchFamily="34" charset="77"/>
              </a:rPr>
              <a:t>prem</a:t>
            </a:r>
            <a:r>
              <a:rPr lang="en-GB" sz="2500" b="1" spc="-5" dirty="0">
                <a:latin typeface="Raleway" panose="020B0503030101060003" pitchFamily="34" charset="77"/>
              </a:rPr>
              <a:t> or in your  preferred cloud</a:t>
            </a:r>
          </a:p>
          <a:p>
            <a:pPr marL="527685">
              <a:lnSpc>
                <a:spcPts val="1490"/>
              </a:lnSpc>
            </a:pPr>
            <a:endParaRPr lang="en-GB" sz="2400" spc="-5" dirty="0">
              <a:solidFill>
                <a:srgbClr val="004360"/>
              </a:solidFill>
              <a:latin typeface="Raleway" panose="020B0503030101060003" pitchFamily="34" charset="77"/>
              <a:cs typeface="Trebuchet MS"/>
            </a:endParaRPr>
          </a:p>
          <a:p>
            <a:pPr marL="527685">
              <a:lnSpc>
                <a:spcPts val="1490"/>
              </a:lnSpc>
            </a:pP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Integrated software stack in Docker</a:t>
            </a:r>
            <a:r>
              <a:rPr lang="en-GB" sz="2400" spc="-60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 </a:t>
            </a:r>
            <a:r>
              <a:rPr lang="en-GB" sz="2400" spc="-5" dirty="0">
                <a:solidFill>
                  <a:srgbClr val="004360"/>
                </a:solidFill>
                <a:latin typeface="Raleway" panose="020B0503030101060003" pitchFamily="34" charset="77"/>
                <a:cs typeface="Trebuchet MS"/>
              </a:rPr>
              <a:t>containers</a:t>
            </a:r>
            <a:endParaRPr lang="en-GB" sz="2400" dirty="0">
              <a:latin typeface="Raleway" panose="020B0503030101060003" pitchFamily="34" charset="77"/>
              <a:cs typeface="Trebuchet MS"/>
            </a:endParaRPr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“Up to University” (Up2U) Project aims to bridge the gap between secondary schools and universities by providing European schools with a Next Generation Digital Learning Environment (NGDLE) that helps high school teachers equip their students with the knowledge, skills and attitudes they will need to succeed at university. 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565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63304" y="493823"/>
            <a:ext cx="5322993" cy="694207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 marL="16933">
              <a:lnSpc>
                <a:spcPct val="100000"/>
              </a:lnSpc>
              <a:spcBef>
                <a:spcPts val="133"/>
              </a:spcBef>
            </a:pPr>
            <a:r>
              <a:rPr spc="140" dirty="0">
                <a:solidFill>
                  <a:srgbClr val="FFFFFF"/>
                </a:solidFill>
                <a:latin typeface="Times New Roman"/>
                <a:cs typeface="Times New Roman"/>
              </a:rPr>
              <a:t>School </a:t>
            </a:r>
            <a:r>
              <a:rPr spc="100" dirty="0">
                <a:solidFill>
                  <a:srgbClr val="FFFFFF"/>
                </a:solidFill>
                <a:latin typeface="Times New Roman"/>
                <a:cs typeface="Times New Roman"/>
              </a:rPr>
              <a:t>vs.</a:t>
            </a:r>
            <a:r>
              <a:rPr spc="-247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pc="120" dirty="0">
                <a:solidFill>
                  <a:srgbClr val="FFFFFF"/>
                </a:solidFill>
                <a:latin typeface="Times New Roman"/>
                <a:cs typeface="Times New Roman"/>
              </a:rPr>
              <a:t>University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81939" y="506201"/>
            <a:ext cx="5268468" cy="3956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6" name="object 6"/>
          <p:cNvSpPr/>
          <p:nvPr/>
        </p:nvSpPr>
        <p:spPr>
          <a:xfrm>
            <a:off x="5533581" y="808810"/>
            <a:ext cx="3695700" cy="27736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7" name="object 7"/>
          <p:cNvSpPr/>
          <p:nvPr/>
        </p:nvSpPr>
        <p:spPr>
          <a:xfrm>
            <a:off x="8176260" y="3097001"/>
            <a:ext cx="3636264" cy="27310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8" name="object 8"/>
          <p:cNvSpPr/>
          <p:nvPr/>
        </p:nvSpPr>
        <p:spPr>
          <a:xfrm>
            <a:off x="4706112" y="3568956"/>
            <a:ext cx="3470148" cy="26060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9" name="object 9"/>
          <p:cNvSpPr txBox="1"/>
          <p:nvPr/>
        </p:nvSpPr>
        <p:spPr>
          <a:xfrm>
            <a:off x="11162285" y="6439949"/>
            <a:ext cx="114300" cy="201764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sz="1200" dirty="0">
                <a:latin typeface="Trebuchet MS"/>
                <a:cs typeface="Trebuchet MS"/>
              </a:rPr>
              <a:t>3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F2F8477-230E-4548-9532-137F50185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 dirty="0"/>
              <a:t>www.up2university.eu</a:t>
            </a:r>
          </a:p>
        </p:txBody>
      </p:sp>
    </p:spTree>
    <p:extLst>
      <p:ext uri="{BB962C8B-B14F-4D97-AF65-F5344CB8AC3E}">
        <p14:creationId xmlns:p14="http://schemas.microsoft.com/office/powerpoint/2010/main" val="2310764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2209801" y="28957"/>
            <a:ext cx="9871075" cy="6692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812780" algn="r"/>
            <a:r>
              <a:rPr lang="en-US" sz="1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7</a:t>
            </a:r>
            <a:endParaRPr sz="1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321053" y="29339"/>
            <a:ext cx="9870947" cy="669188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353569" y="260604"/>
            <a:ext cx="3228340" cy="3632200"/>
          </a:xfrm>
          <a:custGeom>
            <a:avLst/>
            <a:gdLst/>
            <a:ahLst/>
            <a:cxnLst/>
            <a:rect l="0" t="0" r="0" b="0"/>
            <a:pathLst>
              <a:path w="3228340" h="3632200" extrusionOk="0">
                <a:moveTo>
                  <a:pt x="0" y="3631691"/>
                </a:moveTo>
                <a:lnTo>
                  <a:pt x="3227831" y="3631691"/>
                </a:lnTo>
                <a:lnTo>
                  <a:pt x="3227831" y="0"/>
                </a:lnTo>
                <a:lnTo>
                  <a:pt x="0" y="0"/>
                </a:lnTo>
                <a:lnTo>
                  <a:pt x="0" y="36316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86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353569" y="260604"/>
            <a:ext cx="3228340" cy="3632200"/>
          </a:xfrm>
          <a:prstGeom prst="rect">
            <a:avLst/>
          </a:prstGeom>
          <a:noFill/>
          <a:ln w="952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6992"/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Up2U</a:t>
            </a:r>
            <a:r>
              <a:rPr lang="en-US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Consortium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6992">
              <a:spcBef>
                <a:spcPts val="2240"/>
              </a:spcBef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r>
            <a:r>
              <a:rPr lang="en-US" sz="1867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partners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Universities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NRENs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r>
              <a:rPr lang="en-US" sz="1867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providers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Commercials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32"/>
              </a:spcBef>
            </a:pPr>
            <a:endParaRPr sz="1867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6992"/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r>
              <a:rPr lang="en-US" sz="1867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countries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Switzerland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Israel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7004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33914" y="800100"/>
            <a:ext cx="7772400" cy="59550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hu-HU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359" y="5944207"/>
            <a:ext cx="950005" cy="664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6966" y="5874947"/>
            <a:ext cx="638576" cy="510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496" y="5849108"/>
            <a:ext cx="729400" cy="5486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912" y="5603855"/>
            <a:ext cx="909576" cy="7229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86312" y="6180224"/>
            <a:ext cx="10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at school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47372" y="1333499"/>
            <a:ext cx="3217763" cy="28814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Rectangle 13"/>
          <p:cNvSpPr/>
          <p:nvPr/>
        </p:nvSpPr>
        <p:spPr>
          <a:xfrm>
            <a:off x="6162386" y="1333500"/>
            <a:ext cx="3217763" cy="28730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5" name="TextBox 14"/>
          <p:cNvSpPr txBox="1"/>
          <p:nvPr/>
        </p:nvSpPr>
        <p:spPr>
          <a:xfrm>
            <a:off x="5623616" y="6385579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on the go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4736" y="6282726"/>
            <a:ext cx="101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in library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75540" y="626719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in museum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428831" y="6167524"/>
            <a:ext cx="9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at home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944" y="5594071"/>
            <a:ext cx="744063" cy="69274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67840" y="5470713"/>
            <a:ext cx="29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/>
              <a:t>’Always-on’ education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9449" y="967707"/>
            <a:ext cx="291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FORMAL LEARNING SPACE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7823" y="967707"/>
            <a:ext cx="3146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INFORMAL LEARNING SPACE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8313" y="1418840"/>
            <a:ext cx="899785" cy="5332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0510" y="3278035"/>
            <a:ext cx="778581" cy="59193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8441" y="1342419"/>
            <a:ext cx="1090139" cy="7690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6205" y="2839596"/>
            <a:ext cx="731096" cy="61707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141788" y="34603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SIS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62655" y="1880994"/>
            <a:ext cx="515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LOR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91733" y="3737577"/>
            <a:ext cx="1166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Assessment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49201" y="1572418"/>
            <a:ext cx="873110" cy="77085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084079" y="2222217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LMS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27972" y="1811122"/>
            <a:ext cx="748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Attend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6923" y="1679256"/>
            <a:ext cx="505117" cy="45286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8327746" y="2061254"/>
            <a:ext cx="742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Search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40002" y="3280862"/>
            <a:ext cx="635870" cy="60643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83992" y="2613467"/>
            <a:ext cx="700357" cy="60697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413259" y="3763339"/>
            <a:ext cx="6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Share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285348" y="3163646"/>
            <a:ext cx="730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Create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802" y="1906722"/>
            <a:ext cx="2301391" cy="2301391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330617" y="347107"/>
            <a:ext cx="3578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spc="600" dirty="0"/>
              <a:t>Up2U ECOSYSTEM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6955" y="2074970"/>
            <a:ext cx="1882542" cy="1793759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079626"/>
              </a:avLst>
            </a:prstTxWarp>
            <a:spAutoFit/>
          </a:bodyPr>
          <a:lstStyle/>
          <a:p>
            <a:r>
              <a:rPr lang="hu-H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INTERACTIVE LEARNING PATH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366986" y="3382802"/>
            <a:ext cx="8292296" cy="2771967"/>
          </a:xfrm>
          <a:prstGeom prst="rightArrow">
            <a:avLst/>
          </a:prstGeom>
          <a:solidFill>
            <a:schemeClr val="tx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1840031" y="4605077"/>
            <a:ext cx="1522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>
                <a:solidFill>
                  <a:schemeClr val="bg1"/>
                </a:solidFill>
              </a:rPr>
              <a:t>INFRASTRUCTURE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43840" y="4258130"/>
            <a:ext cx="913276" cy="584649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394843" y="4780658"/>
            <a:ext cx="1674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eduOER aggregation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16932" y="4469273"/>
            <a:ext cx="1072977" cy="62971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87814" y="4365403"/>
            <a:ext cx="543149" cy="443319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5278067" y="5093339"/>
            <a:ext cx="182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Sync&amp;Share ownCloud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397602" y="4794234"/>
            <a:ext cx="121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WiFi eduroam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353" y="3887294"/>
            <a:ext cx="1157929" cy="1300264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9152944" y="4854274"/>
            <a:ext cx="1291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TO UNIVERSITY</a:t>
            </a:r>
          </a:p>
        </p:txBody>
      </p:sp>
    </p:spTree>
    <p:extLst>
      <p:ext uri="{BB962C8B-B14F-4D97-AF65-F5344CB8AC3E}">
        <p14:creationId xmlns:p14="http://schemas.microsoft.com/office/powerpoint/2010/main" val="3417577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9163" y="6413245"/>
            <a:ext cx="11150600" cy="0"/>
          </a:xfrm>
          <a:custGeom>
            <a:avLst/>
            <a:gdLst/>
            <a:ahLst/>
            <a:cxnLst/>
            <a:rect l="l" t="t" r="r" b="b"/>
            <a:pathLst>
              <a:path w="8362950">
                <a:moveTo>
                  <a:pt x="0" y="0"/>
                </a:moveTo>
                <a:lnTo>
                  <a:pt x="8362543" y="0"/>
                </a:lnTo>
              </a:path>
            </a:pathLst>
          </a:custGeom>
          <a:ln w="3175">
            <a:solidFill>
              <a:srgbClr val="2C6B95"/>
            </a:solidFill>
          </a:ln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77493" y="6532778"/>
            <a:ext cx="248920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b="1" spc="-120" dirty="0">
                <a:solidFill>
                  <a:srgbClr val="1C4160"/>
                </a:solidFill>
                <a:latin typeface="Arial"/>
                <a:cs typeface="Arial"/>
              </a:rPr>
              <a:t>TNC18 </a:t>
            </a:r>
            <a:r>
              <a:rPr sz="1200" spc="-27" dirty="0">
                <a:solidFill>
                  <a:srgbClr val="1C4160"/>
                </a:solidFill>
                <a:latin typeface="Arial"/>
                <a:cs typeface="Arial"/>
              </a:rPr>
              <a:t>Intelligent </a:t>
            </a:r>
            <a:r>
              <a:rPr sz="1200" spc="-40" dirty="0">
                <a:solidFill>
                  <a:srgbClr val="1C4160"/>
                </a:solidFill>
                <a:latin typeface="Arial"/>
                <a:cs typeface="Arial"/>
              </a:rPr>
              <a:t>networks, cool</a:t>
            </a:r>
            <a:r>
              <a:rPr sz="1200" spc="-20" dirty="0">
                <a:solidFill>
                  <a:srgbClr val="1C4160"/>
                </a:solidFill>
                <a:latin typeface="Arial"/>
                <a:cs typeface="Arial"/>
              </a:rPr>
              <a:t> </a:t>
            </a:r>
            <a:r>
              <a:rPr sz="1200" spc="-93" dirty="0">
                <a:solidFill>
                  <a:srgbClr val="1C4160"/>
                </a:solidFill>
                <a:latin typeface="Arial"/>
                <a:cs typeface="Arial"/>
              </a:rPr>
              <a:t>edges?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526" y="0"/>
            <a:ext cx="12169817" cy="67659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75924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838080" y="365040"/>
            <a:ext cx="921996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400" b="1" strike="noStrike" spc="-1" dirty="0" err="1">
                <a:solidFill>
                  <a:srgbClr val="000000"/>
                </a:solidFill>
                <a:latin typeface="Raleway"/>
                <a:ea typeface="Raleway"/>
              </a:rPr>
              <a:t>Minimum</a:t>
            </a:r>
            <a:r>
              <a:rPr lang="pt-BR" sz="4400" b="1" strike="noStrike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4400" b="1" strike="noStrike" spc="-1" dirty="0" err="1">
                <a:solidFill>
                  <a:srgbClr val="000000"/>
                </a:solidFill>
                <a:latin typeface="Raleway"/>
                <a:ea typeface="Raleway"/>
              </a:rPr>
              <a:t>Viable</a:t>
            </a:r>
            <a:r>
              <a:rPr lang="pt-BR" sz="4400" b="1" strike="noStrike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4400" b="1" strike="noStrike" spc="-1" dirty="0" err="1">
                <a:solidFill>
                  <a:srgbClr val="000000"/>
                </a:solidFill>
                <a:latin typeface="Raleway"/>
                <a:ea typeface="Raleway"/>
              </a:rPr>
              <a:t>Product</a:t>
            </a:r>
            <a:endParaRPr lang="pt-BR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TextShape 2"/>
          <p:cNvSpPr txBox="1"/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000000"/>
                </a:solidFill>
                <a:latin typeface="Raleway Light"/>
                <a:ea typeface="Raleway Light"/>
              </a:rPr>
              <a:t>www.up2university.eu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170" name="TextShape 3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3D1358A-D74A-4717-89DB-3F5707AAA01B}" type="slidenum">
              <a:rPr lang="en-GB" sz="1200" b="0" strike="noStrike" spc="-1">
                <a:solidFill>
                  <a:srgbClr val="000000"/>
                </a:solidFill>
                <a:latin typeface="Raleway Light"/>
                <a:ea typeface="Raleway Light"/>
              </a:rPr>
              <a:t>7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171" name="Obraz 1"/>
          <p:cNvPicPr/>
          <p:nvPr/>
        </p:nvPicPr>
        <p:blipFill>
          <a:blip r:embed="rId3"/>
          <a:stretch/>
        </p:blipFill>
        <p:spPr>
          <a:xfrm>
            <a:off x="2989080" y="1323000"/>
            <a:ext cx="6992640" cy="51274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1105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21</a:t>
            </a:r>
            <a:r>
              <a:rPr lang="en-GB" baseline="30000" dirty="0"/>
              <a:t>st</a:t>
            </a:r>
            <a:r>
              <a:rPr lang="en-GB" dirty="0"/>
              <a:t> Century Skills for Academic Learners and Up2U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1270"/>
              </a:spcBef>
              <a:buNone/>
            </a:pPr>
            <a:r>
              <a:rPr lang="en-GB" sz="2400" dirty="0">
                <a:latin typeface="Trebuchet MS"/>
                <a:cs typeface="Trebuchet MS"/>
              </a:rPr>
              <a:t>The </a:t>
            </a:r>
            <a:r>
              <a:rPr lang="en-GB" sz="2400" spc="-5" dirty="0">
                <a:latin typeface="Trebuchet MS"/>
                <a:cs typeface="Trebuchet MS"/>
              </a:rPr>
              <a:t>necessary and </a:t>
            </a:r>
            <a:r>
              <a:rPr lang="en-GB" sz="2400" spc="-10" dirty="0">
                <a:latin typeface="Trebuchet MS"/>
                <a:cs typeface="Trebuchet MS"/>
              </a:rPr>
              <a:t>effective </a:t>
            </a:r>
            <a:r>
              <a:rPr lang="en-GB" sz="2400" spc="-5" dirty="0">
                <a:latin typeface="Trebuchet MS"/>
                <a:cs typeface="Trebuchet MS"/>
              </a:rPr>
              <a:t>skills for the academic </a:t>
            </a:r>
            <a:r>
              <a:rPr lang="en-GB" sz="2400" spc="-35" dirty="0">
                <a:latin typeface="Trebuchet MS"/>
                <a:cs typeface="Trebuchet MS"/>
              </a:rPr>
              <a:t>learner,</a:t>
            </a:r>
            <a:r>
              <a:rPr lang="en-GB" sz="2400" spc="6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are:</a:t>
            </a:r>
          </a:p>
          <a:p>
            <a:pPr marL="0" indent="0">
              <a:lnSpc>
                <a:spcPct val="100000"/>
              </a:lnSpc>
              <a:spcBef>
                <a:spcPts val="1270"/>
              </a:spcBef>
              <a:buNone/>
            </a:pPr>
            <a:endParaRPr lang="en-GB" sz="2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2200" spc="-5" dirty="0">
                <a:latin typeface="Trebuchet MS"/>
                <a:cs typeface="Trebuchet MS"/>
              </a:rPr>
              <a:t>Critical Thinking </a:t>
            </a:r>
            <a:r>
              <a:rPr lang="en-GB" sz="2200" dirty="0">
                <a:latin typeface="Trebuchet MS"/>
                <a:cs typeface="Trebuchet MS"/>
              </a:rPr>
              <a:t>&amp; </a:t>
            </a:r>
            <a:r>
              <a:rPr lang="en-GB" sz="2200" spc="-15" dirty="0">
                <a:latin typeface="Trebuchet MS"/>
                <a:cs typeface="Trebuchet MS"/>
              </a:rPr>
              <a:t>Problem</a:t>
            </a:r>
            <a:r>
              <a:rPr lang="en-GB" sz="2200" spc="-65" dirty="0">
                <a:latin typeface="Trebuchet MS"/>
                <a:cs typeface="Trebuchet MS"/>
              </a:rPr>
              <a:t> </a:t>
            </a:r>
            <a:r>
              <a:rPr lang="en-GB" sz="2200" spc="-5" dirty="0">
                <a:latin typeface="Trebuchet MS"/>
                <a:cs typeface="Trebuchet MS"/>
              </a:rPr>
              <a:t>Solving</a:t>
            </a:r>
            <a:endParaRPr lang="en-GB" sz="22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2200" spc="-5" dirty="0">
                <a:latin typeface="Trebuchet MS"/>
                <a:cs typeface="Trebuchet MS"/>
              </a:rPr>
              <a:t>Communication </a:t>
            </a:r>
            <a:r>
              <a:rPr lang="en-GB" sz="2200" dirty="0">
                <a:latin typeface="Trebuchet MS"/>
                <a:cs typeface="Trebuchet MS"/>
              </a:rPr>
              <a:t>&amp; </a:t>
            </a:r>
            <a:r>
              <a:rPr lang="en-GB" sz="2200" spc="-5" dirty="0">
                <a:latin typeface="Trebuchet MS"/>
                <a:cs typeface="Trebuchet MS"/>
              </a:rPr>
              <a:t>Collaboration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2200" spc="-5" dirty="0">
                <a:latin typeface="Trebuchet MS"/>
                <a:cs typeface="Trebuchet MS"/>
              </a:rPr>
              <a:t>Information, Media </a:t>
            </a:r>
            <a:r>
              <a:rPr lang="en-GB" sz="2200" dirty="0">
                <a:latin typeface="Trebuchet MS"/>
                <a:cs typeface="Trebuchet MS"/>
              </a:rPr>
              <a:t>&amp; </a:t>
            </a:r>
            <a:r>
              <a:rPr lang="en-GB" sz="2200" spc="-30" dirty="0">
                <a:latin typeface="Trebuchet MS"/>
                <a:cs typeface="Trebuchet MS"/>
              </a:rPr>
              <a:t>Technology </a:t>
            </a:r>
            <a:r>
              <a:rPr lang="en-GB" sz="2200" spc="-5" dirty="0">
                <a:latin typeface="Trebuchet MS"/>
                <a:cs typeface="Trebuchet MS"/>
              </a:rPr>
              <a:t>Literacy 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2200" spc="-5" dirty="0">
                <a:latin typeface="Trebuchet MS"/>
                <a:cs typeface="Trebuchet MS"/>
              </a:rPr>
              <a:t>Self-Direction</a:t>
            </a:r>
            <a:endParaRPr lang="en-GB" sz="22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2200" spc="-5" dirty="0">
                <a:latin typeface="Trebuchet MS"/>
                <a:cs typeface="Trebuchet MS"/>
              </a:rPr>
              <a:t>Learning to</a:t>
            </a:r>
            <a:r>
              <a:rPr lang="en-GB" sz="2200" spc="-10" dirty="0">
                <a:latin typeface="Trebuchet MS"/>
                <a:cs typeface="Trebuchet MS"/>
              </a:rPr>
              <a:t> </a:t>
            </a:r>
            <a:r>
              <a:rPr lang="en-GB" sz="2200" dirty="0">
                <a:latin typeface="Trebuchet MS"/>
                <a:cs typeface="Trebuchet MS"/>
              </a:rPr>
              <a:t>learn</a:t>
            </a:r>
          </a:p>
          <a:p>
            <a:pPr marL="0" marR="5080" indent="0">
              <a:lnSpc>
                <a:spcPct val="120000"/>
              </a:lnSpc>
              <a:spcBef>
                <a:spcPts val="2190"/>
              </a:spcBef>
              <a:buNone/>
            </a:pPr>
            <a:r>
              <a:rPr lang="en-GB" sz="2400" dirty="0">
                <a:latin typeface="Trebuchet MS"/>
                <a:cs typeface="Trebuchet MS"/>
              </a:rPr>
              <a:t>By </a:t>
            </a:r>
            <a:r>
              <a:rPr lang="en-GB" sz="24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using the appropriate teaching models, the learner may improve these skills </a:t>
            </a:r>
            <a:r>
              <a:rPr lang="en-GB" sz="2400" u="sng" spc="-5" dirty="0">
                <a:latin typeface="Trebuchet MS"/>
                <a:cs typeface="Trebuchet MS"/>
              </a:rPr>
              <a:t> </a:t>
            </a:r>
            <a:r>
              <a:rPr lang="en-GB" sz="24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and this process </a:t>
            </a:r>
            <a:r>
              <a:rPr lang="en-GB" sz="2400" u="sng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will </a:t>
            </a:r>
            <a:r>
              <a:rPr lang="en-GB" sz="24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even encourage the development of necessary digital </a:t>
            </a:r>
            <a:r>
              <a:rPr lang="en-GB" sz="2400" u="sng" spc="-5" dirty="0">
                <a:latin typeface="Trebuchet MS"/>
                <a:cs typeface="Trebuchet MS"/>
              </a:rPr>
              <a:t> </a:t>
            </a:r>
            <a:r>
              <a:rPr lang="en-GB" sz="24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competences</a:t>
            </a:r>
            <a:r>
              <a:rPr lang="en-GB" sz="2400" u="sng" spc="-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for better and successful functioning in the technological world of  the </a:t>
            </a:r>
            <a:r>
              <a:rPr lang="en-GB" sz="2400" dirty="0">
                <a:latin typeface="Trebuchet MS"/>
                <a:cs typeface="Trebuchet MS"/>
              </a:rPr>
              <a:t>21st</a:t>
            </a:r>
            <a:r>
              <a:rPr lang="en-GB" sz="2400" spc="5" dirty="0">
                <a:latin typeface="Trebuchet MS"/>
                <a:cs typeface="Trebuchet MS"/>
              </a:rPr>
              <a:t> </a:t>
            </a:r>
            <a:r>
              <a:rPr lang="en-GB" sz="2400" spc="-10" dirty="0">
                <a:latin typeface="Trebuchet MS"/>
                <a:cs typeface="Trebuchet MS"/>
              </a:rPr>
              <a:t>century</a:t>
            </a:r>
            <a:endParaRPr lang="en-GB" sz="2400" dirty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052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5242" y="147700"/>
            <a:ext cx="8889324" cy="940428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>
              <a:lnSpc>
                <a:spcPts val="3647"/>
              </a:lnSpc>
              <a:spcBef>
                <a:spcPts val="133"/>
              </a:spcBef>
            </a:pPr>
            <a:r>
              <a:rPr lang="pt-BR" sz="3200" spc="-1" dirty="0">
                <a:solidFill>
                  <a:srgbClr val="000000"/>
                </a:solidFill>
                <a:latin typeface="Raleway"/>
                <a:ea typeface="Raleway"/>
              </a:rPr>
              <a:t>Up2U </a:t>
            </a:r>
            <a:r>
              <a:rPr lang="pt-BR" sz="3200" spc="-1" dirty="0" err="1">
                <a:solidFill>
                  <a:srgbClr val="000000"/>
                </a:solidFill>
                <a:latin typeface="Raleway"/>
                <a:ea typeface="Raleway"/>
              </a:rPr>
              <a:t>supports</a:t>
            </a:r>
            <a:r>
              <a:rPr lang="pt-BR" sz="32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200" spc="-1" dirty="0" err="1">
                <a:solidFill>
                  <a:srgbClr val="000000"/>
                </a:solidFill>
                <a:latin typeface="Raleway"/>
                <a:ea typeface="Raleway"/>
              </a:rPr>
              <a:t>Modern</a:t>
            </a:r>
            <a:r>
              <a:rPr lang="pt-BR" sz="32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200" spc="-1" dirty="0" err="1">
                <a:solidFill>
                  <a:srgbClr val="000000"/>
                </a:solidFill>
                <a:latin typeface="Raleway"/>
                <a:ea typeface="Raleway"/>
              </a:rPr>
              <a:t>Teaching</a:t>
            </a:r>
            <a:r>
              <a:rPr lang="pt-BR" sz="32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200" spc="-1" dirty="0" err="1">
                <a:solidFill>
                  <a:srgbClr val="000000"/>
                </a:solidFill>
                <a:latin typeface="Raleway"/>
                <a:ea typeface="Raleway"/>
              </a:rPr>
              <a:t>Models</a:t>
            </a:r>
            <a:r>
              <a:rPr lang="pt-BR" sz="32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200" spc="-1" dirty="0" err="1">
                <a:solidFill>
                  <a:srgbClr val="000000"/>
                </a:solidFill>
                <a:latin typeface="Raleway"/>
                <a:ea typeface="Raleway"/>
              </a:rPr>
              <a:t>and</a:t>
            </a:r>
            <a:r>
              <a:rPr lang="pt-BR" sz="32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200" spc="-1" dirty="0" err="1">
                <a:solidFill>
                  <a:srgbClr val="000000"/>
                </a:solidFill>
                <a:latin typeface="Raleway"/>
                <a:ea typeface="Raleway"/>
              </a:rPr>
              <a:t>methodologies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5242" y="2098379"/>
            <a:ext cx="7578513" cy="4034608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lang="en-GB" sz="2200" spc="-5" dirty="0">
                <a:solidFill>
                  <a:srgbClr val="000000"/>
                </a:solidFill>
                <a:latin typeface="Trebuchet MS"/>
                <a:cs typeface="Trebuchet MS"/>
              </a:rPr>
              <a:t>P</a:t>
            </a:r>
            <a:r>
              <a:rPr sz="2400" spc="-20" dirty="0" err="1">
                <a:latin typeface="Trebuchet MS"/>
                <a:cs typeface="Trebuchet MS"/>
              </a:rPr>
              <a:t>roject</a:t>
            </a:r>
            <a:r>
              <a:rPr sz="2400" spc="-20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Based </a:t>
            </a:r>
            <a:r>
              <a:rPr sz="2400" spc="-7" dirty="0">
                <a:latin typeface="Trebuchet MS"/>
                <a:cs typeface="Trebuchet MS"/>
              </a:rPr>
              <a:t>Learning (e.g. </a:t>
            </a:r>
            <a:r>
              <a:rPr sz="2400" i="1" spc="-47" dirty="0">
                <a:latin typeface="Trebuchet MS"/>
                <a:cs typeface="Trebuchet MS"/>
              </a:rPr>
              <a:t>Trello,</a:t>
            </a:r>
            <a:r>
              <a:rPr sz="2400" i="1" spc="7" dirty="0">
                <a:latin typeface="Trebuchet MS"/>
                <a:cs typeface="Trebuchet MS"/>
              </a:rPr>
              <a:t> </a:t>
            </a:r>
            <a:r>
              <a:rPr sz="2400" i="1" dirty="0">
                <a:latin typeface="Trebuchet MS"/>
                <a:cs typeface="Trebuchet MS"/>
              </a:rPr>
              <a:t>wikis</a:t>
            </a:r>
            <a:r>
              <a:rPr sz="2400" dirty="0">
                <a:latin typeface="Trebuchet MS"/>
                <a:cs typeface="Trebuchet MS"/>
              </a:rPr>
              <a:t>)</a:t>
            </a:r>
            <a:endParaRPr lang="en-US" sz="2400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US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Place-Based Learning Education (e.g. </a:t>
            </a:r>
            <a:r>
              <a:rPr sz="2400" i="1" spc="-40" dirty="0">
                <a:latin typeface="Trebuchet MS"/>
                <a:cs typeface="Trebuchet MS"/>
              </a:rPr>
              <a:t>Treasure</a:t>
            </a:r>
            <a:r>
              <a:rPr sz="2400" i="1" spc="67" dirty="0">
                <a:latin typeface="Trebuchet MS"/>
                <a:cs typeface="Trebuchet MS"/>
              </a:rPr>
              <a:t> </a:t>
            </a:r>
            <a:r>
              <a:rPr sz="2400" i="1" spc="-7" dirty="0">
                <a:latin typeface="Trebuchet MS"/>
                <a:cs typeface="Trebuchet MS"/>
              </a:rPr>
              <a:t>hunt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lang="en-US" sz="2400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GB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Experiential Learning (e.g.</a:t>
            </a:r>
            <a:r>
              <a:rPr sz="2400" spc="40" dirty="0">
                <a:latin typeface="Trebuchet MS"/>
                <a:cs typeface="Trebuchet MS"/>
              </a:rPr>
              <a:t> </a:t>
            </a:r>
            <a:r>
              <a:rPr sz="2400" i="1" spc="-7" dirty="0" err="1">
                <a:latin typeface="Trebuchet MS"/>
                <a:cs typeface="Trebuchet MS"/>
              </a:rPr>
              <a:t>CernBox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lang="en-US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GB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dirty="0">
                <a:latin typeface="Trebuchet MS"/>
                <a:cs typeface="Trebuchet MS"/>
              </a:rPr>
              <a:t>Flipped </a:t>
            </a:r>
            <a:r>
              <a:rPr sz="2400" spc="-7" dirty="0">
                <a:latin typeface="Trebuchet MS"/>
                <a:cs typeface="Trebuchet MS"/>
              </a:rPr>
              <a:t>Classroom (e.g. </a:t>
            </a:r>
            <a:r>
              <a:rPr sz="2400" i="1" spc="-40" dirty="0">
                <a:latin typeface="Trebuchet MS"/>
                <a:cs typeface="Trebuchet MS"/>
              </a:rPr>
              <a:t>WebRTC, </a:t>
            </a:r>
            <a:r>
              <a:rPr sz="2400" i="1" spc="-7" dirty="0">
                <a:latin typeface="Trebuchet MS"/>
                <a:cs typeface="Trebuchet MS"/>
              </a:rPr>
              <a:t>SeLCont,</a:t>
            </a:r>
            <a:r>
              <a:rPr sz="2400" i="1" spc="-67" dirty="0">
                <a:latin typeface="Trebuchet MS"/>
                <a:cs typeface="Trebuchet MS"/>
              </a:rPr>
              <a:t> </a:t>
            </a:r>
            <a:r>
              <a:rPr sz="2400" i="1" spc="-7" dirty="0" err="1">
                <a:latin typeface="Trebuchet MS"/>
                <a:cs typeface="Trebuchet MS"/>
              </a:rPr>
              <a:t>eduOER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lang="en-US" sz="2400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GB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Scenario-based </a:t>
            </a:r>
            <a:r>
              <a:rPr sz="2400" dirty="0">
                <a:latin typeface="Trebuchet MS"/>
                <a:cs typeface="Trebuchet MS"/>
              </a:rPr>
              <a:t>learning </a:t>
            </a:r>
            <a:r>
              <a:rPr sz="2400" spc="-7" dirty="0">
                <a:latin typeface="Trebuchet MS"/>
                <a:cs typeface="Trebuchet MS"/>
              </a:rPr>
              <a:t>(e.g.</a:t>
            </a:r>
            <a:r>
              <a:rPr sz="2400" spc="20" dirty="0">
                <a:latin typeface="Trebuchet MS"/>
                <a:cs typeface="Trebuchet MS"/>
              </a:rPr>
              <a:t> </a:t>
            </a:r>
            <a:r>
              <a:rPr sz="2400" i="1" spc="-7" dirty="0">
                <a:latin typeface="Trebuchet MS"/>
                <a:cs typeface="Trebuchet MS"/>
              </a:rPr>
              <a:t>H5P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CCA6682-93E7-474F-B415-FC5CE781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 dirty="0"/>
              <a:t>www.up2university.eu</a:t>
            </a:r>
          </a:p>
        </p:txBody>
      </p:sp>
    </p:spTree>
    <p:extLst>
      <p:ext uri="{BB962C8B-B14F-4D97-AF65-F5344CB8AC3E}">
        <p14:creationId xmlns:p14="http://schemas.microsoft.com/office/powerpoint/2010/main" val="42843225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271</TotalTime>
  <Words>650</Words>
  <Application>Microsoft Macintosh PowerPoint</Application>
  <PresentationFormat>Widescreen</PresentationFormat>
  <Paragraphs>174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Raleway</vt:lpstr>
      <vt:lpstr>Raleway Light</vt:lpstr>
      <vt:lpstr>Symbol</vt:lpstr>
      <vt:lpstr>Times New Roman</vt:lpstr>
      <vt:lpstr>Trebuchet MS</vt:lpstr>
      <vt:lpstr>Wingdings</vt:lpstr>
      <vt:lpstr>Tema do Office</vt:lpstr>
      <vt:lpstr>Introducing Up to University </vt:lpstr>
      <vt:lpstr>Objective</vt:lpstr>
      <vt:lpstr>School vs. University</vt:lpstr>
      <vt:lpstr>PowerPoint Presentation</vt:lpstr>
      <vt:lpstr>PowerPoint Presentation</vt:lpstr>
      <vt:lpstr>PowerPoint Presentation</vt:lpstr>
      <vt:lpstr>PowerPoint Presentation</vt:lpstr>
      <vt:lpstr>21st Century Skills for Academic Learners and Up2U approach</vt:lpstr>
      <vt:lpstr>Up2U supports Modern Teaching Models and methodologies</vt:lpstr>
      <vt:lpstr> </vt:lpstr>
      <vt:lpstr>Some Up2U Professional Development Model in three Phases</vt:lpstr>
      <vt:lpstr>Some of the Up2U Use Cases</vt:lpstr>
      <vt:lpstr>How to engage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Casper Dreef</dc:creator>
  <cp:lastModifiedBy>Barbara Tóth</cp:lastModifiedBy>
  <cp:revision>5</cp:revision>
  <dcterms:created xsi:type="dcterms:W3CDTF">2018-11-30T10:42:34Z</dcterms:created>
  <dcterms:modified xsi:type="dcterms:W3CDTF">2019-09-25T07:19:46Z</dcterms:modified>
</cp:coreProperties>
</file>