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2.jpg" ContentType="image/jp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04" r:id="rId3"/>
    <p:sldId id="294" r:id="rId4"/>
    <p:sldId id="305" r:id="rId5"/>
    <p:sldId id="271" r:id="rId6"/>
    <p:sldId id="306" r:id="rId7"/>
    <p:sldId id="280" r:id="rId8"/>
    <p:sldId id="307" r:id="rId9"/>
    <p:sldId id="286" r:id="rId10"/>
    <p:sldId id="310" r:id="rId11"/>
    <p:sldId id="311" r:id="rId12"/>
    <p:sldId id="257" r:id="rId13"/>
    <p:sldId id="25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0" autoAdjust="0"/>
    <p:restoredTop sz="81119"/>
  </p:normalViewPr>
  <p:slideViewPr>
    <p:cSldViewPr snapToGrid="0" snapToObjects="1">
      <p:cViewPr varScale="1">
        <p:scale>
          <a:sx n="78" d="100"/>
          <a:sy n="78" d="100"/>
        </p:scale>
        <p:origin x="12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24/09/2019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1687500" cy="4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3686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latin typeface="Trebuchet MS"/>
                <a:cs typeface="Trebuchet MS"/>
              </a:rPr>
              <a:t>By </a:t>
            </a:r>
            <a:r>
              <a:rPr lang="en-GB" sz="12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using the appropriate teaching models, the learner may improve these skills </a:t>
            </a:r>
            <a:r>
              <a:rPr lang="en-GB" sz="1200" u="sng" spc="-5" dirty="0">
                <a:latin typeface="Trebuchet MS"/>
                <a:cs typeface="Trebuchet MS"/>
              </a:rPr>
              <a:t> </a:t>
            </a:r>
            <a:r>
              <a:rPr lang="en-GB" sz="12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and this process </a:t>
            </a:r>
            <a:r>
              <a:rPr lang="en-GB" sz="1200" u="sng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will </a:t>
            </a:r>
            <a:r>
              <a:rPr lang="en-GB" sz="12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even encourage the development of necessary digital </a:t>
            </a:r>
            <a:r>
              <a:rPr lang="en-GB" sz="1200" u="sng" spc="-5" dirty="0">
                <a:latin typeface="Trebuchet MS"/>
                <a:cs typeface="Trebuchet MS"/>
              </a:rPr>
              <a:t> </a:t>
            </a:r>
            <a:r>
              <a:rPr lang="en-GB" sz="120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competences</a:t>
            </a:r>
            <a:r>
              <a:rPr lang="en-GB" sz="1200" u="sng" spc="-5" dirty="0">
                <a:latin typeface="Trebuchet MS"/>
                <a:cs typeface="Trebuchet MS"/>
              </a:rPr>
              <a:t> </a:t>
            </a:r>
            <a:r>
              <a:rPr lang="en-GB" sz="1200" spc="-5" dirty="0">
                <a:latin typeface="Trebuchet MS"/>
                <a:cs typeface="Trebuchet MS"/>
              </a:rPr>
              <a:t>for better and successful functioning in the technological world of  the </a:t>
            </a:r>
            <a:r>
              <a:rPr lang="en-GB" sz="1200" dirty="0">
                <a:latin typeface="Trebuchet MS"/>
                <a:cs typeface="Trebuchet MS"/>
              </a:rPr>
              <a:t>21st</a:t>
            </a:r>
            <a:r>
              <a:rPr lang="en-GB" sz="1200" spc="5" dirty="0">
                <a:latin typeface="Trebuchet MS"/>
                <a:cs typeface="Trebuchet MS"/>
              </a:rPr>
              <a:t> </a:t>
            </a:r>
            <a:r>
              <a:rPr lang="en-GB" sz="1200" spc="-10" dirty="0">
                <a:latin typeface="Trebuchet MS"/>
                <a:cs typeface="Trebuchet MS"/>
              </a:rPr>
              <a:t>century</a:t>
            </a:r>
            <a:endParaRPr lang="en-GB" sz="1200" dirty="0">
              <a:latin typeface="Trebuchet MS"/>
              <a:cs typeface="Trebuchet M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387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2019. 09. 24.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2019. 09. 24.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4145282" y="6377941"/>
            <a:ext cx="3901439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TNC 2018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916942" y="6459052"/>
            <a:ext cx="841375" cy="17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13/06/2018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11049291" y="6459052"/>
            <a:ext cx="238125" cy="243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133347" marR="0" lvl="0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133347" marR="0" lvl="1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3347" marR="0" lvl="2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3347" marR="0" lvl="3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33347" marR="0" lvl="4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133347" marR="0" lvl="5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133347" marR="0" lvl="6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133347" marR="0" lvl="7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133347" marR="0" lvl="8" indent="0" algn="l" rtl="0">
              <a:lnSpc>
                <a:spcPct val="100000"/>
              </a:lnSpc>
              <a:spcBef>
                <a:spcPts val="0"/>
              </a:spcBef>
              <a:buNone/>
              <a:defRPr sz="1200" b="0" i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51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01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tx1"/>
                </a:solidFill>
                <a:latin typeface="Trebuchet MS"/>
                <a:cs typeface="Trebuchet MS"/>
              </a:defRPr>
            </a:lvl1pPr>
          </a:lstStyle>
          <a:p>
            <a:pPr marL="33866">
              <a:spcBef>
                <a:spcPts val="60"/>
              </a:spcBef>
            </a:pPr>
            <a:fld id="{81D60167-4931-47E6-BA6A-407CBD079E47}" type="slidenum">
              <a:rPr lang="en-GB" smtClean="0"/>
              <a:pPr marL="33866">
                <a:spcBef>
                  <a:spcPts val="60"/>
                </a:spcBef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6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2019. 09. 24.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21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Up2University</a:t>
            </a:r>
            <a:br>
              <a:rPr lang="pt-BR" sz="5400" dirty="0">
                <a:solidFill>
                  <a:schemeClr val="accent2"/>
                </a:solidFill>
              </a:rPr>
            </a:br>
            <a:r>
              <a:rPr lang="pt-BR" sz="5400" dirty="0" err="1">
                <a:solidFill>
                  <a:schemeClr val="accent2"/>
                </a:solidFill>
              </a:rPr>
              <a:t>Bridging</a:t>
            </a:r>
            <a:r>
              <a:rPr lang="pt-BR" sz="5400" dirty="0">
                <a:solidFill>
                  <a:schemeClr val="accent2"/>
                </a:solidFill>
              </a:rPr>
              <a:t> </a:t>
            </a:r>
            <a:r>
              <a:rPr lang="pt-BR" sz="5400" dirty="0" err="1">
                <a:solidFill>
                  <a:schemeClr val="accent2"/>
                </a:solidFill>
              </a:rPr>
              <a:t>the</a:t>
            </a:r>
            <a:r>
              <a:rPr lang="pt-BR" sz="5400" dirty="0">
                <a:solidFill>
                  <a:schemeClr val="accent2"/>
                </a:solidFill>
              </a:rPr>
              <a:t> gap...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lnSpcReduction="10000"/>
          </a:bodyPr>
          <a:lstStyle/>
          <a:p>
            <a:pPr algn="l">
              <a:spcBef>
                <a:spcPts val="4000"/>
              </a:spcBef>
            </a:pPr>
            <a:r>
              <a:rPr lang="pt-BR" sz="3600" i="1" dirty="0"/>
              <a:t>Erik </a:t>
            </a:r>
            <a:r>
              <a:rPr lang="pt-BR" sz="3600" i="1" dirty="0" err="1"/>
              <a:t>Kikkenborg</a:t>
            </a:r>
            <a:endParaRPr lang="pt-BR" sz="3600" i="1" dirty="0"/>
          </a:p>
          <a:p>
            <a:pPr algn="l"/>
            <a:r>
              <a:rPr lang="pt-BR" sz="3600" dirty="0" err="1"/>
              <a:t>NORDUnet</a:t>
            </a: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546088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 err="1"/>
              <a:t>NORDUnet</a:t>
            </a:r>
            <a:r>
              <a:rPr lang="pt-BR" dirty="0"/>
              <a:t> </a:t>
            </a:r>
            <a:r>
              <a:rPr lang="pt-BR" dirty="0" err="1"/>
              <a:t>Technical</a:t>
            </a:r>
            <a:r>
              <a:rPr lang="pt-BR" dirty="0"/>
              <a:t> Workshop 2019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5079B-4B14-EB4E-A7CC-35696981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value of Up2U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2053D2-EE35-2F40-9406-0D64002DC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Up2U for NRENs</a:t>
            </a:r>
            <a:endParaRPr lang="en-US" dirty="0"/>
          </a:p>
          <a:p>
            <a:pPr lvl="1" fontAlgn="base"/>
            <a:r>
              <a:rPr lang="en-US" dirty="0"/>
              <a:t>You can enrich your service portfolio and provide a learning platform for your K12 community!</a:t>
            </a:r>
          </a:p>
          <a:p>
            <a:pPr lvl="1" fontAlgn="base"/>
            <a:r>
              <a:rPr lang="en-US" dirty="0"/>
              <a:t>Easy login-we use SSO!</a:t>
            </a:r>
          </a:p>
          <a:p>
            <a:pPr lvl="1" fontAlgn="base"/>
            <a:r>
              <a:rPr lang="en-US" dirty="0"/>
              <a:t>Our solution is GDPR friendly by design.</a:t>
            </a:r>
          </a:p>
          <a:p>
            <a:pPr lvl="1" fontAlgn="base"/>
            <a:r>
              <a:rPr lang="en-US" dirty="0"/>
              <a:t>Have it your way-use the central Up2U instance or have yours on-prem!</a:t>
            </a:r>
          </a:p>
          <a:p>
            <a:pPr lvl="1" fontAlgn="base"/>
            <a:r>
              <a:rPr lang="en-US" dirty="0"/>
              <a:t>Internet connection is the only prerequisite of this platform.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74724D-08EC-A946-8441-5D05A8B18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DF8B52-B9A5-1B44-A0EA-BF53A2AA7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045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40CFC-9E4E-CF41-99AC-CFAE891E5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Added value of Up2U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20F7F-7CDE-B64C-ACDF-EA1246503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Up2U for universities</a:t>
            </a:r>
            <a:endParaRPr lang="en-US" dirty="0"/>
          </a:p>
          <a:p>
            <a:pPr lvl="1" fontAlgn="base"/>
            <a:r>
              <a:rPr lang="en-US" dirty="0"/>
              <a:t>Up2U drives up your enrolments with students ready for higher education.</a:t>
            </a:r>
          </a:p>
          <a:p>
            <a:pPr lvl="1" fontAlgn="base"/>
            <a:r>
              <a:rPr lang="en-US" dirty="0"/>
              <a:t>Up2U may help you reduce the dropout rate in first grade due to unexpected skills and technical requirements.</a:t>
            </a:r>
            <a:endParaRPr lang="en-US" b="1" dirty="0"/>
          </a:p>
          <a:p>
            <a:r>
              <a:rPr lang="en-US" b="1" dirty="0"/>
              <a:t>Up2U for collaborators(companies, content providers)</a:t>
            </a:r>
            <a:endParaRPr lang="en-US" dirty="0"/>
          </a:p>
          <a:p>
            <a:pPr lvl="1" fontAlgn="base"/>
            <a:r>
              <a:rPr lang="en-US" dirty="0"/>
              <a:t>Up2U gives you access to schools and provide a trusted and secure delivery vehicle for your content.</a:t>
            </a:r>
          </a:p>
          <a:p>
            <a:pPr lvl="1" fontAlgn="base"/>
            <a:r>
              <a:rPr lang="en-US" dirty="0"/>
              <a:t>Up2U gives you community feedback on your content and services via advanced learning analytics.</a:t>
            </a:r>
          </a:p>
          <a:p>
            <a:pPr lvl="1" fontAlgn="base"/>
            <a:r>
              <a:rPr lang="en-US" dirty="0"/>
              <a:t>Up2U provides an international network of potential users.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68E07F-B71F-FC42-93CE-B20A177DC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BC7884-97FE-9546-BE38-1156999E6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91149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engage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98145" indent="-385445">
              <a:lnSpc>
                <a:spcPts val="2080"/>
              </a:lnSpc>
              <a:spcBef>
                <a:spcPts val="100"/>
              </a:spcBef>
              <a:buSzPct val="77777"/>
              <a:buAutoNum type="arabicPeriod"/>
              <a:tabLst>
                <a:tab pos="398145" algn="l"/>
                <a:tab pos="398780" algn="l"/>
              </a:tabLst>
            </a:pPr>
            <a:r>
              <a:rPr lang="en-GB" sz="2400" spc="-5" dirty="0">
                <a:latin typeface="Trebuchet MS"/>
                <a:cs typeface="Trebuchet MS"/>
              </a:rPr>
              <a:t>Come and experiment with the Up2U NGDLE in the</a:t>
            </a:r>
            <a:r>
              <a:rPr lang="en-GB" sz="2400" spc="-35" dirty="0">
                <a:latin typeface="Trebuchet MS"/>
                <a:cs typeface="Trebuchet MS"/>
              </a:rPr>
              <a:t> </a:t>
            </a:r>
            <a:r>
              <a:rPr lang="en-GB" sz="2400" spc="-10" dirty="0">
                <a:latin typeface="Trebuchet MS"/>
                <a:cs typeface="Trebuchet MS"/>
              </a:rPr>
              <a:t>cloud</a:t>
            </a:r>
            <a:endParaRPr lang="en-GB" sz="2400" dirty="0">
              <a:latin typeface="Trebuchet MS"/>
              <a:cs typeface="Trebuchet MS"/>
            </a:endParaRPr>
          </a:p>
          <a:p>
            <a:pPr marL="527685">
              <a:lnSpc>
                <a:spcPts val="1600"/>
              </a:lnSpc>
            </a:pPr>
            <a:endParaRPr lang="en-GB" sz="2400" spc="-5" dirty="0">
              <a:solidFill>
                <a:srgbClr val="004360"/>
              </a:solidFill>
              <a:latin typeface="Trebuchet MS"/>
              <a:cs typeface="Trebuchet MS"/>
            </a:endParaRPr>
          </a:p>
          <a:p>
            <a:pPr marL="527685">
              <a:lnSpc>
                <a:spcPts val="1600"/>
              </a:lnSpc>
            </a:pP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Distributed private </a:t>
            </a:r>
            <a:r>
              <a:rPr lang="en-GB" sz="2400" dirty="0">
                <a:solidFill>
                  <a:srgbClr val="004360"/>
                </a:solidFill>
                <a:latin typeface="Trebuchet MS"/>
                <a:cs typeface="Trebuchet MS"/>
              </a:rPr>
              <a:t>cloud 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installation at </a:t>
            </a:r>
            <a:r>
              <a:rPr lang="en-GB" sz="2400" spc="-10" dirty="0">
                <a:solidFill>
                  <a:srgbClr val="004360"/>
                </a:solidFill>
                <a:latin typeface="Trebuchet MS"/>
                <a:cs typeface="Trebuchet MS"/>
              </a:rPr>
              <a:t>PSNC-Poland, 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GWDG-Germany</a:t>
            </a:r>
            <a:b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</a:br>
            <a:b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</a:b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and</a:t>
            </a:r>
            <a:r>
              <a:rPr lang="en-GB" sz="2400" spc="30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GRNET-Greece.</a:t>
            </a:r>
            <a:b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</a:br>
            <a:endParaRPr lang="en-GB" sz="2400" spc="-5" dirty="0">
              <a:latin typeface="Trebuchet MS"/>
              <a:cs typeface="Trebuchet MS"/>
            </a:endParaRPr>
          </a:p>
          <a:p>
            <a:pPr marL="398145" indent="-385445">
              <a:lnSpc>
                <a:spcPts val="2080"/>
              </a:lnSpc>
              <a:spcBef>
                <a:spcPts val="1295"/>
              </a:spcBef>
              <a:buSzPct val="77777"/>
              <a:buAutoNum type="arabicPeriod" startAt="2"/>
              <a:tabLst>
                <a:tab pos="398145" algn="l"/>
                <a:tab pos="398780" algn="l"/>
              </a:tabLst>
            </a:pPr>
            <a:r>
              <a:rPr lang="en-GB" sz="2400" spc="-5" dirty="0">
                <a:latin typeface="Trebuchet MS"/>
                <a:cs typeface="Trebuchet MS"/>
              </a:rPr>
              <a:t>Integrate components and functionalities into your</a:t>
            </a:r>
            <a:r>
              <a:rPr lang="en-GB" sz="2400" spc="10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LMS</a:t>
            </a:r>
            <a:endParaRPr lang="en-GB" sz="2400" dirty="0">
              <a:latin typeface="Trebuchet MS"/>
              <a:cs typeface="Trebuchet MS"/>
            </a:endParaRPr>
          </a:p>
          <a:p>
            <a:pPr marL="527685">
              <a:lnSpc>
                <a:spcPts val="1515"/>
              </a:lnSpc>
            </a:pPr>
            <a:endParaRPr lang="en-GB" sz="2400" spc="-5" dirty="0">
              <a:solidFill>
                <a:srgbClr val="004360"/>
              </a:solidFill>
              <a:latin typeface="Trebuchet MS"/>
              <a:cs typeface="Trebuchet MS"/>
            </a:endParaRPr>
          </a:p>
          <a:p>
            <a:pPr marL="527685">
              <a:lnSpc>
                <a:spcPts val="1515"/>
              </a:lnSpc>
            </a:pPr>
            <a:r>
              <a:rPr lang="en-GB" sz="2400" spc="-5" dirty="0" err="1">
                <a:solidFill>
                  <a:srgbClr val="004360"/>
                </a:solidFill>
                <a:latin typeface="Trebuchet MS"/>
                <a:cs typeface="Trebuchet MS"/>
              </a:rPr>
              <a:t>Github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lang="en-GB" sz="2400" dirty="0">
                <a:solidFill>
                  <a:srgbClr val="004360"/>
                </a:solidFill>
                <a:latin typeface="Trebuchet MS"/>
                <a:cs typeface="Trebuchet MS"/>
              </a:rPr>
              <a:t>&amp; </a:t>
            </a:r>
            <a:r>
              <a:rPr lang="en-GB" sz="2400" spc="-5" dirty="0" err="1">
                <a:solidFill>
                  <a:srgbClr val="004360"/>
                </a:solidFill>
                <a:latin typeface="Trebuchet MS"/>
                <a:cs typeface="Trebuchet MS"/>
              </a:rPr>
              <a:t>Dockerhub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 images, automated deployment and configuration, </a:t>
            </a:r>
            <a:b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</a:br>
            <a:b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</a:b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documentation</a:t>
            </a:r>
            <a:r>
              <a:rPr lang="en-GB" sz="2400" spc="-75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and support</a:t>
            </a:r>
            <a:endParaRPr lang="en-GB" sz="24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en-GB" sz="2400" dirty="0">
              <a:latin typeface="Times New Roman"/>
              <a:cs typeface="Times New Roman"/>
            </a:endParaRPr>
          </a:p>
          <a:p>
            <a:pPr marL="398145" marR="185420" indent="-385445">
              <a:lnSpc>
                <a:spcPts val="1939"/>
              </a:lnSpc>
              <a:spcBef>
                <a:spcPts val="5"/>
              </a:spcBef>
              <a:buSzPct val="77777"/>
              <a:buAutoNum type="arabicPeriod" startAt="3"/>
              <a:tabLst>
                <a:tab pos="398145" algn="l"/>
                <a:tab pos="398780" algn="l"/>
              </a:tabLst>
            </a:pPr>
            <a:r>
              <a:rPr lang="en-GB" sz="2400" spc="-60" dirty="0">
                <a:latin typeface="Trebuchet MS"/>
                <a:cs typeface="Trebuchet MS"/>
              </a:rPr>
              <a:t>Take </a:t>
            </a:r>
            <a:r>
              <a:rPr lang="en-GB" sz="2400" spc="-5" dirty="0">
                <a:latin typeface="Trebuchet MS"/>
                <a:cs typeface="Trebuchet MS"/>
              </a:rPr>
              <a:t>the entire open-source platform and deploy it on-</a:t>
            </a:r>
            <a:r>
              <a:rPr lang="en-GB" sz="2400" spc="-5" dirty="0" err="1">
                <a:latin typeface="Trebuchet MS"/>
                <a:cs typeface="Trebuchet MS"/>
              </a:rPr>
              <a:t>prem</a:t>
            </a:r>
            <a:r>
              <a:rPr lang="en-GB" sz="2400" spc="-5" dirty="0">
                <a:latin typeface="Trebuchet MS"/>
                <a:cs typeface="Trebuchet MS"/>
              </a:rPr>
              <a:t> or in </a:t>
            </a:r>
            <a:r>
              <a:rPr lang="en-GB" sz="2400" spc="-10" dirty="0">
                <a:latin typeface="Trebuchet MS"/>
                <a:cs typeface="Trebuchet MS"/>
              </a:rPr>
              <a:t>your  </a:t>
            </a:r>
            <a:r>
              <a:rPr lang="en-GB" sz="2400" spc="-5" dirty="0">
                <a:latin typeface="Trebuchet MS"/>
                <a:cs typeface="Trebuchet MS"/>
              </a:rPr>
              <a:t>preferred</a:t>
            </a:r>
            <a:r>
              <a:rPr lang="en-GB" sz="2400" spc="10" dirty="0">
                <a:latin typeface="Trebuchet MS"/>
                <a:cs typeface="Trebuchet MS"/>
              </a:rPr>
              <a:t> </a:t>
            </a:r>
            <a:r>
              <a:rPr lang="en-GB" sz="2400" spc="-10" dirty="0">
                <a:latin typeface="Trebuchet MS"/>
                <a:cs typeface="Trebuchet MS"/>
              </a:rPr>
              <a:t>cloud</a:t>
            </a:r>
            <a:endParaRPr lang="en-GB" sz="2400" dirty="0">
              <a:latin typeface="Trebuchet MS"/>
              <a:cs typeface="Trebuchet MS"/>
            </a:endParaRPr>
          </a:p>
          <a:p>
            <a:pPr marL="527685">
              <a:lnSpc>
                <a:spcPts val="1490"/>
              </a:lnSpc>
            </a:pPr>
            <a:endParaRPr lang="en-GB" sz="2400" spc="-5" dirty="0">
              <a:solidFill>
                <a:srgbClr val="004360"/>
              </a:solidFill>
              <a:latin typeface="Trebuchet MS"/>
              <a:cs typeface="Trebuchet MS"/>
            </a:endParaRPr>
          </a:p>
          <a:p>
            <a:pPr marL="527685">
              <a:lnSpc>
                <a:spcPts val="1490"/>
              </a:lnSpc>
            </a:pP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Integrated software stack in Docker</a:t>
            </a:r>
            <a:r>
              <a:rPr lang="en-GB" sz="2400" spc="-60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lang="en-GB" sz="2400" spc="-5" dirty="0">
                <a:solidFill>
                  <a:srgbClr val="004360"/>
                </a:solidFill>
                <a:latin typeface="Trebuchet MS"/>
                <a:cs typeface="Trebuchet MS"/>
              </a:rPr>
              <a:t>containers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“Up to University” (Up2U) Project aims to bridge the gap between secondary schools and universities by providing European schools with a </a:t>
            </a:r>
            <a:r>
              <a:rPr lang="en-GB" b="1" dirty="0"/>
              <a:t>Next Generation Digital Learning Environment</a:t>
            </a:r>
            <a:r>
              <a:rPr lang="en-GB" dirty="0"/>
              <a:t> (NGDLE) that helps high school teachers equip their students with the knowledge, skills and attitudes they will need to succeed at university. 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5654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/>
        </p:nvSpPr>
        <p:spPr>
          <a:xfrm>
            <a:off x="2209801" y="28957"/>
            <a:ext cx="9871075" cy="6692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812780" algn="r"/>
            <a:r>
              <a:rPr lang="en-US" sz="12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7</a:t>
            </a:r>
            <a:endParaRPr sz="12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95" name="Shape 95"/>
          <p:cNvSpPr/>
          <p:nvPr/>
        </p:nvSpPr>
        <p:spPr>
          <a:xfrm>
            <a:off x="2321053" y="29339"/>
            <a:ext cx="9870947" cy="669188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353569" y="260604"/>
            <a:ext cx="3228340" cy="3632200"/>
          </a:xfrm>
          <a:custGeom>
            <a:avLst/>
            <a:gdLst/>
            <a:ahLst/>
            <a:cxnLst/>
            <a:rect l="0" t="0" r="0" b="0"/>
            <a:pathLst>
              <a:path w="3228340" h="3632200" extrusionOk="0">
                <a:moveTo>
                  <a:pt x="0" y="3631691"/>
                </a:moveTo>
                <a:lnTo>
                  <a:pt x="3227831" y="3631691"/>
                </a:lnTo>
                <a:lnTo>
                  <a:pt x="3227831" y="0"/>
                </a:lnTo>
                <a:lnTo>
                  <a:pt x="0" y="0"/>
                </a:lnTo>
                <a:lnTo>
                  <a:pt x="0" y="36316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1867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Shape 97"/>
          <p:cNvSpPr txBox="1"/>
          <p:nvPr/>
        </p:nvSpPr>
        <p:spPr>
          <a:xfrm>
            <a:off x="353569" y="260604"/>
            <a:ext cx="3228340" cy="3632200"/>
          </a:xfrm>
          <a:prstGeom prst="rect">
            <a:avLst/>
          </a:prstGeom>
          <a:noFill/>
          <a:ln w="9525" cap="flat" cmpd="sng">
            <a:solidFill>
              <a:srgbClr val="ED7D3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6992"/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Up2U</a:t>
            </a:r>
            <a:r>
              <a:rPr lang="en-US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3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Consortium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6992">
              <a:spcBef>
                <a:spcPts val="2240"/>
              </a:spcBef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partners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Universities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NRENs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Infrastructure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providers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Commercials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32"/>
              </a:spcBef>
            </a:pPr>
            <a:endParaRPr sz="1867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86992"/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lang="en-US" sz="1867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countries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EU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Switzerland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73371" indent="-286378"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67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Israel</a:t>
            </a:r>
            <a:endParaRPr sz="1867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7004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33914" y="783777"/>
            <a:ext cx="7772400" cy="595501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hu-HU" b="1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5359" y="5944207"/>
            <a:ext cx="950005" cy="6643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966" y="5874947"/>
            <a:ext cx="638576" cy="5108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5496" y="5849108"/>
            <a:ext cx="729400" cy="5486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912" y="5603855"/>
            <a:ext cx="909576" cy="72299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6312" y="6180224"/>
            <a:ext cx="10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at school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47372" y="1333499"/>
            <a:ext cx="3217763" cy="288148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4" name="Rectangle 13"/>
          <p:cNvSpPr/>
          <p:nvPr/>
        </p:nvSpPr>
        <p:spPr>
          <a:xfrm>
            <a:off x="6162386" y="1333500"/>
            <a:ext cx="3217763" cy="287302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5" name="TextBox 14"/>
          <p:cNvSpPr txBox="1"/>
          <p:nvPr/>
        </p:nvSpPr>
        <p:spPr>
          <a:xfrm>
            <a:off x="5623616" y="6385579"/>
            <a:ext cx="1077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on the go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34736" y="6282726"/>
            <a:ext cx="101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in library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75540" y="626719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in museum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428831" y="6167524"/>
            <a:ext cx="966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>
                <a:solidFill>
                  <a:schemeClr val="bg1"/>
                </a:solidFill>
              </a:rPr>
              <a:t>at home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944" y="5594071"/>
            <a:ext cx="744063" cy="69274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67840" y="5470713"/>
            <a:ext cx="2977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dirty="0"/>
              <a:t>’Always-on’ education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09449" y="967707"/>
            <a:ext cx="29176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FORMAL LEARNING SPACE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97823" y="967707"/>
            <a:ext cx="3146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000" dirty="0"/>
              <a:t>INFORMAL LEARNING SPACE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8313" y="1418840"/>
            <a:ext cx="899785" cy="53320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10510" y="3278035"/>
            <a:ext cx="778581" cy="59193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88441" y="1342419"/>
            <a:ext cx="1090139" cy="76907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6205" y="2839596"/>
            <a:ext cx="731096" cy="61707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141788" y="3460335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662655" y="1880994"/>
            <a:ext cx="515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LOR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91733" y="3737577"/>
            <a:ext cx="1166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Assessment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49201" y="1572418"/>
            <a:ext cx="873110" cy="77085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084079" y="2222217"/>
            <a:ext cx="540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LMS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27972" y="1811122"/>
            <a:ext cx="748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Attend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06923" y="1679256"/>
            <a:ext cx="505117" cy="452864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8327746" y="2061254"/>
            <a:ext cx="742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Search</a:t>
            </a:r>
            <a:endParaRPr lang="hu-HU" dirty="0">
              <a:solidFill>
                <a:schemeClr val="bg1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40002" y="3280862"/>
            <a:ext cx="635870" cy="606432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83992" y="2613467"/>
            <a:ext cx="700357" cy="606976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7413259" y="3763339"/>
            <a:ext cx="6564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Share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285348" y="3163646"/>
            <a:ext cx="7309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>
                <a:solidFill>
                  <a:schemeClr val="bg1"/>
                </a:solidFill>
              </a:rPr>
              <a:t>Create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802" y="1906722"/>
            <a:ext cx="2301391" cy="2301391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4330617" y="330784"/>
            <a:ext cx="3578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b="1" spc="600" dirty="0"/>
              <a:t>Up2U ECOSYSTEM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156955" y="2074970"/>
            <a:ext cx="1882542" cy="1793759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079626"/>
              </a:avLst>
            </a:prstTxWarp>
            <a:spAutoFit/>
          </a:bodyPr>
          <a:lstStyle/>
          <a:p>
            <a:r>
              <a:rPr lang="hu-H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INTERACTIVE LEARNING PATH</a:t>
            </a:r>
          </a:p>
        </p:txBody>
      </p:sp>
      <p:sp>
        <p:nvSpPr>
          <p:cNvPr id="3" name="Right Arrow 2"/>
          <p:cNvSpPr/>
          <p:nvPr/>
        </p:nvSpPr>
        <p:spPr>
          <a:xfrm>
            <a:off x="2366986" y="3382802"/>
            <a:ext cx="8292296" cy="2771967"/>
          </a:xfrm>
          <a:prstGeom prst="rightArrow">
            <a:avLst/>
          </a:prstGeom>
          <a:solidFill>
            <a:schemeClr val="tx1"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1840031" y="4605077"/>
            <a:ext cx="15223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b="1" dirty="0">
                <a:solidFill>
                  <a:schemeClr val="bg1"/>
                </a:solidFill>
              </a:rPr>
              <a:t>INFRASTRUCTURE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43840" y="4258130"/>
            <a:ext cx="913276" cy="584649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394843" y="4780658"/>
            <a:ext cx="1674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eduOER aggregation</a:t>
            </a: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16932" y="4469273"/>
            <a:ext cx="1072977" cy="629714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687814" y="4365403"/>
            <a:ext cx="543149" cy="443319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5278067" y="5093339"/>
            <a:ext cx="1828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Sync&amp;Share ownCloud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397602" y="4794234"/>
            <a:ext cx="121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WiFi eduroam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5353" y="3887294"/>
            <a:ext cx="1157929" cy="1300264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9152944" y="4854274"/>
            <a:ext cx="1291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>
                <a:solidFill>
                  <a:schemeClr val="bg1"/>
                </a:solidFill>
              </a:rPr>
              <a:t>TO UNIVERSITY</a:t>
            </a:r>
          </a:p>
        </p:txBody>
      </p:sp>
    </p:spTree>
    <p:extLst>
      <p:ext uri="{BB962C8B-B14F-4D97-AF65-F5344CB8AC3E}">
        <p14:creationId xmlns:p14="http://schemas.microsoft.com/office/powerpoint/2010/main" val="3417577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69163" y="6413245"/>
            <a:ext cx="11150600" cy="0"/>
          </a:xfrm>
          <a:custGeom>
            <a:avLst/>
            <a:gdLst/>
            <a:ahLst/>
            <a:cxnLst/>
            <a:rect l="l" t="t" r="r" b="b"/>
            <a:pathLst>
              <a:path w="8362950">
                <a:moveTo>
                  <a:pt x="0" y="0"/>
                </a:moveTo>
                <a:lnTo>
                  <a:pt x="8362543" y="0"/>
                </a:lnTo>
              </a:path>
            </a:pathLst>
          </a:custGeom>
          <a:ln w="3175">
            <a:solidFill>
              <a:srgbClr val="2C6B95"/>
            </a:solidFill>
          </a:ln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577493" y="6532778"/>
            <a:ext cx="2489200" cy="1410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140"/>
              </a:lnSpc>
            </a:pPr>
            <a:r>
              <a:rPr sz="1200" b="1" spc="-120" dirty="0">
                <a:solidFill>
                  <a:srgbClr val="1C4160"/>
                </a:solidFill>
                <a:latin typeface="Arial"/>
                <a:cs typeface="Arial"/>
              </a:rPr>
              <a:t>TNC18 </a:t>
            </a:r>
            <a:r>
              <a:rPr sz="1200" spc="-27" dirty="0">
                <a:solidFill>
                  <a:srgbClr val="1C4160"/>
                </a:solidFill>
                <a:latin typeface="Arial"/>
                <a:cs typeface="Arial"/>
              </a:rPr>
              <a:t>Intelligent </a:t>
            </a:r>
            <a:r>
              <a:rPr sz="1200" spc="-40" dirty="0">
                <a:solidFill>
                  <a:srgbClr val="1C4160"/>
                </a:solidFill>
                <a:latin typeface="Arial"/>
                <a:cs typeface="Arial"/>
              </a:rPr>
              <a:t>networks, cool</a:t>
            </a:r>
            <a:r>
              <a:rPr sz="1200" spc="-20" dirty="0">
                <a:solidFill>
                  <a:srgbClr val="1C4160"/>
                </a:solidFill>
                <a:latin typeface="Arial"/>
                <a:cs typeface="Arial"/>
              </a:rPr>
              <a:t> </a:t>
            </a:r>
            <a:r>
              <a:rPr sz="1200" spc="-93" dirty="0">
                <a:solidFill>
                  <a:srgbClr val="1C4160"/>
                </a:solidFill>
                <a:latin typeface="Arial"/>
                <a:cs typeface="Arial"/>
              </a:rPr>
              <a:t>edges?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526" y="0"/>
            <a:ext cx="12169817" cy="67659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75924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Skills for Academic Learners Up2U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33850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4000" spc="-5" dirty="0">
                <a:latin typeface="Trebuchet MS"/>
                <a:cs typeface="Trebuchet MS"/>
              </a:rPr>
              <a:t>Critical Thinking </a:t>
            </a:r>
            <a:r>
              <a:rPr lang="en-GB" sz="4000" dirty="0">
                <a:latin typeface="Trebuchet MS"/>
                <a:cs typeface="Trebuchet MS"/>
              </a:rPr>
              <a:t>&amp; </a:t>
            </a:r>
            <a:r>
              <a:rPr lang="en-GB" sz="4000" spc="-15" dirty="0">
                <a:latin typeface="Trebuchet MS"/>
                <a:cs typeface="Trebuchet MS"/>
              </a:rPr>
              <a:t>Problem</a:t>
            </a:r>
            <a:r>
              <a:rPr lang="en-GB" sz="4000" spc="-65" dirty="0">
                <a:latin typeface="Trebuchet MS"/>
                <a:cs typeface="Trebuchet MS"/>
              </a:rPr>
              <a:t> </a:t>
            </a:r>
            <a:r>
              <a:rPr lang="en-GB" sz="4000" spc="-5" dirty="0">
                <a:latin typeface="Trebuchet MS"/>
                <a:cs typeface="Trebuchet MS"/>
              </a:rPr>
              <a:t>Solving</a:t>
            </a:r>
            <a:endParaRPr lang="en-GB" sz="40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4000" spc="-5" dirty="0">
                <a:latin typeface="Trebuchet MS"/>
                <a:cs typeface="Trebuchet MS"/>
              </a:rPr>
              <a:t>Communication </a:t>
            </a:r>
            <a:r>
              <a:rPr lang="en-GB" sz="4000" dirty="0">
                <a:latin typeface="Trebuchet MS"/>
                <a:cs typeface="Trebuchet MS"/>
              </a:rPr>
              <a:t>&amp; </a:t>
            </a:r>
            <a:r>
              <a:rPr lang="en-GB" sz="4000" spc="-5" dirty="0">
                <a:latin typeface="Trebuchet MS"/>
                <a:cs typeface="Trebuchet MS"/>
              </a:rPr>
              <a:t>Collaboration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4000" spc="-5" dirty="0">
                <a:latin typeface="Trebuchet MS"/>
                <a:cs typeface="Trebuchet MS"/>
              </a:rPr>
              <a:t>Information, Media </a:t>
            </a:r>
            <a:r>
              <a:rPr lang="en-GB" sz="4000" dirty="0">
                <a:latin typeface="Trebuchet MS"/>
                <a:cs typeface="Trebuchet MS"/>
              </a:rPr>
              <a:t>&amp; </a:t>
            </a:r>
            <a:r>
              <a:rPr lang="en-GB" sz="4000" spc="-30" dirty="0">
                <a:latin typeface="Trebuchet MS"/>
                <a:cs typeface="Trebuchet MS"/>
              </a:rPr>
              <a:t>Technology </a:t>
            </a:r>
            <a:r>
              <a:rPr lang="en-GB" sz="4000" spc="-5" dirty="0">
                <a:latin typeface="Trebuchet MS"/>
                <a:cs typeface="Trebuchet MS"/>
              </a:rPr>
              <a:t>Literacy </a:t>
            </a: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4000" spc="-5" dirty="0">
                <a:latin typeface="Trebuchet MS"/>
                <a:cs typeface="Trebuchet MS"/>
              </a:rPr>
              <a:t>Self-Direction</a:t>
            </a:r>
            <a:endParaRPr lang="en-GB" sz="4000" dirty="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r>
              <a:rPr lang="en-GB" sz="4000" spc="-5" dirty="0">
                <a:latin typeface="Trebuchet MS"/>
                <a:cs typeface="Trebuchet MS"/>
              </a:rPr>
              <a:t>Learning to</a:t>
            </a:r>
            <a:r>
              <a:rPr lang="en-GB" sz="4000" spc="-10" dirty="0">
                <a:latin typeface="Trebuchet MS"/>
                <a:cs typeface="Trebuchet MS"/>
              </a:rPr>
              <a:t> </a:t>
            </a:r>
            <a:r>
              <a:rPr lang="en-GB" sz="4000" dirty="0">
                <a:latin typeface="Trebuchet MS"/>
                <a:cs typeface="Trebuchet MS"/>
              </a:rPr>
              <a:t>learn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0520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5241" y="565624"/>
            <a:ext cx="9715815" cy="940428"/>
          </a:xfrm>
          <a:prstGeom prst="rect">
            <a:avLst/>
          </a:prstGeom>
        </p:spPr>
        <p:txBody>
          <a:bodyPr vert="horz" wrap="square" lIns="0" tIns="16933" rIns="0" bIns="0" rtlCol="0" anchor="ctr">
            <a:spAutoFit/>
          </a:bodyPr>
          <a:lstStyle/>
          <a:p>
            <a:pPr>
              <a:lnSpc>
                <a:spcPts val="3647"/>
              </a:lnSpc>
              <a:spcBef>
                <a:spcPts val="133"/>
              </a:spcBef>
            </a:pPr>
            <a:r>
              <a:rPr lang="pt-BR" sz="3600" spc="-1" dirty="0" err="1">
                <a:solidFill>
                  <a:srgbClr val="000000"/>
                </a:solidFill>
                <a:latin typeface="Raleway"/>
                <a:ea typeface="Raleway"/>
              </a:rPr>
              <a:t>Teaching</a:t>
            </a:r>
            <a:r>
              <a:rPr lang="pt-BR" sz="36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600" spc="-1" dirty="0" err="1">
                <a:solidFill>
                  <a:srgbClr val="000000"/>
                </a:solidFill>
                <a:latin typeface="Raleway"/>
                <a:ea typeface="Raleway"/>
              </a:rPr>
              <a:t>Models</a:t>
            </a:r>
            <a:r>
              <a:rPr lang="pt-BR" sz="3600" spc="-1" dirty="0">
                <a:solidFill>
                  <a:srgbClr val="000000"/>
                </a:solidFill>
                <a:latin typeface="Raleway"/>
                <a:ea typeface="Raleway"/>
              </a:rPr>
              <a:t>, </a:t>
            </a:r>
            <a:r>
              <a:rPr lang="pt-BR" sz="3600" spc="-1" dirty="0" err="1">
                <a:solidFill>
                  <a:srgbClr val="000000"/>
                </a:solidFill>
                <a:latin typeface="Raleway"/>
                <a:ea typeface="Raleway"/>
              </a:rPr>
              <a:t>methodologies</a:t>
            </a:r>
            <a:r>
              <a:rPr lang="pt-BR" sz="3600" spc="-1" dirty="0">
                <a:solidFill>
                  <a:srgbClr val="000000"/>
                </a:solidFill>
                <a:latin typeface="Raleway"/>
                <a:ea typeface="Raleway"/>
              </a:rPr>
              <a:t> </a:t>
            </a:r>
            <a:r>
              <a:rPr lang="pt-BR" sz="3600" spc="-1" dirty="0" err="1">
                <a:solidFill>
                  <a:srgbClr val="000000"/>
                </a:solidFill>
                <a:latin typeface="Raleway"/>
                <a:ea typeface="Raleway"/>
              </a:rPr>
              <a:t>and</a:t>
            </a:r>
            <a:r>
              <a:rPr lang="pt-BR" sz="3600" spc="-1" dirty="0">
                <a:solidFill>
                  <a:srgbClr val="000000"/>
                </a:solidFill>
                <a:latin typeface="Raleway"/>
                <a:ea typeface="Raleway"/>
              </a:rPr>
              <a:t> tools </a:t>
            </a:r>
            <a:r>
              <a:rPr lang="pt-BR" sz="3600" spc="-1" dirty="0" err="1">
                <a:solidFill>
                  <a:srgbClr val="000000"/>
                </a:solidFill>
                <a:latin typeface="Raleway"/>
                <a:ea typeface="Raleway"/>
              </a:rPr>
              <a:t>used</a:t>
            </a:r>
            <a:r>
              <a:rPr lang="pt-BR" sz="3600" spc="-1" dirty="0">
                <a:solidFill>
                  <a:srgbClr val="000000"/>
                </a:solidFill>
                <a:latin typeface="Raleway"/>
                <a:ea typeface="Raleway"/>
              </a:rPr>
              <a:t> in Up2U</a:t>
            </a:r>
            <a:endParaRPr sz="36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5242" y="2098379"/>
            <a:ext cx="7578513" cy="4034608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lang="en-GB" sz="2200" spc="-5" dirty="0">
                <a:solidFill>
                  <a:srgbClr val="000000"/>
                </a:solidFill>
                <a:latin typeface="Trebuchet MS"/>
                <a:cs typeface="Trebuchet MS"/>
              </a:rPr>
              <a:t>P</a:t>
            </a:r>
            <a:r>
              <a:rPr sz="2400" spc="-20" dirty="0" err="1">
                <a:latin typeface="Trebuchet MS"/>
                <a:cs typeface="Trebuchet MS"/>
              </a:rPr>
              <a:t>roject</a:t>
            </a:r>
            <a:r>
              <a:rPr sz="2400" spc="-20" dirty="0">
                <a:latin typeface="Trebuchet MS"/>
                <a:cs typeface="Trebuchet MS"/>
              </a:rPr>
              <a:t> </a:t>
            </a:r>
            <a:r>
              <a:rPr sz="2400" dirty="0">
                <a:latin typeface="Trebuchet MS"/>
                <a:cs typeface="Trebuchet MS"/>
              </a:rPr>
              <a:t>Based </a:t>
            </a:r>
            <a:r>
              <a:rPr sz="2400" spc="-7" dirty="0">
                <a:latin typeface="Trebuchet MS"/>
                <a:cs typeface="Trebuchet MS"/>
              </a:rPr>
              <a:t>Learning (</a:t>
            </a:r>
            <a:r>
              <a:rPr sz="2400" i="1" spc="-47" dirty="0">
                <a:latin typeface="Trebuchet MS"/>
                <a:cs typeface="Trebuchet MS"/>
              </a:rPr>
              <a:t>Trello,</a:t>
            </a:r>
            <a:r>
              <a:rPr sz="2400" i="1" spc="7" dirty="0">
                <a:latin typeface="Trebuchet MS"/>
                <a:cs typeface="Trebuchet MS"/>
              </a:rPr>
              <a:t> </a:t>
            </a:r>
            <a:r>
              <a:rPr sz="2400" i="1" dirty="0">
                <a:latin typeface="Trebuchet MS"/>
                <a:cs typeface="Trebuchet MS"/>
              </a:rPr>
              <a:t>wikis</a:t>
            </a:r>
            <a:r>
              <a:rPr sz="2400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Place-Based Learning Education (</a:t>
            </a:r>
            <a:r>
              <a:rPr sz="2400" i="1" spc="-40" dirty="0">
                <a:latin typeface="Trebuchet MS"/>
                <a:cs typeface="Trebuchet MS"/>
              </a:rPr>
              <a:t>Treasure</a:t>
            </a:r>
            <a:r>
              <a:rPr sz="2400" i="1" spc="67" dirty="0">
                <a:latin typeface="Trebuchet MS"/>
                <a:cs typeface="Trebuchet MS"/>
              </a:rPr>
              <a:t> </a:t>
            </a:r>
            <a:r>
              <a:rPr sz="2400" i="1" spc="-7" dirty="0">
                <a:latin typeface="Trebuchet MS"/>
                <a:cs typeface="Trebuchet MS"/>
              </a:rPr>
              <a:t>hunt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Experiential Learning (</a:t>
            </a:r>
            <a:r>
              <a:rPr sz="2400" i="1" spc="-7" dirty="0" err="1">
                <a:latin typeface="Trebuchet MS"/>
                <a:cs typeface="Trebuchet MS"/>
              </a:rPr>
              <a:t>CernBox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dirty="0">
                <a:latin typeface="Trebuchet MS"/>
                <a:cs typeface="Trebuchet MS"/>
              </a:rPr>
              <a:t>Flipped </a:t>
            </a:r>
            <a:r>
              <a:rPr sz="2400" spc="-7" dirty="0">
                <a:latin typeface="Trebuchet MS"/>
                <a:cs typeface="Trebuchet MS"/>
              </a:rPr>
              <a:t>Classroom (</a:t>
            </a:r>
            <a:r>
              <a:rPr sz="2400" i="1" spc="-40" dirty="0">
                <a:latin typeface="Trebuchet MS"/>
                <a:cs typeface="Trebuchet MS"/>
              </a:rPr>
              <a:t>WebRTC, </a:t>
            </a:r>
            <a:r>
              <a:rPr sz="2400" i="1" spc="-7" dirty="0">
                <a:latin typeface="Trebuchet MS"/>
                <a:cs typeface="Trebuchet MS"/>
              </a:rPr>
              <a:t>SeLCont,</a:t>
            </a:r>
            <a:r>
              <a:rPr sz="2400" i="1" spc="-67" dirty="0">
                <a:latin typeface="Trebuchet MS"/>
                <a:cs typeface="Trebuchet MS"/>
              </a:rPr>
              <a:t> </a:t>
            </a:r>
            <a:r>
              <a:rPr sz="2400" i="1" spc="-7" dirty="0" err="1">
                <a:latin typeface="Trebuchet MS"/>
                <a:cs typeface="Trebuchet MS"/>
              </a:rPr>
              <a:t>eduOER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lang="en-US" sz="2400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GB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Scenario-based </a:t>
            </a:r>
            <a:r>
              <a:rPr sz="2400" dirty="0">
                <a:latin typeface="Trebuchet MS"/>
                <a:cs typeface="Trebuchet MS"/>
              </a:rPr>
              <a:t>learning </a:t>
            </a:r>
            <a:r>
              <a:rPr sz="2400" spc="-7" dirty="0">
                <a:latin typeface="Trebuchet MS"/>
                <a:cs typeface="Trebuchet MS"/>
              </a:rPr>
              <a:t>(</a:t>
            </a:r>
            <a:r>
              <a:rPr sz="2400" i="1" spc="-7" dirty="0">
                <a:latin typeface="Trebuchet MS"/>
                <a:cs typeface="Trebuchet MS"/>
              </a:rPr>
              <a:t>H5P</a:t>
            </a:r>
            <a:r>
              <a:rPr sz="2400" spc="-7" dirty="0">
                <a:latin typeface="Trebuchet MS"/>
                <a:cs typeface="Trebuchet MS"/>
              </a:rPr>
              <a:t>)</a:t>
            </a:r>
            <a:endParaRPr sz="2400" dirty="0">
              <a:latin typeface="Trebuchet MS"/>
              <a:cs typeface="Trebuchet M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CCA6682-93E7-474F-B415-FC5CE7816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 dirty="0"/>
              <a:t>www.up2university.eu</a:t>
            </a:r>
          </a:p>
        </p:txBody>
      </p:sp>
    </p:spTree>
    <p:extLst>
      <p:ext uri="{BB962C8B-B14F-4D97-AF65-F5344CB8AC3E}">
        <p14:creationId xmlns:p14="http://schemas.microsoft.com/office/powerpoint/2010/main" val="4284322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of the Up2U Use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 spc="-5" dirty="0">
                <a:latin typeface="Trebuchet MS"/>
                <a:cs typeface="Trebuchet MS"/>
              </a:rPr>
              <a:t>An authenticated course creation in Up2U</a:t>
            </a:r>
            <a:r>
              <a:rPr lang="en-GB" sz="2400" spc="20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platform</a:t>
            </a:r>
          </a:p>
          <a:p>
            <a:endParaRPr lang="en-GB" sz="2400" spc="-15" dirty="0">
              <a:latin typeface="Trebuchet MS"/>
              <a:cs typeface="Trebuchet MS"/>
            </a:endParaRPr>
          </a:p>
          <a:p>
            <a:r>
              <a:rPr lang="en-GB" sz="2400" spc="-15" dirty="0">
                <a:latin typeface="Trebuchet MS"/>
                <a:cs typeface="Trebuchet MS"/>
              </a:rPr>
              <a:t>Recording </a:t>
            </a:r>
            <a:r>
              <a:rPr lang="en-GB" sz="2400" dirty="0">
                <a:latin typeface="Trebuchet MS"/>
                <a:cs typeface="Trebuchet MS"/>
              </a:rPr>
              <a:t>a </a:t>
            </a:r>
            <a:r>
              <a:rPr lang="en-GB" sz="2400" spc="-10" dirty="0">
                <a:latin typeface="Trebuchet MS"/>
                <a:cs typeface="Trebuchet MS"/>
              </a:rPr>
              <a:t>lecture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Uploading </a:t>
            </a:r>
            <a:r>
              <a:rPr lang="en-GB" sz="2400" dirty="0">
                <a:latin typeface="Trebuchet MS"/>
                <a:cs typeface="Trebuchet MS"/>
              </a:rPr>
              <a:t>a </a:t>
            </a:r>
            <a:r>
              <a:rPr lang="en-GB" sz="2400" spc="-5" dirty="0">
                <a:latin typeface="Trebuchet MS"/>
                <a:cs typeface="Trebuchet MS"/>
              </a:rPr>
              <a:t>lecture </a:t>
            </a:r>
            <a:r>
              <a:rPr lang="en-GB" sz="2400" dirty="0">
                <a:latin typeface="Trebuchet MS"/>
                <a:cs typeface="Trebuchet MS"/>
              </a:rPr>
              <a:t>&amp; </a:t>
            </a:r>
            <a:r>
              <a:rPr lang="en-GB" sz="2400" spc="-5" dirty="0">
                <a:latin typeface="Trebuchet MS"/>
                <a:cs typeface="Trebuchet MS"/>
              </a:rPr>
              <a:t>making</a:t>
            </a:r>
            <a:r>
              <a:rPr lang="en-GB" sz="2400" spc="-105" dirty="0">
                <a:latin typeface="Trebuchet MS"/>
                <a:cs typeface="Trebuchet MS"/>
              </a:rPr>
              <a:t> a</a:t>
            </a:r>
            <a:r>
              <a:rPr lang="en-GB" sz="2400" spc="-5" dirty="0">
                <a:latin typeface="Trebuchet MS"/>
                <a:cs typeface="Trebuchet MS"/>
              </a:rPr>
              <a:t>ssignments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Interactive video creation and</a:t>
            </a:r>
            <a:r>
              <a:rPr lang="en-GB" sz="2400" spc="20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exercises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5" dirty="0">
              <a:latin typeface="Trebuchet MS"/>
              <a:cs typeface="Trebuchet MS"/>
            </a:endParaRPr>
          </a:p>
          <a:p>
            <a:r>
              <a:rPr lang="en-GB" sz="2400" spc="-5" dirty="0">
                <a:latin typeface="Trebuchet MS"/>
                <a:cs typeface="Trebuchet MS"/>
              </a:rPr>
              <a:t>Creation, storage and usage of open educational </a:t>
            </a:r>
            <a:r>
              <a:rPr lang="en-GB" sz="2400" spc="-10" dirty="0">
                <a:latin typeface="Trebuchet MS"/>
                <a:cs typeface="Trebuchet MS"/>
              </a:rPr>
              <a:t>content </a:t>
            </a:r>
            <a:r>
              <a:rPr lang="en-GB" sz="2400" dirty="0">
                <a:latin typeface="Trebuchet MS"/>
                <a:cs typeface="Trebuchet MS"/>
              </a:rPr>
              <a:t>in </a:t>
            </a:r>
            <a:r>
              <a:rPr lang="en-GB" sz="2400" spc="-5" dirty="0">
                <a:latin typeface="Trebuchet MS"/>
                <a:cs typeface="Trebuchet MS"/>
              </a:rPr>
              <a:t>Up2U</a:t>
            </a:r>
            <a:r>
              <a:rPr lang="en-GB" sz="2400" spc="4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repository</a:t>
            </a:r>
            <a:endParaRPr lang="en-GB" sz="2400" dirty="0">
              <a:latin typeface="Trebuchet MS"/>
              <a:cs typeface="Trebuchet MS"/>
            </a:endParaRPr>
          </a:p>
          <a:p>
            <a:endParaRPr lang="en-GB" sz="2400" spc="-10" dirty="0">
              <a:latin typeface="Trebuchet MS"/>
              <a:cs typeface="Trebuchet MS"/>
            </a:endParaRPr>
          </a:p>
          <a:p>
            <a:r>
              <a:rPr lang="en-GB" sz="2400" spc="-10" dirty="0">
                <a:latin typeface="Trebuchet MS"/>
                <a:cs typeface="Trebuchet MS"/>
              </a:rPr>
              <a:t>Virtual room</a:t>
            </a:r>
            <a:r>
              <a:rPr lang="en-GB" sz="2400" spc="25" dirty="0">
                <a:latin typeface="Trebuchet MS"/>
                <a:cs typeface="Trebuchet MS"/>
              </a:rPr>
              <a:t> </a:t>
            </a:r>
            <a:r>
              <a:rPr lang="en-GB" sz="2400" spc="-5" dirty="0">
                <a:latin typeface="Trebuchet MS"/>
                <a:cs typeface="Trebuchet MS"/>
              </a:rPr>
              <a:t>communication</a:t>
            </a:r>
            <a:endParaRPr lang="en-GB" sz="2400" dirty="0">
              <a:latin typeface="Trebuchet MS"/>
              <a:cs typeface="Trebuchet MS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238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0001" y="442114"/>
            <a:ext cx="9125373" cy="1189214"/>
          </a:xfrm>
          <a:prstGeom prst="rect">
            <a:avLst/>
          </a:prstGeom>
        </p:spPr>
        <p:txBody>
          <a:bodyPr vert="horz" wrap="square" lIns="0" tIns="85513" rIns="0" bIns="0" rtlCol="0" anchor="ctr">
            <a:spAutoFit/>
          </a:bodyPr>
          <a:lstStyle/>
          <a:p>
            <a:pPr marL="2835416" marR="6773" indent="-2819330">
              <a:lnSpc>
                <a:spcPts val="4320"/>
              </a:lnSpc>
              <a:spcBef>
                <a:spcPts val="673"/>
              </a:spcBef>
            </a:pPr>
            <a:r>
              <a:rPr lang="en-GB" sz="4000" dirty="0"/>
              <a:t>Up2U Continuous Professional Development</a:t>
            </a:r>
            <a:endParaRPr sz="40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2272" y="2307854"/>
            <a:ext cx="10066020" cy="3155906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dirty="0">
                <a:latin typeface="Trebuchet MS"/>
                <a:cs typeface="Trebuchet MS"/>
              </a:rPr>
              <a:t>Three </a:t>
            </a:r>
            <a:r>
              <a:rPr sz="2400" spc="-7" dirty="0">
                <a:latin typeface="Trebuchet MS"/>
                <a:cs typeface="Trebuchet MS"/>
              </a:rPr>
              <a:t>main </a:t>
            </a:r>
            <a:r>
              <a:rPr sz="2400" spc="-27" dirty="0">
                <a:latin typeface="Trebuchet MS"/>
                <a:cs typeface="Trebuchet MS"/>
              </a:rPr>
              <a:t>Phases </a:t>
            </a:r>
            <a:r>
              <a:rPr sz="2400" spc="-7" dirty="0">
                <a:latin typeface="Trebuchet MS"/>
                <a:cs typeface="Trebuchet MS"/>
              </a:rPr>
              <a:t>for the Up2U </a:t>
            </a:r>
            <a:r>
              <a:rPr sz="2400" spc="-20" dirty="0">
                <a:latin typeface="Trebuchet MS"/>
                <a:cs typeface="Trebuchet MS"/>
              </a:rPr>
              <a:t>Professional</a:t>
            </a:r>
            <a:r>
              <a:rPr sz="2400" dirty="0">
                <a:latin typeface="Trebuchet MS"/>
                <a:cs typeface="Trebuchet MS"/>
              </a:rPr>
              <a:t> </a:t>
            </a:r>
            <a:r>
              <a:rPr sz="2400" spc="-7" dirty="0">
                <a:latin typeface="Trebuchet MS"/>
                <a:cs typeface="Trebuchet MS"/>
              </a:rPr>
              <a:t>Development</a:t>
            </a:r>
            <a:endParaRPr sz="2400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73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One –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Introduction to</a:t>
            </a:r>
            <a:r>
              <a:rPr sz="2667" spc="-10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ecosystem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8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spc="-127" dirty="0">
                <a:solidFill>
                  <a:srgbClr val="004360"/>
                </a:solidFill>
                <a:latin typeface="Trebuchet MS"/>
                <a:cs typeface="Trebuchet MS"/>
              </a:rPr>
              <a:t>Two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–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Hands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on Experience and students</a:t>
            </a:r>
            <a:r>
              <a:rPr sz="2667" spc="-10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involvement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304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27" dirty="0">
                <a:solidFill>
                  <a:srgbClr val="004360"/>
                </a:solidFill>
                <a:latin typeface="Trebuchet MS"/>
                <a:cs typeface="Trebuchet MS"/>
              </a:rPr>
              <a:t>Phase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Three – </a:t>
            </a:r>
            <a:r>
              <a:rPr sz="2667" spc="-47" dirty="0">
                <a:solidFill>
                  <a:srgbClr val="004360"/>
                </a:solidFill>
                <a:latin typeface="Trebuchet MS"/>
                <a:cs typeface="Trebuchet MS"/>
              </a:rPr>
              <a:t>“Train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the</a:t>
            </a:r>
            <a:r>
              <a:rPr sz="2667" spc="-200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40" dirty="0">
                <a:solidFill>
                  <a:srgbClr val="004360"/>
                </a:solidFill>
                <a:latin typeface="Trebuchet MS"/>
                <a:cs typeface="Trebuchet MS"/>
              </a:rPr>
              <a:t>Trainer”</a:t>
            </a:r>
            <a:endParaRPr sz="266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endParaRPr lang="en-US" sz="2400" spc="-7" dirty="0">
              <a:latin typeface="Trebuchet MS"/>
              <a:cs typeface="Trebuchet MS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SzPct val="80000"/>
              <a:buBlip>
                <a:blip r:embed="rId2"/>
              </a:buBlip>
            </a:pPr>
            <a:r>
              <a:rPr sz="2400" spc="-7" dirty="0">
                <a:latin typeface="Trebuchet MS"/>
                <a:cs typeface="Trebuchet MS"/>
              </a:rPr>
              <a:t>Nine pilots in Up2U </a:t>
            </a:r>
            <a:r>
              <a:rPr sz="2400" spc="-20" dirty="0">
                <a:latin typeface="Trebuchet MS"/>
                <a:cs typeface="Trebuchet MS"/>
              </a:rPr>
              <a:t>Professional </a:t>
            </a:r>
            <a:r>
              <a:rPr sz="2400" spc="-7" dirty="0">
                <a:latin typeface="Trebuchet MS"/>
                <a:cs typeface="Trebuchet MS"/>
              </a:rPr>
              <a:t>Development</a:t>
            </a:r>
            <a:r>
              <a:rPr sz="2400" spc="-27" dirty="0">
                <a:latin typeface="Trebuchet MS"/>
                <a:cs typeface="Trebuchet MS"/>
              </a:rPr>
              <a:t> </a:t>
            </a:r>
            <a:r>
              <a:rPr sz="2400" spc="-7" dirty="0">
                <a:latin typeface="Trebuchet MS"/>
                <a:cs typeface="Trebuchet MS"/>
              </a:rPr>
              <a:t>program</a:t>
            </a:r>
            <a:endParaRPr sz="2400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2873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Combination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of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technology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and</a:t>
            </a:r>
            <a:r>
              <a:rPr sz="2667" spc="-14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pedagogy</a:t>
            </a:r>
            <a:endParaRPr sz="2667" dirty="0">
              <a:latin typeface="Trebuchet MS"/>
              <a:cs typeface="Trebuchet MS"/>
            </a:endParaRPr>
          </a:p>
          <a:p>
            <a:pPr marL="815320" lvl="1" indent="-341197">
              <a:lnSpc>
                <a:spcPts val="3040"/>
              </a:lnSpc>
              <a:buSzPct val="70000"/>
              <a:buFont typeface="Arial"/>
              <a:buChar char="•"/>
              <a:tabLst>
                <a:tab pos="815320" algn="l"/>
                <a:tab pos="816166" algn="l"/>
              </a:tabLst>
            </a:pP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Combination </a:t>
            </a:r>
            <a:r>
              <a:rPr sz="2667" dirty="0">
                <a:solidFill>
                  <a:srgbClr val="004360"/>
                </a:solidFill>
                <a:latin typeface="Trebuchet MS"/>
                <a:cs typeface="Trebuchet MS"/>
              </a:rPr>
              <a:t>of skills,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educational needs, technological</a:t>
            </a:r>
            <a:r>
              <a:rPr sz="2667" spc="-147" dirty="0">
                <a:solidFill>
                  <a:srgbClr val="004360"/>
                </a:solidFill>
                <a:latin typeface="Trebuchet MS"/>
                <a:cs typeface="Trebuchet MS"/>
              </a:rPr>
              <a:t> </a:t>
            </a:r>
            <a:r>
              <a:rPr sz="2667" spc="-7" dirty="0">
                <a:solidFill>
                  <a:srgbClr val="004360"/>
                </a:solidFill>
                <a:latin typeface="Trebuchet MS"/>
                <a:cs typeface="Trebuchet MS"/>
              </a:rPr>
              <a:t>tools</a:t>
            </a:r>
            <a:endParaRPr sz="2667" dirty="0">
              <a:latin typeface="Trebuchet MS"/>
              <a:cs typeface="Trebuchet MS"/>
            </a:endParaRP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CE0C9540-125A-C341-AE4E-A1620019B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pt-BR" dirty="0"/>
              <a:t>www.up2university.eu</a:t>
            </a:r>
          </a:p>
        </p:txBody>
      </p:sp>
    </p:spTree>
    <p:extLst>
      <p:ext uri="{BB962C8B-B14F-4D97-AF65-F5344CB8AC3E}">
        <p14:creationId xmlns:p14="http://schemas.microsoft.com/office/powerpoint/2010/main" val="41403679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865</TotalTime>
  <Words>575</Words>
  <Application>Microsoft Macintosh PowerPoint</Application>
  <PresentationFormat>Widescreen</PresentationFormat>
  <Paragraphs>128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Raleway</vt:lpstr>
      <vt:lpstr>Raleway Light</vt:lpstr>
      <vt:lpstr>Times New Roman</vt:lpstr>
      <vt:lpstr>Trebuchet MS</vt:lpstr>
      <vt:lpstr>Wingdings</vt:lpstr>
      <vt:lpstr>Tema do Office</vt:lpstr>
      <vt:lpstr>Up2University Bridging the gap...</vt:lpstr>
      <vt:lpstr>Objective</vt:lpstr>
      <vt:lpstr>PowerPoint Presentation</vt:lpstr>
      <vt:lpstr>PowerPoint Presentation</vt:lpstr>
      <vt:lpstr>PowerPoint Presentation</vt:lpstr>
      <vt:lpstr>Skills for Academic Learners Up2U approach</vt:lpstr>
      <vt:lpstr>Teaching Models, methodologies and tools used in Up2U</vt:lpstr>
      <vt:lpstr>Some of the Up2U Use Cases</vt:lpstr>
      <vt:lpstr>Up2U Continuous Professional Development</vt:lpstr>
      <vt:lpstr>Added value of Up2U</vt:lpstr>
      <vt:lpstr>Added value of Up2U</vt:lpstr>
      <vt:lpstr>How to engage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Casper Dreef</dc:creator>
  <cp:lastModifiedBy>Gyongyi Horvath</cp:lastModifiedBy>
  <cp:revision>12</cp:revision>
  <dcterms:created xsi:type="dcterms:W3CDTF">2018-11-30T10:42:34Z</dcterms:created>
  <dcterms:modified xsi:type="dcterms:W3CDTF">2019-09-24T14:08:04Z</dcterms:modified>
</cp:coreProperties>
</file>