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63" r:id="rId3"/>
    <p:sldId id="265" r:id="rId4"/>
    <p:sldId id="257" r:id="rId5"/>
    <p:sldId id="260" r:id="rId6"/>
    <p:sldId id="261" r:id="rId7"/>
    <p:sldId id="259" r:id="rId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9" autoAdjust="0"/>
    <p:restoredTop sz="81098"/>
  </p:normalViewPr>
  <p:slideViewPr>
    <p:cSldViewPr snapToGrid="0" snapToObjects="1">
      <p:cViewPr varScale="1">
        <p:scale>
          <a:sx n="122" d="100"/>
          <a:sy n="122" d="100"/>
        </p:scale>
        <p:origin x="12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143000" y="1724628"/>
            <a:ext cx="6858000" cy="1785335"/>
          </a:xfrm>
        </p:spPr>
        <p:txBody>
          <a:bodyPr anchor="b">
            <a:normAutofit/>
          </a:bodyPr>
          <a:lstStyle>
            <a:lvl1pPr algn="ctr">
              <a:defRPr sz="33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 b="0" i="0">
                <a:latin typeface="Raleway" charset="0"/>
                <a:ea typeface="Raleway" charset="0"/>
                <a:cs typeface="Raleway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2019. 09. 23.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0" y="365126"/>
            <a:ext cx="691515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2019. 09. 23.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1" y="365126"/>
            <a:ext cx="6949874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2019. 09. 23.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69411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2019. 09. 23.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8" name="Retângulo 7"/>
          <p:cNvSpPr/>
          <p:nvPr userDrawn="1"/>
        </p:nvSpPr>
        <p:spPr>
          <a:xfrm>
            <a:off x="0" y="6721476"/>
            <a:ext cx="9144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637A8C-6CEB-694E-8FE8-85B3EECE613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661258" y="365126"/>
            <a:ext cx="1182436" cy="65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" charset="2"/>
        <a:buChar char="§"/>
        <a:defRPr sz="21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5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up2university.eu/contact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facebook.com/Up2Universe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Contact@lists.up2university.eu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48407" y="1806517"/>
            <a:ext cx="6858000" cy="1339001"/>
          </a:xfrm>
        </p:spPr>
        <p:txBody>
          <a:bodyPr>
            <a:normAutofit/>
          </a:bodyPr>
          <a:lstStyle/>
          <a:p>
            <a:r>
              <a:rPr lang="pt-BR" sz="4050" dirty="0" err="1">
                <a:solidFill>
                  <a:schemeClr val="accent2"/>
                </a:solidFill>
              </a:rPr>
              <a:t>Title</a:t>
            </a:r>
            <a:endParaRPr lang="pt-BR" sz="4050" dirty="0">
              <a:solidFill>
                <a:schemeClr val="accent2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872406"/>
            <a:ext cx="6858000" cy="874986"/>
          </a:xfrm>
        </p:spPr>
        <p:txBody>
          <a:bodyPr>
            <a:normAutofit fontScale="85000" lnSpcReduction="20000"/>
          </a:bodyPr>
          <a:lstStyle/>
          <a:p>
            <a:pPr algn="l">
              <a:spcBef>
                <a:spcPts val="3000"/>
              </a:spcBef>
            </a:pPr>
            <a:r>
              <a:rPr lang="pt-BR" sz="2700" i="1" dirty="0" err="1"/>
              <a:t>Name</a:t>
            </a:r>
            <a:r>
              <a:rPr lang="pt-BR" sz="2700" i="1" dirty="0"/>
              <a:t> </a:t>
            </a:r>
            <a:r>
              <a:rPr lang="pt-BR" sz="2700" i="1" dirty="0" err="1"/>
              <a:t>of</a:t>
            </a:r>
            <a:r>
              <a:rPr lang="pt-BR" sz="2700" i="1" dirty="0"/>
              <a:t> </a:t>
            </a:r>
            <a:r>
              <a:rPr lang="pt-BR" sz="2700" i="1" dirty="0" err="1"/>
              <a:t>presenter</a:t>
            </a:r>
            <a:endParaRPr lang="pt-BR" sz="2700" i="1" dirty="0"/>
          </a:p>
          <a:p>
            <a:pPr algn="l"/>
            <a:r>
              <a:rPr lang="pt-BR" sz="2700" dirty="0" err="1"/>
              <a:t>Name</a:t>
            </a:r>
            <a:r>
              <a:rPr lang="pt-BR" sz="2700" dirty="0"/>
              <a:t> </a:t>
            </a:r>
            <a:r>
              <a:rPr lang="pt-BR" sz="2700" dirty="0" err="1"/>
              <a:t>of</a:t>
            </a:r>
            <a:r>
              <a:rPr lang="pt-BR" sz="2700" dirty="0"/>
              <a:t> </a:t>
            </a:r>
            <a:r>
              <a:rPr lang="pt-BR" sz="2700" dirty="0" err="1"/>
              <a:t>organization</a:t>
            </a:r>
            <a:br>
              <a:rPr lang="pt-BR" dirty="0"/>
            </a:b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143000" y="4747392"/>
            <a:ext cx="6858000" cy="72688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3000"/>
              </a:spcBef>
            </a:pPr>
            <a:r>
              <a:rPr lang="pt-BR" sz="1800" dirty="0" err="1"/>
              <a:t>Name</a:t>
            </a:r>
            <a:r>
              <a:rPr lang="pt-BR" sz="1800" dirty="0"/>
              <a:t> </a:t>
            </a:r>
            <a:r>
              <a:rPr lang="pt-BR" sz="1800" dirty="0" err="1"/>
              <a:t>of</a:t>
            </a:r>
            <a:r>
              <a:rPr lang="pt-BR" sz="1800" dirty="0"/>
              <a:t> </a:t>
            </a:r>
            <a:r>
              <a:rPr lang="pt-BR" sz="1800" dirty="0" err="1"/>
              <a:t>event</a:t>
            </a:r>
            <a:br>
              <a:rPr lang="pt-BR" sz="1800" dirty="0"/>
            </a:b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Goal: get engaged!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F48F5C1-D7EF-F244-A4A7-A7B3E061B1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8825" y="2407145"/>
            <a:ext cx="2205202" cy="229708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A68FBB3-5A2A-F046-BA6A-91DBD0C830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5476" y="1190022"/>
            <a:ext cx="3647089" cy="5166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441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worked for us so far?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sl-SI" dirty="0"/>
              <a:t>.</a:t>
            </a:r>
          </a:p>
          <a:p>
            <a:pPr algn="just">
              <a:buBlip>
                <a:blip r:embed="rId2"/>
              </a:buBlip>
            </a:pPr>
            <a:r>
              <a:rPr lang="en-GB" dirty="0"/>
              <a:t>Sadly, there is no solution that works for all.</a:t>
            </a:r>
          </a:p>
          <a:p>
            <a:pPr algn="just">
              <a:buBlip>
                <a:blip r:embed="rId2"/>
              </a:buBlip>
            </a:pPr>
            <a:r>
              <a:rPr lang="en-GB" dirty="0"/>
              <a:t>Top-down: approach local/ central governments.</a:t>
            </a:r>
          </a:p>
          <a:p>
            <a:pPr algn="just">
              <a:buBlip>
                <a:blip r:embed="rId2"/>
              </a:buBlip>
            </a:pPr>
            <a:r>
              <a:rPr lang="en-GB" dirty="0"/>
              <a:t>Bottom up: reach out to schools, principals, teachers and try to make them interested in the project.</a:t>
            </a:r>
          </a:p>
          <a:p>
            <a:pPr algn="just">
              <a:buBlip>
                <a:blip r:embed="rId2"/>
              </a:buBlip>
            </a:pPr>
            <a:r>
              <a:rPr lang="en-GB" dirty="0"/>
              <a:t>Organize local workshops/conferences/training.</a:t>
            </a:r>
          </a:p>
          <a:p>
            <a:pPr lvl="1" algn="just"/>
            <a:r>
              <a:rPr lang="en-GB" dirty="0"/>
              <a:t>Teachers do appreciate this, but usually it is up to the school management/principal to decide if they wan tot join or not.</a:t>
            </a:r>
          </a:p>
          <a:p>
            <a:pPr lvl="1" algn="just"/>
            <a:r>
              <a:rPr lang="en-GB"/>
              <a:t>Accredited </a:t>
            </a:r>
            <a:r>
              <a:rPr lang="en-GB" dirty="0"/>
              <a:t>trainings are appreciated!</a:t>
            </a:r>
          </a:p>
          <a:p>
            <a:pPr algn="just">
              <a:buBlip>
                <a:blip r:embed="rId2"/>
              </a:buBlip>
            </a:pPr>
            <a:r>
              <a:rPr lang="en-GB" dirty="0"/>
              <a:t>Give presentations/organize workshops in international conferences.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9930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 to University (Up2U) materials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sl-SI" dirty="0"/>
              <a:t>.</a:t>
            </a:r>
          </a:p>
          <a:p>
            <a:pPr>
              <a:buBlip>
                <a:blip r:embed="rId2"/>
              </a:buBlip>
            </a:pPr>
            <a:r>
              <a:rPr lang="en-GB" dirty="0"/>
              <a:t>General Flyer</a:t>
            </a:r>
          </a:p>
          <a:p>
            <a:r>
              <a:rPr lang="en-GB" dirty="0"/>
              <a:t>IT Security Flyers</a:t>
            </a:r>
          </a:p>
          <a:p>
            <a:pPr>
              <a:buBlip>
                <a:blip r:embed="rId2"/>
              </a:buBlip>
            </a:pPr>
            <a:r>
              <a:rPr lang="en-GB" dirty="0"/>
              <a:t>Roll-up</a:t>
            </a:r>
          </a:p>
          <a:p>
            <a:r>
              <a:rPr lang="en-GB" dirty="0"/>
              <a:t>Promotional video</a:t>
            </a:r>
          </a:p>
          <a:p>
            <a:pPr>
              <a:buBlip>
                <a:blip r:embed="rId2"/>
              </a:buBlip>
            </a:pPr>
            <a:r>
              <a:rPr lang="en-GB" dirty="0"/>
              <a:t>Poster (general)</a:t>
            </a:r>
          </a:p>
          <a:p>
            <a:pPr>
              <a:buBlip>
                <a:blip r:embed="rId2"/>
              </a:buBlip>
            </a:pPr>
            <a:r>
              <a:rPr lang="en-GB" dirty="0"/>
              <a:t>Poster (NREN focus)</a:t>
            </a:r>
          </a:p>
          <a:p>
            <a:pPr>
              <a:buBlip>
                <a:blip r:embed="rId2"/>
              </a:buBlip>
            </a:pPr>
            <a:r>
              <a:rPr lang="en-GB" dirty="0"/>
              <a:t>Introductory slides to the project</a:t>
            </a:r>
          </a:p>
          <a:p>
            <a:pPr>
              <a:buBlip>
                <a:blip r:embed="rId2"/>
              </a:buBlip>
            </a:pPr>
            <a:endParaRPr lang="en-GB" dirty="0"/>
          </a:p>
          <a:p>
            <a:pPr>
              <a:buBlip>
                <a:blip r:embed="rId2"/>
              </a:buBlip>
            </a:pPr>
            <a:r>
              <a:rPr lang="en-GB" dirty="0"/>
              <a:t>All these materials are accessible via the wiki page of the webinar!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54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website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sl-SI" dirty="0"/>
              <a:t>The primary platform we use is the project website:</a:t>
            </a:r>
          </a:p>
          <a:p>
            <a:pPr algn="ctr"/>
            <a:r>
              <a:rPr lang="sl-SI" b="1" dirty="0">
                <a:solidFill>
                  <a:schemeClr val="accent2"/>
                </a:solidFill>
              </a:rPr>
              <a:t>www.up2university.eu</a:t>
            </a:r>
          </a:p>
          <a:p>
            <a:pPr marL="0" indent="0" algn="just">
              <a:buNone/>
            </a:pPr>
            <a:r>
              <a:rPr lang="sl-SI" dirty="0"/>
              <a:t>Under the </a:t>
            </a:r>
            <a:r>
              <a:rPr lang="sl-SI" dirty="0">
                <a:solidFill>
                  <a:schemeClr val="accent2"/>
                </a:solidFill>
                <a:hlinkClick r:id="rId2"/>
              </a:rPr>
              <a:t>„Contact us“ </a:t>
            </a:r>
            <a:r>
              <a:rPr lang="sl-SI" dirty="0"/>
              <a:t>we included the national coordiantors, so interested parties can put a face next to a contact. Here, we also  indicated the pilot schools on a map.</a:t>
            </a:r>
          </a:p>
          <a:p>
            <a:pPr marL="0" indent="0" algn="just">
              <a:buNone/>
            </a:pPr>
            <a:endParaRPr lang="sl-SI" dirty="0"/>
          </a:p>
          <a:p>
            <a:pPr marL="0" indent="0" algn="just">
              <a:buNone/>
            </a:pPr>
            <a:r>
              <a:rPr lang="sl-SI" dirty="0"/>
              <a:t>We are would be happy to inlcude contacts of NRENs who  are not part of the consortium.</a:t>
            </a:r>
          </a:p>
          <a:p>
            <a:pPr marL="0" indent="0" algn="just">
              <a:buNone/>
            </a:pPr>
            <a:endParaRPr lang="sl-SI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0248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Social media presence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sl-SI" dirty="0"/>
              <a:t>Up2U is present on multiple social media platforms. We use </a:t>
            </a:r>
            <a:r>
              <a:rPr lang="hu-HU" b="1" dirty="0">
                <a:solidFill>
                  <a:schemeClr val="accent2"/>
                </a:solidFill>
              </a:rPr>
              <a:t>#</a:t>
            </a:r>
            <a:r>
              <a:rPr lang="sl-SI" b="1" dirty="0">
                <a:solidFill>
                  <a:schemeClr val="accent2"/>
                </a:solidFill>
              </a:rPr>
              <a:t>Up2U </a:t>
            </a:r>
            <a:r>
              <a:rPr lang="sl-SI" dirty="0"/>
              <a:t>and </a:t>
            </a:r>
            <a:r>
              <a:rPr lang="hu-HU" b="1" dirty="0">
                <a:solidFill>
                  <a:schemeClr val="accent2"/>
                </a:solidFill>
              </a:rPr>
              <a:t>#</a:t>
            </a:r>
            <a:r>
              <a:rPr lang="sl-SI" b="1" dirty="0">
                <a:solidFill>
                  <a:schemeClr val="accent2"/>
                </a:solidFill>
              </a:rPr>
              <a:t>Up2Universe </a:t>
            </a:r>
            <a:r>
              <a:rPr lang="sl-SI" dirty="0"/>
              <a:t>hashtags.</a:t>
            </a:r>
          </a:p>
          <a:p>
            <a:pPr marL="0" indent="0" algn="just">
              <a:buNone/>
            </a:pPr>
            <a:endParaRPr lang="sl-SI" b="1" dirty="0">
              <a:solidFill>
                <a:schemeClr val="accent2"/>
              </a:solidFill>
            </a:endParaRPr>
          </a:p>
          <a:p>
            <a:pPr marL="0" indent="0" algn="just">
              <a:buNone/>
            </a:pPr>
            <a:r>
              <a:rPr lang="sl-SI" dirty="0"/>
              <a:t>Please follow us on:</a:t>
            </a:r>
          </a:p>
          <a:p>
            <a:pPr marL="0" indent="0" algn="just">
              <a:buNone/>
            </a:pPr>
            <a:endParaRPr lang="hu-H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6</a:t>
            </a:fld>
            <a:endParaRPr lang="pt-B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E791624-8050-C449-8D5A-68DAEE3AAF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46893"/>
              </p:ext>
            </p:extLst>
          </p:nvPr>
        </p:nvGraphicFramePr>
        <p:xfrm>
          <a:off x="1017204" y="3625193"/>
          <a:ext cx="6096000" cy="3014367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1358134">
                  <a:extLst>
                    <a:ext uri="{9D8B030D-6E8A-4147-A177-3AD203B41FA5}">
                      <a16:colId xmlns:a16="http://schemas.microsoft.com/office/drawing/2014/main" val="4243848329"/>
                    </a:ext>
                  </a:extLst>
                </a:gridCol>
                <a:gridCol w="4737866">
                  <a:extLst>
                    <a:ext uri="{9D8B030D-6E8A-4147-A177-3AD203B41FA5}">
                      <a16:colId xmlns:a16="http://schemas.microsoft.com/office/drawing/2014/main" val="2507560985"/>
                    </a:ext>
                  </a:extLst>
                </a:gridCol>
              </a:tblGrid>
              <a:tr h="71557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br>
                        <a:rPr lang="hu-HU" sz="1800" dirty="0">
                          <a:hlinkClick r:id="rId2"/>
                        </a:rPr>
                      </a:br>
                      <a:endParaRPr lang="hu-HU" sz="1800" dirty="0"/>
                    </a:p>
                    <a:p>
                      <a:endParaRPr lang="hu-HU" sz="1800" dirty="0"/>
                    </a:p>
                    <a:p>
                      <a:r>
                        <a:rPr lang="sl-SI" sz="3200" b="1" dirty="0">
                          <a:solidFill>
                            <a:schemeClr val="accent2"/>
                          </a:solidFill>
                          <a:latin typeface="Raleway" panose="020B0503030101060003" pitchFamily="34" charset="77"/>
                        </a:rPr>
                        <a:t>Up2Universe</a:t>
                      </a:r>
                      <a:r>
                        <a:rPr lang="sl-SI" sz="3200" dirty="0"/>
                        <a:t> </a:t>
                      </a:r>
                      <a:endParaRPr lang="en-GB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6642015"/>
                  </a:ext>
                </a:extLst>
              </a:tr>
              <a:tr h="6306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6396304"/>
                  </a:ext>
                </a:extLst>
              </a:tr>
              <a:tr h="73572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1922752"/>
                  </a:ext>
                </a:extLst>
              </a:tr>
              <a:tr h="9324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8430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25551D0D-C2CF-CF40-8494-1F149D8BB0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225" y="3625194"/>
            <a:ext cx="637025" cy="6615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670795-1EED-CD49-B3CD-EC593A5609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650" y="4331681"/>
            <a:ext cx="609600" cy="6096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A75FA12-B220-8543-A9D7-E2BC0FAB4D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5650" y="5076217"/>
            <a:ext cx="622300" cy="5969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524CC4C-36E6-744D-B163-A2FFFEC8C1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6223" y="5766193"/>
            <a:ext cx="561154" cy="64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975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643" y="857251"/>
            <a:ext cx="5962714" cy="5062574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382691"/>
            <a:ext cx="6858000" cy="1241822"/>
          </a:xfrm>
        </p:spPr>
        <p:txBody>
          <a:bodyPr/>
          <a:lstStyle/>
          <a:p>
            <a:r>
              <a:rPr lang="hu-HU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c</a:t>
            </a:r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ontact@lists.up2university.eu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7ABBBC8B-4DE5-3347-9805-3075D0D095F6}" vid="{4384763A-7BF3-9B48-BD46-138FBC8197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2203</TotalTime>
  <Words>303</Words>
  <Application>Microsoft Macintosh PowerPoint</Application>
  <PresentationFormat>On-screen Show (4:3)</PresentationFormat>
  <Paragraphs>54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Raleway</vt:lpstr>
      <vt:lpstr>Raleway Light</vt:lpstr>
      <vt:lpstr>Wingdings</vt:lpstr>
      <vt:lpstr>Tema do Office</vt:lpstr>
      <vt:lpstr>Title</vt:lpstr>
      <vt:lpstr>Goal: get engaged!</vt:lpstr>
      <vt:lpstr>What worked for us so far?</vt:lpstr>
      <vt:lpstr>Up to University (Up2U) materials</vt:lpstr>
      <vt:lpstr>Project website</vt:lpstr>
      <vt:lpstr>Social media presence</vt:lpstr>
      <vt:lpstr>THANK YOU FOR YOUR ATTENTION!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Barbara Tóth</dc:creator>
  <cp:lastModifiedBy>Barbara Tóth</cp:lastModifiedBy>
  <cp:revision>9</cp:revision>
  <dcterms:created xsi:type="dcterms:W3CDTF">2019-09-23T18:50:34Z</dcterms:created>
  <dcterms:modified xsi:type="dcterms:W3CDTF">2019-09-25T07:34:10Z</dcterms:modified>
</cp:coreProperties>
</file>