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4"/>
  </p:notesMasterIdLst>
  <p:sldIdLst>
    <p:sldId id="261" r:id="rId2"/>
    <p:sldId id="387" r:id="rId3"/>
    <p:sldId id="388" r:id="rId4"/>
    <p:sldId id="389" r:id="rId5"/>
    <p:sldId id="390" r:id="rId6"/>
    <p:sldId id="286" r:id="rId7"/>
    <p:sldId id="287" r:id="rId8"/>
    <p:sldId id="288" r:id="rId9"/>
    <p:sldId id="273" r:id="rId10"/>
    <p:sldId id="295" r:id="rId11"/>
    <p:sldId id="386" r:id="rId12"/>
    <p:sldId id="382" r:id="rId13"/>
    <p:sldId id="395" r:id="rId14"/>
    <p:sldId id="396" r:id="rId15"/>
    <p:sldId id="397" r:id="rId16"/>
    <p:sldId id="398" r:id="rId17"/>
    <p:sldId id="256" r:id="rId18"/>
    <p:sldId id="257" r:id="rId19"/>
    <p:sldId id="258" r:id="rId20"/>
    <p:sldId id="259" r:id="rId21"/>
    <p:sldId id="260" r:id="rId22"/>
    <p:sldId id="864" r:id="rId23"/>
    <p:sldId id="394" r:id="rId24"/>
    <p:sldId id="262" r:id="rId25"/>
    <p:sldId id="263" r:id="rId26"/>
    <p:sldId id="264" r:id="rId27"/>
    <p:sldId id="392" r:id="rId28"/>
    <p:sldId id="299" r:id="rId29"/>
    <p:sldId id="300" r:id="rId30"/>
    <p:sldId id="307" r:id="rId31"/>
    <p:sldId id="306" r:id="rId32"/>
    <p:sldId id="393" r:id="rId33"/>
    <p:sldId id="274" r:id="rId34"/>
    <p:sldId id="279" r:id="rId35"/>
    <p:sldId id="278" r:id="rId36"/>
    <p:sldId id="280" r:id="rId37"/>
    <p:sldId id="858" r:id="rId38"/>
    <p:sldId id="859" r:id="rId39"/>
    <p:sldId id="861" r:id="rId40"/>
    <p:sldId id="860" r:id="rId41"/>
    <p:sldId id="862" r:id="rId42"/>
    <p:sldId id="863" r:id="rId43"/>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31" autoAdjust="0"/>
    <p:restoredTop sz="81135"/>
  </p:normalViewPr>
  <p:slideViewPr>
    <p:cSldViewPr snapToGrid="0" snapToObjects="1">
      <p:cViewPr varScale="1">
        <p:scale>
          <a:sx n="90" d="100"/>
          <a:sy n="90" d="100"/>
        </p:scale>
        <p:origin x="158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6375D-49E0-7948-A53E-F2CAAD9F3494}" type="datetimeFigureOut">
              <a:rPr lang="en-GB" smtClean="0"/>
              <a:t>06/11/2019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BD077C-869B-7E49-ADCB-FE4F8445B5E4}" type="slidenum">
              <a:rPr lang="en-GB" smtClean="0"/>
              <a:t>‹#›</a:t>
            </a:fld>
            <a:endParaRPr lang="en-GB"/>
          </a:p>
        </p:txBody>
      </p:sp>
    </p:spTree>
    <p:extLst>
      <p:ext uri="{BB962C8B-B14F-4D97-AF65-F5344CB8AC3E}">
        <p14:creationId xmlns:p14="http://schemas.microsoft.com/office/powerpoint/2010/main" val="2421792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8BD077C-869B-7E49-ADCB-FE4F8445B5E4}" type="slidenum">
              <a:rPr lang="en-GB" smtClean="0"/>
              <a:t>1</a:t>
            </a:fld>
            <a:endParaRPr lang="en-GB"/>
          </a:p>
        </p:txBody>
      </p:sp>
    </p:spTree>
    <p:extLst>
      <p:ext uri="{BB962C8B-B14F-4D97-AF65-F5344CB8AC3E}">
        <p14:creationId xmlns:p14="http://schemas.microsoft.com/office/powerpoint/2010/main" val="14267415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BD077C-869B-7E49-ADCB-FE4F8445B5E4}" type="slidenum">
              <a:rPr lang="en-GB" smtClean="0"/>
              <a:t>15</a:t>
            </a:fld>
            <a:endParaRPr lang="en-GB"/>
          </a:p>
        </p:txBody>
      </p:sp>
    </p:spTree>
    <p:extLst>
      <p:ext uri="{BB962C8B-B14F-4D97-AF65-F5344CB8AC3E}">
        <p14:creationId xmlns:p14="http://schemas.microsoft.com/office/powerpoint/2010/main" val="22246108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 name="Google Shape;3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508946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 name="Google Shape;4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From Github issue tracker</a:t>
            </a:r>
            <a:endParaRPr/>
          </a:p>
        </p:txBody>
      </p:sp>
      <p:sp>
        <p:nvSpPr>
          <p:cNvPr id="46" name="Google Shape;46;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18</a:t>
            </a:fld>
            <a:endParaRPr/>
          </a:p>
        </p:txBody>
      </p:sp>
    </p:spTree>
    <p:extLst>
      <p:ext uri="{BB962C8B-B14F-4D97-AF65-F5344CB8AC3E}">
        <p14:creationId xmlns:p14="http://schemas.microsoft.com/office/powerpoint/2010/main" val="28059728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 name="Google Shape;54;p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From Github issue tracker</a:t>
            </a:r>
            <a:endParaRPr/>
          </a:p>
        </p:txBody>
      </p:sp>
      <p:sp>
        <p:nvSpPr>
          <p:cNvPr id="55" name="Google Shape;55;p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19</a:t>
            </a:fld>
            <a:endParaRPr/>
          </a:p>
        </p:txBody>
      </p:sp>
    </p:spTree>
    <p:extLst>
      <p:ext uri="{BB962C8B-B14F-4D97-AF65-F5344CB8AC3E}">
        <p14:creationId xmlns:p14="http://schemas.microsoft.com/office/powerpoint/2010/main" val="23667592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3" name="Google Shape;63;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 name="Google Shape;64;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20</a:t>
            </a:fld>
            <a:endParaRPr/>
          </a:p>
        </p:txBody>
      </p:sp>
    </p:spTree>
    <p:extLst>
      <p:ext uri="{BB962C8B-B14F-4D97-AF65-F5344CB8AC3E}">
        <p14:creationId xmlns:p14="http://schemas.microsoft.com/office/powerpoint/2010/main" val="15436595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 name="Google Shape;7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3" name="Google Shape;7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21</a:t>
            </a:fld>
            <a:endParaRPr/>
          </a:p>
        </p:txBody>
      </p:sp>
    </p:spTree>
    <p:extLst>
      <p:ext uri="{BB962C8B-B14F-4D97-AF65-F5344CB8AC3E}">
        <p14:creationId xmlns:p14="http://schemas.microsoft.com/office/powerpoint/2010/main" val="38397134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1" name="Google Shape;8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201598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27</a:t>
            </a:fld>
            <a:endParaRPr lang="en-GB"/>
          </a:p>
        </p:txBody>
      </p:sp>
    </p:spTree>
    <p:extLst>
      <p:ext uri="{BB962C8B-B14F-4D97-AF65-F5344CB8AC3E}">
        <p14:creationId xmlns:p14="http://schemas.microsoft.com/office/powerpoint/2010/main" val="37364254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a:t>Some</a:t>
            </a:r>
            <a:r>
              <a:rPr lang="pl-PL" dirty="0"/>
              <a:t> </a:t>
            </a:r>
            <a:r>
              <a:rPr lang="pl-PL" dirty="0" err="1"/>
              <a:t>updates</a:t>
            </a:r>
            <a:r>
              <a:rPr lang="pl-PL" dirty="0"/>
              <a:t> to pilot </a:t>
            </a:r>
            <a:r>
              <a:rPr lang="pl-PL" dirty="0" err="1"/>
              <a:t>figures</a:t>
            </a:r>
            <a:r>
              <a:rPr lang="pl-PL" dirty="0"/>
              <a:t>.</a:t>
            </a:r>
            <a:r>
              <a:rPr lang="pl-PL" baseline="0" dirty="0"/>
              <a:t> </a:t>
            </a:r>
            <a:r>
              <a:rPr lang="pl-PL" dirty="0"/>
              <a:t>First </a:t>
            </a:r>
            <a:r>
              <a:rPr lang="pl-PL" dirty="0" err="1"/>
              <a:t>users</a:t>
            </a:r>
            <a:r>
              <a:rPr lang="pl-PL" dirty="0"/>
              <a:t> in Germany.</a:t>
            </a:r>
          </a:p>
          <a:p>
            <a:endParaRPr lang="pl-PL" dirty="0"/>
          </a:p>
          <a:p>
            <a:r>
              <a:rPr lang="pl-PL" dirty="0" err="1"/>
              <a:t>Looking</a:t>
            </a:r>
            <a:r>
              <a:rPr lang="pl-PL" dirty="0"/>
              <a:t> for </a:t>
            </a:r>
            <a:r>
              <a:rPr lang="pl-PL" dirty="0" err="1"/>
              <a:t>other</a:t>
            </a:r>
            <a:r>
              <a:rPr lang="pl-PL" dirty="0"/>
              <a:t> </a:t>
            </a:r>
            <a:r>
              <a:rPr lang="pl-PL" dirty="0" err="1"/>
              <a:t>opprotunities</a:t>
            </a:r>
            <a:r>
              <a:rPr lang="pl-PL" dirty="0"/>
              <a:t> for </a:t>
            </a:r>
            <a:r>
              <a:rPr lang="pl-PL" dirty="0" err="1"/>
              <a:t>impact</a:t>
            </a:r>
            <a:r>
              <a:rPr lang="pl-PL" dirty="0"/>
              <a:t> </a:t>
            </a:r>
            <a:r>
              <a:rPr lang="pl-PL" dirty="0" err="1"/>
              <a:t>creation</a:t>
            </a:r>
            <a:r>
              <a:rPr lang="pl-PL" dirty="0"/>
              <a:t>. </a:t>
            </a:r>
            <a:r>
              <a:rPr lang="pl-PL" dirty="0" err="1"/>
              <a:t>Webinar</a:t>
            </a:r>
            <a:r>
              <a:rPr lang="pl-PL" dirty="0"/>
              <a:t> </a:t>
            </a:r>
            <a:r>
              <a:rPr lang="pl-PL" dirty="0" err="1"/>
              <a:t>preparations</a:t>
            </a:r>
            <a:r>
              <a:rPr lang="pl-PL" dirty="0"/>
              <a:t> in UK. </a:t>
            </a:r>
            <a:r>
              <a:rPr lang="pl-PL" dirty="0" err="1"/>
              <a:t>Israel</a:t>
            </a:r>
            <a:r>
              <a:rPr lang="pl-PL" dirty="0"/>
              <a:t> </a:t>
            </a:r>
            <a:r>
              <a:rPr lang="pl-PL" dirty="0" err="1"/>
              <a:t>under</a:t>
            </a:r>
            <a:r>
              <a:rPr lang="pl-PL" dirty="0"/>
              <a:t> </a:t>
            </a:r>
            <a:r>
              <a:rPr lang="pl-PL" dirty="0" err="1"/>
              <a:t>discussion</a:t>
            </a:r>
            <a:r>
              <a:rPr lang="pl-PL" dirty="0"/>
              <a:t>. NREN</a:t>
            </a:r>
            <a:r>
              <a:rPr lang="pl-PL" baseline="0" dirty="0"/>
              <a:t> </a:t>
            </a:r>
            <a:r>
              <a:rPr lang="pl-PL" baseline="0" dirty="0" err="1"/>
              <a:t>webinar</a:t>
            </a:r>
            <a:r>
              <a:rPr lang="pl-PL" baseline="0" dirty="0"/>
              <a:t> to </a:t>
            </a:r>
            <a:r>
              <a:rPr lang="pl-PL" baseline="0" dirty="0" err="1"/>
              <a:t>engage</a:t>
            </a:r>
            <a:r>
              <a:rPr lang="pl-PL" baseline="0" dirty="0"/>
              <a:t> </a:t>
            </a:r>
            <a:r>
              <a:rPr lang="pl-PL" baseline="0" dirty="0" err="1"/>
              <a:t>new</a:t>
            </a:r>
            <a:r>
              <a:rPr lang="pl-PL" baseline="0" dirty="0"/>
              <a:t> </a:t>
            </a:r>
            <a:r>
              <a:rPr lang="pl-PL" baseline="0" dirty="0" err="1"/>
              <a:t>NRENs</a:t>
            </a:r>
            <a:r>
              <a:rPr lang="pl-PL" baseline="0"/>
              <a:t>.</a:t>
            </a:r>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28</a:t>
            </a:fld>
            <a:endParaRPr lang="en-GB"/>
          </a:p>
        </p:txBody>
      </p:sp>
    </p:spTree>
    <p:extLst>
      <p:ext uri="{BB962C8B-B14F-4D97-AF65-F5344CB8AC3E}">
        <p14:creationId xmlns:p14="http://schemas.microsoft.com/office/powerpoint/2010/main" val="24165930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a:t>Agreed</a:t>
            </a:r>
            <a:r>
              <a:rPr lang="pl-PL" dirty="0"/>
              <a:t> </a:t>
            </a:r>
            <a:r>
              <a:rPr lang="pl-PL" dirty="0" err="1"/>
              <a:t>between</a:t>
            </a:r>
            <a:r>
              <a:rPr lang="pl-PL" dirty="0"/>
              <a:t> WP5&amp;WP7:</a:t>
            </a:r>
          </a:p>
          <a:p>
            <a:pPr marL="171450" indent="-171450">
              <a:buFontTx/>
              <a:buChar char="-"/>
            </a:pPr>
            <a:r>
              <a:rPr lang="pl-PL" dirty="0" err="1"/>
              <a:t>Users</a:t>
            </a:r>
            <a:r>
              <a:rPr lang="pl-PL" dirty="0"/>
              <a:t> </a:t>
            </a:r>
            <a:r>
              <a:rPr lang="pl-PL" dirty="0" err="1"/>
              <a:t>are</a:t>
            </a:r>
            <a:r>
              <a:rPr lang="pl-PL" dirty="0"/>
              <a:t> not </a:t>
            </a:r>
            <a:r>
              <a:rPr lang="pl-PL" dirty="0" err="1"/>
              <a:t>forced</a:t>
            </a:r>
            <a:r>
              <a:rPr lang="pl-PL" dirty="0"/>
              <a:t> to </a:t>
            </a:r>
            <a:r>
              <a:rPr lang="pl-PL" dirty="0" err="1"/>
              <a:t>use</a:t>
            </a:r>
            <a:r>
              <a:rPr lang="pl-PL" dirty="0"/>
              <a:t> </a:t>
            </a:r>
            <a:r>
              <a:rPr lang="pl-PL" dirty="0" err="1"/>
              <a:t>any</a:t>
            </a:r>
            <a:r>
              <a:rPr lang="pl-PL" dirty="0"/>
              <a:t> </a:t>
            </a:r>
            <a:r>
              <a:rPr lang="pl-PL" dirty="0" err="1"/>
              <a:t>specific</a:t>
            </a:r>
            <a:r>
              <a:rPr lang="pl-PL" dirty="0"/>
              <a:t> </a:t>
            </a:r>
            <a:r>
              <a:rPr lang="pl-PL" dirty="0" err="1"/>
              <a:t>tools</a:t>
            </a:r>
            <a:r>
              <a:rPr lang="pl-PL" dirty="0"/>
              <a: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pl-PL" dirty="0"/>
              <a:t>We</a:t>
            </a:r>
            <a:r>
              <a:rPr lang="pl-PL" baseline="0" dirty="0"/>
              <a:t> </a:t>
            </a:r>
            <a:r>
              <a:rPr lang="pl-PL" baseline="0" dirty="0" err="1"/>
              <a:t>follow</a:t>
            </a:r>
            <a:r>
              <a:rPr lang="pl-PL" baseline="0" dirty="0"/>
              <a:t> the same </a:t>
            </a:r>
            <a:r>
              <a:rPr lang="pl-PL" baseline="0" dirty="0" err="1"/>
              <a:t>evaluation</a:t>
            </a:r>
            <a:r>
              <a:rPr lang="pl-PL" baseline="0" dirty="0"/>
              <a:t> </a:t>
            </a:r>
            <a:r>
              <a:rPr lang="pl-PL" baseline="0" dirty="0" err="1"/>
              <a:t>process</a:t>
            </a:r>
            <a:r>
              <a:rPr lang="pl-PL" baseline="0" dirty="0"/>
              <a:t> in </a:t>
            </a:r>
            <a:r>
              <a:rPr lang="pl-PL" baseline="0" dirty="0" err="1"/>
              <a:t>all</a:t>
            </a:r>
            <a:r>
              <a:rPr lang="pl-PL" baseline="0" dirty="0"/>
              <a:t> </a:t>
            </a:r>
            <a:r>
              <a:rPr lang="pl-PL" baseline="0" dirty="0" err="1"/>
              <a:t>countries</a:t>
            </a:r>
            <a:r>
              <a:rPr lang="pl-PL" baseline="0" dirty="0"/>
              <a:t> by uniform </a:t>
            </a:r>
            <a:r>
              <a:rPr lang="pl-PL" baseline="0" dirty="0" err="1"/>
              <a:t>surveys</a:t>
            </a:r>
            <a:r>
              <a:rPr lang="pl-PL" baseline="0" dirty="0"/>
              <a:t> and </a:t>
            </a:r>
            <a:r>
              <a:rPr lang="pl-PL" baseline="0" dirty="0" err="1"/>
              <a:t>centrally-collected</a:t>
            </a:r>
            <a:r>
              <a:rPr lang="pl-PL" baseline="0" dirty="0"/>
              <a:t> LA data.</a:t>
            </a:r>
            <a:r>
              <a:rPr lang="pl-PL" dirty="0"/>
              <a:t> </a:t>
            </a:r>
            <a:r>
              <a:rPr lang="pl-PL" sz="1200" b="0" i="0" u="none" strike="noStrike" kern="1200" baseline="0" dirty="0">
                <a:solidFill>
                  <a:schemeClr val="tx1"/>
                </a:solidFill>
                <a:latin typeface="+mn-lt"/>
                <a:ea typeface="+mn-ea"/>
                <a:cs typeface="+mn-cs"/>
              </a:rPr>
              <a:t>Evaluation materials </a:t>
            </a:r>
            <a:r>
              <a:rPr lang="pl-PL" sz="1200" b="0" i="0" u="none" strike="noStrike" kern="1200" baseline="0" dirty="0" err="1">
                <a:solidFill>
                  <a:schemeClr val="tx1"/>
                </a:solidFill>
                <a:latin typeface="+mn-lt"/>
                <a:ea typeface="+mn-ea"/>
                <a:cs typeface="+mn-cs"/>
              </a:rPr>
              <a:t>are</a:t>
            </a:r>
            <a:r>
              <a:rPr lang="pl-PL" sz="1200" b="0" i="0" u="none" strike="noStrike" kern="1200" baseline="0" dirty="0">
                <a:solidFill>
                  <a:schemeClr val="tx1"/>
                </a:solidFill>
                <a:latin typeface="+mn-lt"/>
                <a:ea typeface="+mn-ea"/>
                <a:cs typeface="+mn-cs"/>
              </a:rPr>
              <a:t> </a:t>
            </a:r>
            <a:r>
              <a:rPr lang="pl-PL" sz="1200" b="0" i="0" u="none" strike="noStrike" kern="1200" baseline="0" dirty="0" err="1">
                <a:solidFill>
                  <a:schemeClr val="tx1"/>
                </a:solidFill>
                <a:latin typeface="+mn-lt"/>
                <a:ea typeface="+mn-ea"/>
                <a:cs typeface="+mn-cs"/>
              </a:rPr>
              <a:t>translated</a:t>
            </a:r>
            <a:r>
              <a:rPr lang="pl-PL" sz="1200" b="0" i="0" u="none" strike="noStrike" kern="1200" baseline="0" dirty="0">
                <a:solidFill>
                  <a:schemeClr val="tx1"/>
                </a:solidFill>
                <a:latin typeface="+mn-lt"/>
                <a:ea typeface="+mn-ea"/>
                <a:cs typeface="+mn-cs"/>
              </a:rPr>
              <a:t> in most </a:t>
            </a:r>
            <a:r>
              <a:rPr lang="pl-PL" sz="1200" b="0" i="0" u="none" strike="noStrike" kern="1200" baseline="0" dirty="0" err="1">
                <a:solidFill>
                  <a:schemeClr val="tx1"/>
                </a:solidFill>
                <a:latin typeface="+mn-lt"/>
                <a:ea typeface="+mn-ea"/>
                <a:cs typeface="+mn-cs"/>
              </a:rPr>
              <a:t>countries</a:t>
            </a:r>
            <a:r>
              <a:rPr lang="pl-PL" sz="1200" b="0" i="0" u="none" strike="noStrike" kern="1200" baseline="0" dirty="0">
                <a:solidFill>
                  <a:schemeClr val="tx1"/>
                </a:solidFill>
                <a:latin typeface="+mn-lt"/>
                <a:ea typeface="+mn-ea"/>
                <a:cs typeface="+mn-cs"/>
              </a:rPr>
              <a:t>. </a:t>
            </a:r>
            <a:r>
              <a:rPr lang="pl-PL" dirty="0"/>
              <a:t>Technical </a:t>
            </a:r>
            <a:r>
              <a:rPr lang="pl-PL" dirty="0" err="1"/>
              <a:t>implementation</a:t>
            </a:r>
            <a:r>
              <a:rPr lang="pl-PL" dirty="0"/>
              <a:t> in </a:t>
            </a:r>
            <a:r>
              <a:rPr lang="pl-PL" dirty="0" err="1"/>
              <a:t>progress</a:t>
            </a:r>
            <a:r>
              <a:rPr lang="pl-PL" dirty="0"/>
              <a:t>.</a:t>
            </a:r>
          </a:p>
        </p:txBody>
      </p:sp>
      <p:sp>
        <p:nvSpPr>
          <p:cNvPr id="4" name="Symbol zastępczy numeru slajdu 3"/>
          <p:cNvSpPr>
            <a:spLocks noGrp="1"/>
          </p:cNvSpPr>
          <p:nvPr>
            <p:ph type="sldNum" sz="quarter" idx="10"/>
          </p:nvPr>
        </p:nvSpPr>
        <p:spPr/>
        <p:txBody>
          <a:bodyPr/>
          <a:lstStyle/>
          <a:p>
            <a:fld id="{88BD077C-869B-7E49-ADCB-FE4F8445B5E4}" type="slidenum">
              <a:rPr lang="en-GB" smtClean="0"/>
              <a:t>29</a:t>
            </a:fld>
            <a:endParaRPr lang="en-GB"/>
          </a:p>
        </p:txBody>
      </p:sp>
    </p:spTree>
    <p:extLst>
      <p:ext uri="{BB962C8B-B14F-4D97-AF65-F5344CB8AC3E}">
        <p14:creationId xmlns:p14="http://schemas.microsoft.com/office/powerpoint/2010/main" val="1401398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90B8E5-A43C-A74B-A58B-69A8D5F8EC59}" type="slidenum">
              <a:rPr lang="pt-BR" smtClean="0"/>
              <a:t>2</a:t>
            </a:fld>
            <a:endParaRPr lang="pt-BR"/>
          </a:p>
        </p:txBody>
      </p:sp>
    </p:spTree>
    <p:extLst>
      <p:ext uri="{BB962C8B-B14F-4D97-AF65-F5344CB8AC3E}">
        <p14:creationId xmlns:p14="http://schemas.microsoft.com/office/powerpoint/2010/main" val="37499740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a:t>Regular</a:t>
            </a:r>
            <a:r>
              <a:rPr lang="pl-PL" dirty="0"/>
              <a:t> and live </a:t>
            </a:r>
            <a:r>
              <a:rPr lang="pl-PL" dirty="0" err="1"/>
              <a:t>support</a:t>
            </a:r>
            <a:r>
              <a:rPr lang="pl-PL" dirty="0"/>
              <a:t> from QA </a:t>
            </a:r>
            <a:r>
              <a:rPr lang="pl-PL" dirty="0" err="1"/>
              <a:t>is</a:t>
            </a:r>
            <a:r>
              <a:rPr lang="pl-PL" dirty="0"/>
              <a:t> </a:t>
            </a:r>
            <a:r>
              <a:rPr lang="pl-PL" dirty="0" err="1"/>
              <a:t>offered</a:t>
            </a:r>
            <a:r>
              <a:rPr lang="pl-PL" dirty="0"/>
              <a:t>.</a:t>
            </a:r>
            <a:endParaRPr lang="en-US"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30</a:t>
            </a:fld>
            <a:endParaRPr lang="en-GB"/>
          </a:p>
        </p:txBody>
      </p:sp>
    </p:spTree>
    <p:extLst>
      <p:ext uri="{BB962C8B-B14F-4D97-AF65-F5344CB8AC3E}">
        <p14:creationId xmlns:p14="http://schemas.microsoft.com/office/powerpoint/2010/main" val="13592646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Re. </a:t>
            </a:r>
            <a:r>
              <a:rPr lang="pl-PL" dirty="0" err="1"/>
              <a:t>risk</a:t>
            </a:r>
            <a:r>
              <a:rPr lang="pl-PL" dirty="0"/>
              <a:t> #1 &amp; 2</a:t>
            </a:r>
            <a:r>
              <a:rPr lang="pl-PL" baseline="0" dirty="0"/>
              <a:t> – </a:t>
            </a:r>
            <a:r>
              <a:rPr lang="pl-PL" baseline="0" dirty="0" err="1"/>
              <a:t>weak</a:t>
            </a:r>
            <a:r>
              <a:rPr lang="pl-PL" baseline="0" dirty="0"/>
              <a:t> </a:t>
            </a:r>
            <a:r>
              <a:rPr lang="pl-PL" baseline="0" dirty="0" err="1"/>
              <a:t>uptake</a:t>
            </a:r>
            <a:r>
              <a:rPr lang="pl-PL" baseline="0" dirty="0"/>
              <a:t> of the platform</a:t>
            </a:r>
          </a:p>
          <a:p>
            <a:r>
              <a:rPr lang="pl-PL" baseline="0" dirty="0"/>
              <a:t>Re. </a:t>
            </a:r>
            <a:r>
              <a:rPr lang="pl-PL" baseline="0" dirty="0" err="1"/>
              <a:t>risk</a:t>
            </a:r>
            <a:r>
              <a:rPr lang="pl-PL" baseline="0" dirty="0"/>
              <a:t> #4 – </a:t>
            </a:r>
            <a:r>
              <a:rPr lang="pl-PL" baseline="0" dirty="0" err="1"/>
              <a:t>possibly</a:t>
            </a:r>
            <a:r>
              <a:rPr lang="pl-PL" baseline="0" dirty="0"/>
              <a:t> </a:t>
            </a:r>
            <a:r>
              <a:rPr lang="pl-PL" baseline="0" dirty="0" err="1"/>
              <a:t>serious</a:t>
            </a:r>
            <a:r>
              <a:rPr lang="pl-PL" baseline="0" dirty="0"/>
              <a:t> </a:t>
            </a:r>
            <a:r>
              <a:rPr lang="pl-PL" baseline="0" dirty="0" err="1"/>
              <a:t>problems</a:t>
            </a:r>
            <a:r>
              <a:rPr lang="pl-PL" baseline="0" dirty="0"/>
              <a:t> in </a:t>
            </a:r>
            <a:r>
              <a:rPr lang="pl-PL" baseline="0" dirty="0" err="1"/>
              <a:t>collecting</a:t>
            </a:r>
            <a:r>
              <a:rPr lang="pl-PL" baseline="0" dirty="0"/>
              <a:t> </a:t>
            </a:r>
            <a:r>
              <a:rPr lang="pl-PL" baseline="0" dirty="0" err="1"/>
              <a:t>or</a:t>
            </a:r>
            <a:r>
              <a:rPr lang="pl-PL" baseline="0" dirty="0"/>
              <a:t> </a:t>
            </a:r>
            <a:r>
              <a:rPr lang="pl-PL" baseline="0" dirty="0" err="1"/>
              <a:t>evaluating</a:t>
            </a:r>
            <a:r>
              <a:rPr lang="pl-PL" baseline="0" dirty="0"/>
              <a:t> LA data, </a:t>
            </a:r>
            <a:r>
              <a:rPr lang="pl-PL" baseline="0" dirty="0" err="1"/>
              <a:t>thus</a:t>
            </a:r>
            <a:r>
              <a:rPr lang="pl-PL" baseline="0" dirty="0"/>
              <a:t> </a:t>
            </a:r>
            <a:r>
              <a:rPr lang="pl-PL" baseline="0" dirty="0" err="1"/>
              <a:t>evaluating</a:t>
            </a:r>
            <a:r>
              <a:rPr lang="pl-PL" baseline="0" dirty="0"/>
              <a:t> </a:t>
            </a:r>
            <a:r>
              <a:rPr lang="pl-PL" baseline="0" dirty="0" err="1"/>
              <a:t>pilots</a:t>
            </a:r>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31</a:t>
            </a:fld>
            <a:endParaRPr lang="en-GB"/>
          </a:p>
        </p:txBody>
      </p:sp>
    </p:spTree>
    <p:extLst>
      <p:ext uri="{BB962C8B-B14F-4D97-AF65-F5344CB8AC3E}">
        <p14:creationId xmlns:p14="http://schemas.microsoft.com/office/powerpoint/2010/main" val="42456794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4fed3c6a6b_2_38: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0" name="Google Shape;90;g4fed3c6a6b_2_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290641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BD077C-869B-7E49-ADCB-FE4F8445B5E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66914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last few month we are promoting the engagement more communities </a:t>
            </a:r>
          </a:p>
          <a:p>
            <a:r>
              <a:rPr lang="en-US" dirty="0"/>
              <a:t>And we establish a cross WP’s Task Force </a:t>
            </a:r>
          </a:p>
          <a:p>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39</a:t>
            </a:fld>
            <a:endParaRPr lang="en-GB"/>
          </a:p>
        </p:txBody>
      </p:sp>
    </p:spTree>
    <p:extLst>
      <p:ext uri="{BB962C8B-B14F-4D97-AF65-F5344CB8AC3E}">
        <p14:creationId xmlns:p14="http://schemas.microsoft.com/office/powerpoint/2010/main" val="33797005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1" name="Google Shape;8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46750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Received first comments from the PO and addressed these in the amendment</a:t>
            </a:r>
          </a:p>
          <a:p>
            <a:r>
              <a:rPr lang="en-US" dirty="0"/>
              <a:t>2: The PO indicated that the EC’s financial department didn’t had time yet to review the amendment</a:t>
            </a:r>
          </a:p>
          <a:p>
            <a:r>
              <a:rPr lang="en-US" dirty="0"/>
              <a:t>3: This because the reviewers and PO specifically asked for this extension to make sure the pilots are a success. More schools, more teachers, more students</a:t>
            </a:r>
          </a:p>
        </p:txBody>
      </p:sp>
      <p:sp>
        <p:nvSpPr>
          <p:cNvPr id="4" name="Slide Number Placeholder 3"/>
          <p:cNvSpPr>
            <a:spLocks noGrp="1"/>
          </p:cNvSpPr>
          <p:nvPr>
            <p:ph type="sldNum" sz="quarter" idx="5"/>
          </p:nvPr>
        </p:nvSpPr>
        <p:spPr/>
        <p:txBody>
          <a:bodyPr/>
          <a:lstStyle/>
          <a:p>
            <a:fld id="{88BD077C-869B-7E49-ADCB-FE4F8445B5E4}" type="slidenum">
              <a:rPr lang="en-GB" smtClean="0"/>
              <a:t>7</a:t>
            </a:fld>
            <a:endParaRPr lang="en-GB"/>
          </a:p>
        </p:txBody>
      </p:sp>
    </p:spTree>
    <p:extLst>
      <p:ext uri="{BB962C8B-B14F-4D97-AF65-F5344CB8AC3E}">
        <p14:creationId xmlns:p14="http://schemas.microsoft.com/office/powerpoint/2010/main" val="118285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map NREN activities regarding education services</a:t>
            </a:r>
          </a:p>
          <a:p>
            <a:r>
              <a:rPr lang="en-US" dirty="0"/>
              <a:t>2: use the results from this survey to target NRENs that offer educational services already, particularly those who serve secondary education</a:t>
            </a:r>
          </a:p>
          <a:p>
            <a:r>
              <a:rPr lang="en-US" dirty="0"/>
              <a:t>3: non-consortium partners will receive lightweight support in the form of Soft CPD</a:t>
            </a:r>
          </a:p>
          <a:p>
            <a:r>
              <a:rPr lang="en-US" dirty="0"/>
              <a:t>4: Until now 2 NRENs showed there interest: CSC in Finland and ARNES in Slovenia. </a:t>
            </a:r>
          </a:p>
        </p:txBody>
      </p:sp>
      <p:sp>
        <p:nvSpPr>
          <p:cNvPr id="4" name="Slide Number Placeholder 3"/>
          <p:cNvSpPr>
            <a:spLocks noGrp="1"/>
          </p:cNvSpPr>
          <p:nvPr>
            <p:ph type="sldNum" sz="quarter" idx="5"/>
          </p:nvPr>
        </p:nvSpPr>
        <p:spPr/>
        <p:txBody>
          <a:bodyPr/>
          <a:lstStyle/>
          <a:p>
            <a:fld id="{88BD077C-869B-7E49-ADCB-FE4F8445B5E4}" type="slidenum">
              <a:rPr lang="en-GB" smtClean="0"/>
              <a:t>8</a:t>
            </a:fld>
            <a:endParaRPr lang="en-GB"/>
          </a:p>
        </p:txBody>
      </p:sp>
    </p:spTree>
    <p:extLst>
      <p:ext uri="{BB962C8B-B14F-4D97-AF65-F5344CB8AC3E}">
        <p14:creationId xmlns:p14="http://schemas.microsoft.com/office/powerpoint/2010/main" val="38748261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SMC works with the national communities to implement the pilot activities in all pilot countries. Small groups  of teachers in each pilot country working together to make scenarios courses and analyze the evaluation through the surveys and interviews. Support the work on learning analytics for the evaluation phase and disseminate the up2u idea to related conferences by their participation </a:t>
            </a:r>
          </a:p>
        </p:txBody>
      </p:sp>
      <p:sp>
        <p:nvSpPr>
          <p:cNvPr id="4" name="Slide Number Placeholder 3"/>
          <p:cNvSpPr>
            <a:spLocks noGrp="1"/>
          </p:cNvSpPr>
          <p:nvPr>
            <p:ph type="sldNum" sz="quarter" idx="5"/>
          </p:nvPr>
        </p:nvSpPr>
        <p:spPr/>
        <p:txBody>
          <a:bodyPr/>
          <a:lstStyle/>
          <a:p>
            <a:fld id="{65ABE8BB-6049-465C-A4B3-708A5DD22474}" type="slidenum">
              <a:rPr lang="en-US" smtClean="0"/>
              <a:t>9</a:t>
            </a:fld>
            <a:endParaRPr lang="en-US"/>
          </a:p>
        </p:txBody>
      </p:sp>
    </p:spTree>
    <p:extLst>
      <p:ext uri="{BB962C8B-B14F-4D97-AF65-F5344CB8AC3E}">
        <p14:creationId xmlns:p14="http://schemas.microsoft.com/office/powerpoint/2010/main" val="3496894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90B8E5-A43C-A74B-A58B-69A8D5F8EC59}" type="slidenum">
              <a:rPr lang="pt-BR" smtClean="0"/>
              <a:t>10</a:t>
            </a:fld>
            <a:endParaRPr lang="pt-BR"/>
          </a:p>
        </p:txBody>
      </p:sp>
    </p:spTree>
    <p:extLst>
      <p:ext uri="{BB962C8B-B14F-4D97-AF65-F5344CB8AC3E}">
        <p14:creationId xmlns:p14="http://schemas.microsoft.com/office/powerpoint/2010/main" val="4191435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are preparing two flyers: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-one about the </a:t>
            </a:r>
            <a:r>
              <a:rPr lang="en-GB" sz="1200" dirty="0">
                <a:latin typeface="Raleway" panose="020B0503030101060003" pitchFamily="34" charset="77"/>
              </a:rPr>
              <a:t>Step-by-step guide for NRENs (this supports our webinar for NRENs)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Raleway" panose="020B0503030101060003" pitchFamily="34" charset="77"/>
              </a:rPr>
              <a:t>-another flyer for promoting the project with the </a:t>
            </a:r>
            <a:r>
              <a:rPr lang="en-GB" sz="1200" dirty="0" err="1">
                <a:latin typeface="Raleway" panose="020B0503030101060003" pitchFamily="34" charset="77"/>
              </a:rPr>
              <a:t>nr</a:t>
            </a:r>
            <a:r>
              <a:rPr lang="en-GB" sz="1200" dirty="0">
                <a:latin typeface="Raleway" panose="020B0503030101060003" pitchFamily="34" charset="77"/>
              </a:rPr>
              <a:t>-s from the NRENs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Raleway" panose="020B0503030101060003"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Raleway" panose="020B0503030101060003" pitchFamily="34" charset="77"/>
              </a:rPr>
              <a:t>We collected ideas regarding how the learning platform can be updated-to make the look and feel more Up2U style and the UX better.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Raleway" panose="020B0503030101060003"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Raleway" panose="020B0503030101060003" pitchFamily="34" charset="77"/>
              </a:rPr>
              <a:t>If you plan to submit a proposal for INTED </a:t>
            </a:r>
            <a:r>
              <a:rPr lang="hu-HU" sz="1200" b="0" i="0" kern="1200" dirty="0">
                <a:solidFill>
                  <a:schemeClr val="tx1"/>
                </a:solidFill>
                <a:effectLst/>
                <a:latin typeface="+mn-lt"/>
                <a:ea typeface="+mn-ea"/>
                <a:cs typeface="+mn-cs"/>
              </a:rPr>
              <a:t>02-04 </a:t>
            </a:r>
            <a:r>
              <a:rPr lang="hu-HU" sz="1200" b="0" i="0" kern="1200" dirty="0" err="1">
                <a:solidFill>
                  <a:schemeClr val="tx1"/>
                </a:solidFill>
                <a:effectLst/>
                <a:latin typeface="+mn-lt"/>
                <a:ea typeface="+mn-ea"/>
                <a:cs typeface="+mn-cs"/>
              </a:rPr>
              <a:t>March</a:t>
            </a:r>
            <a:r>
              <a:rPr lang="hu-HU" sz="1200" b="0" i="0" kern="1200" dirty="0">
                <a:solidFill>
                  <a:schemeClr val="tx1"/>
                </a:solidFill>
                <a:effectLst/>
                <a:latin typeface="+mn-lt"/>
                <a:ea typeface="+mn-ea"/>
                <a:cs typeface="+mn-cs"/>
              </a:rPr>
              <a:t> 2019 (valencia, Spain) </a:t>
            </a:r>
            <a:r>
              <a:rPr lang="hu-HU" sz="1200" b="0" i="0" kern="1200" dirty="0" err="1">
                <a:solidFill>
                  <a:schemeClr val="tx1"/>
                </a:solidFill>
                <a:effectLst/>
                <a:latin typeface="+mn-lt"/>
                <a:ea typeface="+mn-ea"/>
                <a:cs typeface="+mn-cs"/>
              </a:rPr>
              <a:t>please</a:t>
            </a:r>
            <a:r>
              <a:rPr lang="hu-HU" sz="1200" b="0" i="0" kern="1200" dirty="0">
                <a:solidFill>
                  <a:schemeClr val="tx1"/>
                </a:solidFill>
                <a:effectLst/>
                <a:latin typeface="+mn-lt"/>
                <a:ea typeface="+mn-ea"/>
                <a:cs typeface="+mn-cs"/>
              </a:rPr>
              <a:t> </a:t>
            </a:r>
            <a:r>
              <a:rPr lang="hu-HU" sz="1200" b="0" i="0" kern="1200" dirty="0" err="1">
                <a:solidFill>
                  <a:schemeClr val="tx1"/>
                </a:solidFill>
                <a:effectLst/>
                <a:latin typeface="+mn-lt"/>
                <a:ea typeface="+mn-ea"/>
                <a:cs typeface="+mn-cs"/>
              </a:rPr>
              <a:t>let</a:t>
            </a:r>
            <a:r>
              <a:rPr lang="hu-HU" sz="1200" b="0" i="0" kern="1200" dirty="0">
                <a:solidFill>
                  <a:schemeClr val="tx1"/>
                </a:solidFill>
                <a:effectLst/>
                <a:latin typeface="+mn-lt"/>
                <a:ea typeface="+mn-ea"/>
                <a:cs typeface="+mn-cs"/>
              </a:rPr>
              <a:t> WP2 </a:t>
            </a:r>
            <a:r>
              <a:rPr lang="hu-HU" sz="1200" b="0" i="0" kern="1200" dirty="0" err="1">
                <a:solidFill>
                  <a:schemeClr val="tx1"/>
                </a:solidFill>
                <a:effectLst/>
                <a:latin typeface="+mn-lt"/>
                <a:ea typeface="+mn-ea"/>
                <a:cs typeface="+mn-cs"/>
              </a:rPr>
              <a:t>know</a:t>
            </a:r>
            <a:r>
              <a:rPr lang="hu-HU" sz="1200" b="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hu-HU"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hu-HU" sz="1200" b="0" i="0" kern="1200" dirty="0" err="1">
                <a:solidFill>
                  <a:schemeClr val="tx1"/>
                </a:solidFill>
                <a:effectLst/>
                <a:latin typeface="+mn-lt"/>
                <a:ea typeface="+mn-ea"/>
                <a:cs typeface="+mn-cs"/>
              </a:rPr>
              <a:t>Share</a:t>
            </a:r>
            <a:r>
              <a:rPr lang="hu-HU" sz="1200" b="0" i="0" kern="1200" dirty="0">
                <a:solidFill>
                  <a:schemeClr val="tx1"/>
                </a:solidFill>
                <a:effectLst/>
                <a:latin typeface="+mn-lt"/>
                <a:ea typeface="+mn-ea"/>
                <a:cs typeface="+mn-cs"/>
              </a:rPr>
              <a:t> </a:t>
            </a:r>
            <a:r>
              <a:rPr lang="hu-HU" sz="1200" b="0" i="0" kern="1200" dirty="0" err="1">
                <a:solidFill>
                  <a:schemeClr val="tx1"/>
                </a:solidFill>
                <a:effectLst/>
                <a:latin typeface="+mn-lt"/>
                <a:ea typeface="+mn-ea"/>
                <a:cs typeface="+mn-cs"/>
              </a:rPr>
              <a:t>your</a:t>
            </a:r>
            <a:r>
              <a:rPr lang="hu-HU" sz="1200" b="0" i="0" kern="1200" dirty="0">
                <a:solidFill>
                  <a:schemeClr val="tx1"/>
                </a:solidFill>
                <a:effectLst/>
                <a:latin typeface="+mn-lt"/>
                <a:ea typeface="+mn-ea"/>
                <a:cs typeface="+mn-cs"/>
              </a:rPr>
              <a:t> </a:t>
            </a:r>
            <a:r>
              <a:rPr lang="hu-HU" sz="1200" b="0" i="0" kern="1200" dirty="0" err="1">
                <a:solidFill>
                  <a:schemeClr val="tx1"/>
                </a:solidFill>
                <a:effectLst/>
                <a:latin typeface="+mn-lt"/>
                <a:ea typeface="+mn-ea"/>
                <a:cs typeface="+mn-cs"/>
              </a:rPr>
              <a:t>updates</a:t>
            </a:r>
            <a:r>
              <a:rPr lang="hu-HU" sz="1200" b="0" i="0" kern="1200" dirty="0">
                <a:solidFill>
                  <a:schemeClr val="tx1"/>
                </a:solidFill>
                <a:effectLst/>
                <a:latin typeface="+mn-lt"/>
                <a:ea typeface="+mn-ea"/>
                <a:cs typeface="+mn-cs"/>
              </a:rPr>
              <a:t>, </a:t>
            </a:r>
            <a:r>
              <a:rPr lang="hu-HU" sz="1200" b="0" i="0" kern="1200" dirty="0" err="1">
                <a:solidFill>
                  <a:schemeClr val="tx1"/>
                </a:solidFill>
                <a:effectLst/>
                <a:latin typeface="+mn-lt"/>
                <a:ea typeface="+mn-ea"/>
                <a:cs typeface="+mn-cs"/>
              </a:rPr>
              <a:t>so</a:t>
            </a:r>
            <a:r>
              <a:rPr lang="hu-HU" sz="1200" b="0" i="0" kern="1200" dirty="0">
                <a:solidFill>
                  <a:schemeClr val="tx1"/>
                </a:solidFill>
                <a:effectLst/>
                <a:latin typeface="+mn-lt"/>
                <a:ea typeface="+mn-ea"/>
                <a:cs typeface="+mn-cs"/>
              </a:rPr>
              <a:t> we </a:t>
            </a:r>
            <a:r>
              <a:rPr lang="hu-HU" sz="1200" b="0" i="0" kern="1200" dirty="0" err="1">
                <a:solidFill>
                  <a:schemeClr val="tx1"/>
                </a:solidFill>
                <a:effectLst/>
                <a:latin typeface="+mn-lt"/>
                <a:ea typeface="+mn-ea"/>
                <a:cs typeface="+mn-cs"/>
              </a:rPr>
              <a:t>can</a:t>
            </a:r>
            <a:r>
              <a:rPr lang="hu-HU" sz="1200" b="0" i="0" kern="1200" dirty="0">
                <a:solidFill>
                  <a:schemeClr val="tx1"/>
                </a:solidFill>
                <a:effectLst/>
                <a:latin typeface="+mn-lt"/>
                <a:ea typeface="+mn-ea"/>
                <a:cs typeface="+mn-cs"/>
              </a:rPr>
              <a:t> </a:t>
            </a:r>
            <a:r>
              <a:rPr lang="hu-HU" sz="1200" b="0" i="0" kern="1200" dirty="0" err="1">
                <a:solidFill>
                  <a:schemeClr val="tx1"/>
                </a:solidFill>
                <a:effectLst/>
                <a:latin typeface="+mn-lt"/>
                <a:ea typeface="+mn-ea"/>
                <a:cs typeface="+mn-cs"/>
              </a:rPr>
              <a:t>promote</a:t>
            </a:r>
            <a:r>
              <a:rPr lang="hu-HU" sz="1200" b="0" i="0" kern="1200" dirty="0">
                <a:solidFill>
                  <a:schemeClr val="tx1"/>
                </a:solidFill>
                <a:effectLst/>
                <a:latin typeface="+mn-lt"/>
                <a:ea typeface="+mn-ea"/>
                <a:cs typeface="+mn-cs"/>
              </a:rPr>
              <a:t> </a:t>
            </a:r>
            <a:r>
              <a:rPr lang="hu-HU" sz="1200" b="0" i="0" kern="1200" dirty="0" err="1">
                <a:solidFill>
                  <a:schemeClr val="tx1"/>
                </a:solidFill>
                <a:effectLst/>
                <a:latin typeface="+mn-lt"/>
                <a:ea typeface="+mn-ea"/>
                <a:cs typeface="+mn-cs"/>
              </a:rPr>
              <a:t>them</a:t>
            </a:r>
            <a:r>
              <a:rPr lang="hu-HU" sz="1200" b="0" i="0" kern="1200">
                <a:solidFill>
                  <a:schemeClr val="tx1"/>
                </a:solidFill>
                <a:effectLst/>
                <a:latin typeface="+mn-lt"/>
                <a:ea typeface="+mn-ea"/>
                <a:cs typeface="+mn-cs"/>
              </a:rPr>
              <a:t>!</a:t>
            </a:r>
            <a:endParaRPr lang="en-GB" sz="1200" dirty="0">
              <a:latin typeface="Raleway" panose="020B0503030101060003"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Raleway" panose="020B0503030101060003"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Raleway" panose="020B0503030101060003" pitchFamily="34" charset="77"/>
            </a:endParaRPr>
          </a:p>
          <a:p>
            <a:endParaRPr lang="en-GB" dirty="0"/>
          </a:p>
        </p:txBody>
      </p:sp>
      <p:sp>
        <p:nvSpPr>
          <p:cNvPr id="4" name="Slide Number Placeholder 3"/>
          <p:cNvSpPr>
            <a:spLocks noGrp="1"/>
          </p:cNvSpPr>
          <p:nvPr>
            <p:ph type="sldNum" sz="quarter" idx="5"/>
          </p:nvPr>
        </p:nvSpPr>
        <p:spPr/>
        <p:txBody>
          <a:bodyPr/>
          <a:lstStyle/>
          <a:p>
            <a:fld id="{BE90B8E5-A43C-A74B-A58B-69A8D5F8EC59}" type="slidenum">
              <a:rPr lang="pt-BR" smtClean="0"/>
              <a:t>11</a:t>
            </a:fld>
            <a:endParaRPr lang="pt-BR"/>
          </a:p>
        </p:txBody>
      </p:sp>
    </p:spTree>
    <p:extLst>
      <p:ext uri="{BB962C8B-B14F-4D97-AF65-F5344CB8AC3E}">
        <p14:creationId xmlns:p14="http://schemas.microsoft.com/office/powerpoint/2010/main" val="35702780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BE90B8E5-A43C-A74B-A58B-69A8D5F8EC59}" type="slidenum">
              <a:rPr lang="pt-BR" smtClean="0"/>
              <a:t>12</a:t>
            </a:fld>
            <a:endParaRPr lang="pt-BR"/>
          </a:p>
        </p:txBody>
      </p:sp>
    </p:spTree>
    <p:extLst>
      <p:ext uri="{BB962C8B-B14F-4D97-AF65-F5344CB8AC3E}">
        <p14:creationId xmlns:p14="http://schemas.microsoft.com/office/powerpoint/2010/main" val="22740147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BD077C-869B-7E49-ADCB-FE4F8445B5E4}" type="slidenum">
              <a:rPr lang="en-GB" smtClean="0"/>
              <a:t>14</a:t>
            </a:fld>
            <a:endParaRPr lang="en-GB"/>
          </a:p>
        </p:txBody>
      </p:sp>
    </p:spTree>
    <p:extLst>
      <p:ext uri="{BB962C8B-B14F-4D97-AF65-F5344CB8AC3E}">
        <p14:creationId xmlns:p14="http://schemas.microsoft.com/office/powerpoint/2010/main" val="2579992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1524000" y="1724627"/>
            <a:ext cx="9144000" cy="1785335"/>
          </a:xfrm>
        </p:spPr>
        <p:txBody>
          <a:bodyPr anchor="b">
            <a:normAutofit/>
          </a:bodyPr>
          <a:lstStyle>
            <a:lvl1pPr algn="ctr">
              <a:defRPr sz="4400" b="1" i="0">
                <a:latin typeface="Raleway" charset="0"/>
                <a:ea typeface="Raleway" charset="0"/>
                <a:cs typeface="Raleway" charset="0"/>
              </a:defRPr>
            </a:lvl1pPr>
          </a:lstStyle>
          <a:p>
            <a:r>
              <a:rPr lang="pt-PT" dirty="0"/>
              <a:t>CLIQUE PARA EDITAR ESTILO DO TÍTULO MESTRE</a:t>
            </a:r>
            <a:endParaRPr lang="pt-BR" dirty="0"/>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b="0" i="0">
                <a:latin typeface="Raleway" charset="0"/>
                <a:ea typeface="Raleway" charset="0"/>
                <a:cs typeface="Raleway"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BF80B659-A68B-4F40-98BE-74B9C23091C7}" type="datetime1">
              <a:rPr lang="hu-HU" smtClean="0"/>
              <a:t>2019. 11. 06.</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5437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20200"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idx="1"/>
          </p:nvPr>
        </p:nvSpPr>
        <p:spPr/>
        <p:txBody>
          <a:bodyPr/>
          <a:lstStyle>
            <a:lvl1pPr marL="228600" indent="-228600">
              <a:buSzPct val="80000"/>
              <a:buFontTx/>
              <a:buBlip>
                <a:blip r:embed="rId2"/>
              </a:buBlip>
              <a:defRPr b="0" i="0">
                <a:latin typeface="Raleway" charset="0"/>
                <a:ea typeface="Raleway" charset="0"/>
                <a:cs typeface="Raleway" charset="0"/>
              </a:defRPr>
            </a:lvl1pPr>
            <a:lvl2pPr marL="685800" indent="-228600">
              <a:buSzPct val="80000"/>
              <a:buFontTx/>
              <a:buBlip>
                <a:blip r:embed="rId2"/>
              </a:buBlip>
              <a:defRPr b="0" i="0">
                <a:latin typeface="Raleway" charset="0"/>
                <a:ea typeface="Raleway" charset="0"/>
                <a:cs typeface="Raleway" charset="0"/>
              </a:defRPr>
            </a:lvl2pPr>
            <a:lvl3pPr marL="1143000" indent="-228600">
              <a:buSzPct val="80000"/>
              <a:buFontTx/>
              <a:buBlip>
                <a:blip r:embed="rId2"/>
              </a:buBlip>
              <a:defRPr b="0" i="0">
                <a:latin typeface="Raleway" charset="0"/>
                <a:ea typeface="Raleway" charset="0"/>
                <a:cs typeface="Raleway" charset="0"/>
              </a:defRPr>
            </a:lvl3pPr>
            <a:lvl4pPr marL="1600200" indent="-228600">
              <a:buSzPct val="80000"/>
              <a:buFontTx/>
              <a:buBlip>
                <a:blip r:embed="rId2"/>
              </a:buBlip>
              <a:defRPr b="0" i="0">
                <a:latin typeface="Raleway" charset="0"/>
                <a:ea typeface="Raleway" charset="0"/>
                <a:cs typeface="Raleway" charset="0"/>
              </a:defRPr>
            </a:lvl4pPr>
            <a:lvl5pPr marL="2057400" indent="-228600">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83102DC5-2C8F-4D46-A603-0732072AA083}" type="datetime1">
              <a:rPr lang="hu-HU" smtClean="0"/>
              <a:t>2019. 11. 06.</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174691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66499"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sz="half" idx="1"/>
          </p:nvPr>
        </p:nvSpPr>
        <p:spPr>
          <a:xfrm>
            <a:off x="838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Conteúdo 3"/>
          <p:cNvSpPr>
            <a:spLocks noGrp="1"/>
          </p:cNvSpPr>
          <p:nvPr>
            <p:ph sz="half" idx="2"/>
          </p:nvPr>
        </p:nvSpPr>
        <p:spPr>
          <a:xfrm>
            <a:off x="6172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5" name="Espaço Reservado para Data 4"/>
          <p:cNvSpPr>
            <a:spLocks noGrp="1"/>
          </p:cNvSpPr>
          <p:nvPr>
            <p:ph type="dt" sz="half" idx="10"/>
          </p:nvPr>
        </p:nvSpPr>
        <p:spPr/>
        <p:txBody>
          <a:bodyPr/>
          <a:lstStyle/>
          <a:p>
            <a:fld id="{6AC4B306-9B4D-7D43-B662-85B626A2A0AA}" type="datetime1">
              <a:rPr lang="hu-HU" smtClean="0"/>
              <a:t>2019. 11. 06.</a:t>
            </a:fld>
            <a:endParaRPr lang="pt-BR"/>
          </a:p>
        </p:txBody>
      </p:sp>
      <p:sp>
        <p:nvSpPr>
          <p:cNvPr id="6" name="Espaço Reservado para Rodapé 5"/>
          <p:cNvSpPr>
            <a:spLocks noGrp="1"/>
          </p:cNvSpPr>
          <p:nvPr>
            <p:ph type="ftr" sz="quarter" idx="11"/>
          </p:nvPr>
        </p:nvSpPr>
        <p:spPr/>
        <p:txBody>
          <a:bodyPr/>
          <a:lstStyle/>
          <a:p>
            <a:r>
              <a:rPr lang="pt-BR"/>
              <a:t>www.up2university.eu</a:t>
            </a:r>
            <a:endParaRPr lang="pt-BR" dirty="0"/>
          </a:p>
        </p:txBody>
      </p:sp>
      <p:sp>
        <p:nvSpPr>
          <p:cNvPr id="7" name="Espaço Reservado para Número de Slide 6"/>
          <p:cNvSpPr>
            <a:spLocks noGrp="1"/>
          </p:cNvSpPr>
          <p:nvPr>
            <p:ph type="sldNum" sz="quarter" idx="12"/>
          </p:nvPr>
        </p:nvSpPr>
        <p:spPr/>
        <p:txBody>
          <a:bodyPr/>
          <a:lstStyle/>
          <a:p>
            <a:fld id="{329E5F41-1819-CC4C-A361-86D446D94323}" type="slidenum">
              <a:rPr lang="pt-BR" smtClean="0"/>
              <a:t>‹#›</a:t>
            </a:fld>
            <a:endParaRPr lang="pt-BR"/>
          </a:p>
        </p:txBody>
      </p:sp>
    </p:spTree>
    <p:extLst>
      <p:ext uri="{BB962C8B-B14F-4D97-AF65-F5344CB8AC3E}">
        <p14:creationId xmlns:p14="http://schemas.microsoft.com/office/powerpoint/2010/main" val="223575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06/11/2019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a:t>
            </a:fld>
            <a:endParaRPr lang="en-GB"/>
          </a:p>
        </p:txBody>
      </p:sp>
    </p:spTree>
    <p:extLst>
      <p:ext uri="{BB962C8B-B14F-4D97-AF65-F5344CB8AC3E}">
        <p14:creationId xmlns:p14="http://schemas.microsoft.com/office/powerpoint/2010/main" val="41729011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9254924" cy="1325563"/>
          </a:xfrm>
          <a:prstGeom prst="rect">
            <a:avLst/>
          </a:prstGeom>
        </p:spPr>
        <p:txBody>
          <a:bodyPr vert="horz" lIns="91440" tIns="45720" rIns="91440" bIns="45720" rtlCol="0" anchor="ctr">
            <a:normAutofit/>
          </a:bodyPr>
          <a:lstStyle/>
          <a:p>
            <a:r>
              <a:rPr lang="pt-PT" dirty="0"/>
              <a:t>CLIQUE PARA EDITAR ESTILO DO TÍTULO MESTRE</a:t>
            </a:r>
            <a:endParaRPr lang="pt-BR" dirty="0"/>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dirty="0"/>
              <a:t>Clique para editar os estilos de texto mestres</a:t>
            </a:r>
          </a:p>
          <a:p>
            <a:pPr lvl="1"/>
            <a:r>
              <a:rPr lang="pt-PT" dirty="0"/>
              <a:t>Segundo nível</a:t>
            </a:r>
          </a:p>
          <a:p>
            <a:pPr lvl="2"/>
            <a:r>
              <a:rPr lang="pt-PT" dirty="0"/>
              <a:t>Terceiro nível</a:t>
            </a:r>
          </a:p>
          <a:p>
            <a:pPr lvl="3"/>
            <a:r>
              <a:rPr lang="pt-PT" dirty="0"/>
              <a:t>Quarto nível</a:t>
            </a:r>
          </a:p>
          <a:p>
            <a:pPr lvl="4"/>
            <a:r>
              <a:rPr lang="pt-PT" dirty="0"/>
              <a:t>Quinto nível</a:t>
            </a:r>
            <a:endParaRPr lang="pt-BR" dirty="0"/>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solidFill>
                <a:latin typeface="Raleway Light" charset="0"/>
                <a:ea typeface="Raleway Light" charset="0"/>
                <a:cs typeface="Raleway Light" charset="0"/>
              </a:defRPr>
            </a:lvl1pPr>
          </a:lstStyle>
          <a:p>
            <a:fld id="{5BC2F8F6-4D06-4841-A5D6-18A0A5C29551}" type="datetime1">
              <a:rPr lang="hu-HU" smtClean="0"/>
              <a:t>2019. 11. 06.</a:t>
            </a:fld>
            <a:endParaRPr lang="pt-BR" dirty="0"/>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pic>
        <p:nvPicPr>
          <p:cNvPr id="7" name="Imagem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356954" y="376059"/>
            <a:ext cx="1429735" cy="789375"/>
          </a:xfrm>
          <a:prstGeom prst="rect">
            <a:avLst/>
          </a:prstGeom>
        </p:spPr>
      </p:pic>
      <p:sp>
        <p:nvSpPr>
          <p:cNvPr id="8" name="Retângulo 7"/>
          <p:cNvSpPr/>
          <p:nvPr userDrawn="1"/>
        </p:nvSpPr>
        <p:spPr>
          <a:xfrm>
            <a:off x="0" y="6721475"/>
            <a:ext cx="12192001" cy="136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64795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Lst>
  <p:hf hdr="0" dt="0"/>
  <p:txStyles>
    <p:titleStyle>
      <a:lvl1pPr algn="l" defTabSz="914400" rtl="0" eaLnBrk="1" latinLnBrk="0" hangingPunct="1">
        <a:lnSpc>
          <a:spcPct val="90000"/>
        </a:lnSpc>
        <a:spcBef>
          <a:spcPct val="0"/>
        </a:spcBef>
        <a:buNone/>
        <a:defRPr sz="4400" b="1" i="0" kern="1200">
          <a:solidFill>
            <a:schemeClr val="tx1"/>
          </a:solidFill>
          <a:latin typeface="Raleway" charset="0"/>
          <a:ea typeface="Raleway" charset="0"/>
          <a:cs typeface="Raleway" charset="0"/>
        </a:defRPr>
      </a:lvl1pPr>
    </p:titleStyle>
    <p:bodyStyle>
      <a:lvl1pPr marL="228600" indent="-228600" algn="l" defTabSz="914400" rtl="0" eaLnBrk="1" latinLnBrk="0" hangingPunct="1">
        <a:lnSpc>
          <a:spcPct val="90000"/>
        </a:lnSpc>
        <a:spcBef>
          <a:spcPts val="1000"/>
        </a:spcBef>
        <a:buFont typeface="Wingdings" charset="2"/>
        <a:buChar char="§"/>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Font typeface="Wingdings" charset="2"/>
        <a:buChar char="§"/>
        <a:defRPr sz="2400" b="0" i="0" kern="1200">
          <a:solidFill>
            <a:schemeClr val="tx1"/>
          </a:solidFill>
          <a:latin typeface="Raleway Light" charset="0"/>
          <a:ea typeface="Raleway Light" charset="0"/>
          <a:cs typeface="Raleway Light" charset="0"/>
        </a:defRPr>
      </a:lvl2pPr>
      <a:lvl3pPr marL="1143000" indent="-228600" algn="l" defTabSz="914400" rtl="0" eaLnBrk="1" latinLnBrk="0" hangingPunct="1">
        <a:lnSpc>
          <a:spcPct val="90000"/>
        </a:lnSpc>
        <a:spcBef>
          <a:spcPts val="500"/>
        </a:spcBef>
        <a:buFont typeface="Wingdings" charset="2"/>
        <a:buChar char="§"/>
        <a:defRPr sz="2000" b="0" i="0" kern="1200">
          <a:solidFill>
            <a:schemeClr val="tx1"/>
          </a:solidFill>
          <a:latin typeface="Raleway Light" charset="0"/>
          <a:ea typeface="Raleway Light" charset="0"/>
          <a:cs typeface="Raleway Light" charset="0"/>
        </a:defRPr>
      </a:lvl3pPr>
      <a:lvl4pPr marL="16002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iated.org/inted/"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docs.google.com/spreadsheets/d/1sbdofqggjqn2uyM_1a1ZmchNXCLjW3rAq3UNK3mW0XE/edit?usp=sharing"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wp4@lists.up2university.eu"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hyperlink" Target="mailto:wp4@lists.up2university.eu"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learn.up2university.eu/course/view.php?id=48"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www.eun.org/about"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72407" y="1806518"/>
            <a:ext cx="6858000" cy="1339001"/>
          </a:xfrm>
        </p:spPr>
        <p:txBody>
          <a:bodyPr>
            <a:normAutofit/>
          </a:bodyPr>
          <a:lstStyle/>
          <a:p>
            <a:r>
              <a:rPr lang="pt-BR" sz="4050" dirty="0" err="1">
                <a:solidFill>
                  <a:schemeClr val="accent2"/>
                </a:solidFill>
              </a:rPr>
              <a:t>Webinar</a:t>
            </a:r>
            <a:r>
              <a:rPr lang="pt-BR" sz="4050" dirty="0">
                <a:solidFill>
                  <a:schemeClr val="accent2"/>
                </a:solidFill>
              </a:rPr>
              <a:t> #7</a:t>
            </a:r>
          </a:p>
        </p:txBody>
      </p:sp>
      <p:sp>
        <p:nvSpPr>
          <p:cNvPr id="3" name="Subtítulo 2"/>
          <p:cNvSpPr>
            <a:spLocks noGrp="1"/>
          </p:cNvSpPr>
          <p:nvPr>
            <p:ph type="subTitle" idx="1"/>
          </p:nvPr>
        </p:nvSpPr>
        <p:spPr>
          <a:xfrm>
            <a:off x="2667000" y="3872406"/>
            <a:ext cx="6858000" cy="874986"/>
          </a:xfrm>
        </p:spPr>
        <p:txBody>
          <a:bodyPr>
            <a:normAutofit/>
          </a:bodyPr>
          <a:lstStyle/>
          <a:p>
            <a:pPr algn="l">
              <a:spcBef>
                <a:spcPts val="3000"/>
              </a:spcBef>
            </a:pPr>
            <a:r>
              <a:rPr lang="en-US" sz="2700" i="1" dirty="0"/>
              <a:t>Up2U management team &amp; TF leaders</a:t>
            </a: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2667000" y="4747393"/>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err="1"/>
              <a:t>Webinar</a:t>
            </a:r>
            <a:r>
              <a:rPr lang="pt-BR" sz="1800" dirty="0"/>
              <a:t> #7 06/11/2019</a:t>
            </a:r>
            <a:br>
              <a:rPr lang="pt-BR" sz="1800" dirty="0"/>
            </a:br>
            <a:endParaRPr lang="pt-BR" sz="1800" dirty="0"/>
          </a:p>
        </p:txBody>
      </p:sp>
    </p:spTree>
    <p:extLst>
      <p:ext uri="{BB962C8B-B14F-4D97-AF65-F5344CB8AC3E}">
        <p14:creationId xmlns:p14="http://schemas.microsoft.com/office/powerpoint/2010/main" val="3101782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970993"/>
            <a:ext cx="9144000" cy="2387600"/>
          </a:xfrm>
        </p:spPr>
        <p:txBody>
          <a:bodyPr>
            <a:normAutofit/>
          </a:bodyPr>
          <a:lstStyle/>
          <a:p>
            <a:r>
              <a:rPr lang="en-GB" sz="4400" b="1" dirty="0"/>
              <a:t>Up2U</a:t>
            </a:r>
            <a:r>
              <a:rPr lang="en-GB" sz="4400" b="1" baseline="30000" dirty="0"/>
              <a:t> </a:t>
            </a:r>
            <a:r>
              <a:rPr lang="en-GB" sz="4400" b="1" dirty="0"/>
              <a:t> </a:t>
            </a:r>
            <a:br>
              <a:rPr lang="en-GB" sz="4400" b="1" dirty="0"/>
            </a:br>
            <a:r>
              <a:rPr lang="en-US" sz="4400" b="1" dirty="0"/>
              <a:t>monthly webinar</a:t>
            </a:r>
            <a:br>
              <a:rPr lang="en-GB" sz="4400" b="1" dirty="0"/>
            </a:br>
            <a:r>
              <a:rPr lang="en-GB" sz="4400" b="1" dirty="0"/>
              <a:t>WP2</a:t>
            </a:r>
            <a:endParaRPr lang="en-GB" sz="4800" dirty="0"/>
          </a:p>
        </p:txBody>
      </p:sp>
      <p:sp>
        <p:nvSpPr>
          <p:cNvPr id="3" name="Subtítulo 2"/>
          <p:cNvSpPr>
            <a:spLocks noGrp="1"/>
          </p:cNvSpPr>
          <p:nvPr>
            <p:ph type="subTitle" idx="1"/>
          </p:nvPr>
        </p:nvSpPr>
        <p:spPr>
          <a:xfrm>
            <a:off x="1599235" y="4702899"/>
            <a:ext cx="9144000" cy="1655762"/>
          </a:xfrm>
        </p:spPr>
        <p:txBody>
          <a:bodyPr/>
          <a:lstStyle/>
          <a:p>
            <a:endParaRPr lang="en-GB" dirty="0"/>
          </a:p>
          <a:p>
            <a:r>
              <a:rPr lang="en-GB" dirty="0"/>
              <a:t>Barbara Tóth </a:t>
            </a:r>
          </a:p>
          <a:p>
            <a:r>
              <a:rPr lang="en-GB" dirty="0"/>
              <a:t>KIFÜ</a:t>
            </a:r>
          </a:p>
        </p:txBody>
      </p:sp>
      <p:sp>
        <p:nvSpPr>
          <p:cNvPr id="4" name="Espaço Reservado para Data 3"/>
          <p:cNvSpPr>
            <a:spLocks noGrp="1"/>
          </p:cNvSpPr>
          <p:nvPr>
            <p:ph type="dt" sz="half" idx="10"/>
          </p:nvPr>
        </p:nvSpPr>
        <p:spPr/>
        <p:txBody>
          <a:bodyPr/>
          <a:lstStyle/>
          <a:p>
            <a:r>
              <a:rPr lang="en-GB" dirty="0"/>
              <a:t>06/11/2019</a:t>
            </a:r>
          </a:p>
        </p:txBody>
      </p:sp>
      <p:sp>
        <p:nvSpPr>
          <p:cNvPr id="5" name="Espaço Reservado para Rodapé 4"/>
          <p:cNvSpPr>
            <a:spLocks noGrp="1"/>
          </p:cNvSpPr>
          <p:nvPr>
            <p:ph type="ftr" sz="quarter" idx="11"/>
          </p:nvPr>
        </p:nvSpPr>
        <p:spPr/>
        <p:txBody>
          <a:bodyPr/>
          <a:lstStyle/>
          <a:p>
            <a:endParaRPr lang="en-GB" dirty="0"/>
          </a:p>
        </p:txBody>
      </p:sp>
      <p:sp>
        <p:nvSpPr>
          <p:cNvPr id="6" name="Espaço Reservado para Número de Slide 5"/>
          <p:cNvSpPr>
            <a:spLocks noGrp="1"/>
          </p:cNvSpPr>
          <p:nvPr>
            <p:ph type="sldNum" sz="quarter" idx="12"/>
          </p:nvPr>
        </p:nvSpPr>
        <p:spPr/>
        <p:txBody>
          <a:bodyPr/>
          <a:lstStyle/>
          <a:p>
            <a:fld id="{329E5F41-1819-CC4C-A361-86D446D94323}" type="slidenum">
              <a:rPr lang="en-GB" smtClean="0"/>
              <a:pPr/>
              <a:t>10</a:t>
            </a:fld>
            <a:endParaRPr lang="en-GB" dirty="0"/>
          </a:p>
        </p:txBody>
      </p:sp>
    </p:spTree>
    <p:extLst>
      <p:ext uri="{BB962C8B-B14F-4D97-AF65-F5344CB8AC3E}">
        <p14:creationId xmlns:p14="http://schemas.microsoft.com/office/powerpoint/2010/main" val="1051791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11</a:t>
            </a:fld>
            <a:endParaRPr lang="en-GB" dirty="0"/>
          </a:p>
        </p:txBody>
      </p:sp>
      <p:sp>
        <p:nvSpPr>
          <p:cNvPr id="5" name="TextBox 4"/>
          <p:cNvSpPr txBox="1"/>
          <p:nvPr/>
        </p:nvSpPr>
        <p:spPr>
          <a:xfrm>
            <a:off x="0" y="974679"/>
            <a:ext cx="11654971" cy="5601533"/>
          </a:xfrm>
          <a:prstGeom prst="rect">
            <a:avLst/>
          </a:prstGeom>
          <a:noFill/>
        </p:spPr>
        <p:txBody>
          <a:bodyPr wrap="square" rtlCol="0">
            <a:spAutoFit/>
          </a:bodyPr>
          <a:lstStyle/>
          <a:p>
            <a:pPr marL="914400" lvl="1" indent="-457200" algn="just">
              <a:buFont typeface="Arial"/>
              <a:buChar char="•"/>
            </a:pPr>
            <a:endParaRPr lang="en-GB" dirty="0"/>
          </a:p>
          <a:p>
            <a:pPr marL="914400" lvl="1" indent="-457200" algn="just">
              <a:buFont typeface="Arial" panose="020B0604020202020204" pitchFamily="34" charset="0"/>
              <a:buChar char="•"/>
            </a:pPr>
            <a:r>
              <a:rPr lang="en-GB" sz="2800" dirty="0">
                <a:latin typeface="Raleway" panose="020B0503030101060003" pitchFamily="34" charset="77"/>
              </a:rPr>
              <a:t>We are preparing two flyers for the NRENS (will be ready in 2 weeks time):</a:t>
            </a:r>
          </a:p>
          <a:p>
            <a:pPr marL="1371600" lvl="2" indent="-457200" algn="just">
              <a:buFont typeface="Arial" panose="020B0604020202020204" pitchFamily="34" charset="0"/>
              <a:buChar char="•"/>
            </a:pPr>
            <a:r>
              <a:rPr lang="en-GB" sz="2800" dirty="0">
                <a:latin typeface="Raleway" panose="020B0503030101060003" pitchFamily="34" charset="77"/>
              </a:rPr>
              <a:t>Step-by-step guide for NRENs</a:t>
            </a:r>
          </a:p>
          <a:p>
            <a:pPr marL="1371600" lvl="2" indent="-457200" algn="just">
              <a:buFont typeface="Arial" panose="020B0604020202020204" pitchFamily="34" charset="0"/>
              <a:buChar char="•"/>
            </a:pPr>
            <a:r>
              <a:rPr lang="en-GB" sz="2800" dirty="0">
                <a:latin typeface="Raleway" panose="020B0503030101060003" pitchFamily="34" charset="77"/>
              </a:rPr>
              <a:t>Pilots in numbers</a:t>
            </a:r>
          </a:p>
          <a:p>
            <a:pPr marL="914400" lvl="1" indent="-457200" algn="just">
              <a:buFont typeface="Arial" panose="020B0604020202020204" pitchFamily="34" charset="0"/>
              <a:buChar char="•"/>
            </a:pPr>
            <a:r>
              <a:rPr lang="en-GB" sz="2800" dirty="0">
                <a:latin typeface="Raleway" panose="020B0503030101060003" pitchFamily="34" charset="77"/>
              </a:rPr>
              <a:t>We suggested upgrades for the Up2University Moodle (implementation in progress).</a:t>
            </a:r>
          </a:p>
          <a:p>
            <a:pPr marL="914400" lvl="1" indent="-457200" algn="just">
              <a:buFont typeface="Arial" panose="020B0604020202020204" pitchFamily="34" charset="0"/>
              <a:buChar char="•"/>
            </a:pPr>
            <a:r>
              <a:rPr lang="en-GB" sz="2800" dirty="0">
                <a:latin typeface="Raleway" panose="020B0503030101060003" pitchFamily="34" charset="77"/>
                <a:hlinkClick r:id="rId3"/>
              </a:rPr>
              <a:t>INTED</a:t>
            </a:r>
            <a:r>
              <a:rPr lang="en-GB" sz="2800" dirty="0">
                <a:latin typeface="Raleway" panose="020B0503030101060003" pitchFamily="34" charset="77"/>
              </a:rPr>
              <a:t> deadline: </a:t>
            </a:r>
            <a:r>
              <a:rPr lang="en-GB" sz="2800" b="1" dirty="0">
                <a:latin typeface="Raleway" panose="020B0503030101060003" pitchFamily="34" charset="77"/>
              </a:rPr>
              <a:t>21 November 2019</a:t>
            </a:r>
          </a:p>
          <a:p>
            <a:pPr marL="914400" lvl="1" indent="-457200" algn="just">
              <a:buFont typeface="Arial" panose="020B0604020202020204" pitchFamily="34" charset="0"/>
              <a:buChar char="•"/>
            </a:pPr>
            <a:r>
              <a:rPr lang="en-GB" sz="2800" b="1" dirty="0">
                <a:latin typeface="Raleway" panose="020B0503030101060003" pitchFamily="34" charset="77"/>
              </a:rPr>
              <a:t>Details please! </a:t>
            </a:r>
            <a:br>
              <a:rPr lang="en-GB" sz="2800" b="1" dirty="0">
                <a:latin typeface="Raleway" panose="020B0503030101060003" pitchFamily="34" charset="77"/>
              </a:rPr>
            </a:br>
            <a:r>
              <a:rPr lang="en-GB" sz="2800" dirty="0">
                <a:latin typeface="Raleway" panose="020B0503030101060003" pitchFamily="34" charset="77"/>
              </a:rPr>
              <a:t>We need to publish more news items on the website. This can only be done if you provide us information about the recent updates!</a:t>
            </a:r>
          </a:p>
          <a:p>
            <a:pPr marL="914400" lvl="1" indent="-457200">
              <a:buFont typeface="Arial" panose="020B0604020202020204" pitchFamily="34" charset="0"/>
              <a:buChar char="•"/>
            </a:pPr>
            <a:endParaRPr lang="en-US" sz="3200" dirty="0">
              <a:latin typeface="Raleway" panose="020B0503030101060003" pitchFamily="34" charset="77"/>
            </a:endParaRPr>
          </a:p>
        </p:txBody>
      </p:sp>
      <p:sp>
        <p:nvSpPr>
          <p:cNvPr id="6" name="TextBox 5"/>
          <p:cNvSpPr txBox="1"/>
          <p:nvPr/>
        </p:nvSpPr>
        <p:spPr>
          <a:xfrm>
            <a:off x="710745" y="323739"/>
            <a:ext cx="7223125" cy="707886"/>
          </a:xfrm>
          <a:prstGeom prst="rect">
            <a:avLst/>
          </a:prstGeom>
          <a:noFill/>
        </p:spPr>
        <p:txBody>
          <a:bodyPr wrap="square" rtlCol="0">
            <a:spAutoFit/>
          </a:bodyPr>
          <a:lstStyle/>
          <a:p>
            <a:r>
              <a:rPr lang="en-US" sz="4000" b="1" dirty="0">
                <a:latin typeface="Raleway" panose="020B0503030101060003" pitchFamily="34" charset="77"/>
              </a:rPr>
              <a:t>Ongoing tasks, updates</a:t>
            </a:r>
          </a:p>
        </p:txBody>
      </p:sp>
    </p:spTree>
    <p:extLst>
      <p:ext uri="{BB962C8B-B14F-4D97-AF65-F5344CB8AC3E}">
        <p14:creationId xmlns:p14="http://schemas.microsoft.com/office/powerpoint/2010/main" val="2054765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12</a:t>
            </a:fld>
            <a:endParaRPr lang="en-GB"/>
          </a:p>
        </p:txBody>
      </p:sp>
      <p:sp>
        <p:nvSpPr>
          <p:cNvPr id="5" name="TextBox 4"/>
          <p:cNvSpPr txBox="1"/>
          <p:nvPr/>
        </p:nvSpPr>
        <p:spPr>
          <a:xfrm>
            <a:off x="3629" y="1600811"/>
            <a:ext cx="11350171" cy="2708434"/>
          </a:xfrm>
          <a:prstGeom prst="rect">
            <a:avLst/>
          </a:prstGeom>
          <a:noFill/>
        </p:spPr>
        <p:txBody>
          <a:bodyPr wrap="square" rtlCol="0">
            <a:spAutoFit/>
          </a:bodyPr>
          <a:lstStyle/>
          <a:p>
            <a:pPr marL="914400" lvl="1" indent="-457200">
              <a:buFont typeface="Arial"/>
              <a:buChar char="•"/>
            </a:pPr>
            <a:endParaRPr lang="en-US" dirty="0"/>
          </a:p>
          <a:p>
            <a:pPr marL="914400" lvl="1" indent="-457200" algn="just">
              <a:buFont typeface="Arial" panose="020B0604020202020204" pitchFamily="34" charset="0"/>
              <a:buChar char="•"/>
            </a:pPr>
            <a:r>
              <a:rPr lang="en-US" sz="3000" dirty="0">
                <a:latin typeface="Raleway" panose="020B0503030101060003" pitchFamily="34" charset="77"/>
              </a:rPr>
              <a:t>Don’t forget to share information about your </a:t>
            </a:r>
            <a:r>
              <a:rPr lang="en-US" sz="3000" dirty="0">
                <a:latin typeface="Raleway" panose="020B0503030101060003" pitchFamily="34" charset="77"/>
                <a:hlinkClick r:id="rId3"/>
              </a:rPr>
              <a:t>local and international events:</a:t>
            </a:r>
            <a:endParaRPr lang="en-US" sz="3000" dirty="0">
              <a:latin typeface="Raleway" panose="020B0503030101060003" pitchFamily="34" charset="77"/>
            </a:endParaRPr>
          </a:p>
          <a:p>
            <a:pPr marL="914400" lvl="1" indent="-457200" algn="just">
              <a:buFont typeface="Arial" panose="020B0604020202020204" pitchFamily="34" charset="0"/>
              <a:buChar char="•"/>
            </a:pPr>
            <a:r>
              <a:rPr lang="en-US" sz="3000" dirty="0">
                <a:latin typeface="Raleway" panose="020B0503030101060003" pitchFamily="34" charset="77"/>
              </a:rPr>
              <a:t>Let us know if you have social media post or new item ideas! </a:t>
            </a:r>
            <a:r>
              <a:rPr lang="en-US" sz="3000" b="1" dirty="0">
                <a:solidFill>
                  <a:srgbClr val="FF0000"/>
                </a:solidFill>
                <a:latin typeface="Raleway" panose="020B0503030101060003" pitchFamily="34" charset="77"/>
              </a:rPr>
              <a:t>Share and promote our content please!</a:t>
            </a:r>
            <a:endParaRPr lang="en-US" sz="3200" dirty="0"/>
          </a:p>
          <a:p>
            <a:pPr marL="914400" lvl="1" indent="-457200">
              <a:buFont typeface="Arial" panose="020B0604020202020204" pitchFamily="34" charset="0"/>
              <a:buChar char="•"/>
            </a:pPr>
            <a:endParaRPr lang="en-US" sz="3200" dirty="0"/>
          </a:p>
        </p:txBody>
      </p:sp>
      <p:sp>
        <p:nvSpPr>
          <p:cNvPr id="6" name="TextBox 5"/>
          <p:cNvSpPr txBox="1"/>
          <p:nvPr/>
        </p:nvSpPr>
        <p:spPr>
          <a:xfrm>
            <a:off x="1567088" y="593725"/>
            <a:ext cx="7223125" cy="707886"/>
          </a:xfrm>
          <a:prstGeom prst="rect">
            <a:avLst/>
          </a:prstGeom>
          <a:noFill/>
        </p:spPr>
        <p:txBody>
          <a:bodyPr wrap="square" rtlCol="0">
            <a:spAutoFit/>
          </a:bodyPr>
          <a:lstStyle/>
          <a:p>
            <a:r>
              <a:rPr lang="en-US" sz="4000" b="1" dirty="0">
                <a:latin typeface="Raleway" panose="020B0503030101060003" pitchFamily="34" charset="77"/>
              </a:rPr>
              <a:t>Reminders, requests</a:t>
            </a:r>
          </a:p>
        </p:txBody>
      </p:sp>
    </p:spTree>
    <p:extLst>
      <p:ext uri="{BB962C8B-B14F-4D97-AF65-F5344CB8AC3E}">
        <p14:creationId xmlns:p14="http://schemas.microsoft.com/office/powerpoint/2010/main" val="28903436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a:bodyPr>
          <a:lstStyle/>
          <a:p>
            <a:r>
              <a:rPr lang="pt-BR" sz="5400" dirty="0">
                <a:solidFill>
                  <a:schemeClr val="accent2"/>
                </a:solidFill>
              </a:rPr>
              <a:t>WP4 </a:t>
            </a:r>
            <a:r>
              <a:rPr lang="pt-BR" sz="5400" dirty="0" err="1">
                <a:solidFill>
                  <a:schemeClr val="accent2"/>
                </a:solidFill>
              </a:rPr>
              <a:t>Webinar</a:t>
            </a:r>
            <a:r>
              <a:rPr lang="pt-BR" sz="5400" dirty="0">
                <a:solidFill>
                  <a:schemeClr val="accent2"/>
                </a:solidFill>
              </a:rPr>
              <a:t> Update</a:t>
            </a:r>
          </a:p>
        </p:txBody>
      </p:sp>
      <p:sp>
        <p:nvSpPr>
          <p:cNvPr id="3" name="Subtítulo 2"/>
          <p:cNvSpPr>
            <a:spLocks noGrp="1"/>
          </p:cNvSpPr>
          <p:nvPr>
            <p:ph type="subTitle" idx="1"/>
          </p:nvPr>
        </p:nvSpPr>
        <p:spPr>
          <a:xfrm>
            <a:off x="1524000" y="4020208"/>
            <a:ext cx="9144000" cy="1166648"/>
          </a:xfrm>
        </p:spPr>
        <p:txBody>
          <a:bodyPr>
            <a:normAutofit/>
          </a:bodyPr>
          <a:lstStyle/>
          <a:p>
            <a:pPr algn="l">
              <a:spcBef>
                <a:spcPts val="4000"/>
              </a:spcBef>
            </a:pP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pt-BR" dirty="0"/>
              <a:t>Up2U Update</a:t>
            </a:r>
          </a:p>
        </p:txBody>
      </p:sp>
    </p:spTree>
    <p:extLst>
      <p:ext uri="{BB962C8B-B14F-4D97-AF65-F5344CB8AC3E}">
        <p14:creationId xmlns:p14="http://schemas.microsoft.com/office/powerpoint/2010/main" val="4218799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94165-D703-904F-87F0-0B87355201FE}"/>
              </a:ext>
            </a:extLst>
          </p:cNvPr>
          <p:cNvSpPr>
            <a:spLocks noGrp="1"/>
          </p:cNvSpPr>
          <p:nvPr>
            <p:ph type="title"/>
          </p:nvPr>
        </p:nvSpPr>
        <p:spPr/>
        <p:txBody>
          <a:bodyPr/>
          <a:lstStyle/>
          <a:p>
            <a:r>
              <a:rPr lang="en-US" dirty="0"/>
              <a:t>Platform status &amp; WP4 activity</a:t>
            </a:r>
          </a:p>
        </p:txBody>
      </p:sp>
      <p:sp>
        <p:nvSpPr>
          <p:cNvPr id="3" name="Content Placeholder 2">
            <a:extLst>
              <a:ext uri="{FF2B5EF4-FFF2-40B4-BE49-F238E27FC236}">
                <a16:creationId xmlns:a16="http://schemas.microsoft.com/office/drawing/2014/main" id="{C91B2110-4FF0-5749-A652-96B2D697FBDC}"/>
              </a:ext>
            </a:extLst>
          </p:cNvPr>
          <p:cNvSpPr>
            <a:spLocks noGrp="1"/>
          </p:cNvSpPr>
          <p:nvPr>
            <p:ph idx="1"/>
          </p:nvPr>
        </p:nvSpPr>
        <p:spPr/>
        <p:txBody>
          <a:bodyPr/>
          <a:lstStyle/>
          <a:p>
            <a:r>
              <a:rPr lang="en-US" dirty="0"/>
              <a:t>Ongoing </a:t>
            </a:r>
            <a:r>
              <a:rPr lang="en-US" dirty="0" err="1"/>
              <a:t>bugfixing</a:t>
            </a:r>
            <a:r>
              <a:rPr lang="en-US" dirty="0"/>
              <a:t> and development</a:t>
            </a:r>
          </a:p>
          <a:p>
            <a:pPr lvl="1"/>
            <a:r>
              <a:rPr lang="en-US" dirty="0"/>
              <a:t>Connection to </a:t>
            </a:r>
            <a:r>
              <a:rPr lang="en-US"/>
              <a:t>Learning Record Store</a:t>
            </a:r>
            <a:endParaRPr lang="en-US" dirty="0"/>
          </a:p>
          <a:p>
            <a:pPr lvl="1"/>
            <a:r>
              <a:rPr lang="en-US" dirty="0" err="1"/>
              <a:t>CERNBox</a:t>
            </a:r>
            <a:r>
              <a:rPr lang="en-US" dirty="0"/>
              <a:t> issues on production</a:t>
            </a:r>
          </a:p>
          <a:p>
            <a:pPr lvl="1"/>
            <a:r>
              <a:rPr lang="en-US" dirty="0"/>
              <a:t>SSO on development</a:t>
            </a:r>
          </a:p>
          <a:p>
            <a:pPr lvl="1"/>
            <a:r>
              <a:rPr lang="en-US" dirty="0"/>
              <a:t>Learning Analytics extensions for Moodle and relevant tools</a:t>
            </a:r>
          </a:p>
          <a:p>
            <a:r>
              <a:rPr lang="en-US" dirty="0"/>
              <a:t>Cross-WP work on effort and coordination</a:t>
            </a:r>
          </a:p>
        </p:txBody>
      </p:sp>
      <p:sp>
        <p:nvSpPr>
          <p:cNvPr id="4" name="Footer Placeholder 3">
            <a:extLst>
              <a:ext uri="{FF2B5EF4-FFF2-40B4-BE49-F238E27FC236}">
                <a16:creationId xmlns:a16="http://schemas.microsoft.com/office/drawing/2014/main" id="{69FE9D3C-5026-CC46-86D4-06A7D6BE731E}"/>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5A07CC1B-4CAC-5443-8BA0-0EE7B072DCBB}"/>
              </a:ext>
            </a:extLst>
          </p:cNvPr>
          <p:cNvSpPr>
            <a:spLocks noGrp="1"/>
          </p:cNvSpPr>
          <p:nvPr>
            <p:ph type="sldNum" sz="quarter" idx="12"/>
          </p:nvPr>
        </p:nvSpPr>
        <p:spPr/>
        <p:txBody>
          <a:bodyPr/>
          <a:lstStyle/>
          <a:p>
            <a:fld id="{329E5F41-1819-CC4C-A361-86D446D94323}" type="slidenum">
              <a:rPr lang="pt-BR" smtClean="0"/>
              <a:pPr/>
              <a:t>14</a:t>
            </a:fld>
            <a:endParaRPr lang="pt-BR"/>
          </a:p>
        </p:txBody>
      </p:sp>
    </p:spTree>
    <p:extLst>
      <p:ext uri="{BB962C8B-B14F-4D97-AF65-F5344CB8AC3E}">
        <p14:creationId xmlns:p14="http://schemas.microsoft.com/office/powerpoint/2010/main" val="551998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Next steps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838200" y="1825625"/>
            <a:ext cx="10515600" cy="4351338"/>
          </a:xfrm>
        </p:spPr>
        <p:txBody>
          <a:bodyPr>
            <a:normAutofit/>
          </a:bodyPr>
          <a:lstStyle/>
          <a:p>
            <a:pPr>
              <a:buBlip>
                <a:blip r:embed="rId3"/>
              </a:buBlip>
            </a:pPr>
            <a:r>
              <a:rPr lang="en-GB" dirty="0"/>
              <a:t>Fully test and resolve issues</a:t>
            </a:r>
          </a:p>
          <a:p>
            <a:pPr>
              <a:buBlip>
                <a:blip r:embed="rId3"/>
              </a:buBlip>
            </a:pPr>
            <a:r>
              <a:rPr lang="en-GB" dirty="0"/>
              <a:t>Schedule next release</a:t>
            </a:r>
          </a:p>
          <a:p>
            <a:pPr>
              <a:buBlip>
                <a:blip r:embed="rId3"/>
              </a:buBlip>
            </a:pPr>
            <a:r>
              <a:rPr lang="en-GB" dirty="0"/>
              <a:t>Continue communications on </a:t>
            </a:r>
          </a:p>
          <a:p>
            <a:pPr lvl="1"/>
            <a:r>
              <a:rPr lang="en-GB" dirty="0"/>
              <a:t>Learning scenarios</a:t>
            </a:r>
          </a:p>
          <a:p>
            <a:pPr lvl="1"/>
            <a:r>
              <a:rPr lang="en-GB" dirty="0"/>
              <a:t>Learning activity/</a:t>
            </a:r>
            <a:r>
              <a:rPr lang="en-GB" dirty="0" err="1"/>
              <a:t>xAPI</a:t>
            </a:r>
            <a:r>
              <a:rPr lang="en-GB" dirty="0"/>
              <a:t> data collection extensions</a:t>
            </a:r>
          </a:p>
          <a:p>
            <a:pPr lvl="1"/>
            <a:endParaRPr lang="en-GB" dirty="0"/>
          </a:p>
          <a:p>
            <a:pPr>
              <a:buBlip>
                <a:blip r:embed="rId3"/>
              </a:buBlip>
            </a:pPr>
            <a:endParaRPr lang="en-GB" dirty="0">
              <a:solidFill>
                <a:srgbClr val="FF0000"/>
              </a:solidFill>
            </a:endParaRPr>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15</a:t>
            </a:fld>
            <a:endParaRPr lang="pt-BR"/>
          </a:p>
        </p:txBody>
      </p:sp>
    </p:spTree>
    <p:extLst>
      <p:ext uri="{BB962C8B-B14F-4D97-AF65-F5344CB8AC3E}">
        <p14:creationId xmlns:p14="http://schemas.microsoft.com/office/powerpoint/2010/main" val="3732284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0857" y="0"/>
            <a:ext cx="7950285" cy="6750099"/>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1524000" y="4700588"/>
            <a:ext cx="9144000" cy="1655762"/>
          </a:xfrm>
        </p:spPr>
        <p:txBody>
          <a:bodyPr/>
          <a:lstStyle/>
          <a:p>
            <a:r>
              <a:rPr lang="en-GB" b="1" u="sng" dirty="0">
                <a:solidFill>
                  <a:schemeClr val="accent1">
                    <a:lumMod val="50000"/>
                  </a:schemeClr>
                </a:solidFill>
                <a:hlinkClick r:id="rId3"/>
              </a:rPr>
              <a:t>wp4@lists.up2university.eu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16</a:t>
            </a:fld>
            <a:endParaRPr lang="pt-BR"/>
          </a:p>
        </p:txBody>
      </p:sp>
    </p:spTree>
    <p:extLst>
      <p:ext uri="{BB962C8B-B14F-4D97-AF65-F5344CB8AC3E}">
        <p14:creationId xmlns:p14="http://schemas.microsoft.com/office/powerpoint/2010/main" val="14256273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p5"/>
          <p:cNvSpPr txBox="1">
            <a:spLocks noGrp="1"/>
          </p:cNvSpPr>
          <p:nvPr>
            <p:ph type="ctrTitle"/>
          </p:nvPr>
        </p:nvSpPr>
        <p:spPr>
          <a:xfrm>
            <a:off x="1397876" y="1265689"/>
            <a:ext cx="9144000" cy="1785335"/>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accent2"/>
              </a:buClr>
              <a:buSzPts val="5400"/>
              <a:buFont typeface="Raleway"/>
              <a:buNone/>
            </a:pPr>
            <a:r>
              <a:rPr lang="en-GB" sz="5400" dirty="0">
                <a:solidFill>
                  <a:schemeClr val="accent2"/>
                </a:solidFill>
              </a:rPr>
              <a:t>WP5 7</a:t>
            </a:r>
            <a:r>
              <a:rPr lang="en-GB" sz="5400" baseline="30000" dirty="0">
                <a:solidFill>
                  <a:schemeClr val="accent2"/>
                </a:solidFill>
              </a:rPr>
              <a:t>th</a:t>
            </a:r>
            <a:r>
              <a:rPr lang="en-GB" sz="5400" dirty="0">
                <a:solidFill>
                  <a:schemeClr val="accent2"/>
                </a:solidFill>
              </a:rPr>
              <a:t> Webinar Update </a:t>
            </a:r>
            <a:br>
              <a:rPr lang="en-GB" sz="5400" dirty="0">
                <a:solidFill>
                  <a:schemeClr val="accent2"/>
                </a:solidFill>
              </a:rPr>
            </a:br>
            <a:r>
              <a:rPr lang="en-GB" sz="3600" dirty="0">
                <a:solidFill>
                  <a:schemeClr val="accent2"/>
                </a:solidFill>
              </a:rPr>
              <a:t>activities in progress July-December 2019</a:t>
            </a:r>
            <a:endParaRPr dirty="0"/>
          </a:p>
        </p:txBody>
      </p:sp>
      <p:sp>
        <p:nvSpPr>
          <p:cNvPr id="41" name="Google Shape;41;p5"/>
          <p:cNvSpPr txBox="1">
            <a:spLocks noGrp="1"/>
          </p:cNvSpPr>
          <p:nvPr>
            <p:ph type="subTitle" idx="1"/>
          </p:nvPr>
        </p:nvSpPr>
        <p:spPr>
          <a:xfrm>
            <a:off x="1524000" y="4020208"/>
            <a:ext cx="9144000" cy="116664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400"/>
              <a:buNone/>
            </a:pPr>
            <a:br>
              <a:rPr lang="en-GB"/>
            </a:br>
            <a:endParaRPr/>
          </a:p>
        </p:txBody>
      </p:sp>
      <p:sp>
        <p:nvSpPr>
          <p:cNvPr id="42" name="Google Shape;42;p5"/>
          <p:cNvSpPr txBox="1"/>
          <p:nvPr/>
        </p:nvSpPr>
        <p:spPr>
          <a:xfrm>
            <a:off x="1524000" y="5186855"/>
            <a:ext cx="9144000" cy="969185"/>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2400"/>
              <a:buFont typeface="Noto Sans Symbols"/>
              <a:buNone/>
            </a:pPr>
            <a:r>
              <a:rPr lang="en-GB" sz="2400" b="0" i="0" u="none" strike="noStrike" cap="none">
                <a:solidFill>
                  <a:schemeClr val="dk1"/>
                </a:solidFill>
                <a:latin typeface="Raleway"/>
                <a:ea typeface="Raleway"/>
                <a:cs typeface="Raleway"/>
                <a:sym typeface="Raleway"/>
              </a:rPr>
              <a:t>Up2U Update 5</a:t>
            </a:r>
            <a:r>
              <a:rPr lang="en-GB" sz="2400" b="0" i="0" u="none" strike="noStrike" cap="none" baseline="30000">
                <a:solidFill>
                  <a:schemeClr val="dk1"/>
                </a:solidFill>
                <a:latin typeface="Raleway"/>
                <a:ea typeface="Raleway"/>
                <a:cs typeface="Raleway"/>
                <a:sym typeface="Raleway"/>
              </a:rPr>
              <a:t>th</a:t>
            </a:r>
            <a:r>
              <a:rPr lang="en-GB" sz="2400" b="0" i="0" u="none" strike="noStrike" cap="none">
                <a:solidFill>
                  <a:schemeClr val="dk1"/>
                </a:solidFill>
                <a:latin typeface="Raleway"/>
                <a:ea typeface="Raleway"/>
                <a:cs typeface="Raleway"/>
                <a:sym typeface="Raleway"/>
              </a:rPr>
              <a:t> of November 2019</a:t>
            </a: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7023318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838200" y="365125"/>
            <a:ext cx="92202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Raleway"/>
              <a:buNone/>
            </a:pPr>
            <a:r>
              <a:rPr lang="en-GB"/>
              <a:t>WP5 activity</a:t>
            </a:r>
            <a:endParaRPr/>
          </a:p>
          <a:p>
            <a:pPr marL="0" lvl="0" indent="0" algn="l" rtl="0">
              <a:lnSpc>
                <a:spcPct val="90000"/>
              </a:lnSpc>
              <a:spcBef>
                <a:spcPts val="0"/>
              </a:spcBef>
              <a:spcAft>
                <a:spcPts val="0"/>
              </a:spcAft>
              <a:buClr>
                <a:schemeClr val="dk1"/>
              </a:buClr>
              <a:buSzPts val="4400"/>
              <a:buFont typeface="Raleway"/>
              <a:buNone/>
            </a:pPr>
            <a:endParaRPr/>
          </a:p>
        </p:txBody>
      </p:sp>
      <p:sp>
        <p:nvSpPr>
          <p:cNvPr id="49" name="Google Shape;49;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240"/>
              <a:buFont typeface="Raleway"/>
              <a:buChar char="•"/>
            </a:pPr>
            <a:r>
              <a:rPr lang="en-GB"/>
              <a:t>Pedagogy coordination: starting Fall-19 cycle of pilots</a:t>
            </a:r>
            <a:endParaRPr/>
          </a:p>
          <a:p>
            <a:pPr marL="685800" lvl="1" indent="-228600" algn="l" rtl="0">
              <a:lnSpc>
                <a:spcPct val="90000"/>
              </a:lnSpc>
              <a:spcBef>
                <a:spcPts val="500"/>
              </a:spcBef>
              <a:spcAft>
                <a:spcPts val="0"/>
              </a:spcAft>
              <a:buSzPts val="1920"/>
              <a:buChar char="•"/>
            </a:pPr>
            <a:r>
              <a:rPr lang="en-GB"/>
              <a:t>Implementation of a Common Assessment Methodology</a:t>
            </a:r>
            <a:endParaRPr/>
          </a:p>
          <a:p>
            <a:pPr marL="1143000" lvl="2" indent="-228600" algn="l" rtl="0">
              <a:lnSpc>
                <a:spcPct val="90000"/>
              </a:lnSpc>
              <a:spcBef>
                <a:spcPts val="500"/>
              </a:spcBef>
              <a:spcAft>
                <a:spcPts val="0"/>
              </a:spcAft>
              <a:buSzPts val="1600"/>
              <a:buChar char="•"/>
            </a:pPr>
            <a:r>
              <a:rPr lang="en-GB"/>
              <a:t>8 Meetings (starting from September) of the UROMA team on assessment</a:t>
            </a:r>
            <a:endParaRPr/>
          </a:p>
          <a:p>
            <a:pPr marL="1143000" lvl="2" indent="-228600" algn="l" rtl="0">
              <a:lnSpc>
                <a:spcPct val="90000"/>
              </a:lnSpc>
              <a:spcBef>
                <a:spcPts val="500"/>
              </a:spcBef>
              <a:spcAft>
                <a:spcPts val="0"/>
              </a:spcAft>
              <a:buSzPts val="1600"/>
              <a:buChar char="•"/>
            </a:pPr>
            <a:r>
              <a:rPr lang="en-GB"/>
              <a:t>Remote meeting with TAU, planning a f2f meeting in Rome or Tel Aviv</a:t>
            </a:r>
            <a:endParaRPr/>
          </a:p>
          <a:p>
            <a:pPr marL="685800" lvl="1" indent="-228600" algn="l" rtl="0">
              <a:lnSpc>
                <a:spcPct val="90000"/>
              </a:lnSpc>
              <a:spcBef>
                <a:spcPts val="500"/>
              </a:spcBef>
              <a:spcAft>
                <a:spcPts val="0"/>
              </a:spcAft>
              <a:buSzPts val="1920"/>
              <a:buChar char="•"/>
            </a:pPr>
            <a:r>
              <a:rPr lang="en-GB"/>
              <a:t>WP5 preparation for a second WP5 Meeting </a:t>
            </a:r>
            <a:endParaRPr/>
          </a:p>
          <a:p>
            <a:pPr marL="1143000" lvl="2" indent="-228600" algn="l" rtl="0">
              <a:lnSpc>
                <a:spcPct val="90000"/>
              </a:lnSpc>
              <a:spcBef>
                <a:spcPts val="500"/>
              </a:spcBef>
              <a:spcAft>
                <a:spcPts val="0"/>
              </a:spcAft>
              <a:buSzPts val="1600"/>
              <a:buChar char="•"/>
            </a:pPr>
            <a:r>
              <a:rPr lang="en-GB"/>
              <a:t>Remotely planning the meeting with contribution of each partner</a:t>
            </a:r>
            <a:endParaRPr/>
          </a:p>
          <a:p>
            <a:pPr marL="1143000" lvl="2" indent="-228600" algn="l" rtl="0">
              <a:lnSpc>
                <a:spcPct val="90000"/>
              </a:lnSpc>
              <a:spcBef>
                <a:spcPts val="500"/>
              </a:spcBef>
              <a:spcAft>
                <a:spcPts val="0"/>
              </a:spcAft>
              <a:buSzPts val="1600"/>
              <a:buChar char="•"/>
            </a:pPr>
            <a:r>
              <a:rPr lang="en-GB"/>
              <a:t>Setting the dates - preparing  the most important issue to discuss</a:t>
            </a:r>
            <a:endParaRPr/>
          </a:p>
          <a:p>
            <a:pPr marL="1143000" lvl="2" indent="-228600" algn="l" rtl="0">
              <a:lnSpc>
                <a:spcPct val="90000"/>
              </a:lnSpc>
              <a:spcBef>
                <a:spcPts val="500"/>
              </a:spcBef>
              <a:spcAft>
                <a:spcPts val="0"/>
              </a:spcAft>
              <a:buSzPts val="1600"/>
              <a:buChar char="•"/>
            </a:pPr>
            <a:r>
              <a:rPr lang="en-GB"/>
              <a:t>Gathering attention from all the involved partners</a:t>
            </a:r>
            <a:endParaRPr/>
          </a:p>
          <a:p>
            <a:pPr marL="1143000" lvl="2" indent="-228600" algn="l" rtl="0">
              <a:lnSpc>
                <a:spcPct val="90000"/>
              </a:lnSpc>
              <a:spcBef>
                <a:spcPts val="500"/>
              </a:spcBef>
              <a:spcAft>
                <a:spcPts val="0"/>
              </a:spcAft>
              <a:buSzPts val="1600"/>
              <a:buChar char="•"/>
            </a:pPr>
            <a:r>
              <a:rPr lang="en-GB"/>
              <a:t>Preparing list of documents and contents to be delivered as </a:t>
            </a:r>
            <a:endParaRPr/>
          </a:p>
          <a:p>
            <a:pPr marL="1143000" lvl="2" indent="-228600" algn="l" rtl="0">
              <a:lnSpc>
                <a:spcPct val="90000"/>
              </a:lnSpc>
              <a:spcBef>
                <a:spcPts val="500"/>
              </a:spcBef>
              <a:spcAft>
                <a:spcPts val="0"/>
              </a:spcAft>
              <a:buSzPts val="1600"/>
              <a:buChar char="•"/>
            </a:pPr>
            <a:r>
              <a:rPr lang="en-GB"/>
              <a:t>Assigning to each partner its role into the D5.5 final Deliverable</a:t>
            </a:r>
            <a:endParaRPr/>
          </a:p>
          <a:p>
            <a:pPr marL="1143000" lvl="2" indent="-127000" algn="l" rtl="0">
              <a:lnSpc>
                <a:spcPct val="90000"/>
              </a:lnSpc>
              <a:spcBef>
                <a:spcPts val="500"/>
              </a:spcBef>
              <a:spcAft>
                <a:spcPts val="0"/>
              </a:spcAft>
              <a:buSzPts val="1600"/>
              <a:buNone/>
            </a:pPr>
            <a:endParaRPr/>
          </a:p>
          <a:p>
            <a:pPr marL="1143000" lvl="0" indent="0" algn="l" rtl="0">
              <a:lnSpc>
                <a:spcPct val="90000"/>
              </a:lnSpc>
              <a:spcBef>
                <a:spcPts val="1000"/>
              </a:spcBef>
              <a:spcAft>
                <a:spcPts val="0"/>
              </a:spcAft>
              <a:buSzPts val="2240"/>
              <a:buNone/>
            </a:pPr>
            <a:endParaRPr/>
          </a:p>
          <a:p>
            <a:pPr marL="0" marR="0" lvl="0" indent="0" algn="l" rtl="0">
              <a:lnSpc>
                <a:spcPct val="90000"/>
              </a:lnSpc>
              <a:spcBef>
                <a:spcPts val="500"/>
              </a:spcBef>
              <a:spcAft>
                <a:spcPts val="0"/>
              </a:spcAft>
              <a:buSzPts val="2240"/>
              <a:buNone/>
            </a:pPr>
            <a:endParaRPr/>
          </a:p>
          <a:p>
            <a:pPr marL="142240" lvl="0" indent="0" algn="l" rtl="0">
              <a:lnSpc>
                <a:spcPct val="90000"/>
              </a:lnSpc>
              <a:spcBef>
                <a:spcPts val="1000"/>
              </a:spcBef>
              <a:spcAft>
                <a:spcPts val="0"/>
              </a:spcAft>
              <a:buClr>
                <a:schemeClr val="dk1"/>
              </a:buClr>
              <a:buSzPts val="2240"/>
              <a:buFont typeface="Raleway"/>
              <a:buNone/>
            </a:pPr>
            <a:endParaRPr/>
          </a:p>
        </p:txBody>
      </p:sp>
      <p:sp>
        <p:nvSpPr>
          <p:cNvPr id="50" name="Google Shape;50;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a:t>www.up2university.eu</a:t>
            </a:r>
            <a:endParaRPr/>
          </a:p>
        </p:txBody>
      </p:sp>
      <p:sp>
        <p:nvSpPr>
          <p:cNvPr id="51" name="Google Shape;51;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18</a:t>
            </a:fld>
            <a:endParaRPr/>
          </a:p>
        </p:txBody>
      </p:sp>
    </p:spTree>
    <p:extLst>
      <p:ext uri="{BB962C8B-B14F-4D97-AF65-F5344CB8AC3E}">
        <p14:creationId xmlns:p14="http://schemas.microsoft.com/office/powerpoint/2010/main" val="11891993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Google Shape;57;p7"/>
          <p:cNvSpPr txBox="1">
            <a:spLocks noGrp="1"/>
          </p:cNvSpPr>
          <p:nvPr>
            <p:ph type="title"/>
          </p:nvPr>
        </p:nvSpPr>
        <p:spPr>
          <a:xfrm>
            <a:off x="838200" y="365125"/>
            <a:ext cx="92202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Raleway"/>
              <a:buNone/>
            </a:pPr>
            <a:r>
              <a:rPr lang="en-GB"/>
              <a:t>Pilots and international communities status </a:t>
            </a:r>
            <a:endParaRPr/>
          </a:p>
        </p:txBody>
      </p:sp>
      <p:sp>
        <p:nvSpPr>
          <p:cNvPr id="58" name="Google Shape;58;p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240"/>
              <a:buFont typeface="Raleway"/>
              <a:buChar char="•"/>
            </a:pPr>
            <a:r>
              <a:rPr lang="en-GB"/>
              <a:t>Pedagogical coordination of the next activities</a:t>
            </a:r>
            <a:endParaRPr/>
          </a:p>
          <a:p>
            <a:pPr marL="685800" lvl="1" indent="-228600" algn="l" rtl="0">
              <a:lnSpc>
                <a:spcPct val="90000"/>
              </a:lnSpc>
              <a:spcBef>
                <a:spcPts val="0"/>
              </a:spcBef>
              <a:spcAft>
                <a:spcPts val="0"/>
              </a:spcAft>
              <a:buSzPts val="2240"/>
              <a:buChar char="•"/>
            </a:pPr>
            <a:r>
              <a:rPr lang="en-GB" sz="2000"/>
              <a:t>WP5</a:t>
            </a:r>
            <a:r>
              <a:rPr lang="en-GB"/>
              <a:t> internal f2f meeting 14 of November in Rome or TaU to complete new Soft-CPD</a:t>
            </a:r>
            <a:endParaRPr sz="2000"/>
          </a:p>
          <a:p>
            <a:pPr marL="685800" lvl="1" indent="-228600" algn="l" rtl="0">
              <a:lnSpc>
                <a:spcPct val="90000"/>
              </a:lnSpc>
              <a:spcBef>
                <a:spcPts val="500"/>
              </a:spcBef>
              <a:spcAft>
                <a:spcPts val="0"/>
              </a:spcAft>
              <a:buSzPts val="1920"/>
              <a:buChar char="•"/>
            </a:pPr>
            <a:r>
              <a:rPr lang="en-GB" sz="2400"/>
              <a:t>WP5 Meeting in Tel Aviv December 2019/January 2020 (</a:t>
            </a:r>
            <a:r>
              <a:rPr lang="en-GB" sz="2400" u="sng"/>
              <a:t>a </a:t>
            </a:r>
            <a:r>
              <a:rPr lang="en-GB" u="sng"/>
              <a:t>call for contribution </a:t>
            </a:r>
            <a:r>
              <a:rPr lang="en-GB" sz="2400" u="sng"/>
              <a:t>will be prepared within 15 November</a:t>
            </a:r>
            <a:r>
              <a:rPr lang="en-GB" sz="2400"/>
              <a:t>)</a:t>
            </a:r>
            <a:endParaRPr sz="2400"/>
          </a:p>
          <a:p>
            <a:pPr marL="1143000" lvl="2" indent="-228600" algn="l" rtl="0">
              <a:lnSpc>
                <a:spcPct val="90000"/>
              </a:lnSpc>
              <a:spcBef>
                <a:spcPts val="500"/>
              </a:spcBef>
              <a:spcAft>
                <a:spcPts val="0"/>
              </a:spcAft>
              <a:buSzPts val="1600"/>
              <a:buChar char="•"/>
            </a:pPr>
            <a:r>
              <a:rPr lang="en-GB" sz="2000"/>
              <a:t>A review of all Pilots from Pilot Coordinators July 2019 – January 2020 </a:t>
            </a:r>
            <a:endParaRPr sz="2000"/>
          </a:p>
          <a:p>
            <a:pPr marL="1143000" lvl="2" indent="-228600" algn="l" rtl="0">
              <a:lnSpc>
                <a:spcPct val="90000"/>
              </a:lnSpc>
              <a:spcBef>
                <a:spcPts val="500"/>
              </a:spcBef>
              <a:spcAft>
                <a:spcPts val="0"/>
              </a:spcAft>
              <a:buSzPts val="1600"/>
              <a:buChar char="•"/>
            </a:pPr>
            <a:r>
              <a:rPr lang="en-GB" sz="2000"/>
              <a:t>Trouble and success collection, Exchanging best practices</a:t>
            </a:r>
            <a:endParaRPr sz="2000"/>
          </a:p>
          <a:p>
            <a:pPr marL="1143000" lvl="2" indent="-228600" algn="l" rtl="0">
              <a:lnSpc>
                <a:spcPct val="90000"/>
              </a:lnSpc>
              <a:spcBef>
                <a:spcPts val="500"/>
              </a:spcBef>
              <a:spcAft>
                <a:spcPts val="0"/>
              </a:spcAft>
              <a:buSzPts val="1600"/>
              <a:buChar char="•"/>
            </a:pPr>
            <a:r>
              <a:rPr lang="en-GB" sz="2000"/>
              <a:t>Establishing and </a:t>
            </a:r>
            <a:r>
              <a:rPr lang="en-GB" sz="2000">
                <a:highlight>
                  <a:srgbClr val="FFFF00"/>
                </a:highlight>
              </a:rPr>
              <a:t>implementing</a:t>
            </a:r>
            <a:r>
              <a:rPr lang="en-GB" sz="2000"/>
              <a:t> a common Assessment Method to be tested since September 2019 - to April 2020</a:t>
            </a:r>
            <a:endParaRPr sz="2000"/>
          </a:p>
          <a:p>
            <a:pPr marL="685800" lvl="1" indent="-259080" algn="l" rtl="0">
              <a:lnSpc>
                <a:spcPct val="90000"/>
              </a:lnSpc>
              <a:spcBef>
                <a:spcPts val="0"/>
              </a:spcBef>
              <a:spcAft>
                <a:spcPts val="0"/>
              </a:spcAft>
              <a:buSzPts val="2400"/>
              <a:buChar char="•"/>
            </a:pPr>
            <a:r>
              <a:rPr lang="en-GB" sz="2400"/>
              <a:t>Continuous Update of the Operational “next steps document” prepared with 12+ to-dos items, each assigned to specific owners</a:t>
            </a:r>
            <a:endParaRPr sz="2400"/>
          </a:p>
          <a:p>
            <a:pPr marL="1371600" lvl="0" indent="-381000" algn="l" rtl="0">
              <a:lnSpc>
                <a:spcPct val="90000"/>
              </a:lnSpc>
              <a:spcBef>
                <a:spcPts val="0"/>
              </a:spcBef>
              <a:spcAft>
                <a:spcPts val="0"/>
              </a:spcAft>
              <a:buSzPts val="2400"/>
              <a:buChar char="•"/>
            </a:pPr>
            <a:r>
              <a:rPr lang="en-GB" sz="2400"/>
              <a:t>A structured agenda for the month September ’19 – January’20</a:t>
            </a:r>
            <a:endParaRPr sz="2400"/>
          </a:p>
        </p:txBody>
      </p:sp>
      <p:sp>
        <p:nvSpPr>
          <p:cNvPr id="59" name="Google Shape;59;p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a:t>www.up2university.eu</a:t>
            </a:r>
            <a:endParaRPr/>
          </a:p>
        </p:txBody>
      </p:sp>
      <p:sp>
        <p:nvSpPr>
          <p:cNvPr id="60" name="Google Shape;60;p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19</a:t>
            </a:fld>
            <a:endParaRPr/>
          </a:p>
        </p:txBody>
      </p:sp>
    </p:spTree>
    <p:extLst>
      <p:ext uri="{BB962C8B-B14F-4D97-AF65-F5344CB8AC3E}">
        <p14:creationId xmlns:p14="http://schemas.microsoft.com/office/powerpoint/2010/main" val="1631009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970993"/>
            <a:ext cx="9144000" cy="2387600"/>
          </a:xfrm>
        </p:spPr>
        <p:txBody>
          <a:bodyPr>
            <a:normAutofit/>
          </a:bodyPr>
          <a:lstStyle/>
          <a:p>
            <a:r>
              <a:rPr lang="en-GB" sz="4400" b="1" dirty="0"/>
              <a:t>Up2U</a:t>
            </a:r>
            <a:r>
              <a:rPr lang="en-GB" sz="4400" b="1" baseline="30000" dirty="0"/>
              <a:t> </a:t>
            </a:r>
            <a:r>
              <a:rPr lang="en-GB" sz="4400" b="1" dirty="0"/>
              <a:t> </a:t>
            </a:r>
            <a:br>
              <a:rPr lang="en-GB" sz="4400" b="1" dirty="0"/>
            </a:br>
            <a:r>
              <a:rPr lang="en-US" sz="4400" b="1" dirty="0"/>
              <a:t>monthly webinar</a:t>
            </a:r>
            <a:br>
              <a:rPr lang="en-GB" sz="4400" b="1" dirty="0"/>
            </a:br>
            <a:r>
              <a:rPr lang="en-GB" sz="4400" b="1" dirty="0"/>
              <a:t>WP3</a:t>
            </a:r>
            <a:endParaRPr lang="en-GB" sz="4800" dirty="0"/>
          </a:p>
        </p:txBody>
      </p:sp>
      <p:sp>
        <p:nvSpPr>
          <p:cNvPr id="3" name="Subtítulo 2"/>
          <p:cNvSpPr>
            <a:spLocks noGrp="1"/>
          </p:cNvSpPr>
          <p:nvPr>
            <p:ph type="subTitle" idx="1"/>
          </p:nvPr>
        </p:nvSpPr>
        <p:spPr>
          <a:xfrm>
            <a:off x="1599235" y="4702899"/>
            <a:ext cx="9144000" cy="1655762"/>
          </a:xfrm>
        </p:spPr>
        <p:txBody>
          <a:bodyPr/>
          <a:lstStyle/>
          <a:p>
            <a:r>
              <a:rPr lang="en-GB" dirty="0"/>
              <a:t>Ilias Hatzakis</a:t>
            </a:r>
          </a:p>
          <a:p>
            <a:r>
              <a:rPr lang="en-GB" dirty="0"/>
              <a:t>GRNET</a:t>
            </a:r>
          </a:p>
        </p:txBody>
      </p:sp>
      <p:sp>
        <p:nvSpPr>
          <p:cNvPr id="4" name="Espaço Reservado para Data 3"/>
          <p:cNvSpPr>
            <a:spLocks noGrp="1"/>
          </p:cNvSpPr>
          <p:nvPr>
            <p:ph type="dt" sz="half" idx="10"/>
          </p:nvPr>
        </p:nvSpPr>
        <p:spPr/>
        <p:txBody>
          <a:bodyPr/>
          <a:lstStyle/>
          <a:p>
            <a:r>
              <a:rPr lang="en-GB" dirty="0"/>
              <a:t>06/11/2019</a:t>
            </a:r>
          </a:p>
        </p:txBody>
      </p:sp>
      <p:sp>
        <p:nvSpPr>
          <p:cNvPr id="5" name="Espaço Reservado para Rodapé 4"/>
          <p:cNvSpPr>
            <a:spLocks noGrp="1"/>
          </p:cNvSpPr>
          <p:nvPr>
            <p:ph type="ftr" sz="quarter" idx="11"/>
          </p:nvPr>
        </p:nvSpPr>
        <p:spPr/>
        <p:txBody>
          <a:bodyPr/>
          <a:lstStyle/>
          <a:p>
            <a:endParaRPr lang="en-GB" dirty="0"/>
          </a:p>
        </p:txBody>
      </p:sp>
      <p:sp>
        <p:nvSpPr>
          <p:cNvPr id="6" name="Espaço Reservado para Número de Slide 5"/>
          <p:cNvSpPr>
            <a:spLocks noGrp="1"/>
          </p:cNvSpPr>
          <p:nvPr>
            <p:ph type="sldNum" sz="quarter" idx="12"/>
          </p:nvPr>
        </p:nvSpPr>
        <p:spPr/>
        <p:txBody>
          <a:bodyPr/>
          <a:lstStyle/>
          <a:p>
            <a:fld id="{329E5F41-1819-CC4C-A361-86D446D94323}" type="slidenum">
              <a:rPr lang="en-GB" smtClean="0"/>
              <a:pPr/>
              <a:t>2</a:t>
            </a:fld>
            <a:endParaRPr lang="en-GB" dirty="0"/>
          </a:p>
        </p:txBody>
      </p:sp>
    </p:spTree>
    <p:extLst>
      <p:ext uri="{BB962C8B-B14F-4D97-AF65-F5344CB8AC3E}">
        <p14:creationId xmlns:p14="http://schemas.microsoft.com/office/powerpoint/2010/main" val="1803661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8"/>
          <p:cNvSpPr txBox="1">
            <a:spLocks noGrp="1"/>
          </p:cNvSpPr>
          <p:nvPr>
            <p:ph type="title"/>
          </p:nvPr>
        </p:nvSpPr>
        <p:spPr>
          <a:xfrm>
            <a:off x="838200" y="365125"/>
            <a:ext cx="92202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Raleway"/>
              <a:buNone/>
            </a:pPr>
            <a:r>
              <a:rPr lang="en-GB"/>
              <a:t>Next steps </a:t>
            </a:r>
            <a:r>
              <a:rPr lang="en-GB" sz="2400"/>
              <a:t>(already started)</a:t>
            </a:r>
            <a:endParaRPr/>
          </a:p>
        </p:txBody>
      </p:sp>
      <p:sp>
        <p:nvSpPr>
          <p:cNvPr id="67" name="Google Shape;67;p8"/>
          <p:cNvSpPr txBox="1">
            <a:spLocks noGrp="1"/>
          </p:cNvSpPr>
          <p:nvPr>
            <p:ph type="body" idx="1"/>
          </p:nvPr>
        </p:nvSpPr>
        <p:spPr>
          <a:xfrm>
            <a:off x="838200" y="1480851"/>
            <a:ext cx="10515600" cy="4351338"/>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240"/>
              <a:buChar char="•"/>
            </a:pPr>
            <a:r>
              <a:rPr lang="en-GB"/>
              <a:t>Deliverable 5.5: set the template and the role of contributors (started in Poznan, to be completed within 15 of November) </a:t>
            </a:r>
            <a:endParaRPr/>
          </a:p>
          <a:p>
            <a:pPr marL="685800" lvl="1" indent="-228600" algn="l" rtl="0">
              <a:lnSpc>
                <a:spcPct val="90000"/>
              </a:lnSpc>
              <a:spcBef>
                <a:spcPts val="0"/>
              </a:spcBef>
              <a:spcAft>
                <a:spcPts val="0"/>
              </a:spcAft>
              <a:buSzPts val="1920"/>
              <a:buChar char="•"/>
            </a:pPr>
            <a:r>
              <a:rPr lang="en-GB"/>
              <a:t>New Course and Content availability in English </a:t>
            </a:r>
            <a:endParaRPr/>
          </a:p>
          <a:p>
            <a:pPr marL="685800" lvl="1" indent="-228600" algn="l" rtl="0">
              <a:lnSpc>
                <a:spcPct val="90000"/>
              </a:lnSpc>
              <a:spcBef>
                <a:spcPts val="0"/>
              </a:spcBef>
              <a:spcAft>
                <a:spcPts val="0"/>
              </a:spcAft>
              <a:buSzPts val="1920"/>
              <a:buChar char="•"/>
            </a:pPr>
            <a:r>
              <a:rPr lang="en-GB"/>
              <a:t>New and enhanced Learning Analytics collection, suitable for teachers, in English and/or  in national language</a:t>
            </a:r>
            <a:endParaRPr/>
          </a:p>
          <a:p>
            <a:pPr marL="685800" lvl="1" indent="-228600" algn="l" rtl="0">
              <a:lnSpc>
                <a:spcPct val="90000"/>
              </a:lnSpc>
              <a:spcBef>
                <a:spcPts val="0"/>
              </a:spcBef>
              <a:spcAft>
                <a:spcPts val="0"/>
              </a:spcAft>
              <a:buSzPts val="1920"/>
              <a:buChar char="•"/>
            </a:pPr>
            <a:r>
              <a:rPr lang="en-GB"/>
              <a:t>A structured document where contributors will upload content with a strictly ordered method</a:t>
            </a:r>
            <a:endParaRPr/>
          </a:p>
          <a:p>
            <a:pPr marL="228600" lvl="0" indent="-228600" algn="l" rtl="0">
              <a:lnSpc>
                <a:spcPct val="90000"/>
              </a:lnSpc>
              <a:spcBef>
                <a:spcPts val="1000"/>
              </a:spcBef>
              <a:spcAft>
                <a:spcPts val="0"/>
              </a:spcAft>
              <a:buClr>
                <a:schemeClr val="dk1"/>
              </a:buClr>
              <a:buSzPts val="2240"/>
              <a:buChar char="•"/>
            </a:pPr>
            <a:r>
              <a:rPr lang="en-GB"/>
              <a:t>Transfer to each Pilot Coordination team the results of the new agreements</a:t>
            </a:r>
            <a:endParaRPr/>
          </a:p>
          <a:p>
            <a:pPr marL="685800" lvl="1" indent="-228600" algn="l" rtl="0">
              <a:lnSpc>
                <a:spcPct val="90000"/>
              </a:lnSpc>
              <a:spcBef>
                <a:spcPts val="500"/>
              </a:spcBef>
              <a:spcAft>
                <a:spcPts val="0"/>
              </a:spcAft>
              <a:buClr>
                <a:schemeClr val="dk1"/>
              </a:buClr>
              <a:buSzPts val="1920"/>
              <a:buChar char="•"/>
            </a:pPr>
            <a:r>
              <a:rPr lang="en-GB"/>
              <a:t>Implement Learning scenario (CFM in Moodle, and other planned alternatives ) - Finalize the design of new Soft CPD</a:t>
            </a:r>
            <a:endParaRPr/>
          </a:p>
          <a:p>
            <a:pPr marL="685800" lvl="1" indent="-228600" algn="l" rtl="0">
              <a:lnSpc>
                <a:spcPct val="90000"/>
              </a:lnSpc>
              <a:spcBef>
                <a:spcPts val="500"/>
              </a:spcBef>
              <a:spcAft>
                <a:spcPts val="0"/>
              </a:spcAft>
              <a:buSzPts val="1920"/>
              <a:buChar char="•"/>
            </a:pPr>
            <a:r>
              <a:rPr lang="en-GB"/>
              <a:t>Start implementation next Pilots, formal and non-formal scenarios</a:t>
            </a:r>
            <a:endParaRPr/>
          </a:p>
          <a:p>
            <a:pPr marL="228600" lvl="0" indent="0" algn="l" rtl="0">
              <a:lnSpc>
                <a:spcPct val="90000"/>
              </a:lnSpc>
              <a:spcBef>
                <a:spcPts val="1000"/>
              </a:spcBef>
              <a:spcAft>
                <a:spcPts val="0"/>
              </a:spcAft>
              <a:buSzPts val="2240"/>
              <a:buNone/>
            </a:pPr>
            <a:endParaRPr/>
          </a:p>
          <a:p>
            <a:pPr marL="228600" lvl="0" indent="-86360" algn="l" rtl="0">
              <a:lnSpc>
                <a:spcPct val="90000"/>
              </a:lnSpc>
              <a:spcBef>
                <a:spcPts val="1000"/>
              </a:spcBef>
              <a:spcAft>
                <a:spcPts val="0"/>
              </a:spcAft>
              <a:buClr>
                <a:schemeClr val="dk1"/>
              </a:buClr>
              <a:buSzPts val="2240"/>
              <a:buNone/>
            </a:pPr>
            <a:endParaRPr>
              <a:solidFill>
                <a:srgbClr val="FF0000"/>
              </a:solidFill>
            </a:endParaRPr>
          </a:p>
          <a:p>
            <a:pPr marL="0" lvl="0" indent="0" algn="l" rtl="0">
              <a:lnSpc>
                <a:spcPct val="90000"/>
              </a:lnSpc>
              <a:spcBef>
                <a:spcPts val="1000"/>
              </a:spcBef>
              <a:spcAft>
                <a:spcPts val="0"/>
              </a:spcAft>
              <a:buClr>
                <a:schemeClr val="dk1"/>
              </a:buClr>
              <a:buSzPts val="2240"/>
              <a:buNone/>
            </a:pPr>
            <a:endParaRPr/>
          </a:p>
        </p:txBody>
      </p:sp>
      <p:sp>
        <p:nvSpPr>
          <p:cNvPr id="68" name="Google Shape;68;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a:t>www.up2university.eu</a:t>
            </a:r>
            <a:endParaRPr/>
          </a:p>
        </p:txBody>
      </p:sp>
      <p:sp>
        <p:nvSpPr>
          <p:cNvPr id="69" name="Google Shape;69;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20</a:t>
            </a:fld>
            <a:endParaRPr/>
          </a:p>
        </p:txBody>
      </p:sp>
    </p:spTree>
    <p:extLst>
      <p:ext uri="{BB962C8B-B14F-4D97-AF65-F5344CB8AC3E}">
        <p14:creationId xmlns:p14="http://schemas.microsoft.com/office/powerpoint/2010/main" val="17817800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9"/>
          <p:cNvSpPr txBox="1">
            <a:spLocks noGrp="1"/>
          </p:cNvSpPr>
          <p:nvPr>
            <p:ph type="title"/>
          </p:nvPr>
        </p:nvSpPr>
        <p:spPr>
          <a:xfrm>
            <a:off x="838200" y="365125"/>
            <a:ext cx="92202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Raleway"/>
              <a:buNone/>
            </a:pPr>
            <a:r>
              <a:rPr lang="en-GB"/>
              <a:t>Next steps </a:t>
            </a:r>
            <a:r>
              <a:rPr lang="en-GB" sz="2400"/>
              <a:t>(already started)</a:t>
            </a:r>
            <a:endParaRPr/>
          </a:p>
        </p:txBody>
      </p:sp>
      <p:sp>
        <p:nvSpPr>
          <p:cNvPr id="76" name="Google Shape;76;p9"/>
          <p:cNvSpPr txBox="1">
            <a:spLocks noGrp="1"/>
          </p:cNvSpPr>
          <p:nvPr>
            <p:ph type="body" idx="1"/>
          </p:nvPr>
        </p:nvSpPr>
        <p:spPr>
          <a:xfrm>
            <a:off x="838200" y="1480851"/>
            <a:ext cx="10515600" cy="4351338"/>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240"/>
              <a:buChar char="•"/>
            </a:pPr>
            <a:r>
              <a:rPr lang="en-GB"/>
              <a:t>Dissemination activities</a:t>
            </a:r>
            <a:endParaRPr/>
          </a:p>
          <a:p>
            <a:pPr marL="685800" lvl="1" indent="-228600" algn="l" rtl="0">
              <a:lnSpc>
                <a:spcPct val="90000"/>
              </a:lnSpc>
              <a:spcBef>
                <a:spcPts val="0"/>
              </a:spcBef>
              <a:spcAft>
                <a:spcPts val="0"/>
              </a:spcAft>
              <a:buSzPts val="2240"/>
              <a:buChar char="•"/>
            </a:pPr>
            <a:r>
              <a:rPr lang="en-GB"/>
              <a:t>Establishing partnership with national group of educational services providers</a:t>
            </a:r>
            <a:endParaRPr/>
          </a:p>
          <a:p>
            <a:pPr marL="685800" lvl="1" indent="-228600" algn="l" rtl="0">
              <a:lnSpc>
                <a:spcPct val="90000"/>
              </a:lnSpc>
              <a:spcBef>
                <a:spcPts val="0"/>
              </a:spcBef>
              <a:spcAft>
                <a:spcPts val="0"/>
              </a:spcAft>
              <a:buSzPts val="2240"/>
              <a:buChar char="•"/>
            </a:pPr>
            <a:r>
              <a:rPr lang="en-GB"/>
              <a:t>Coordinating actions with external bodies </a:t>
            </a:r>
            <a:endParaRPr/>
          </a:p>
          <a:p>
            <a:pPr marL="1143000" lvl="2" indent="-228600" algn="l" rtl="0">
              <a:lnSpc>
                <a:spcPct val="90000"/>
              </a:lnSpc>
              <a:spcBef>
                <a:spcPts val="0"/>
              </a:spcBef>
              <a:spcAft>
                <a:spcPts val="0"/>
              </a:spcAft>
              <a:buSzPts val="2240"/>
              <a:buChar char="•"/>
            </a:pPr>
            <a:r>
              <a:rPr lang="en-GB"/>
              <a:t>F4F, T4F, P4F; Santa Cecilia; Sapyent, Loquis, Ammappalitalia </a:t>
            </a:r>
            <a:endParaRPr/>
          </a:p>
          <a:p>
            <a:pPr marL="228600" lvl="0" indent="-228600" algn="l" rtl="0">
              <a:lnSpc>
                <a:spcPct val="90000"/>
              </a:lnSpc>
              <a:spcBef>
                <a:spcPts val="0"/>
              </a:spcBef>
              <a:spcAft>
                <a:spcPts val="0"/>
              </a:spcAft>
              <a:buClr>
                <a:schemeClr val="dk1"/>
              </a:buClr>
              <a:buSzPts val="2240"/>
              <a:buChar char="•"/>
            </a:pPr>
            <a:r>
              <a:rPr lang="en-GB"/>
              <a:t>Outreach and communication to policy makers and potential stakeholders  (in progress)</a:t>
            </a:r>
            <a:endParaRPr/>
          </a:p>
          <a:p>
            <a:pPr marL="685800" lvl="1" indent="-228600" algn="l" rtl="0">
              <a:lnSpc>
                <a:spcPct val="90000"/>
              </a:lnSpc>
              <a:spcBef>
                <a:spcPts val="0"/>
              </a:spcBef>
              <a:spcAft>
                <a:spcPts val="0"/>
              </a:spcAft>
              <a:buSzPts val="2240"/>
              <a:buChar char="•"/>
            </a:pPr>
            <a:r>
              <a:rPr lang="en-GB"/>
              <a:t>Letter to a Minister of Education (english version, italian translation)</a:t>
            </a:r>
            <a:endParaRPr/>
          </a:p>
          <a:p>
            <a:pPr marL="685800" lvl="1" indent="-228600" algn="l" rtl="0">
              <a:lnSpc>
                <a:spcPct val="90000"/>
              </a:lnSpc>
              <a:spcBef>
                <a:spcPts val="0"/>
              </a:spcBef>
              <a:spcAft>
                <a:spcPts val="0"/>
              </a:spcAft>
              <a:buSzPts val="2240"/>
              <a:buChar char="•"/>
            </a:pPr>
            <a:r>
              <a:rPr lang="en-GB"/>
              <a:t>Letter to be subscribed by Pedagogical Experts (in Italy and WorldWide)</a:t>
            </a:r>
            <a:endParaRPr/>
          </a:p>
          <a:p>
            <a:pPr marL="685800" lvl="1" indent="-228600" algn="l" rtl="0">
              <a:lnSpc>
                <a:spcPct val="90000"/>
              </a:lnSpc>
              <a:spcBef>
                <a:spcPts val="0"/>
              </a:spcBef>
              <a:spcAft>
                <a:spcPts val="0"/>
              </a:spcAft>
              <a:buSzPts val="2240"/>
              <a:buChar char="•"/>
            </a:pPr>
            <a:r>
              <a:rPr lang="en-GB"/>
              <a:t>Letter to an activists organization (english)</a:t>
            </a:r>
            <a:endParaRPr/>
          </a:p>
          <a:p>
            <a:pPr marL="685800" lvl="1" indent="-228600" algn="l" rtl="0">
              <a:lnSpc>
                <a:spcPct val="90000"/>
              </a:lnSpc>
              <a:spcBef>
                <a:spcPts val="0"/>
              </a:spcBef>
              <a:spcAft>
                <a:spcPts val="0"/>
              </a:spcAft>
              <a:buSzPts val="2240"/>
              <a:buChar char="•"/>
            </a:pPr>
            <a:r>
              <a:rPr lang="en-GB"/>
              <a:t>Letter to potential stakeholders</a:t>
            </a:r>
            <a:endParaRPr/>
          </a:p>
          <a:p>
            <a:pPr marL="228600" lvl="0" indent="0" algn="l" rtl="0">
              <a:lnSpc>
                <a:spcPct val="90000"/>
              </a:lnSpc>
              <a:spcBef>
                <a:spcPts val="1000"/>
              </a:spcBef>
              <a:spcAft>
                <a:spcPts val="0"/>
              </a:spcAft>
              <a:buSzPts val="2240"/>
              <a:buNone/>
            </a:pPr>
            <a:endParaRPr/>
          </a:p>
          <a:p>
            <a:pPr marL="228600" lvl="0" indent="-86360" algn="l" rtl="0">
              <a:lnSpc>
                <a:spcPct val="90000"/>
              </a:lnSpc>
              <a:spcBef>
                <a:spcPts val="1000"/>
              </a:spcBef>
              <a:spcAft>
                <a:spcPts val="0"/>
              </a:spcAft>
              <a:buClr>
                <a:schemeClr val="dk1"/>
              </a:buClr>
              <a:buSzPts val="2240"/>
              <a:buNone/>
            </a:pPr>
            <a:endParaRPr>
              <a:solidFill>
                <a:srgbClr val="FF0000"/>
              </a:solidFill>
            </a:endParaRPr>
          </a:p>
          <a:p>
            <a:pPr marL="0" lvl="0" indent="0" algn="l" rtl="0">
              <a:lnSpc>
                <a:spcPct val="90000"/>
              </a:lnSpc>
              <a:spcBef>
                <a:spcPts val="1000"/>
              </a:spcBef>
              <a:spcAft>
                <a:spcPts val="0"/>
              </a:spcAft>
              <a:buClr>
                <a:schemeClr val="dk1"/>
              </a:buClr>
              <a:buSzPts val="2240"/>
              <a:buNone/>
            </a:pPr>
            <a:endParaRPr/>
          </a:p>
        </p:txBody>
      </p:sp>
      <p:sp>
        <p:nvSpPr>
          <p:cNvPr id="77" name="Google Shape;77;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a:t>www.up2university.eu</a:t>
            </a:r>
            <a:endParaRPr/>
          </a:p>
        </p:txBody>
      </p:sp>
      <p:sp>
        <p:nvSpPr>
          <p:cNvPr id="78" name="Google Shape;78;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21</a:t>
            </a:fld>
            <a:endParaRPr/>
          </a:p>
        </p:txBody>
      </p:sp>
    </p:spTree>
    <p:extLst>
      <p:ext uri="{BB962C8B-B14F-4D97-AF65-F5344CB8AC3E}">
        <p14:creationId xmlns:p14="http://schemas.microsoft.com/office/powerpoint/2010/main" val="1571556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pic>
        <p:nvPicPr>
          <p:cNvPr id="83" name="Google Shape;83;p10"/>
          <p:cNvPicPr preferRelativeResize="0"/>
          <p:nvPr/>
        </p:nvPicPr>
        <p:blipFill rotWithShape="1">
          <a:blip r:embed="rId3">
            <a:alphaModFix/>
          </a:blip>
          <a:srcRect/>
          <a:stretch/>
        </p:blipFill>
        <p:spPr>
          <a:xfrm>
            <a:off x="2120857" y="0"/>
            <a:ext cx="7950285" cy="6750099"/>
          </a:xfrm>
          <a:prstGeom prst="rect">
            <a:avLst/>
          </a:prstGeom>
          <a:noFill/>
          <a:ln>
            <a:noFill/>
          </a:ln>
        </p:spPr>
      </p:pic>
      <p:sp>
        <p:nvSpPr>
          <p:cNvPr id="84" name="Google Shape;84;p10"/>
          <p:cNvSpPr txBox="1">
            <a:spLocks noGrp="1"/>
          </p:cNvSpPr>
          <p:nvPr>
            <p:ph type="ctrTitle"/>
          </p:nvPr>
        </p:nvSpPr>
        <p:spPr>
          <a:xfrm>
            <a:off x="1524000" y="1724627"/>
            <a:ext cx="9144000" cy="1785335"/>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accent2"/>
              </a:buClr>
              <a:buSzPts val="4400"/>
              <a:buFont typeface="Raleway"/>
              <a:buNone/>
            </a:pPr>
            <a:r>
              <a:rPr lang="en-GB">
                <a:solidFill>
                  <a:schemeClr val="accent2"/>
                </a:solidFill>
              </a:rPr>
              <a:t>THANK YOU FOR YOUR ATTENTION! </a:t>
            </a:r>
            <a:endParaRPr>
              <a:solidFill>
                <a:schemeClr val="accent2"/>
              </a:solidFill>
            </a:endParaRPr>
          </a:p>
        </p:txBody>
      </p:sp>
      <p:sp>
        <p:nvSpPr>
          <p:cNvPr id="85" name="Google Shape;85;p10"/>
          <p:cNvSpPr txBox="1">
            <a:spLocks noGrp="1"/>
          </p:cNvSpPr>
          <p:nvPr>
            <p:ph type="subTitle" idx="1"/>
          </p:nvPr>
        </p:nvSpPr>
        <p:spPr>
          <a:xfrm>
            <a:off x="1524000" y="4700588"/>
            <a:ext cx="9144000" cy="1655762"/>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1E4E79"/>
              </a:buClr>
              <a:buSzPts val="2400"/>
              <a:buNone/>
            </a:pPr>
            <a:r>
              <a:rPr lang="en-GB" b="1" u="sng">
                <a:solidFill>
                  <a:schemeClr val="hlink"/>
                </a:solidFill>
                <a:hlinkClick r:id="rId4"/>
              </a:rPr>
              <a:t>wp5@lists.up2university.eu</a:t>
            </a:r>
            <a:endParaRPr b="1" u="sng">
              <a:solidFill>
                <a:srgbClr val="1E4E79"/>
              </a:solidFill>
            </a:endParaRPr>
          </a:p>
          <a:p>
            <a:pPr marL="0" lvl="0" indent="0" algn="ctr" rtl="0">
              <a:lnSpc>
                <a:spcPct val="90000"/>
              </a:lnSpc>
              <a:spcBef>
                <a:spcPts val="1000"/>
              </a:spcBef>
              <a:spcAft>
                <a:spcPts val="0"/>
              </a:spcAft>
              <a:buClr>
                <a:schemeClr val="dk1"/>
              </a:buClr>
              <a:buSzPts val="2400"/>
              <a:buNone/>
            </a:pPr>
            <a:endParaRPr b="1" u="sng">
              <a:solidFill>
                <a:srgbClr val="1E4E79"/>
              </a:solidFill>
            </a:endParaRPr>
          </a:p>
          <a:p>
            <a:pPr marL="0" lvl="0" indent="0" algn="ctr" rtl="0">
              <a:lnSpc>
                <a:spcPct val="90000"/>
              </a:lnSpc>
              <a:spcBef>
                <a:spcPts val="1000"/>
              </a:spcBef>
              <a:spcAft>
                <a:spcPts val="0"/>
              </a:spcAft>
              <a:buClr>
                <a:srgbClr val="FFC000"/>
              </a:buClr>
              <a:buSzPts val="2400"/>
              <a:buNone/>
            </a:pPr>
            <a:r>
              <a:rPr lang="en-GB" b="1" u="sng">
                <a:solidFill>
                  <a:srgbClr val="FFC000"/>
                </a:solidFill>
              </a:rPr>
              <a:t>#up2universe</a:t>
            </a:r>
            <a:endParaRPr b="1" u="sng">
              <a:solidFill>
                <a:srgbClr val="FFC000"/>
              </a:solidFill>
            </a:endParaRPr>
          </a:p>
        </p:txBody>
      </p:sp>
      <p:sp>
        <p:nvSpPr>
          <p:cNvPr id="86" name="Google Shape;86;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a:t>www.up2university.eu</a:t>
            </a:r>
            <a:endParaRPr/>
          </a:p>
        </p:txBody>
      </p:sp>
      <p:sp>
        <p:nvSpPr>
          <p:cNvPr id="87" name="Google Shape;87;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22</a:t>
            </a:fld>
            <a:endParaRPr/>
          </a:p>
        </p:txBody>
      </p:sp>
    </p:spTree>
    <p:extLst>
      <p:ext uri="{BB962C8B-B14F-4D97-AF65-F5344CB8AC3E}">
        <p14:creationId xmlns:p14="http://schemas.microsoft.com/office/powerpoint/2010/main" val="22834512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ítulo 1"/>
          <p:cNvSpPr>
            <a:spLocks noGrp="1"/>
          </p:cNvSpPr>
          <p:nvPr>
            <p:ph type="ctrTitle"/>
          </p:nvPr>
        </p:nvSpPr>
        <p:spPr bwMode="auto"/>
        <p:txBody>
          <a:bodyPr/>
          <a:lstStyle/>
          <a:p>
            <a:pPr>
              <a:defRPr/>
            </a:pPr>
            <a:r>
              <a:rPr lang="pt-BR" dirty="0"/>
              <a:t>WP6</a:t>
            </a:r>
            <a:br>
              <a:rPr lang="pt-BR" dirty="0"/>
            </a:br>
            <a:r>
              <a:rPr lang="pt-BR" sz="6000" b="0" i="0" u="none" strike="noStrike" cap="none" spc="0" baseline="-25000" dirty="0">
                <a:solidFill>
                  <a:schemeClr val="tx1"/>
                </a:solidFill>
                <a:latin typeface="Raleway"/>
                <a:ea typeface="Raleway"/>
                <a:cs typeface="Raleway"/>
              </a:rPr>
              <a:t>UPDATE - </a:t>
            </a:r>
            <a:r>
              <a:rPr lang="en-GB" sz="6000" b="0" i="0" u="none" strike="noStrike" cap="none" spc="0" baseline="-25000" dirty="0">
                <a:solidFill>
                  <a:schemeClr val="tx1"/>
                </a:solidFill>
                <a:latin typeface="Raleway"/>
                <a:ea typeface="Raleway"/>
                <a:cs typeface="Raleway"/>
              </a:rPr>
              <a:t>November</a:t>
            </a:r>
            <a:r>
              <a:rPr lang="pt-BR" sz="6000" b="0" i="0" u="none" strike="noStrike" cap="none" spc="0" baseline="-25000" dirty="0">
                <a:solidFill>
                  <a:schemeClr val="tx1"/>
                </a:solidFill>
                <a:latin typeface="Raleway"/>
                <a:ea typeface="Raleway"/>
                <a:cs typeface="Raleway"/>
              </a:rPr>
              <a:t> 2019</a:t>
            </a:r>
            <a:endParaRPr baseline="-25000" dirty="0"/>
          </a:p>
        </p:txBody>
      </p:sp>
      <p:sp>
        <p:nvSpPr>
          <p:cNvPr id="5" name="Subtítulo 2"/>
          <p:cNvSpPr>
            <a:spLocks noGrp="1"/>
          </p:cNvSpPr>
          <p:nvPr>
            <p:ph type="subTitle" idx="1"/>
          </p:nvPr>
        </p:nvSpPr>
        <p:spPr bwMode="auto">
          <a:xfrm>
            <a:off x="1524000" y="3799507"/>
            <a:ext cx="9144000" cy="1655762"/>
          </a:xfrm>
        </p:spPr>
        <p:txBody>
          <a:bodyPr/>
          <a:lstStyle/>
          <a:p>
            <a:pPr>
              <a:defRPr/>
            </a:pPr>
            <a:r>
              <a:rPr lang="pt-BR" dirty="0"/>
              <a:t>Gabriella Paolini </a:t>
            </a:r>
          </a:p>
          <a:p>
            <a:pPr>
              <a:defRPr/>
            </a:pPr>
            <a:r>
              <a:rPr lang="pt-BR" dirty="0"/>
              <a:t>GARR</a:t>
            </a:r>
          </a:p>
        </p:txBody>
      </p:sp>
      <p:sp>
        <p:nvSpPr>
          <p:cNvPr id="6" name="Espaço Reservado para Data 3"/>
          <p:cNvSpPr>
            <a:spLocks noGrp="1"/>
          </p:cNvSpPr>
          <p:nvPr>
            <p:ph type="dt" sz="half" idx="10"/>
          </p:nvPr>
        </p:nvSpPr>
        <p:spPr bwMode="auto"/>
        <p:txBody>
          <a:bodyPr/>
          <a:lstStyle/>
          <a:p>
            <a:pPr>
              <a:defRPr/>
            </a:pPr>
            <a:fld id="{5A9F7F4F-437A-4E4E-B539-56FFDF223425}" type="datetime1">
              <a:rPr lang="it-IT" smtClean="0"/>
              <a:t>06/11/19</a:t>
            </a:fld>
            <a:endParaRPr lang="pt-PT"/>
          </a:p>
        </p:txBody>
      </p:sp>
      <p:sp>
        <p:nvSpPr>
          <p:cNvPr id="7" name="Espaço Reservado para Rodapé 4"/>
          <p:cNvSpPr>
            <a:spLocks noGrp="1"/>
          </p:cNvSpPr>
          <p:nvPr>
            <p:ph type="ftr" sz="quarter" idx="11"/>
          </p:nvPr>
        </p:nvSpPr>
        <p:spPr bwMode="auto"/>
        <p:txBody>
          <a:bodyPr/>
          <a:lstStyle/>
          <a:p>
            <a:pPr>
              <a:defRPr/>
            </a:pPr>
            <a:endParaRPr lang="pt-BR"/>
          </a:p>
        </p:txBody>
      </p:sp>
      <p:sp>
        <p:nvSpPr>
          <p:cNvPr id="8" name="Espaço Reservado para Número de Slide 5"/>
          <p:cNvSpPr>
            <a:spLocks noGrp="1"/>
          </p:cNvSpPr>
          <p:nvPr>
            <p:ph type="sldNum" sz="quarter" idx="12"/>
          </p:nvPr>
        </p:nvSpPr>
        <p:spPr bwMode="auto"/>
        <p:txBody>
          <a:bodyPr/>
          <a:lstStyle/>
          <a:p>
            <a:pPr>
              <a:defRPr/>
            </a:pPr>
            <a:r>
              <a:rPr lang="pt-BR"/>
              <a:t>1</a:t>
            </a:r>
          </a:p>
        </p:txBody>
      </p:sp>
    </p:spTree>
    <p:extLst>
      <p:ext uri="{BB962C8B-B14F-4D97-AF65-F5344CB8AC3E}">
        <p14:creationId xmlns:p14="http://schemas.microsoft.com/office/powerpoint/2010/main" val="40329085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ítulo 1"/>
          <p:cNvSpPr>
            <a:spLocks noGrp="1"/>
          </p:cNvSpPr>
          <p:nvPr>
            <p:ph type="title"/>
          </p:nvPr>
        </p:nvSpPr>
        <p:spPr bwMode="auto"/>
        <p:txBody>
          <a:bodyPr/>
          <a:lstStyle>
            <a:lvl1pPr>
              <a:defRPr b="0" i="0">
                <a:latin typeface="Raleway"/>
                <a:ea typeface="Raleway"/>
                <a:cs typeface="Raleway"/>
              </a:defRPr>
            </a:lvl1pPr>
          </a:lstStyle>
          <a:p>
            <a:pPr>
              <a:defRPr/>
            </a:pPr>
            <a:r>
              <a:rPr lang="en-GB" dirty="0"/>
              <a:t>Security Guidelines translation</a:t>
            </a:r>
          </a:p>
        </p:txBody>
      </p:sp>
      <p:sp>
        <p:nvSpPr>
          <p:cNvPr id="5" name="Espaço Reservado para Conteúdo 2"/>
          <p:cNvSpPr>
            <a:spLocks noGrp="1"/>
          </p:cNvSpPr>
          <p:nvPr>
            <p:ph idx="1"/>
          </p:nvPr>
        </p:nvSpPr>
        <p:spPr bwMode="auto"/>
        <p:txBody>
          <a:bodyPr>
            <a:normAutofit lnSpcReduction="10000"/>
          </a:bodyPr>
          <a:lstStyle>
            <a:lvl1pPr>
              <a:defRPr b="0" i="0">
                <a:latin typeface="Raleway Light"/>
                <a:ea typeface="Raleway Light"/>
                <a:cs typeface="Raleway Light"/>
              </a:defRPr>
            </a:lvl1pPr>
            <a:lvl2pPr>
              <a:defRPr b="0" i="0">
                <a:latin typeface="Raleway Light"/>
                <a:ea typeface="Raleway Light"/>
                <a:cs typeface="Raleway Light"/>
              </a:defRPr>
            </a:lvl2pPr>
            <a:lvl3pPr>
              <a:defRPr b="0" i="0">
                <a:latin typeface="Raleway Light"/>
                <a:ea typeface="Raleway Light"/>
                <a:cs typeface="Raleway Light"/>
              </a:defRPr>
            </a:lvl3pPr>
            <a:lvl4pPr>
              <a:defRPr b="0" i="0">
                <a:latin typeface="Raleway Light"/>
                <a:ea typeface="Raleway Light"/>
                <a:cs typeface="Raleway Light"/>
              </a:defRPr>
            </a:lvl4pPr>
            <a:lvl5pPr>
              <a:defRPr b="0" i="0">
                <a:latin typeface="Raleway Light"/>
                <a:ea typeface="Raleway Light"/>
                <a:cs typeface="Raleway Light"/>
              </a:defRPr>
            </a:lvl5pPr>
          </a:lstStyle>
          <a:p>
            <a:pPr>
              <a:defRPr/>
            </a:pPr>
            <a:r>
              <a:rPr lang="en-GB" dirty="0"/>
              <a:t>The translations are ready for this national pilots: </a:t>
            </a:r>
          </a:p>
          <a:p>
            <a:pPr lvl="1">
              <a:defRPr/>
            </a:pPr>
            <a:r>
              <a:rPr lang="en-GB" dirty="0"/>
              <a:t>Greece</a:t>
            </a:r>
          </a:p>
          <a:p>
            <a:pPr lvl="1">
              <a:defRPr/>
            </a:pPr>
            <a:r>
              <a:rPr lang="en-GB" dirty="0"/>
              <a:t>Hungary  </a:t>
            </a:r>
          </a:p>
          <a:p>
            <a:pPr lvl="1">
              <a:defRPr/>
            </a:pPr>
            <a:r>
              <a:rPr lang="en-GB" dirty="0"/>
              <a:t>Spain</a:t>
            </a:r>
          </a:p>
          <a:p>
            <a:pPr lvl="1">
              <a:defRPr/>
            </a:pPr>
            <a:r>
              <a:rPr lang="en-GB" dirty="0"/>
              <a:t>Poland</a:t>
            </a:r>
          </a:p>
          <a:p>
            <a:pPr>
              <a:defRPr/>
            </a:pPr>
            <a:endParaRPr lang="en-GB" dirty="0"/>
          </a:p>
          <a:p>
            <a:pPr>
              <a:defRPr/>
            </a:pPr>
            <a:r>
              <a:rPr lang="en-GB" dirty="0"/>
              <a:t>But…</a:t>
            </a:r>
          </a:p>
          <a:p>
            <a:pPr>
              <a:defRPr/>
            </a:pPr>
            <a:r>
              <a:rPr lang="en-GB" dirty="0"/>
              <a:t>No editing at the moment </a:t>
            </a:r>
          </a:p>
          <a:p>
            <a:pPr>
              <a:defRPr/>
            </a:pPr>
            <a:r>
              <a:rPr lang="en-GB" dirty="0"/>
              <a:t>We are waiting from WP2 the translations inside the UP2U Layout </a:t>
            </a:r>
          </a:p>
          <a:p>
            <a:pPr lvl="1">
              <a:defRPr/>
            </a:pPr>
            <a:endParaRPr lang="en-GB" dirty="0"/>
          </a:p>
        </p:txBody>
      </p:sp>
      <p:sp>
        <p:nvSpPr>
          <p:cNvPr id="3" name="Segnaposto data 2">
            <a:extLst>
              <a:ext uri="{FF2B5EF4-FFF2-40B4-BE49-F238E27FC236}">
                <a16:creationId xmlns:a16="http://schemas.microsoft.com/office/drawing/2014/main" id="{7C36ABA3-FC84-9A4A-BBD2-EBD6AA67CC27}"/>
              </a:ext>
            </a:extLst>
          </p:cNvPr>
          <p:cNvSpPr>
            <a:spLocks noGrp="1"/>
          </p:cNvSpPr>
          <p:nvPr>
            <p:ph type="dt" sz="half" idx="10"/>
          </p:nvPr>
        </p:nvSpPr>
        <p:spPr/>
        <p:txBody>
          <a:bodyPr/>
          <a:lstStyle/>
          <a:p>
            <a:pPr>
              <a:defRPr/>
            </a:pPr>
            <a:fld id="{665EE9E8-0B0F-E74A-A40B-D0B87F02D862}" type="datetime1">
              <a:rPr lang="it-IT" smtClean="0"/>
              <a:t>06/11/19</a:t>
            </a:fld>
            <a:endParaRPr lang="pt-BR"/>
          </a:p>
        </p:txBody>
      </p:sp>
      <p:sp>
        <p:nvSpPr>
          <p:cNvPr id="6" name="Segnaposto piè di pagina 5">
            <a:extLst>
              <a:ext uri="{FF2B5EF4-FFF2-40B4-BE49-F238E27FC236}">
                <a16:creationId xmlns:a16="http://schemas.microsoft.com/office/drawing/2014/main" id="{B0C85704-E8C7-294F-BF93-D00B9B50531F}"/>
              </a:ext>
            </a:extLst>
          </p:cNvPr>
          <p:cNvSpPr>
            <a:spLocks noGrp="1"/>
          </p:cNvSpPr>
          <p:nvPr>
            <p:ph type="ftr" sz="quarter" idx="11"/>
          </p:nvPr>
        </p:nvSpPr>
        <p:spPr/>
        <p:txBody>
          <a:bodyPr/>
          <a:lstStyle/>
          <a:p>
            <a:pPr>
              <a:defRPr/>
            </a:pPr>
            <a:endParaRPr lang="pt-BR"/>
          </a:p>
        </p:txBody>
      </p:sp>
      <p:sp>
        <p:nvSpPr>
          <p:cNvPr id="7" name="Segnaposto numero diapositiva 6">
            <a:extLst>
              <a:ext uri="{FF2B5EF4-FFF2-40B4-BE49-F238E27FC236}">
                <a16:creationId xmlns:a16="http://schemas.microsoft.com/office/drawing/2014/main" id="{EAE36A49-8AB0-9245-AEB2-660C79ECE4D5}"/>
              </a:ext>
            </a:extLst>
          </p:cNvPr>
          <p:cNvSpPr>
            <a:spLocks noGrp="1"/>
          </p:cNvSpPr>
          <p:nvPr>
            <p:ph type="sldNum" sz="quarter" idx="12"/>
          </p:nvPr>
        </p:nvSpPr>
        <p:spPr/>
        <p:txBody>
          <a:bodyPr/>
          <a:lstStyle/>
          <a:p>
            <a:pPr>
              <a:defRPr/>
            </a:pPr>
            <a:fld id="{329E5F41-1819-CC4C-A361-86D446D94323}" type="slidenum">
              <a:rPr lang="it-IT" smtClean="0"/>
              <a:t>24</a:t>
            </a:fld>
            <a:endParaRPr lang="it-IT"/>
          </a:p>
        </p:txBody>
      </p:sp>
    </p:spTree>
    <p:extLst>
      <p:ext uri="{BB962C8B-B14F-4D97-AF65-F5344CB8AC3E}">
        <p14:creationId xmlns:p14="http://schemas.microsoft.com/office/powerpoint/2010/main" val="15534547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ítulo 1"/>
          <p:cNvSpPr>
            <a:spLocks noGrp="1"/>
          </p:cNvSpPr>
          <p:nvPr>
            <p:ph type="title"/>
          </p:nvPr>
        </p:nvSpPr>
        <p:spPr bwMode="auto"/>
        <p:txBody>
          <a:bodyPr>
            <a:normAutofit fontScale="90000"/>
          </a:bodyPr>
          <a:lstStyle>
            <a:lvl1pPr>
              <a:defRPr b="0" i="0">
                <a:latin typeface="Raleway"/>
                <a:ea typeface="Raleway"/>
                <a:cs typeface="Raleway"/>
              </a:defRPr>
            </a:lvl1pPr>
          </a:lstStyle>
          <a:p>
            <a:br>
              <a:rPr lang="it-IT" dirty="0"/>
            </a:br>
            <a:r>
              <a:rPr lang="it-IT" sz="3100" b="1" dirty="0"/>
              <a:t>Schools: how to deal with security and digital identities</a:t>
            </a:r>
            <a:br>
              <a:rPr lang="it-IT" b="1" dirty="0"/>
            </a:br>
            <a:endParaRPr dirty="0"/>
          </a:p>
        </p:txBody>
      </p:sp>
      <p:sp>
        <p:nvSpPr>
          <p:cNvPr id="5" name="Espaço Reservado para Conteúdo 2"/>
          <p:cNvSpPr>
            <a:spLocks noGrp="1"/>
          </p:cNvSpPr>
          <p:nvPr>
            <p:ph idx="1"/>
          </p:nvPr>
        </p:nvSpPr>
        <p:spPr bwMode="auto"/>
        <p:txBody>
          <a:bodyPr/>
          <a:lstStyle>
            <a:lvl1pPr>
              <a:defRPr b="0" i="0">
                <a:latin typeface="Raleway Light"/>
                <a:ea typeface="Raleway Light"/>
                <a:cs typeface="Raleway Light"/>
              </a:defRPr>
            </a:lvl1pPr>
            <a:lvl2pPr>
              <a:defRPr b="0" i="0">
                <a:latin typeface="Raleway Light"/>
                <a:ea typeface="Raleway Light"/>
                <a:cs typeface="Raleway Light"/>
              </a:defRPr>
            </a:lvl2pPr>
            <a:lvl3pPr>
              <a:defRPr b="0" i="0">
                <a:latin typeface="Raleway Light"/>
                <a:ea typeface="Raleway Light"/>
                <a:cs typeface="Raleway Light"/>
              </a:defRPr>
            </a:lvl3pPr>
            <a:lvl4pPr>
              <a:defRPr b="0" i="0">
                <a:latin typeface="Raleway Light"/>
                <a:ea typeface="Raleway Light"/>
                <a:cs typeface="Raleway Light"/>
              </a:defRPr>
            </a:lvl4pPr>
            <a:lvl5pPr>
              <a:defRPr b="0" i="0">
                <a:latin typeface="Raleway Light"/>
                <a:ea typeface="Raleway Light"/>
                <a:cs typeface="Raleway Light"/>
              </a:defRPr>
            </a:lvl5pPr>
          </a:lstStyle>
          <a:p>
            <a:pPr>
              <a:defRPr/>
            </a:pPr>
            <a:r>
              <a:rPr lang="en-GB" dirty="0"/>
              <a:t>The course is open on the UP2 platform with self enrolment</a:t>
            </a:r>
          </a:p>
          <a:p>
            <a:pPr lvl="1">
              <a:defRPr/>
            </a:pPr>
            <a:r>
              <a:rPr lang="en-GB" dirty="0">
                <a:hlinkClick r:id="rId2"/>
              </a:rPr>
              <a:t>https://learn.up2university.eu/course/view.php?id=48</a:t>
            </a:r>
            <a:endParaRPr lang="en-GB" dirty="0"/>
          </a:p>
          <a:p>
            <a:pPr lvl="1">
              <a:defRPr/>
            </a:pPr>
            <a:endParaRPr lang="en-GB" dirty="0"/>
          </a:p>
          <a:p>
            <a:pPr lvl="1">
              <a:defRPr/>
            </a:pPr>
            <a:r>
              <a:rPr lang="en-GB" dirty="0"/>
              <a:t>Few participants at the moment.</a:t>
            </a:r>
          </a:p>
          <a:p>
            <a:pPr lvl="1">
              <a:defRPr/>
            </a:pPr>
            <a:r>
              <a:rPr lang="en-GB" dirty="0"/>
              <a:t>Under Miscellaneous category – a bit hidden </a:t>
            </a:r>
          </a:p>
          <a:p>
            <a:pPr lvl="1">
              <a:defRPr/>
            </a:pPr>
            <a:r>
              <a:rPr lang="en-GB" dirty="0"/>
              <a:t>Promotion inside the national pilots</a:t>
            </a:r>
          </a:p>
          <a:p>
            <a:pPr lvl="1">
              <a:defRPr/>
            </a:pPr>
            <a:endParaRPr lang="en-GB" dirty="0"/>
          </a:p>
          <a:p>
            <a:pPr>
              <a:defRPr/>
            </a:pPr>
            <a:endParaRPr dirty="0"/>
          </a:p>
        </p:txBody>
      </p:sp>
      <p:graphicFrame>
        <p:nvGraphicFramePr>
          <p:cNvPr id="6" name="Tabella 5"/>
          <p:cNvGraphicFramePr>
            <a:graphicFrameLocks/>
          </p:cNvGraphicFramePr>
          <p:nvPr/>
        </p:nvGraphicFramePr>
        <p:xfrm>
          <a:off x="0" y="0"/>
          <a:ext cx="5941197" cy="350519"/>
        </p:xfrm>
        <a:graphic>
          <a:graphicData uri="http://schemas.openxmlformats.org/drawingml/2006/table">
            <a:tbl>
              <a:tblPr firstRow="1" firstCol="1" bandRow="1"/>
              <a:tblGrid>
                <a:gridCol w="101598">
                  <a:extLst>
                    <a:ext uri="{9D8B030D-6E8A-4147-A177-3AD203B41FA5}">
                      <a16:colId xmlns:a16="http://schemas.microsoft.com/office/drawing/2014/main" val="20000"/>
                    </a:ext>
                  </a:extLst>
                </a:gridCol>
                <a:gridCol w="5839599">
                  <a:extLst>
                    <a:ext uri="{9D8B030D-6E8A-4147-A177-3AD203B41FA5}">
                      <a16:colId xmlns:a16="http://schemas.microsoft.com/office/drawing/2014/main" val="20001"/>
                    </a:ext>
                  </a:extLst>
                </a:gridCol>
              </a:tblGrid>
              <a:tr h="350519">
                <a:tc>
                  <a:txBody>
                    <a:bodyPr/>
                    <a:lstStyle/>
                    <a:p>
                      <a:pPr>
                        <a:defRPr/>
                      </a:pPr>
                      <a:endParaRPr/>
                    </a:p>
                  </a:txBody>
                  <a:tcPr marL="38099" marR="38099" marT="38099" marB="38099">
                    <a:lnL w="12700" algn="ctr">
                      <a:noFill/>
                    </a:lnL>
                    <a:lnR w="12700" algn="ctr">
                      <a:noFill/>
                    </a:lnR>
                    <a:lnT w="12700" algn="ctr">
                      <a:noFill/>
                    </a:lnT>
                    <a:lnB w="12700" algn="ctr">
                      <a:noFill/>
                    </a:lnB>
                  </a:tcPr>
                </a:tc>
                <a:tc>
                  <a:txBody>
                    <a:bodyPr/>
                    <a:lstStyle/>
                    <a:p>
                      <a:pPr>
                        <a:defRPr/>
                      </a:pPr>
                      <a:endParaRPr/>
                    </a:p>
                  </a:txBody>
                  <a:tcPr marL="38099" marR="38099" marT="38099" marB="38099">
                    <a:lnL w="12700" algn="ctr">
                      <a:noFill/>
                    </a:lnL>
                    <a:lnR w="12700" algn="ctr">
                      <a:noFill/>
                    </a:lnR>
                    <a:lnT w="12700" algn="ctr">
                      <a:noFill/>
                    </a:lnT>
                    <a:lnB w="12700" algn="ctr">
                      <a:noFill/>
                    </a:lnB>
                  </a:tcPr>
                </a:tc>
                <a:extLst>
                  <a:ext uri="{0D108BD9-81ED-4DB2-BD59-A6C34878D82A}">
                    <a16:rowId xmlns:a16="http://schemas.microsoft.com/office/drawing/2014/main" val="10000"/>
                  </a:ext>
                </a:extLst>
              </a:tr>
            </a:tbl>
          </a:graphicData>
        </a:graphic>
      </p:graphicFrame>
      <p:sp>
        <p:nvSpPr>
          <p:cNvPr id="10" name="Segnaposto data 9">
            <a:extLst>
              <a:ext uri="{FF2B5EF4-FFF2-40B4-BE49-F238E27FC236}">
                <a16:creationId xmlns:a16="http://schemas.microsoft.com/office/drawing/2014/main" id="{7BE5B47F-092D-6C44-8F09-FB1B18EDA3D8}"/>
              </a:ext>
            </a:extLst>
          </p:cNvPr>
          <p:cNvSpPr>
            <a:spLocks noGrp="1"/>
          </p:cNvSpPr>
          <p:nvPr>
            <p:ph type="dt" sz="half" idx="10"/>
          </p:nvPr>
        </p:nvSpPr>
        <p:spPr/>
        <p:txBody>
          <a:bodyPr/>
          <a:lstStyle/>
          <a:p>
            <a:pPr>
              <a:defRPr/>
            </a:pPr>
            <a:fld id="{80D080B3-4D2E-2840-8523-E1734C4C4C40}" type="datetime1">
              <a:rPr lang="it-IT" smtClean="0"/>
              <a:t>06/11/19</a:t>
            </a:fld>
            <a:endParaRPr lang="pt-BR"/>
          </a:p>
        </p:txBody>
      </p:sp>
      <p:sp>
        <p:nvSpPr>
          <p:cNvPr id="11" name="Segnaposto piè di pagina 10">
            <a:extLst>
              <a:ext uri="{FF2B5EF4-FFF2-40B4-BE49-F238E27FC236}">
                <a16:creationId xmlns:a16="http://schemas.microsoft.com/office/drawing/2014/main" id="{3C0FBC51-8E1A-4248-9636-A03755D2EED1}"/>
              </a:ext>
            </a:extLst>
          </p:cNvPr>
          <p:cNvSpPr>
            <a:spLocks noGrp="1"/>
          </p:cNvSpPr>
          <p:nvPr>
            <p:ph type="ftr" sz="quarter" idx="11"/>
          </p:nvPr>
        </p:nvSpPr>
        <p:spPr/>
        <p:txBody>
          <a:bodyPr/>
          <a:lstStyle/>
          <a:p>
            <a:pPr>
              <a:defRPr/>
            </a:pPr>
            <a:endParaRPr lang="pt-BR"/>
          </a:p>
        </p:txBody>
      </p:sp>
      <p:sp>
        <p:nvSpPr>
          <p:cNvPr id="12" name="Segnaposto numero diapositiva 11">
            <a:extLst>
              <a:ext uri="{FF2B5EF4-FFF2-40B4-BE49-F238E27FC236}">
                <a16:creationId xmlns:a16="http://schemas.microsoft.com/office/drawing/2014/main" id="{2433D6FE-71BE-7943-AB1B-68D784C326E6}"/>
              </a:ext>
            </a:extLst>
          </p:cNvPr>
          <p:cNvSpPr>
            <a:spLocks noGrp="1"/>
          </p:cNvSpPr>
          <p:nvPr>
            <p:ph type="sldNum" sz="quarter" idx="12"/>
          </p:nvPr>
        </p:nvSpPr>
        <p:spPr/>
        <p:txBody>
          <a:bodyPr/>
          <a:lstStyle/>
          <a:p>
            <a:pPr>
              <a:defRPr/>
            </a:pPr>
            <a:fld id="{329E5F41-1819-CC4C-A361-86D446D94323}" type="slidenum">
              <a:rPr lang="it-IT" smtClean="0"/>
              <a:t>25</a:t>
            </a:fld>
            <a:endParaRPr lang="it-IT"/>
          </a:p>
        </p:txBody>
      </p:sp>
    </p:spTree>
    <p:extLst>
      <p:ext uri="{BB962C8B-B14F-4D97-AF65-F5344CB8AC3E}">
        <p14:creationId xmlns:p14="http://schemas.microsoft.com/office/powerpoint/2010/main" val="34889368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ítulo 1"/>
          <p:cNvSpPr>
            <a:spLocks noGrp="1"/>
          </p:cNvSpPr>
          <p:nvPr>
            <p:ph type="title"/>
          </p:nvPr>
        </p:nvSpPr>
        <p:spPr bwMode="auto"/>
        <p:txBody>
          <a:bodyPr/>
          <a:lstStyle>
            <a:lvl1pPr>
              <a:defRPr b="0" i="0">
                <a:latin typeface="Raleway"/>
                <a:ea typeface="Raleway"/>
                <a:cs typeface="Raleway"/>
              </a:defRPr>
            </a:lvl1pPr>
          </a:lstStyle>
          <a:p>
            <a:pPr>
              <a:defRPr/>
            </a:pPr>
            <a:r>
              <a:rPr lang="it-IT" dirty="0"/>
              <a:t>WP6 meeting </a:t>
            </a:r>
            <a:endParaRPr dirty="0"/>
          </a:p>
        </p:txBody>
      </p:sp>
      <p:sp>
        <p:nvSpPr>
          <p:cNvPr id="5" name="Espaço Reservado para Conteúdo 2"/>
          <p:cNvSpPr>
            <a:spLocks noGrp="1"/>
          </p:cNvSpPr>
          <p:nvPr>
            <p:ph idx="1"/>
          </p:nvPr>
        </p:nvSpPr>
        <p:spPr bwMode="auto"/>
        <p:txBody>
          <a:bodyPr/>
          <a:lstStyle>
            <a:lvl1pPr>
              <a:defRPr b="0" i="0">
                <a:latin typeface="Raleway Light"/>
                <a:ea typeface="Raleway Light"/>
                <a:cs typeface="Raleway Light"/>
              </a:defRPr>
            </a:lvl1pPr>
            <a:lvl2pPr>
              <a:defRPr b="0" i="0">
                <a:latin typeface="Raleway Light"/>
                <a:ea typeface="Raleway Light"/>
                <a:cs typeface="Raleway Light"/>
              </a:defRPr>
            </a:lvl2pPr>
            <a:lvl3pPr>
              <a:defRPr b="0" i="0">
                <a:latin typeface="Raleway Light"/>
                <a:ea typeface="Raleway Light"/>
                <a:cs typeface="Raleway Light"/>
              </a:defRPr>
            </a:lvl3pPr>
            <a:lvl4pPr>
              <a:defRPr b="0" i="0">
                <a:latin typeface="Raleway Light"/>
                <a:ea typeface="Raleway Light"/>
                <a:cs typeface="Raleway Light"/>
              </a:defRPr>
            </a:lvl4pPr>
            <a:lvl5pPr>
              <a:defRPr b="0" i="0">
                <a:latin typeface="Raleway Light"/>
                <a:ea typeface="Raleway Light"/>
                <a:cs typeface="Raleway Light"/>
              </a:defRPr>
            </a:lvl5pPr>
          </a:lstStyle>
          <a:p>
            <a:pPr>
              <a:defRPr/>
            </a:pPr>
            <a:r>
              <a:rPr lang="en-GB" sz="3600" dirty="0"/>
              <a:t>We have urged the participation to the wp6 meeting </a:t>
            </a:r>
          </a:p>
          <a:p>
            <a:pPr lvl="1">
              <a:defRPr/>
            </a:pPr>
            <a:r>
              <a:rPr lang="en-GB" sz="3200" dirty="0"/>
              <a:t>In the coming days</a:t>
            </a:r>
          </a:p>
          <a:p>
            <a:pPr>
              <a:defRPr/>
            </a:pPr>
            <a:r>
              <a:rPr lang="en-GB" sz="3600" dirty="0"/>
              <a:t>We need to define the teachers focus groups for each national pilot in order to analyse the impact of security directions. </a:t>
            </a:r>
            <a:endParaRPr lang="en-GB" dirty="0"/>
          </a:p>
          <a:p>
            <a:pPr lvl="1">
              <a:defRPr/>
            </a:pPr>
            <a:endParaRPr lang="en-GB" dirty="0"/>
          </a:p>
        </p:txBody>
      </p:sp>
      <p:sp>
        <p:nvSpPr>
          <p:cNvPr id="2" name="Segnaposto data 1">
            <a:extLst>
              <a:ext uri="{FF2B5EF4-FFF2-40B4-BE49-F238E27FC236}">
                <a16:creationId xmlns:a16="http://schemas.microsoft.com/office/drawing/2014/main" id="{6424753A-6940-964B-B7DC-CC28C54FCD37}"/>
              </a:ext>
            </a:extLst>
          </p:cNvPr>
          <p:cNvSpPr>
            <a:spLocks noGrp="1"/>
          </p:cNvSpPr>
          <p:nvPr>
            <p:ph type="dt" sz="half" idx="10"/>
          </p:nvPr>
        </p:nvSpPr>
        <p:spPr/>
        <p:txBody>
          <a:bodyPr/>
          <a:lstStyle/>
          <a:p>
            <a:pPr>
              <a:defRPr/>
            </a:pPr>
            <a:fld id="{2FC7E83C-7842-C041-A4C2-82144DD60FA2}" type="datetime1">
              <a:rPr lang="it-IT" smtClean="0"/>
              <a:t>06/11/19</a:t>
            </a:fld>
            <a:endParaRPr lang="pt-BR"/>
          </a:p>
        </p:txBody>
      </p:sp>
      <p:sp>
        <p:nvSpPr>
          <p:cNvPr id="3" name="Segnaposto piè di pagina 2">
            <a:extLst>
              <a:ext uri="{FF2B5EF4-FFF2-40B4-BE49-F238E27FC236}">
                <a16:creationId xmlns:a16="http://schemas.microsoft.com/office/drawing/2014/main" id="{2E090569-906A-4F49-A2C4-EEE712DD748A}"/>
              </a:ext>
            </a:extLst>
          </p:cNvPr>
          <p:cNvSpPr>
            <a:spLocks noGrp="1"/>
          </p:cNvSpPr>
          <p:nvPr>
            <p:ph type="ftr" sz="quarter" idx="11"/>
          </p:nvPr>
        </p:nvSpPr>
        <p:spPr/>
        <p:txBody>
          <a:bodyPr/>
          <a:lstStyle/>
          <a:p>
            <a:pPr>
              <a:defRPr/>
            </a:pPr>
            <a:endParaRPr lang="pt-BR"/>
          </a:p>
        </p:txBody>
      </p:sp>
      <p:sp>
        <p:nvSpPr>
          <p:cNvPr id="6" name="Segnaposto numero diapositiva 5">
            <a:extLst>
              <a:ext uri="{FF2B5EF4-FFF2-40B4-BE49-F238E27FC236}">
                <a16:creationId xmlns:a16="http://schemas.microsoft.com/office/drawing/2014/main" id="{9403F7F6-2DA3-F547-AC94-6325749E82C5}"/>
              </a:ext>
            </a:extLst>
          </p:cNvPr>
          <p:cNvSpPr>
            <a:spLocks noGrp="1"/>
          </p:cNvSpPr>
          <p:nvPr>
            <p:ph type="sldNum" sz="quarter" idx="12"/>
          </p:nvPr>
        </p:nvSpPr>
        <p:spPr/>
        <p:txBody>
          <a:bodyPr/>
          <a:lstStyle/>
          <a:p>
            <a:pPr>
              <a:defRPr/>
            </a:pPr>
            <a:fld id="{329E5F41-1819-CC4C-A361-86D446D94323}" type="slidenum">
              <a:rPr lang="it-IT" smtClean="0"/>
              <a:t>26</a:t>
            </a:fld>
            <a:endParaRPr lang="it-IT"/>
          </a:p>
        </p:txBody>
      </p:sp>
    </p:spTree>
    <p:extLst>
      <p:ext uri="{BB962C8B-B14F-4D97-AF65-F5344CB8AC3E}">
        <p14:creationId xmlns:p14="http://schemas.microsoft.com/office/powerpoint/2010/main" val="149650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fontScale="90000"/>
          </a:bodyPr>
          <a:lstStyle/>
          <a:p>
            <a:r>
              <a:rPr lang="en-GB" sz="5400" noProof="0" dirty="0">
                <a:solidFill>
                  <a:schemeClr val="accent2"/>
                </a:solidFill>
              </a:rPr>
              <a:t>WP7. </a:t>
            </a:r>
            <a:r>
              <a:rPr lang="en-GB" sz="5400" dirty="0">
                <a:solidFill>
                  <a:schemeClr val="accent2"/>
                </a:solidFill>
              </a:rPr>
              <a:t>Pilot coordination and continuous risk assessment</a:t>
            </a:r>
            <a:endParaRPr lang="en-GB" sz="5400" noProof="0" dirty="0">
              <a:solidFill>
                <a:schemeClr val="accent2"/>
              </a:solidFill>
            </a:endParaRPr>
          </a:p>
        </p:txBody>
      </p:sp>
      <p:sp>
        <p:nvSpPr>
          <p:cNvPr id="3" name="Subtítulo 2"/>
          <p:cNvSpPr>
            <a:spLocks noGrp="1"/>
          </p:cNvSpPr>
          <p:nvPr>
            <p:ph type="subTitle" idx="1"/>
          </p:nvPr>
        </p:nvSpPr>
        <p:spPr>
          <a:xfrm>
            <a:off x="1524000" y="4020208"/>
            <a:ext cx="9144000" cy="1166648"/>
          </a:xfrm>
        </p:spPr>
        <p:txBody>
          <a:bodyPr>
            <a:normAutofit fontScale="85000" lnSpcReduction="20000"/>
          </a:bodyPr>
          <a:lstStyle/>
          <a:p>
            <a:pPr algn="l">
              <a:spcBef>
                <a:spcPts val="4000"/>
              </a:spcBef>
            </a:pPr>
            <a:r>
              <a:rPr lang="en-GB" sz="3600" i="1" noProof="0" dirty="0"/>
              <a:t>Michał Zimniewicz</a:t>
            </a:r>
          </a:p>
          <a:p>
            <a:pPr algn="l"/>
            <a:r>
              <a:rPr lang="en-GB" sz="3600" noProof="0" dirty="0"/>
              <a:t>Poznan Supercomputing and Networking </a:t>
            </a:r>
            <a:r>
              <a:rPr lang="en-GB" sz="3600" noProof="0" dirty="0" err="1"/>
              <a:t>Center</a:t>
            </a:r>
            <a:br>
              <a:rPr lang="en-GB" noProof="0" dirty="0"/>
            </a:br>
            <a:endParaRPr lang="en-GB" noProof="0"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pl-PL" dirty="0"/>
              <a:t>Up2U Update </a:t>
            </a:r>
            <a:r>
              <a:rPr lang="pl-PL" dirty="0" err="1"/>
              <a:t>Webinar</a:t>
            </a:r>
            <a:br>
              <a:rPr lang="en-US" dirty="0"/>
            </a:br>
            <a:r>
              <a:rPr lang="pl-PL" dirty="0"/>
              <a:t>6th</a:t>
            </a:r>
            <a:r>
              <a:rPr lang="en-US" dirty="0"/>
              <a:t> </a:t>
            </a:r>
            <a:r>
              <a:rPr lang="pl-PL" dirty="0" err="1"/>
              <a:t>November</a:t>
            </a:r>
            <a:r>
              <a:rPr lang="pl-PL" dirty="0"/>
              <a:t> </a:t>
            </a:r>
            <a:r>
              <a:rPr lang="en-US" dirty="0"/>
              <a:t>201</a:t>
            </a:r>
            <a:r>
              <a:rPr lang="pl-PL" dirty="0"/>
              <a:t>9</a:t>
            </a:r>
            <a:endParaRPr lang="en-US" dirty="0"/>
          </a:p>
        </p:txBody>
      </p:sp>
    </p:spTree>
    <p:extLst>
      <p:ext uri="{BB962C8B-B14F-4D97-AF65-F5344CB8AC3E}">
        <p14:creationId xmlns:p14="http://schemas.microsoft.com/office/powerpoint/2010/main" val="35687977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a:t>Pilots</a:t>
            </a:r>
            <a:r>
              <a:rPr lang="pl-PL" dirty="0"/>
              <a:t> – Total </a:t>
            </a:r>
            <a:r>
              <a:rPr lang="pl-PL" dirty="0" err="1"/>
              <a:t>Figures</a:t>
            </a:r>
            <a:endParaRPr lang="pl-PL" dirty="0"/>
          </a:p>
        </p:txBody>
      </p:sp>
      <p:graphicFrame>
        <p:nvGraphicFramePr>
          <p:cNvPr id="6" name="Symbol zastępczy zawartości 5"/>
          <p:cNvGraphicFramePr>
            <a:graphicFrameLocks noGrp="1"/>
          </p:cNvGraphicFramePr>
          <p:nvPr>
            <p:ph idx="1"/>
            <p:extLst/>
          </p:nvPr>
        </p:nvGraphicFramePr>
        <p:xfrm>
          <a:off x="1440180" y="1379158"/>
          <a:ext cx="9578950" cy="5022912"/>
        </p:xfrm>
        <a:graphic>
          <a:graphicData uri="http://schemas.openxmlformats.org/drawingml/2006/table">
            <a:tbl>
              <a:tblPr firstRow="1" bandRow="1">
                <a:tableStyleId>{5940675A-B579-460E-94D1-54222C63F5DA}</a:tableStyleId>
              </a:tblPr>
              <a:tblGrid>
                <a:gridCol w="1915790">
                  <a:extLst>
                    <a:ext uri="{9D8B030D-6E8A-4147-A177-3AD203B41FA5}">
                      <a16:colId xmlns:a16="http://schemas.microsoft.com/office/drawing/2014/main" val="1287517758"/>
                    </a:ext>
                  </a:extLst>
                </a:gridCol>
                <a:gridCol w="1915790">
                  <a:extLst>
                    <a:ext uri="{9D8B030D-6E8A-4147-A177-3AD203B41FA5}">
                      <a16:colId xmlns:a16="http://schemas.microsoft.com/office/drawing/2014/main" val="4151533449"/>
                    </a:ext>
                  </a:extLst>
                </a:gridCol>
                <a:gridCol w="1915790">
                  <a:extLst>
                    <a:ext uri="{9D8B030D-6E8A-4147-A177-3AD203B41FA5}">
                      <a16:colId xmlns:a16="http://schemas.microsoft.com/office/drawing/2014/main" val="3976071932"/>
                    </a:ext>
                  </a:extLst>
                </a:gridCol>
                <a:gridCol w="1915790">
                  <a:extLst>
                    <a:ext uri="{9D8B030D-6E8A-4147-A177-3AD203B41FA5}">
                      <a16:colId xmlns:a16="http://schemas.microsoft.com/office/drawing/2014/main" val="2038359378"/>
                    </a:ext>
                  </a:extLst>
                </a:gridCol>
                <a:gridCol w="1915790">
                  <a:extLst>
                    <a:ext uri="{9D8B030D-6E8A-4147-A177-3AD203B41FA5}">
                      <a16:colId xmlns:a16="http://schemas.microsoft.com/office/drawing/2014/main" val="2460280195"/>
                    </a:ext>
                  </a:extLst>
                </a:gridCol>
              </a:tblGrid>
              <a:tr h="416476">
                <a:tc rowSpan="2">
                  <a:txBody>
                    <a:bodyPr/>
                    <a:lstStyle/>
                    <a:p>
                      <a:pPr algn="ctr"/>
                      <a:r>
                        <a:rPr lang="pl-PL" sz="2200" b="1" dirty="0"/>
                        <a:t>Country</a:t>
                      </a:r>
                    </a:p>
                  </a:txBody>
                  <a:tcPr marL="83295" marR="83295" marT="41648" marB="41648" anchor="ctr"/>
                </a:tc>
                <a:tc gridSpan="2">
                  <a:txBody>
                    <a:bodyPr/>
                    <a:lstStyle/>
                    <a:p>
                      <a:pPr algn="ctr"/>
                      <a:r>
                        <a:rPr lang="pl-PL" sz="2200" b="1" dirty="0"/>
                        <a:t>Training</a:t>
                      </a:r>
                    </a:p>
                  </a:txBody>
                  <a:tcPr marL="83295" marR="83295" marT="41648" marB="41648" anchor="ctr">
                    <a:solidFill>
                      <a:schemeClr val="accent4">
                        <a:lumMod val="40000"/>
                        <a:lumOff val="60000"/>
                      </a:schemeClr>
                    </a:solidFill>
                  </a:tcPr>
                </a:tc>
                <a:tc hMerge="1">
                  <a:txBody>
                    <a:bodyPr/>
                    <a:lstStyle/>
                    <a:p>
                      <a:endParaRPr lang="pl-PL" dirty="0"/>
                    </a:p>
                  </a:txBody>
                  <a:tcPr/>
                </a:tc>
                <a:tc gridSpan="2">
                  <a:txBody>
                    <a:bodyPr/>
                    <a:lstStyle/>
                    <a:p>
                      <a:pPr algn="ctr"/>
                      <a:r>
                        <a:rPr lang="pl-PL" sz="2200" b="1" dirty="0" err="1"/>
                        <a:t>Pilots</a:t>
                      </a:r>
                      <a:endParaRPr lang="pl-PL" sz="2200" b="1" dirty="0"/>
                    </a:p>
                  </a:txBody>
                  <a:tcPr marL="83295" marR="83295" marT="41648" marB="41648" anchor="ctr">
                    <a:solidFill>
                      <a:schemeClr val="accent5">
                        <a:lumMod val="40000"/>
                        <a:lumOff val="60000"/>
                      </a:schemeClr>
                    </a:solidFill>
                  </a:tcPr>
                </a:tc>
                <a:tc hMerge="1">
                  <a:txBody>
                    <a:bodyPr/>
                    <a:lstStyle/>
                    <a:p>
                      <a:endParaRPr lang="pl-PL" dirty="0"/>
                    </a:p>
                  </a:txBody>
                  <a:tcPr/>
                </a:tc>
                <a:extLst>
                  <a:ext uri="{0D108BD9-81ED-4DB2-BD59-A6C34878D82A}">
                    <a16:rowId xmlns:a16="http://schemas.microsoft.com/office/drawing/2014/main" val="3245301464"/>
                  </a:ext>
                </a:extLst>
              </a:tr>
              <a:tr h="416476">
                <a:tc vMerge="1">
                  <a:txBody>
                    <a:bodyPr/>
                    <a:lstStyle/>
                    <a:p>
                      <a:endParaRPr lang="pl-PL" dirty="0"/>
                    </a:p>
                  </a:txBody>
                  <a:tcPr/>
                </a:tc>
                <a:tc>
                  <a:txBody>
                    <a:bodyPr/>
                    <a:lstStyle/>
                    <a:p>
                      <a:pPr algn="ctr"/>
                      <a:r>
                        <a:rPr lang="pl-PL" sz="2200" b="1" dirty="0"/>
                        <a:t>Schools</a:t>
                      </a:r>
                    </a:p>
                  </a:txBody>
                  <a:tcPr marL="83295" marR="83295" marT="41648" marB="41648" anchor="ctr">
                    <a:solidFill>
                      <a:schemeClr val="accent4">
                        <a:lumMod val="40000"/>
                        <a:lumOff val="60000"/>
                      </a:schemeClr>
                    </a:solidFill>
                  </a:tcPr>
                </a:tc>
                <a:tc>
                  <a:txBody>
                    <a:bodyPr/>
                    <a:lstStyle/>
                    <a:p>
                      <a:pPr algn="ctr"/>
                      <a:r>
                        <a:rPr lang="pl-PL" sz="2200" b="1" dirty="0" err="1"/>
                        <a:t>Teachers</a:t>
                      </a:r>
                      <a:endParaRPr lang="pl-PL" sz="2200" b="1" dirty="0"/>
                    </a:p>
                  </a:txBody>
                  <a:tcPr marL="83295" marR="83295" marT="41648" marB="41648" anchor="ctr">
                    <a:solidFill>
                      <a:schemeClr val="accent4">
                        <a:lumMod val="40000"/>
                        <a:lumOff val="60000"/>
                      </a:schemeClr>
                    </a:solidFill>
                  </a:tcPr>
                </a:tc>
                <a:tc>
                  <a:txBody>
                    <a:bodyPr/>
                    <a:lstStyle/>
                    <a:p>
                      <a:pPr algn="ctr"/>
                      <a:r>
                        <a:rPr lang="pl-PL" sz="2200" b="1" dirty="0"/>
                        <a:t>Schools</a:t>
                      </a:r>
                    </a:p>
                  </a:txBody>
                  <a:tcPr marL="83295" marR="83295" marT="41648" marB="41648" anchor="ctr">
                    <a:solidFill>
                      <a:schemeClr val="accent5">
                        <a:lumMod val="40000"/>
                        <a:lumOff val="60000"/>
                      </a:schemeClr>
                    </a:solidFill>
                  </a:tcPr>
                </a:tc>
                <a:tc>
                  <a:txBody>
                    <a:bodyPr/>
                    <a:lstStyle/>
                    <a:p>
                      <a:pPr algn="ctr"/>
                      <a:r>
                        <a:rPr lang="pl-PL" sz="2200" b="1" dirty="0" err="1"/>
                        <a:t>Students</a:t>
                      </a:r>
                      <a:endParaRPr lang="pl-PL" sz="2200" b="1" dirty="0"/>
                    </a:p>
                  </a:txBody>
                  <a:tcPr marL="83295" marR="83295" marT="41648" marB="41648" anchor="ctr">
                    <a:solidFill>
                      <a:schemeClr val="accent5">
                        <a:lumMod val="40000"/>
                        <a:lumOff val="60000"/>
                      </a:schemeClr>
                    </a:solidFill>
                  </a:tcPr>
                </a:tc>
                <a:extLst>
                  <a:ext uri="{0D108BD9-81ED-4DB2-BD59-A6C34878D82A}">
                    <a16:rowId xmlns:a16="http://schemas.microsoft.com/office/drawing/2014/main" val="1390037719"/>
                  </a:ext>
                </a:extLst>
              </a:tr>
              <a:tr h="416476">
                <a:tc>
                  <a:txBody>
                    <a:bodyPr/>
                    <a:lstStyle/>
                    <a:p>
                      <a:r>
                        <a:rPr lang="pl-PL" sz="2200" dirty="0"/>
                        <a:t>Germany</a:t>
                      </a:r>
                    </a:p>
                  </a:txBody>
                  <a:tcPr marL="83295" marR="83295" marT="41648" marB="41648"/>
                </a:tc>
                <a:tc>
                  <a:txBody>
                    <a:bodyPr/>
                    <a:lstStyle/>
                    <a:p>
                      <a:pPr algn="ctr"/>
                      <a:r>
                        <a:rPr lang="pl-PL" sz="2200" dirty="0"/>
                        <a:t>2</a:t>
                      </a:r>
                    </a:p>
                  </a:txBody>
                  <a:tcPr marL="83295" marR="83295" marT="41648" marB="41648">
                    <a:solidFill>
                      <a:schemeClr val="accent4">
                        <a:lumMod val="40000"/>
                        <a:lumOff val="60000"/>
                      </a:schemeClr>
                    </a:solidFill>
                  </a:tcPr>
                </a:tc>
                <a:tc>
                  <a:txBody>
                    <a:bodyPr/>
                    <a:lstStyle/>
                    <a:p>
                      <a:pPr algn="ctr"/>
                      <a:r>
                        <a:rPr lang="pl-PL" sz="2200" dirty="0"/>
                        <a:t>10</a:t>
                      </a:r>
                    </a:p>
                  </a:txBody>
                  <a:tcPr marL="83295" marR="83295" marT="41648" marB="41648">
                    <a:solidFill>
                      <a:schemeClr val="accent4">
                        <a:lumMod val="40000"/>
                        <a:lumOff val="60000"/>
                      </a:schemeClr>
                    </a:solidFill>
                  </a:tcPr>
                </a:tc>
                <a:tc>
                  <a:txBody>
                    <a:bodyPr/>
                    <a:lstStyle/>
                    <a:p>
                      <a:pPr algn="ctr"/>
                      <a:endParaRPr lang="pl-PL" sz="2200" dirty="0"/>
                    </a:p>
                  </a:txBody>
                  <a:tcPr marL="83295" marR="83295" marT="41648" marB="41648">
                    <a:solidFill>
                      <a:schemeClr val="accent5">
                        <a:lumMod val="40000"/>
                        <a:lumOff val="60000"/>
                      </a:schemeClr>
                    </a:solidFill>
                  </a:tcPr>
                </a:tc>
                <a:tc>
                  <a:txBody>
                    <a:bodyPr/>
                    <a:lstStyle/>
                    <a:p>
                      <a:pPr algn="ctr"/>
                      <a:endParaRPr lang="pl-PL" sz="2200" dirty="0"/>
                    </a:p>
                  </a:txBody>
                  <a:tcPr marL="83295" marR="83295" marT="41648" marB="41648">
                    <a:solidFill>
                      <a:schemeClr val="accent5">
                        <a:lumMod val="40000"/>
                        <a:lumOff val="60000"/>
                      </a:schemeClr>
                    </a:solidFill>
                  </a:tcPr>
                </a:tc>
                <a:extLst>
                  <a:ext uri="{0D108BD9-81ED-4DB2-BD59-A6C34878D82A}">
                    <a16:rowId xmlns:a16="http://schemas.microsoft.com/office/drawing/2014/main" val="4000149005"/>
                  </a:ext>
                </a:extLst>
              </a:tr>
              <a:tr h="416476">
                <a:tc>
                  <a:txBody>
                    <a:bodyPr/>
                    <a:lstStyle/>
                    <a:p>
                      <a:r>
                        <a:rPr lang="pl-PL" sz="2200" dirty="0"/>
                        <a:t>Greece</a:t>
                      </a:r>
                    </a:p>
                  </a:txBody>
                  <a:tcPr marL="83295" marR="83295" marT="41648" marB="41648"/>
                </a:tc>
                <a:tc>
                  <a:txBody>
                    <a:bodyPr/>
                    <a:lstStyle/>
                    <a:p>
                      <a:pPr algn="ctr"/>
                      <a:r>
                        <a:rPr lang="pl-PL" sz="2200" dirty="0"/>
                        <a:t>70</a:t>
                      </a:r>
                    </a:p>
                  </a:txBody>
                  <a:tcPr marL="83295" marR="83295" marT="41648" marB="41648">
                    <a:solidFill>
                      <a:schemeClr val="accent4">
                        <a:lumMod val="40000"/>
                        <a:lumOff val="60000"/>
                      </a:schemeClr>
                    </a:solidFill>
                  </a:tcPr>
                </a:tc>
                <a:tc>
                  <a:txBody>
                    <a:bodyPr/>
                    <a:lstStyle/>
                    <a:p>
                      <a:pPr algn="ctr"/>
                      <a:r>
                        <a:rPr lang="pl-PL" sz="2200" dirty="0"/>
                        <a:t>220</a:t>
                      </a:r>
                    </a:p>
                  </a:txBody>
                  <a:tcPr marL="83295" marR="83295" marT="41648" marB="41648">
                    <a:solidFill>
                      <a:schemeClr val="accent4">
                        <a:lumMod val="40000"/>
                        <a:lumOff val="60000"/>
                      </a:schemeClr>
                    </a:solidFill>
                  </a:tcPr>
                </a:tc>
                <a:tc>
                  <a:txBody>
                    <a:bodyPr/>
                    <a:lstStyle/>
                    <a:p>
                      <a:pPr algn="ctr"/>
                      <a:r>
                        <a:rPr lang="pl-PL" sz="2200" dirty="0"/>
                        <a:t>5</a:t>
                      </a:r>
                    </a:p>
                  </a:txBody>
                  <a:tcPr marL="83295" marR="83295" marT="41648" marB="41648">
                    <a:solidFill>
                      <a:schemeClr val="accent5">
                        <a:lumMod val="40000"/>
                        <a:lumOff val="60000"/>
                      </a:schemeClr>
                    </a:solidFill>
                  </a:tcPr>
                </a:tc>
                <a:tc>
                  <a:txBody>
                    <a:bodyPr/>
                    <a:lstStyle/>
                    <a:p>
                      <a:pPr algn="ctr"/>
                      <a:r>
                        <a:rPr lang="pl-PL" sz="2200" dirty="0"/>
                        <a:t>50</a:t>
                      </a:r>
                    </a:p>
                  </a:txBody>
                  <a:tcPr marL="83295" marR="83295" marT="41648" marB="41648">
                    <a:solidFill>
                      <a:schemeClr val="accent5">
                        <a:lumMod val="40000"/>
                        <a:lumOff val="60000"/>
                      </a:schemeClr>
                    </a:solidFill>
                  </a:tcPr>
                </a:tc>
                <a:extLst>
                  <a:ext uri="{0D108BD9-81ED-4DB2-BD59-A6C34878D82A}">
                    <a16:rowId xmlns:a16="http://schemas.microsoft.com/office/drawing/2014/main" val="3644022197"/>
                  </a:ext>
                </a:extLst>
              </a:tr>
              <a:tr h="416476">
                <a:tc>
                  <a:txBody>
                    <a:bodyPr/>
                    <a:lstStyle/>
                    <a:p>
                      <a:r>
                        <a:rPr lang="pl-PL" sz="2200" dirty="0" err="1"/>
                        <a:t>Hungary</a:t>
                      </a:r>
                      <a:endParaRPr lang="pl-PL" sz="2200" dirty="0"/>
                    </a:p>
                  </a:txBody>
                  <a:tcPr marL="83295" marR="83295" marT="41648" marB="41648"/>
                </a:tc>
                <a:tc>
                  <a:txBody>
                    <a:bodyPr/>
                    <a:lstStyle/>
                    <a:p>
                      <a:pPr algn="ctr"/>
                      <a:r>
                        <a:rPr lang="pl-PL" sz="2200" dirty="0"/>
                        <a:t>8</a:t>
                      </a:r>
                    </a:p>
                  </a:txBody>
                  <a:tcPr marL="83295" marR="83295" marT="41648" marB="41648">
                    <a:solidFill>
                      <a:schemeClr val="accent4">
                        <a:lumMod val="40000"/>
                        <a:lumOff val="60000"/>
                      </a:schemeClr>
                    </a:solidFill>
                  </a:tcPr>
                </a:tc>
                <a:tc>
                  <a:txBody>
                    <a:bodyPr/>
                    <a:lstStyle/>
                    <a:p>
                      <a:pPr algn="ctr"/>
                      <a:r>
                        <a:rPr lang="pl-PL" sz="2200" dirty="0"/>
                        <a:t>66</a:t>
                      </a:r>
                    </a:p>
                  </a:txBody>
                  <a:tcPr marL="83295" marR="83295" marT="41648" marB="41648">
                    <a:solidFill>
                      <a:schemeClr val="accent4">
                        <a:lumMod val="40000"/>
                        <a:lumOff val="60000"/>
                      </a:schemeClr>
                    </a:solidFill>
                  </a:tcPr>
                </a:tc>
                <a:tc>
                  <a:txBody>
                    <a:bodyPr/>
                    <a:lstStyle/>
                    <a:p>
                      <a:pPr algn="ctr"/>
                      <a:r>
                        <a:rPr lang="pl-PL" sz="2200" dirty="0"/>
                        <a:t>6</a:t>
                      </a:r>
                    </a:p>
                  </a:txBody>
                  <a:tcPr marL="83295" marR="83295" marT="41648" marB="41648">
                    <a:solidFill>
                      <a:schemeClr val="accent5">
                        <a:lumMod val="40000"/>
                        <a:lumOff val="60000"/>
                      </a:schemeClr>
                    </a:solidFill>
                  </a:tcPr>
                </a:tc>
                <a:tc>
                  <a:txBody>
                    <a:bodyPr/>
                    <a:lstStyle/>
                    <a:p>
                      <a:pPr algn="ctr"/>
                      <a:r>
                        <a:rPr lang="pl-PL" sz="2200" dirty="0"/>
                        <a:t>80</a:t>
                      </a:r>
                    </a:p>
                  </a:txBody>
                  <a:tcPr marL="83295" marR="83295" marT="41648" marB="41648">
                    <a:solidFill>
                      <a:schemeClr val="accent5">
                        <a:lumMod val="40000"/>
                        <a:lumOff val="60000"/>
                      </a:schemeClr>
                    </a:solidFill>
                  </a:tcPr>
                </a:tc>
                <a:extLst>
                  <a:ext uri="{0D108BD9-81ED-4DB2-BD59-A6C34878D82A}">
                    <a16:rowId xmlns:a16="http://schemas.microsoft.com/office/drawing/2014/main" val="2774232141"/>
                  </a:ext>
                </a:extLst>
              </a:tr>
              <a:tr h="416476">
                <a:tc>
                  <a:txBody>
                    <a:bodyPr/>
                    <a:lstStyle/>
                    <a:p>
                      <a:r>
                        <a:rPr lang="pl-PL" sz="2200" dirty="0" err="1"/>
                        <a:t>Italy</a:t>
                      </a:r>
                      <a:endParaRPr lang="pl-PL" sz="2200" dirty="0"/>
                    </a:p>
                  </a:txBody>
                  <a:tcPr marL="83295" marR="83295" marT="41648" marB="4164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2200" dirty="0"/>
                        <a:t>79</a:t>
                      </a:r>
                    </a:p>
                  </a:txBody>
                  <a:tcPr marL="83295" marR="83295" marT="41648" marB="41648">
                    <a:solidFill>
                      <a:schemeClr val="accent4">
                        <a:lumMod val="40000"/>
                        <a:lumOff val="60000"/>
                      </a:schemeClr>
                    </a:solidFill>
                  </a:tcPr>
                </a:tc>
                <a:tc>
                  <a:txBody>
                    <a:bodyPr/>
                    <a:lstStyle/>
                    <a:p>
                      <a:pPr algn="ctr"/>
                      <a:r>
                        <a:rPr lang="pl-PL" sz="2200" dirty="0"/>
                        <a:t>100</a:t>
                      </a:r>
                    </a:p>
                  </a:txBody>
                  <a:tcPr marL="83295" marR="83295" marT="41648" marB="41648">
                    <a:solidFill>
                      <a:schemeClr val="accent4">
                        <a:lumMod val="40000"/>
                        <a:lumOff val="60000"/>
                      </a:schemeClr>
                    </a:solidFill>
                  </a:tcPr>
                </a:tc>
                <a:tc>
                  <a:txBody>
                    <a:bodyPr/>
                    <a:lstStyle/>
                    <a:p>
                      <a:pPr algn="ctr"/>
                      <a:r>
                        <a:rPr lang="pl-PL" sz="2200" dirty="0"/>
                        <a:t>6</a:t>
                      </a:r>
                    </a:p>
                  </a:txBody>
                  <a:tcPr marL="83295" marR="83295" marT="41648" marB="41648">
                    <a:solidFill>
                      <a:schemeClr val="accent5">
                        <a:lumMod val="40000"/>
                        <a:lumOff val="60000"/>
                      </a:schemeClr>
                    </a:solidFill>
                  </a:tcPr>
                </a:tc>
                <a:tc>
                  <a:txBody>
                    <a:bodyPr/>
                    <a:lstStyle/>
                    <a:p>
                      <a:pPr algn="ctr"/>
                      <a:r>
                        <a:rPr lang="pl-PL" sz="2200" dirty="0"/>
                        <a:t>79</a:t>
                      </a:r>
                    </a:p>
                  </a:txBody>
                  <a:tcPr marL="83295" marR="83295" marT="41648" marB="41648">
                    <a:solidFill>
                      <a:schemeClr val="accent5">
                        <a:lumMod val="40000"/>
                        <a:lumOff val="60000"/>
                      </a:schemeClr>
                    </a:solidFill>
                  </a:tcPr>
                </a:tc>
                <a:extLst>
                  <a:ext uri="{0D108BD9-81ED-4DB2-BD59-A6C34878D82A}">
                    <a16:rowId xmlns:a16="http://schemas.microsoft.com/office/drawing/2014/main" val="4109460828"/>
                  </a:ext>
                </a:extLst>
              </a:tr>
              <a:tr h="416476">
                <a:tc>
                  <a:txBody>
                    <a:bodyPr/>
                    <a:lstStyle/>
                    <a:p>
                      <a:r>
                        <a:rPr lang="pl-PL" sz="2200" dirty="0" err="1"/>
                        <a:t>Lithuania</a:t>
                      </a:r>
                      <a:endParaRPr lang="pl-PL" sz="2200" dirty="0"/>
                    </a:p>
                  </a:txBody>
                  <a:tcPr marL="83295" marR="83295" marT="41648" marB="41648"/>
                </a:tc>
                <a:tc>
                  <a:txBody>
                    <a:bodyPr/>
                    <a:lstStyle/>
                    <a:p>
                      <a:pPr algn="ctr"/>
                      <a:r>
                        <a:rPr lang="pl-PL" sz="2200" dirty="0"/>
                        <a:t>246</a:t>
                      </a:r>
                    </a:p>
                  </a:txBody>
                  <a:tcPr marL="83295" marR="83295" marT="41648" marB="41648">
                    <a:solidFill>
                      <a:schemeClr val="accent4">
                        <a:lumMod val="40000"/>
                        <a:lumOff val="60000"/>
                      </a:schemeClr>
                    </a:solidFill>
                  </a:tcPr>
                </a:tc>
                <a:tc>
                  <a:txBody>
                    <a:bodyPr/>
                    <a:lstStyle/>
                    <a:p>
                      <a:pPr algn="ctr"/>
                      <a:r>
                        <a:rPr lang="pl-PL" sz="2200" dirty="0"/>
                        <a:t>472</a:t>
                      </a:r>
                    </a:p>
                  </a:txBody>
                  <a:tcPr marL="83295" marR="83295" marT="41648" marB="41648">
                    <a:solidFill>
                      <a:schemeClr val="accent4">
                        <a:lumMod val="40000"/>
                        <a:lumOff val="60000"/>
                      </a:schemeClr>
                    </a:solidFill>
                  </a:tcPr>
                </a:tc>
                <a:tc>
                  <a:txBody>
                    <a:bodyPr/>
                    <a:lstStyle/>
                    <a:p>
                      <a:pPr algn="ctr"/>
                      <a:r>
                        <a:rPr lang="pl-PL" sz="2200" dirty="0"/>
                        <a:t>153</a:t>
                      </a:r>
                    </a:p>
                  </a:txBody>
                  <a:tcPr marL="83295" marR="83295" marT="41648" marB="41648">
                    <a:solidFill>
                      <a:schemeClr val="accent5">
                        <a:lumMod val="40000"/>
                        <a:lumOff val="60000"/>
                      </a:schemeClr>
                    </a:solidFill>
                  </a:tcPr>
                </a:tc>
                <a:tc>
                  <a:txBody>
                    <a:bodyPr/>
                    <a:lstStyle/>
                    <a:p>
                      <a:pPr algn="ctr"/>
                      <a:r>
                        <a:rPr lang="pl-PL" sz="2200" dirty="0"/>
                        <a:t>17.000</a:t>
                      </a:r>
                    </a:p>
                  </a:txBody>
                  <a:tcPr marL="83295" marR="83295" marT="41648" marB="41648">
                    <a:solidFill>
                      <a:schemeClr val="accent5">
                        <a:lumMod val="40000"/>
                        <a:lumOff val="60000"/>
                      </a:schemeClr>
                    </a:solidFill>
                  </a:tcPr>
                </a:tc>
                <a:extLst>
                  <a:ext uri="{0D108BD9-81ED-4DB2-BD59-A6C34878D82A}">
                    <a16:rowId xmlns:a16="http://schemas.microsoft.com/office/drawing/2014/main" val="3700026916"/>
                  </a:ext>
                </a:extLst>
              </a:tr>
              <a:tr h="416476">
                <a:tc>
                  <a:txBody>
                    <a:bodyPr/>
                    <a:lstStyle/>
                    <a:p>
                      <a:r>
                        <a:rPr lang="pl-PL" sz="2200" dirty="0"/>
                        <a:t>Poland</a:t>
                      </a:r>
                    </a:p>
                  </a:txBody>
                  <a:tcPr marL="83295" marR="83295" marT="41648" marB="41648"/>
                </a:tc>
                <a:tc>
                  <a:txBody>
                    <a:bodyPr/>
                    <a:lstStyle/>
                    <a:p>
                      <a:pPr algn="ctr"/>
                      <a:r>
                        <a:rPr lang="pl-PL" sz="2200" dirty="0"/>
                        <a:t>56</a:t>
                      </a:r>
                    </a:p>
                  </a:txBody>
                  <a:tcPr marL="83295" marR="83295" marT="41648" marB="41648">
                    <a:solidFill>
                      <a:schemeClr val="accent4">
                        <a:lumMod val="40000"/>
                        <a:lumOff val="60000"/>
                      </a:schemeClr>
                    </a:solidFill>
                  </a:tcPr>
                </a:tc>
                <a:tc>
                  <a:txBody>
                    <a:bodyPr/>
                    <a:lstStyle/>
                    <a:p>
                      <a:pPr algn="ctr"/>
                      <a:r>
                        <a:rPr lang="pl-PL" sz="2200" dirty="0"/>
                        <a:t>70</a:t>
                      </a:r>
                    </a:p>
                  </a:txBody>
                  <a:tcPr marL="83295" marR="83295" marT="41648" marB="41648">
                    <a:solidFill>
                      <a:schemeClr val="accent4">
                        <a:lumMod val="40000"/>
                        <a:lumOff val="60000"/>
                      </a:schemeClr>
                    </a:solidFill>
                  </a:tcPr>
                </a:tc>
                <a:tc>
                  <a:txBody>
                    <a:bodyPr/>
                    <a:lstStyle/>
                    <a:p>
                      <a:pPr algn="ctr"/>
                      <a:r>
                        <a:rPr lang="pl-PL" sz="2200" dirty="0"/>
                        <a:t>15</a:t>
                      </a:r>
                    </a:p>
                  </a:txBody>
                  <a:tcPr marL="83295" marR="83295" marT="41648" marB="41648">
                    <a:solidFill>
                      <a:schemeClr val="accent5">
                        <a:lumMod val="40000"/>
                        <a:lumOff val="60000"/>
                      </a:schemeClr>
                    </a:solidFill>
                  </a:tcPr>
                </a:tc>
                <a:tc>
                  <a:txBody>
                    <a:bodyPr/>
                    <a:lstStyle/>
                    <a:p>
                      <a:pPr algn="ctr"/>
                      <a:r>
                        <a:rPr lang="pl-PL" sz="2200" dirty="0"/>
                        <a:t>306</a:t>
                      </a:r>
                    </a:p>
                  </a:txBody>
                  <a:tcPr marL="83295" marR="83295" marT="41648" marB="41648">
                    <a:solidFill>
                      <a:schemeClr val="accent5">
                        <a:lumMod val="40000"/>
                        <a:lumOff val="60000"/>
                      </a:schemeClr>
                    </a:solidFill>
                  </a:tcPr>
                </a:tc>
                <a:extLst>
                  <a:ext uri="{0D108BD9-81ED-4DB2-BD59-A6C34878D82A}">
                    <a16:rowId xmlns:a16="http://schemas.microsoft.com/office/drawing/2014/main" val="1841135679"/>
                  </a:ext>
                </a:extLst>
              </a:tr>
              <a:tr h="416476">
                <a:tc>
                  <a:txBody>
                    <a:bodyPr/>
                    <a:lstStyle/>
                    <a:p>
                      <a:r>
                        <a:rPr lang="pl-PL" sz="2200" dirty="0"/>
                        <a:t>Portugal</a:t>
                      </a:r>
                    </a:p>
                  </a:txBody>
                  <a:tcPr marL="83295" marR="83295" marT="41648" marB="41648"/>
                </a:tc>
                <a:tc>
                  <a:txBody>
                    <a:bodyPr/>
                    <a:lstStyle/>
                    <a:p>
                      <a:pPr algn="ctr"/>
                      <a:r>
                        <a:rPr lang="pl-PL" sz="2200" dirty="0"/>
                        <a:t>7</a:t>
                      </a:r>
                    </a:p>
                  </a:txBody>
                  <a:tcPr marL="83295" marR="83295" marT="41648" marB="41648">
                    <a:solidFill>
                      <a:schemeClr val="accent4">
                        <a:lumMod val="40000"/>
                        <a:lumOff val="60000"/>
                      </a:schemeClr>
                    </a:solidFill>
                  </a:tcPr>
                </a:tc>
                <a:tc>
                  <a:txBody>
                    <a:bodyPr/>
                    <a:lstStyle/>
                    <a:p>
                      <a:pPr algn="ctr"/>
                      <a:r>
                        <a:rPr lang="pl-PL" sz="2200" dirty="0"/>
                        <a:t>50</a:t>
                      </a:r>
                    </a:p>
                  </a:txBody>
                  <a:tcPr marL="83295" marR="83295" marT="41648" marB="41648">
                    <a:solidFill>
                      <a:schemeClr val="accent4">
                        <a:lumMod val="40000"/>
                        <a:lumOff val="60000"/>
                      </a:schemeClr>
                    </a:solidFill>
                  </a:tcPr>
                </a:tc>
                <a:tc>
                  <a:txBody>
                    <a:bodyPr/>
                    <a:lstStyle/>
                    <a:p>
                      <a:pPr algn="ctr"/>
                      <a:r>
                        <a:rPr lang="pl-PL" sz="2200" dirty="0"/>
                        <a:t>2</a:t>
                      </a:r>
                    </a:p>
                  </a:txBody>
                  <a:tcPr marL="83295" marR="83295" marT="41648" marB="41648">
                    <a:solidFill>
                      <a:schemeClr val="accent5">
                        <a:lumMod val="40000"/>
                        <a:lumOff val="60000"/>
                      </a:schemeClr>
                    </a:solidFill>
                  </a:tcPr>
                </a:tc>
                <a:tc>
                  <a:txBody>
                    <a:bodyPr/>
                    <a:lstStyle/>
                    <a:p>
                      <a:pPr algn="ctr"/>
                      <a:r>
                        <a:rPr lang="pl-PL" sz="2200" dirty="0"/>
                        <a:t>120</a:t>
                      </a:r>
                    </a:p>
                  </a:txBody>
                  <a:tcPr marL="83295" marR="83295" marT="41648" marB="41648">
                    <a:solidFill>
                      <a:schemeClr val="accent5">
                        <a:lumMod val="40000"/>
                        <a:lumOff val="60000"/>
                      </a:schemeClr>
                    </a:solidFill>
                  </a:tcPr>
                </a:tc>
                <a:extLst>
                  <a:ext uri="{0D108BD9-81ED-4DB2-BD59-A6C34878D82A}">
                    <a16:rowId xmlns:a16="http://schemas.microsoft.com/office/drawing/2014/main" val="2896949371"/>
                  </a:ext>
                </a:extLst>
              </a:tr>
              <a:tr h="416476">
                <a:tc>
                  <a:txBody>
                    <a:bodyPr/>
                    <a:lstStyle/>
                    <a:p>
                      <a:r>
                        <a:rPr lang="pl-PL" sz="2200" dirty="0" err="1"/>
                        <a:t>Spain</a:t>
                      </a:r>
                      <a:endParaRPr lang="pl-PL" sz="2200" dirty="0"/>
                    </a:p>
                  </a:txBody>
                  <a:tcPr marL="83295" marR="83295" marT="41648" marB="41648"/>
                </a:tc>
                <a:tc>
                  <a:txBody>
                    <a:bodyPr/>
                    <a:lstStyle/>
                    <a:p>
                      <a:pPr algn="ctr"/>
                      <a:r>
                        <a:rPr lang="pl-PL" sz="2200" dirty="0"/>
                        <a:t>6</a:t>
                      </a:r>
                    </a:p>
                  </a:txBody>
                  <a:tcPr marL="83295" marR="83295" marT="41648" marB="41648">
                    <a:solidFill>
                      <a:schemeClr val="accent4">
                        <a:lumMod val="40000"/>
                        <a:lumOff val="60000"/>
                      </a:schemeClr>
                    </a:solidFill>
                  </a:tcPr>
                </a:tc>
                <a:tc>
                  <a:txBody>
                    <a:bodyPr/>
                    <a:lstStyle/>
                    <a:p>
                      <a:pPr algn="ctr"/>
                      <a:r>
                        <a:rPr lang="pl-PL" sz="2200" dirty="0"/>
                        <a:t>17</a:t>
                      </a:r>
                    </a:p>
                  </a:txBody>
                  <a:tcPr marL="83295" marR="83295" marT="41648" marB="41648">
                    <a:solidFill>
                      <a:schemeClr val="accent4">
                        <a:lumMod val="40000"/>
                        <a:lumOff val="60000"/>
                      </a:schemeClr>
                    </a:solidFill>
                  </a:tcPr>
                </a:tc>
                <a:tc>
                  <a:txBody>
                    <a:bodyPr/>
                    <a:lstStyle/>
                    <a:p>
                      <a:pPr algn="ctr"/>
                      <a:r>
                        <a:rPr lang="pl-PL" sz="2200" dirty="0"/>
                        <a:t>1</a:t>
                      </a:r>
                    </a:p>
                  </a:txBody>
                  <a:tcPr marL="83295" marR="83295" marT="41648" marB="41648">
                    <a:solidFill>
                      <a:schemeClr val="accent5">
                        <a:lumMod val="40000"/>
                        <a:lumOff val="60000"/>
                      </a:schemeClr>
                    </a:solidFill>
                  </a:tcPr>
                </a:tc>
                <a:tc>
                  <a:txBody>
                    <a:bodyPr/>
                    <a:lstStyle/>
                    <a:p>
                      <a:pPr algn="ctr"/>
                      <a:r>
                        <a:rPr lang="pl-PL" sz="2200" dirty="0"/>
                        <a:t>100</a:t>
                      </a:r>
                    </a:p>
                  </a:txBody>
                  <a:tcPr marL="83295" marR="83295" marT="41648" marB="41648">
                    <a:solidFill>
                      <a:schemeClr val="accent5">
                        <a:lumMod val="40000"/>
                        <a:lumOff val="60000"/>
                      </a:schemeClr>
                    </a:solidFill>
                  </a:tcPr>
                </a:tc>
                <a:extLst>
                  <a:ext uri="{0D108BD9-81ED-4DB2-BD59-A6C34878D82A}">
                    <a16:rowId xmlns:a16="http://schemas.microsoft.com/office/drawing/2014/main" val="3648357600"/>
                  </a:ext>
                </a:extLst>
              </a:tr>
              <a:tr h="416476">
                <a:tc>
                  <a:txBody>
                    <a:bodyPr/>
                    <a:lstStyle/>
                    <a:p>
                      <a:r>
                        <a:rPr lang="pl-PL" sz="2200" dirty="0"/>
                        <a:t>UK</a:t>
                      </a:r>
                    </a:p>
                  </a:txBody>
                  <a:tcPr marL="83295" marR="83295" marT="41648" marB="41648"/>
                </a:tc>
                <a:tc gridSpan="2">
                  <a:txBody>
                    <a:bodyPr/>
                    <a:lstStyle/>
                    <a:p>
                      <a:pPr algn="ctr"/>
                      <a:r>
                        <a:rPr lang="pl-PL" sz="2200" dirty="0"/>
                        <a:t>In </a:t>
                      </a:r>
                      <a:r>
                        <a:rPr lang="pl-PL" sz="2200" dirty="0" err="1"/>
                        <a:t>preparation</a:t>
                      </a:r>
                      <a:endParaRPr lang="pl-PL" sz="2200" dirty="0"/>
                    </a:p>
                  </a:txBody>
                  <a:tcPr marL="83295" marR="83295" marT="41648" marB="41648">
                    <a:solidFill>
                      <a:schemeClr val="accent4">
                        <a:lumMod val="40000"/>
                        <a:lumOff val="60000"/>
                      </a:schemeClr>
                    </a:solidFill>
                  </a:tcPr>
                </a:tc>
                <a:tc hMerge="1">
                  <a:txBody>
                    <a:bodyPr/>
                    <a:lstStyle/>
                    <a:p>
                      <a:pPr algn="ctr"/>
                      <a:endParaRPr lang="pl-PL" sz="2400" dirty="0"/>
                    </a:p>
                  </a:txBody>
                  <a:tcPr>
                    <a:solidFill>
                      <a:schemeClr val="accent4">
                        <a:lumMod val="40000"/>
                        <a:lumOff val="60000"/>
                      </a:schemeClr>
                    </a:solidFill>
                  </a:tcPr>
                </a:tc>
                <a:tc>
                  <a:txBody>
                    <a:bodyPr/>
                    <a:lstStyle/>
                    <a:p>
                      <a:pPr algn="ctr"/>
                      <a:endParaRPr lang="pl-PL" sz="2200" dirty="0"/>
                    </a:p>
                  </a:txBody>
                  <a:tcPr marL="83295" marR="83295" marT="41648" marB="41648">
                    <a:solidFill>
                      <a:schemeClr val="accent5">
                        <a:lumMod val="40000"/>
                        <a:lumOff val="60000"/>
                      </a:schemeClr>
                    </a:solidFill>
                  </a:tcPr>
                </a:tc>
                <a:tc>
                  <a:txBody>
                    <a:bodyPr/>
                    <a:lstStyle/>
                    <a:p>
                      <a:pPr algn="ctr"/>
                      <a:endParaRPr lang="pl-PL" sz="2200" dirty="0"/>
                    </a:p>
                  </a:txBody>
                  <a:tcPr marL="83295" marR="83295" marT="41648" marB="41648">
                    <a:solidFill>
                      <a:schemeClr val="accent5">
                        <a:lumMod val="40000"/>
                        <a:lumOff val="60000"/>
                      </a:schemeClr>
                    </a:solidFill>
                  </a:tcPr>
                </a:tc>
                <a:extLst>
                  <a:ext uri="{0D108BD9-81ED-4DB2-BD59-A6C34878D82A}">
                    <a16:rowId xmlns:a16="http://schemas.microsoft.com/office/drawing/2014/main" val="2468705195"/>
                  </a:ext>
                </a:extLst>
              </a:tr>
              <a:tr h="416476">
                <a:tc>
                  <a:txBody>
                    <a:bodyPr/>
                    <a:lstStyle/>
                    <a:p>
                      <a:r>
                        <a:rPr lang="pl-PL" sz="2200" dirty="0" err="1"/>
                        <a:t>Isreal</a:t>
                      </a:r>
                      <a:endParaRPr lang="pl-PL" sz="2200" dirty="0"/>
                    </a:p>
                  </a:txBody>
                  <a:tcPr marL="83295" marR="83295" marT="41648" marB="41648"/>
                </a:tc>
                <a:tc gridSpan="2">
                  <a:txBody>
                    <a:bodyPr/>
                    <a:lstStyle/>
                    <a:p>
                      <a:pPr algn="ctr"/>
                      <a:r>
                        <a:rPr lang="pl-PL" sz="2200" dirty="0">
                          <a:solidFill>
                            <a:schemeClr val="bg1">
                              <a:lumMod val="65000"/>
                            </a:schemeClr>
                          </a:solidFill>
                        </a:rPr>
                        <a:t>Under </a:t>
                      </a:r>
                      <a:r>
                        <a:rPr lang="pl-PL" sz="2200" dirty="0" err="1">
                          <a:solidFill>
                            <a:schemeClr val="bg1">
                              <a:lumMod val="65000"/>
                            </a:schemeClr>
                          </a:solidFill>
                        </a:rPr>
                        <a:t>discussion</a:t>
                      </a:r>
                      <a:endParaRPr lang="pl-PL" sz="2200" dirty="0">
                        <a:solidFill>
                          <a:schemeClr val="bg1">
                            <a:lumMod val="65000"/>
                          </a:schemeClr>
                        </a:solidFill>
                      </a:endParaRPr>
                    </a:p>
                  </a:txBody>
                  <a:tcPr marL="83295" marR="83295" marT="41648" marB="41648">
                    <a:solidFill>
                      <a:schemeClr val="accent4">
                        <a:lumMod val="40000"/>
                        <a:lumOff val="60000"/>
                      </a:schemeClr>
                    </a:solidFill>
                  </a:tcPr>
                </a:tc>
                <a:tc hMerge="1">
                  <a:txBody>
                    <a:bodyPr/>
                    <a:lstStyle/>
                    <a:p>
                      <a:endParaRPr lang="en-US"/>
                    </a:p>
                  </a:txBody>
                  <a:tcPr/>
                </a:tc>
                <a:tc>
                  <a:txBody>
                    <a:bodyPr/>
                    <a:lstStyle/>
                    <a:p>
                      <a:pPr algn="ctr"/>
                      <a:endParaRPr lang="pl-PL" sz="2200" dirty="0"/>
                    </a:p>
                  </a:txBody>
                  <a:tcPr marL="83295" marR="83295" marT="41648" marB="41648">
                    <a:solidFill>
                      <a:schemeClr val="accent5">
                        <a:lumMod val="40000"/>
                        <a:lumOff val="60000"/>
                      </a:schemeClr>
                    </a:solidFill>
                  </a:tcPr>
                </a:tc>
                <a:tc>
                  <a:txBody>
                    <a:bodyPr/>
                    <a:lstStyle/>
                    <a:p>
                      <a:pPr algn="ctr"/>
                      <a:endParaRPr lang="pl-PL" sz="2200" dirty="0"/>
                    </a:p>
                  </a:txBody>
                  <a:tcPr marL="83295" marR="83295" marT="41648" marB="41648">
                    <a:solidFill>
                      <a:schemeClr val="accent5">
                        <a:lumMod val="40000"/>
                        <a:lumOff val="60000"/>
                      </a:schemeClr>
                    </a:solidFill>
                  </a:tcPr>
                </a:tc>
                <a:extLst>
                  <a:ext uri="{0D108BD9-81ED-4DB2-BD59-A6C34878D82A}">
                    <a16:rowId xmlns:a16="http://schemas.microsoft.com/office/drawing/2014/main" val="771514315"/>
                  </a:ext>
                </a:extLst>
              </a:tr>
            </a:tbl>
          </a:graphicData>
        </a:graphic>
      </p:graphicFrame>
      <p:sp>
        <p:nvSpPr>
          <p:cNvPr id="4" name="Symbol zastępczy stopki 3"/>
          <p:cNvSpPr>
            <a:spLocks noGrp="1"/>
          </p:cNvSpPr>
          <p:nvPr>
            <p:ph type="ftr" sz="quarter" idx="11"/>
          </p:nvPr>
        </p:nvSpPr>
        <p:spPr/>
        <p:txBody>
          <a:bodyPr/>
          <a:lstStyle/>
          <a:p>
            <a:r>
              <a:rPr lang="pt-BR"/>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28</a:t>
            </a:fld>
            <a:endParaRPr lang="pt-BR"/>
          </a:p>
        </p:txBody>
      </p:sp>
    </p:spTree>
    <p:extLst>
      <p:ext uri="{BB962C8B-B14F-4D97-AF65-F5344CB8AC3E}">
        <p14:creationId xmlns:p14="http://schemas.microsoft.com/office/powerpoint/2010/main" val="6639511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Pilot Evaluation</a:t>
            </a:r>
          </a:p>
        </p:txBody>
      </p:sp>
      <p:sp>
        <p:nvSpPr>
          <p:cNvPr id="4" name="Symbol zastępczy stopki 3"/>
          <p:cNvSpPr>
            <a:spLocks noGrp="1"/>
          </p:cNvSpPr>
          <p:nvPr>
            <p:ph type="ftr" sz="quarter" idx="11"/>
          </p:nvPr>
        </p:nvSpPr>
        <p:spPr/>
        <p:txBody>
          <a:bodyPr/>
          <a:lstStyle/>
          <a:p>
            <a:r>
              <a:rPr lang="pt-BR"/>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29</a:t>
            </a:fld>
            <a:endParaRPr lang="pt-BR"/>
          </a:p>
        </p:txBody>
      </p:sp>
      <p:pic>
        <p:nvPicPr>
          <p:cNvPr id="13" name="Obraz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3946" y="1234440"/>
            <a:ext cx="9605323" cy="5452745"/>
          </a:xfrm>
          <a:prstGeom prst="rect">
            <a:avLst/>
          </a:prstGeom>
        </p:spPr>
      </p:pic>
    </p:spTree>
    <p:extLst>
      <p:ext uri="{BB962C8B-B14F-4D97-AF65-F5344CB8AC3E}">
        <p14:creationId xmlns:p14="http://schemas.microsoft.com/office/powerpoint/2010/main" val="2999735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06/11/2019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3</a:t>
            </a:fld>
            <a:endParaRPr lang="en-GB"/>
          </a:p>
        </p:txBody>
      </p:sp>
      <p:sp>
        <p:nvSpPr>
          <p:cNvPr id="5" name="TextBox 4"/>
          <p:cNvSpPr txBox="1"/>
          <p:nvPr/>
        </p:nvSpPr>
        <p:spPr>
          <a:xfrm>
            <a:off x="1373186" y="2080655"/>
            <a:ext cx="9207499" cy="3477875"/>
          </a:xfrm>
          <a:prstGeom prst="rect">
            <a:avLst/>
          </a:prstGeom>
          <a:noFill/>
        </p:spPr>
        <p:txBody>
          <a:bodyPr wrap="square" rtlCol="0">
            <a:spAutoFit/>
          </a:bodyPr>
          <a:lstStyle/>
          <a:p>
            <a:pPr marL="914400" lvl="1" indent="-457200">
              <a:buFont typeface="Arial"/>
              <a:buChar char="•"/>
            </a:pPr>
            <a:r>
              <a:rPr lang="en-US" sz="2000" dirty="0"/>
              <a:t>NEW REPOS: </a:t>
            </a:r>
          </a:p>
          <a:p>
            <a:pPr marL="1371600" lvl="2" indent="-457200">
              <a:buFont typeface="Courier New" pitchFamily="49" charset="0"/>
              <a:buChar char="o"/>
            </a:pPr>
            <a:r>
              <a:rPr lang="en-US" sz="2000" dirty="0"/>
              <a:t>Loyola University of Chicago </a:t>
            </a:r>
          </a:p>
          <a:p>
            <a:pPr marL="1371600" lvl="2" indent="-457200">
              <a:buFont typeface="Courier New" pitchFamily="49" charset="0"/>
              <a:buChar char="o"/>
            </a:pPr>
            <a:r>
              <a:rPr lang="en-US" sz="2000" dirty="0"/>
              <a:t>University of Coimbra</a:t>
            </a:r>
          </a:p>
          <a:p>
            <a:pPr marL="1371600" lvl="2" indent="-457200">
              <a:buFont typeface="Courier New" pitchFamily="49" charset="0"/>
              <a:buChar char="o"/>
            </a:pPr>
            <a:r>
              <a:rPr lang="en-US" sz="2000" dirty="0"/>
              <a:t>ECIS (Educational Collaborative for International Schools)</a:t>
            </a:r>
          </a:p>
          <a:p>
            <a:pPr marL="1371600" lvl="2" indent="-457200">
              <a:buFont typeface="Courier New" pitchFamily="49" charset="0"/>
              <a:buChar char="o"/>
            </a:pPr>
            <a:r>
              <a:rPr lang="en-US" sz="2000" dirty="0"/>
              <a:t>Georgia Institute of Technology </a:t>
            </a:r>
          </a:p>
          <a:p>
            <a:pPr marL="1371600" lvl="2" indent="-457200">
              <a:buFont typeface="Courier New" pitchFamily="49" charset="0"/>
              <a:buChar char="o"/>
            </a:pPr>
            <a:r>
              <a:rPr lang="en-US" sz="2000" dirty="0"/>
              <a:t>Florida Department of Education </a:t>
            </a:r>
          </a:p>
          <a:p>
            <a:pPr marL="1371600" lvl="2" indent="-457200">
              <a:buFont typeface="Courier New" pitchFamily="49" charset="0"/>
              <a:buChar char="o"/>
            </a:pPr>
            <a:r>
              <a:rPr lang="en-US" sz="2000" dirty="0"/>
              <a:t>Southwestern Community College (California) </a:t>
            </a:r>
          </a:p>
          <a:p>
            <a:pPr lvl="2"/>
            <a:endParaRPr lang="en-US" sz="2000" dirty="0"/>
          </a:p>
          <a:p>
            <a:pPr marL="800100" lvl="1" indent="-342900">
              <a:buFont typeface="Arial" pitchFamily="34" charset="0"/>
              <a:buChar char="•"/>
            </a:pPr>
            <a:r>
              <a:rPr lang="en-US" sz="2000" dirty="0"/>
              <a:t>Re-harvest of the existing repositories in order to bring the newest items of them at the </a:t>
            </a:r>
            <a:r>
              <a:rPr lang="en-US" sz="2000" dirty="0" err="1"/>
              <a:t>EduOER</a:t>
            </a:r>
            <a:r>
              <a:rPr lang="en-US" sz="2000" dirty="0"/>
              <a:t> platform.</a:t>
            </a:r>
          </a:p>
          <a:p>
            <a:pPr lvl="1"/>
            <a:endParaRPr lang="en-US" sz="2000" dirty="0"/>
          </a:p>
        </p:txBody>
      </p:sp>
      <p:sp>
        <p:nvSpPr>
          <p:cNvPr id="6" name="TextBox 5"/>
          <p:cNvSpPr txBox="1"/>
          <p:nvPr/>
        </p:nvSpPr>
        <p:spPr>
          <a:xfrm>
            <a:off x="1997236" y="1007919"/>
            <a:ext cx="7223125" cy="707886"/>
          </a:xfrm>
          <a:prstGeom prst="rect">
            <a:avLst/>
          </a:prstGeom>
          <a:noFill/>
        </p:spPr>
        <p:txBody>
          <a:bodyPr wrap="square" rtlCol="0">
            <a:spAutoFit/>
          </a:bodyPr>
          <a:lstStyle/>
          <a:p>
            <a:r>
              <a:rPr lang="en-US" sz="4000" b="1" dirty="0"/>
              <a:t>TASK 3.3: OER</a:t>
            </a:r>
          </a:p>
        </p:txBody>
      </p:sp>
    </p:spTree>
    <p:extLst>
      <p:ext uri="{BB962C8B-B14F-4D97-AF65-F5344CB8AC3E}">
        <p14:creationId xmlns:p14="http://schemas.microsoft.com/office/powerpoint/2010/main" val="9753179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a:t>Priorities</a:t>
            </a:r>
            <a:r>
              <a:rPr lang="pl-PL" dirty="0"/>
              <a:t> for WP3 &amp; WP4</a:t>
            </a:r>
            <a:endParaRPr lang="en-US" dirty="0"/>
          </a:p>
        </p:txBody>
      </p:sp>
      <p:sp>
        <p:nvSpPr>
          <p:cNvPr id="3" name="Symbol zastępczy zawartości 2"/>
          <p:cNvSpPr>
            <a:spLocks noGrp="1"/>
          </p:cNvSpPr>
          <p:nvPr>
            <p:ph idx="1"/>
          </p:nvPr>
        </p:nvSpPr>
        <p:spPr/>
        <p:txBody>
          <a:bodyPr/>
          <a:lstStyle/>
          <a:p>
            <a:r>
              <a:rPr lang="pl-PL" dirty="0" err="1"/>
              <a:t>Regular</a:t>
            </a:r>
            <a:r>
              <a:rPr lang="pl-PL" dirty="0"/>
              <a:t> </a:t>
            </a:r>
            <a:r>
              <a:rPr lang="pl-PL" dirty="0" err="1"/>
              <a:t>meetings</a:t>
            </a:r>
            <a:r>
              <a:rPr lang="pl-PL" dirty="0"/>
              <a:t> on </a:t>
            </a:r>
            <a:r>
              <a:rPr lang="pl-PL" dirty="0" err="1"/>
              <a:t>particular</a:t>
            </a:r>
            <a:r>
              <a:rPr lang="pl-PL" dirty="0"/>
              <a:t> </a:t>
            </a:r>
            <a:r>
              <a:rPr lang="pl-PL" dirty="0" err="1"/>
              <a:t>issues</a:t>
            </a:r>
            <a:endParaRPr lang="pl-PL" dirty="0"/>
          </a:p>
          <a:p>
            <a:r>
              <a:rPr lang="pl-PL" dirty="0"/>
              <a:t>Collaboration on most </a:t>
            </a:r>
            <a:r>
              <a:rPr lang="pl-PL" dirty="0" err="1"/>
              <a:t>urgent</a:t>
            </a:r>
            <a:r>
              <a:rPr lang="pl-PL" dirty="0"/>
              <a:t> </a:t>
            </a:r>
            <a:r>
              <a:rPr lang="pl-PL" dirty="0" err="1"/>
              <a:t>issues</a:t>
            </a:r>
            <a:r>
              <a:rPr lang="pl-PL" dirty="0"/>
              <a:t>:</a:t>
            </a:r>
          </a:p>
          <a:p>
            <a:pPr lvl="1"/>
            <a:r>
              <a:rPr lang="pl-PL" dirty="0"/>
              <a:t>Service </a:t>
            </a:r>
            <a:r>
              <a:rPr lang="pl-PL" dirty="0" err="1"/>
              <a:t>availability</a:t>
            </a:r>
            <a:r>
              <a:rPr lang="pl-PL" dirty="0"/>
              <a:t> </a:t>
            </a:r>
            <a:r>
              <a:rPr lang="pl-PL" dirty="0" err="1"/>
              <a:t>issues</a:t>
            </a:r>
            <a:r>
              <a:rPr lang="pl-PL" dirty="0"/>
              <a:t> in SSO</a:t>
            </a:r>
          </a:p>
          <a:p>
            <a:pPr lvl="1"/>
            <a:r>
              <a:rPr lang="pl-PL" dirty="0"/>
              <a:t>Role management in </a:t>
            </a:r>
            <a:r>
              <a:rPr lang="pl-PL" dirty="0" err="1"/>
              <a:t>Moodle</a:t>
            </a:r>
            <a:endParaRPr lang="pl-PL" dirty="0"/>
          </a:p>
          <a:p>
            <a:pPr lvl="1"/>
            <a:r>
              <a:rPr lang="pl-PL" dirty="0" err="1"/>
              <a:t>Moodle-CERNBox</a:t>
            </a:r>
            <a:r>
              <a:rPr lang="pl-PL" dirty="0"/>
              <a:t> </a:t>
            </a:r>
            <a:r>
              <a:rPr lang="pl-PL" dirty="0" err="1"/>
              <a:t>integration</a:t>
            </a:r>
            <a:endParaRPr lang="pl-PL" dirty="0"/>
          </a:p>
          <a:p>
            <a:pPr lvl="1"/>
            <a:r>
              <a:rPr lang="pl-PL" dirty="0"/>
              <a:t>Reporting </a:t>
            </a:r>
            <a:r>
              <a:rPr lang="pl-PL" dirty="0" err="1"/>
              <a:t>xAPI</a:t>
            </a:r>
            <a:r>
              <a:rPr lang="pl-PL" dirty="0"/>
              <a:t> </a:t>
            </a:r>
            <a:r>
              <a:rPr lang="pl-PL" dirty="0" err="1"/>
              <a:t>statements</a:t>
            </a:r>
            <a:endParaRPr lang="pl-PL" dirty="0"/>
          </a:p>
          <a:p>
            <a:r>
              <a:rPr lang="pl-PL" dirty="0" err="1"/>
              <a:t>Regular</a:t>
            </a:r>
            <a:r>
              <a:rPr lang="pl-PL" dirty="0"/>
              <a:t> </a:t>
            </a:r>
            <a:r>
              <a:rPr lang="pl-PL" dirty="0" err="1"/>
              <a:t>support</a:t>
            </a:r>
            <a:r>
              <a:rPr lang="pl-PL" dirty="0"/>
              <a:t> from the QA team for </a:t>
            </a:r>
            <a:r>
              <a:rPr lang="pl-PL" dirty="0" err="1"/>
              <a:t>more</a:t>
            </a:r>
            <a:r>
              <a:rPr lang="pl-PL" dirty="0"/>
              <a:t> </a:t>
            </a:r>
            <a:r>
              <a:rPr lang="pl-PL" dirty="0" err="1"/>
              <a:t>frequent</a:t>
            </a:r>
            <a:r>
              <a:rPr lang="pl-PL" dirty="0"/>
              <a:t> </a:t>
            </a:r>
            <a:r>
              <a:rPr lang="pl-PL" dirty="0" err="1"/>
              <a:t>releases</a:t>
            </a:r>
            <a:endParaRPr lang="pl-PL" dirty="0"/>
          </a:p>
          <a:p>
            <a:pPr lvl="1"/>
            <a:endParaRPr lang="en-US" dirty="0"/>
          </a:p>
        </p:txBody>
      </p:sp>
      <p:sp>
        <p:nvSpPr>
          <p:cNvPr id="4" name="Symbol zastępczy stopki 3"/>
          <p:cNvSpPr>
            <a:spLocks noGrp="1"/>
          </p:cNvSpPr>
          <p:nvPr>
            <p:ph type="ftr" sz="quarter" idx="11"/>
          </p:nvPr>
        </p:nvSpPr>
        <p:spPr/>
        <p:txBody>
          <a:bodyPr/>
          <a:lstStyle/>
          <a:p>
            <a:r>
              <a:rPr lang="pt-BR"/>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30</a:t>
            </a:fld>
            <a:endParaRPr lang="pt-BR"/>
          </a:p>
        </p:txBody>
      </p:sp>
    </p:spTree>
    <p:extLst>
      <p:ext uri="{BB962C8B-B14F-4D97-AF65-F5344CB8AC3E}">
        <p14:creationId xmlns:p14="http://schemas.microsoft.com/office/powerpoint/2010/main" val="23014170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a:t>Risk</a:t>
            </a:r>
            <a:r>
              <a:rPr lang="pl-PL" dirty="0"/>
              <a:t> </a:t>
            </a:r>
            <a:r>
              <a:rPr lang="pl-PL" dirty="0" err="1"/>
              <a:t>Assessment</a:t>
            </a:r>
            <a:endParaRPr lang="pl-PL" dirty="0"/>
          </a:p>
        </p:txBody>
      </p:sp>
      <p:sp>
        <p:nvSpPr>
          <p:cNvPr id="3" name="Symbol zastępczy zawartości 2"/>
          <p:cNvSpPr>
            <a:spLocks noGrp="1"/>
          </p:cNvSpPr>
          <p:nvPr>
            <p:ph idx="1"/>
          </p:nvPr>
        </p:nvSpPr>
        <p:spPr/>
        <p:txBody>
          <a:bodyPr/>
          <a:lstStyle/>
          <a:p>
            <a:pPr marL="0" indent="0">
              <a:buNone/>
            </a:pPr>
            <a:r>
              <a:rPr lang="pl-PL" dirty="0" err="1"/>
              <a:t>Chosen</a:t>
            </a:r>
            <a:r>
              <a:rPr lang="pl-PL" dirty="0"/>
              <a:t> </a:t>
            </a:r>
            <a:r>
              <a:rPr lang="pl-PL" dirty="0" err="1"/>
              <a:t>crucial</a:t>
            </a:r>
            <a:r>
              <a:rPr lang="pl-PL" dirty="0"/>
              <a:t> </a:t>
            </a:r>
            <a:r>
              <a:rPr lang="pl-PL" dirty="0" err="1"/>
              <a:t>risks</a:t>
            </a:r>
            <a:r>
              <a:rPr lang="pl-PL" dirty="0"/>
              <a:t> </a:t>
            </a:r>
            <a:r>
              <a:rPr lang="pl-PL" dirty="0" err="1"/>
              <a:t>related</a:t>
            </a:r>
            <a:r>
              <a:rPr lang="pl-PL" dirty="0"/>
              <a:t> to WP7 </a:t>
            </a:r>
            <a:r>
              <a:rPr lang="pl-PL" dirty="0" err="1"/>
              <a:t>goals</a:t>
            </a:r>
            <a:r>
              <a:rPr lang="pl-PL" dirty="0"/>
              <a:t>:</a:t>
            </a:r>
          </a:p>
          <a:p>
            <a:pPr marL="0" indent="0">
              <a:buNone/>
            </a:pPr>
            <a:endParaRPr lang="pl-PL" dirty="0"/>
          </a:p>
          <a:p>
            <a:pPr fontAlgn="base"/>
            <a:r>
              <a:rPr lang="en-US" dirty="0"/>
              <a:t>Technical work in the project is focused on fixing bugs and not on improving tools</a:t>
            </a:r>
            <a:endParaRPr lang="pl-PL" dirty="0"/>
          </a:p>
          <a:p>
            <a:pPr fontAlgn="base"/>
            <a:r>
              <a:rPr lang="pl-PL" dirty="0"/>
              <a:t>No </a:t>
            </a:r>
            <a:r>
              <a:rPr lang="pl-PL" dirty="0" err="1"/>
              <a:t>added</a:t>
            </a:r>
            <a:r>
              <a:rPr lang="pl-PL" dirty="0"/>
              <a:t> </a:t>
            </a:r>
            <a:r>
              <a:rPr lang="pl-PL" dirty="0" err="1"/>
              <a:t>value</a:t>
            </a:r>
            <a:r>
              <a:rPr lang="pl-PL" dirty="0"/>
              <a:t> </a:t>
            </a:r>
            <a:r>
              <a:rPr lang="pl-PL" dirty="0" err="1"/>
              <a:t>seen</a:t>
            </a:r>
            <a:r>
              <a:rPr lang="pl-PL" dirty="0"/>
              <a:t> by </a:t>
            </a:r>
            <a:r>
              <a:rPr lang="pl-PL" dirty="0" err="1"/>
              <a:t>teachers</a:t>
            </a:r>
            <a:r>
              <a:rPr lang="pl-PL" dirty="0"/>
              <a:t> in </a:t>
            </a:r>
            <a:r>
              <a:rPr lang="pl-PL" dirty="0" err="1"/>
              <a:t>comparison</a:t>
            </a:r>
            <a:r>
              <a:rPr lang="pl-PL" dirty="0"/>
              <a:t> to </a:t>
            </a:r>
            <a:r>
              <a:rPr lang="pl-PL" dirty="0" err="1"/>
              <a:t>competitive</a:t>
            </a:r>
            <a:r>
              <a:rPr lang="pl-PL" dirty="0"/>
              <a:t> </a:t>
            </a:r>
            <a:r>
              <a:rPr lang="pl-PL" dirty="0" err="1"/>
              <a:t>solutions</a:t>
            </a:r>
            <a:endParaRPr lang="pl-PL" dirty="0"/>
          </a:p>
          <a:p>
            <a:r>
              <a:rPr lang="pl-PL" dirty="0"/>
              <a:t>GDPR </a:t>
            </a:r>
            <a:r>
              <a:rPr lang="pl-PL" dirty="0" err="1"/>
              <a:t>consents</a:t>
            </a:r>
            <a:r>
              <a:rPr lang="pl-PL" dirty="0"/>
              <a:t> not </a:t>
            </a:r>
            <a:r>
              <a:rPr lang="pl-PL" dirty="0" err="1"/>
              <a:t>implemented</a:t>
            </a:r>
            <a:endParaRPr lang="pl-PL" dirty="0"/>
          </a:p>
          <a:p>
            <a:r>
              <a:rPr lang="pl-PL" dirty="0"/>
              <a:t>No </a:t>
            </a:r>
            <a:r>
              <a:rPr lang="pl-PL" dirty="0" err="1"/>
              <a:t>solution</a:t>
            </a:r>
            <a:r>
              <a:rPr lang="pl-PL" dirty="0"/>
              <a:t> for </a:t>
            </a:r>
            <a:r>
              <a:rPr lang="pl-PL" dirty="0" err="1"/>
              <a:t>group</a:t>
            </a:r>
            <a:r>
              <a:rPr lang="pl-PL" dirty="0"/>
              <a:t> management</a:t>
            </a:r>
          </a:p>
          <a:p>
            <a:endParaRPr lang="pl-PL" dirty="0"/>
          </a:p>
          <a:p>
            <a:endParaRPr lang="pl-PL" dirty="0"/>
          </a:p>
        </p:txBody>
      </p:sp>
      <p:sp>
        <p:nvSpPr>
          <p:cNvPr id="4" name="Symbol zastępczy stopki 3"/>
          <p:cNvSpPr>
            <a:spLocks noGrp="1"/>
          </p:cNvSpPr>
          <p:nvPr>
            <p:ph type="ftr" sz="quarter" idx="11"/>
          </p:nvPr>
        </p:nvSpPr>
        <p:spPr/>
        <p:txBody>
          <a:bodyPr/>
          <a:lstStyle/>
          <a:p>
            <a:r>
              <a:rPr lang="pt-BR"/>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31</a:t>
            </a:fld>
            <a:endParaRPr lang="pt-BR"/>
          </a:p>
        </p:txBody>
      </p:sp>
    </p:spTree>
    <p:extLst>
      <p:ext uri="{BB962C8B-B14F-4D97-AF65-F5344CB8AC3E}">
        <p14:creationId xmlns:p14="http://schemas.microsoft.com/office/powerpoint/2010/main" val="26243577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fontScale="90000"/>
          </a:bodyPr>
          <a:lstStyle/>
          <a:p>
            <a:r>
              <a:rPr lang="pt-BR" sz="5400" dirty="0">
                <a:solidFill>
                  <a:schemeClr val="accent2"/>
                </a:solidFill>
              </a:rPr>
              <a:t>UP2U WP8</a:t>
            </a:r>
            <a:br>
              <a:rPr lang="pt-BR" sz="5400" dirty="0">
                <a:solidFill>
                  <a:schemeClr val="accent2"/>
                </a:solidFill>
              </a:rPr>
            </a:br>
            <a:r>
              <a:rPr lang="pt-BR" sz="5400" dirty="0" err="1">
                <a:solidFill>
                  <a:schemeClr val="accent2"/>
                </a:solidFill>
              </a:rPr>
              <a:t>Sustainability</a:t>
            </a:r>
            <a:r>
              <a:rPr lang="pt-BR" sz="5400" dirty="0">
                <a:solidFill>
                  <a:schemeClr val="accent2"/>
                </a:solidFill>
              </a:rPr>
              <a:t> </a:t>
            </a:r>
            <a:r>
              <a:rPr lang="pt-BR" sz="5400" dirty="0" err="1">
                <a:solidFill>
                  <a:schemeClr val="accent2"/>
                </a:solidFill>
              </a:rPr>
              <a:t>and</a:t>
            </a:r>
            <a:r>
              <a:rPr lang="pt-BR" sz="5400" dirty="0">
                <a:solidFill>
                  <a:schemeClr val="accent2"/>
                </a:solidFill>
              </a:rPr>
              <a:t> </a:t>
            </a:r>
            <a:r>
              <a:rPr lang="pt-BR" sz="5400" dirty="0" err="1">
                <a:solidFill>
                  <a:schemeClr val="accent2"/>
                </a:solidFill>
              </a:rPr>
              <a:t>Exploitation</a:t>
            </a:r>
            <a:r>
              <a:rPr lang="pt-BR" sz="5400" dirty="0">
                <a:solidFill>
                  <a:schemeClr val="accent2"/>
                </a:solidFill>
              </a:rPr>
              <a:t> </a:t>
            </a:r>
            <a:r>
              <a:rPr lang="pt-BR" sz="5400" dirty="0" err="1">
                <a:solidFill>
                  <a:schemeClr val="accent2"/>
                </a:solidFill>
              </a:rPr>
              <a:t>of</a:t>
            </a:r>
            <a:r>
              <a:rPr lang="pt-BR" sz="5400" dirty="0">
                <a:solidFill>
                  <a:schemeClr val="accent2"/>
                </a:solidFill>
              </a:rPr>
              <a:t> </a:t>
            </a:r>
            <a:r>
              <a:rPr lang="pt-BR" sz="5400" dirty="0" err="1">
                <a:solidFill>
                  <a:schemeClr val="accent2"/>
                </a:solidFill>
              </a:rPr>
              <a:t>Results</a:t>
            </a:r>
            <a:endParaRPr lang="pt-BR" sz="5400" dirty="0">
              <a:solidFill>
                <a:schemeClr val="accent2"/>
              </a:solidFill>
            </a:endParaRPr>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endParaRPr lang="pt-BR" dirty="0"/>
          </a:p>
        </p:txBody>
      </p:sp>
    </p:spTree>
    <p:extLst>
      <p:ext uri="{BB962C8B-B14F-4D97-AF65-F5344CB8AC3E}">
        <p14:creationId xmlns:p14="http://schemas.microsoft.com/office/powerpoint/2010/main" val="27597389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a:xfrm>
            <a:off x="838200" y="365125"/>
            <a:ext cx="9220200" cy="1325563"/>
          </a:xfrm>
        </p:spPr>
        <p:txBody>
          <a:bodyPr/>
          <a:lstStyle/>
          <a:p>
            <a:r>
              <a:rPr lang="en-US" dirty="0"/>
              <a:t>Sustainability Plan</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a:xfrm>
            <a:off x="4038600" y="6356350"/>
            <a:ext cx="4114800" cy="365125"/>
          </a:xfrm>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a:xfrm>
            <a:off x="8610600" y="6356350"/>
            <a:ext cx="2743200" cy="365125"/>
          </a:xfrm>
        </p:spPr>
        <p:txBody>
          <a:bodyPr/>
          <a:lstStyle/>
          <a:p>
            <a:fld id="{329E5F41-1819-CC4C-A361-86D446D94323}" type="slidenum">
              <a:rPr lang="pt-BR" smtClean="0"/>
              <a:pPr/>
              <a:t>33</a:t>
            </a:fld>
            <a:endParaRPr lang="pt-BR"/>
          </a:p>
        </p:txBody>
      </p:sp>
      <p:sp>
        <p:nvSpPr>
          <p:cNvPr id="8" name="Rounded Rectangle 7">
            <a:extLst>
              <a:ext uri="{FF2B5EF4-FFF2-40B4-BE49-F238E27FC236}">
                <a16:creationId xmlns:a16="http://schemas.microsoft.com/office/drawing/2014/main" id="{E2660560-86D5-EF43-81A3-D0568E050E6F}"/>
              </a:ext>
            </a:extLst>
          </p:cNvPr>
          <p:cNvSpPr/>
          <p:nvPr/>
        </p:nvSpPr>
        <p:spPr>
          <a:xfrm>
            <a:off x="838200" y="2015814"/>
            <a:ext cx="4194313" cy="934278"/>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3200" dirty="0"/>
              <a:t>Centralized Model</a:t>
            </a:r>
          </a:p>
        </p:txBody>
      </p:sp>
      <p:sp>
        <p:nvSpPr>
          <p:cNvPr id="9" name="Rounded Rectangle 8">
            <a:extLst>
              <a:ext uri="{FF2B5EF4-FFF2-40B4-BE49-F238E27FC236}">
                <a16:creationId xmlns:a16="http://schemas.microsoft.com/office/drawing/2014/main" id="{C2C129E5-D7F5-9B49-B0ED-E405583C804A}"/>
              </a:ext>
            </a:extLst>
          </p:cNvPr>
          <p:cNvSpPr/>
          <p:nvPr/>
        </p:nvSpPr>
        <p:spPr>
          <a:xfrm>
            <a:off x="838200" y="3089241"/>
            <a:ext cx="4194313" cy="934278"/>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3200" dirty="0"/>
              <a:t>National Models</a:t>
            </a:r>
          </a:p>
        </p:txBody>
      </p:sp>
      <p:sp>
        <p:nvSpPr>
          <p:cNvPr id="10" name="Rounded Rectangle 9">
            <a:extLst>
              <a:ext uri="{FF2B5EF4-FFF2-40B4-BE49-F238E27FC236}">
                <a16:creationId xmlns:a16="http://schemas.microsoft.com/office/drawing/2014/main" id="{CAB931EE-5565-F64A-B5B4-09B1EBA8F47F}"/>
              </a:ext>
            </a:extLst>
          </p:cNvPr>
          <p:cNvSpPr/>
          <p:nvPr/>
        </p:nvSpPr>
        <p:spPr>
          <a:xfrm>
            <a:off x="838200" y="4162668"/>
            <a:ext cx="4194313" cy="934278"/>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3200" dirty="0"/>
              <a:t>Other Models</a:t>
            </a:r>
          </a:p>
        </p:txBody>
      </p:sp>
      <p:sp>
        <p:nvSpPr>
          <p:cNvPr id="11" name="Rectangle 10">
            <a:extLst>
              <a:ext uri="{FF2B5EF4-FFF2-40B4-BE49-F238E27FC236}">
                <a16:creationId xmlns:a16="http://schemas.microsoft.com/office/drawing/2014/main" id="{16EE559D-59F5-AE44-B996-6A300D8DB9BE}"/>
              </a:ext>
            </a:extLst>
          </p:cNvPr>
          <p:cNvSpPr/>
          <p:nvPr/>
        </p:nvSpPr>
        <p:spPr>
          <a:xfrm>
            <a:off x="5812403" y="1935079"/>
            <a:ext cx="5851497" cy="2308324"/>
          </a:xfrm>
          <a:prstGeom prst="rect">
            <a:avLst/>
          </a:prstGeom>
        </p:spPr>
        <p:txBody>
          <a:bodyPr wrap="square">
            <a:spAutoFit/>
          </a:bodyPr>
          <a:lstStyle/>
          <a:p>
            <a:r>
              <a:rPr lang="en-GB" dirty="0"/>
              <a:t>Tasks and Activities:</a:t>
            </a:r>
          </a:p>
          <a:p>
            <a:endParaRPr lang="en-GB" dirty="0"/>
          </a:p>
          <a:p>
            <a:pPr marL="285750" indent="-285750">
              <a:buFontTx/>
              <a:buChar char="-"/>
            </a:pPr>
            <a:r>
              <a:rPr lang="en-GB" dirty="0"/>
              <a:t>Monthly Report about Activities and Plans</a:t>
            </a:r>
          </a:p>
          <a:p>
            <a:pPr marL="285750" indent="-285750">
              <a:buFontTx/>
              <a:buChar char="-"/>
            </a:pPr>
            <a:r>
              <a:rPr lang="en-GB" dirty="0"/>
              <a:t>Regular Sustainability Meetings in WP8</a:t>
            </a:r>
          </a:p>
          <a:p>
            <a:pPr marL="285750" indent="-285750">
              <a:buFontTx/>
              <a:buChar char="-"/>
            </a:pPr>
            <a:r>
              <a:rPr lang="en-GB" dirty="0"/>
              <a:t>Sustainability Meetings with PCT for Centralized Model</a:t>
            </a:r>
          </a:p>
          <a:p>
            <a:pPr marL="285750" indent="-285750">
              <a:buFontTx/>
              <a:buChar char="-"/>
            </a:pPr>
            <a:r>
              <a:rPr lang="en-GB" dirty="0"/>
              <a:t>National and International Market Analysis </a:t>
            </a:r>
          </a:p>
          <a:p>
            <a:pPr marL="285750" indent="-285750">
              <a:buFontTx/>
              <a:buChar char="-"/>
            </a:pPr>
            <a:r>
              <a:rPr lang="en-GB" dirty="0"/>
              <a:t>Reliable Cost Models</a:t>
            </a:r>
          </a:p>
          <a:p>
            <a:endParaRPr lang="en-GB" dirty="0"/>
          </a:p>
        </p:txBody>
      </p:sp>
    </p:spTree>
    <p:extLst>
      <p:ext uri="{BB962C8B-B14F-4D97-AF65-F5344CB8AC3E}">
        <p14:creationId xmlns:p14="http://schemas.microsoft.com/office/powerpoint/2010/main" val="7025901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a:xfrm>
            <a:off x="838200" y="365125"/>
            <a:ext cx="9220200" cy="1325563"/>
          </a:xfrm>
        </p:spPr>
        <p:txBody>
          <a:bodyPr/>
          <a:lstStyle/>
          <a:p>
            <a:r>
              <a:rPr lang="en-US" dirty="0"/>
              <a:t>Centralized Model </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a:xfrm>
            <a:off x="4038600" y="6356350"/>
            <a:ext cx="4114800" cy="365125"/>
          </a:xfrm>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a:xfrm>
            <a:off x="8610600" y="6356350"/>
            <a:ext cx="2743200" cy="365125"/>
          </a:xfrm>
        </p:spPr>
        <p:txBody>
          <a:bodyPr/>
          <a:lstStyle/>
          <a:p>
            <a:fld id="{329E5F41-1819-CC4C-A361-86D446D94323}" type="slidenum">
              <a:rPr lang="pt-BR" smtClean="0"/>
              <a:pPr/>
              <a:t>34</a:t>
            </a:fld>
            <a:endParaRPr lang="pt-BR"/>
          </a:p>
        </p:txBody>
      </p:sp>
      <p:sp>
        <p:nvSpPr>
          <p:cNvPr id="3" name="Rectangle 2">
            <a:extLst>
              <a:ext uri="{FF2B5EF4-FFF2-40B4-BE49-F238E27FC236}">
                <a16:creationId xmlns:a16="http://schemas.microsoft.com/office/drawing/2014/main" id="{8FF568E5-387F-A347-A539-F5CE9941182F}"/>
              </a:ext>
            </a:extLst>
          </p:cNvPr>
          <p:cNvSpPr/>
          <p:nvPr/>
        </p:nvSpPr>
        <p:spPr>
          <a:xfrm>
            <a:off x="838200" y="1690688"/>
            <a:ext cx="10515600" cy="2954655"/>
          </a:xfrm>
          <a:prstGeom prst="rect">
            <a:avLst/>
          </a:prstGeom>
        </p:spPr>
        <p:txBody>
          <a:bodyPr wrap="square">
            <a:spAutoFit/>
          </a:bodyPr>
          <a:lstStyle/>
          <a:p>
            <a:pPr marL="285750" indent="-285750">
              <a:buFontTx/>
              <a:buChar char="-"/>
            </a:pPr>
            <a:r>
              <a:rPr lang="en-GB" sz="2400" dirty="0"/>
              <a:t>Cost Model Experiences in Hungary, Lithuania and Poland</a:t>
            </a:r>
          </a:p>
          <a:p>
            <a:pPr marL="285750" indent="-285750">
              <a:buFontTx/>
              <a:buChar char="-"/>
            </a:pPr>
            <a:endParaRPr lang="en-GB" sz="2400" dirty="0"/>
          </a:p>
          <a:p>
            <a:pPr marL="285750" indent="-285750">
              <a:buFontTx/>
              <a:buChar char="-"/>
            </a:pPr>
            <a:r>
              <a:rPr lang="en-GB" sz="2400" dirty="0"/>
              <a:t>National and International Market Analysis</a:t>
            </a:r>
          </a:p>
          <a:p>
            <a:pPr marL="285750" indent="-285750">
              <a:buFontTx/>
              <a:buChar char="-"/>
            </a:pPr>
            <a:endParaRPr lang="en-GB" sz="2400" dirty="0"/>
          </a:p>
          <a:p>
            <a:pPr marL="285750" indent="-285750">
              <a:buFontTx/>
              <a:buChar char="-"/>
            </a:pPr>
            <a:r>
              <a:rPr lang="en-GB" sz="2400" dirty="0"/>
              <a:t>Organized by GEANT.</a:t>
            </a:r>
          </a:p>
          <a:p>
            <a:pPr marL="285750" indent="-285750">
              <a:buFontTx/>
              <a:buChar char="-"/>
            </a:pPr>
            <a:endParaRPr lang="en-GB" sz="2400" dirty="0"/>
          </a:p>
          <a:p>
            <a:pPr marL="285750" indent="-285750">
              <a:buFontTx/>
              <a:buChar char="-"/>
            </a:pPr>
            <a:r>
              <a:rPr lang="en-GB" sz="2400" dirty="0"/>
              <a:t>Hosted by Other Partners (PSNC, etc.)</a:t>
            </a:r>
          </a:p>
          <a:p>
            <a:pPr marL="285750" indent="-285750">
              <a:buFontTx/>
              <a:buChar char="-"/>
            </a:pPr>
            <a:endParaRPr lang="en-GB" dirty="0"/>
          </a:p>
        </p:txBody>
      </p:sp>
    </p:spTree>
    <p:extLst>
      <p:ext uri="{BB962C8B-B14F-4D97-AF65-F5344CB8AC3E}">
        <p14:creationId xmlns:p14="http://schemas.microsoft.com/office/powerpoint/2010/main" val="31491329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a:xfrm>
            <a:off x="838200" y="365125"/>
            <a:ext cx="9220200" cy="1325563"/>
          </a:xfrm>
        </p:spPr>
        <p:txBody>
          <a:bodyPr/>
          <a:lstStyle/>
          <a:p>
            <a:r>
              <a:rPr lang="en-US" dirty="0"/>
              <a:t>National Models </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a:xfrm>
            <a:off x="4038600" y="6356350"/>
            <a:ext cx="4114800" cy="365125"/>
          </a:xfrm>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a:xfrm>
            <a:off x="8610600" y="6356350"/>
            <a:ext cx="2743200" cy="365125"/>
          </a:xfrm>
        </p:spPr>
        <p:txBody>
          <a:bodyPr/>
          <a:lstStyle/>
          <a:p>
            <a:fld id="{329E5F41-1819-CC4C-A361-86D446D94323}" type="slidenum">
              <a:rPr lang="pt-BR" smtClean="0"/>
              <a:pPr/>
              <a:t>35</a:t>
            </a:fld>
            <a:endParaRPr lang="pt-BR"/>
          </a:p>
        </p:txBody>
      </p:sp>
      <p:sp>
        <p:nvSpPr>
          <p:cNvPr id="3" name="Rectangle 2">
            <a:extLst>
              <a:ext uri="{FF2B5EF4-FFF2-40B4-BE49-F238E27FC236}">
                <a16:creationId xmlns:a16="http://schemas.microsoft.com/office/drawing/2014/main" id="{8FF568E5-387F-A347-A539-F5CE9941182F}"/>
              </a:ext>
            </a:extLst>
          </p:cNvPr>
          <p:cNvSpPr/>
          <p:nvPr/>
        </p:nvSpPr>
        <p:spPr>
          <a:xfrm>
            <a:off x="838200" y="1690688"/>
            <a:ext cx="10515600" cy="3046988"/>
          </a:xfrm>
          <a:prstGeom prst="rect">
            <a:avLst/>
          </a:prstGeom>
        </p:spPr>
        <p:txBody>
          <a:bodyPr wrap="square">
            <a:spAutoFit/>
          </a:bodyPr>
          <a:lstStyle/>
          <a:p>
            <a:pPr marL="285750" indent="-285750">
              <a:buFontTx/>
              <a:buChar char="-"/>
            </a:pPr>
            <a:r>
              <a:rPr lang="en-GB" sz="2400" dirty="0"/>
              <a:t>Lithuanian National Funding Status</a:t>
            </a:r>
          </a:p>
          <a:p>
            <a:pPr marL="285750" indent="-285750">
              <a:buFontTx/>
              <a:buChar char="-"/>
            </a:pPr>
            <a:r>
              <a:rPr lang="en-GB" sz="2400" dirty="0"/>
              <a:t>Hungary National Funding Status</a:t>
            </a:r>
          </a:p>
          <a:p>
            <a:pPr marL="285750" indent="-285750">
              <a:buFontTx/>
              <a:buChar char="-"/>
            </a:pPr>
            <a:r>
              <a:rPr lang="en-GB" sz="2400" dirty="0"/>
              <a:t>Poland National Funding Status</a:t>
            </a:r>
          </a:p>
          <a:p>
            <a:pPr marL="285750" indent="-285750">
              <a:buFontTx/>
              <a:buChar char="-"/>
            </a:pPr>
            <a:endParaRPr lang="en-GB" sz="2400" dirty="0"/>
          </a:p>
          <a:p>
            <a:pPr marL="285750" indent="-285750">
              <a:buFontTx/>
              <a:buChar char="-"/>
            </a:pPr>
            <a:r>
              <a:rPr lang="en-GB" sz="2400" dirty="0"/>
              <a:t>Greece Sustainability Plan</a:t>
            </a:r>
          </a:p>
          <a:p>
            <a:pPr marL="285750" indent="-285750">
              <a:buFontTx/>
              <a:buChar char="-"/>
            </a:pPr>
            <a:r>
              <a:rPr lang="en-GB" sz="2400" dirty="0"/>
              <a:t>Italy Sustainability Plan</a:t>
            </a:r>
          </a:p>
          <a:p>
            <a:pPr marL="285750" indent="-285750">
              <a:buFontTx/>
              <a:buChar char="-"/>
            </a:pPr>
            <a:r>
              <a:rPr lang="en-GB" sz="2400" dirty="0"/>
              <a:t>Portugal Sustainability Plan</a:t>
            </a:r>
          </a:p>
          <a:p>
            <a:pPr marL="285750" indent="-285750">
              <a:buFontTx/>
              <a:buChar char="-"/>
            </a:pPr>
            <a:r>
              <a:rPr lang="en-GB" sz="2400" dirty="0"/>
              <a:t>Spain Sustainability Plan</a:t>
            </a:r>
          </a:p>
        </p:txBody>
      </p:sp>
    </p:spTree>
    <p:extLst>
      <p:ext uri="{BB962C8B-B14F-4D97-AF65-F5344CB8AC3E}">
        <p14:creationId xmlns:p14="http://schemas.microsoft.com/office/powerpoint/2010/main" val="29310071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a:xfrm>
            <a:off x="838200" y="365125"/>
            <a:ext cx="9220200" cy="1325563"/>
          </a:xfrm>
        </p:spPr>
        <p:txBody>
          <a:bodyPr/>
          <a:lstStyle/>
          <a:p>
            <a:r>
              <a:rPr lang="en-US" dirty="0"/>
              <a:t>Other Models </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a:xfrm>
            <a:off x="4038600" y="6356350"/>
            <a:ext cx="4114800" cy="365125"/>
          </a:xfrm>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a:xfrm>
            <a:off x="8610600" y="6356350"/>
            <a:ext cx="2743200" cy="365125"/>
          </a:xfrm>
        </p:spPr>
        <p:txBody>
          <a:bodyPr/>
          <a:lstStyle/>
          <a:p>
            <a:fld id="{329E5F41-1819-CC4C-A361-86D446D94323}" type="slidenum">
              <a:rPr lang="pt-BR" smtClean="0"/>
              <a:pPr/>
              <a:t>36</a:t>
            </a:fld>
            <a:endParaRPr lang="pt-BR"/>
          </a:p>
        </p:txBody>
      </p:sp>
      <p:sp>
        <p:nvSpPr>
          <p:cNvPr id="3" name="Rectangle 2">
            <a:extLst>
              <a:ext uri="{FF2B5EF4-FFF2-40B4-BE49-F238E27FC236}">
                <a16:creationId xmlns:a16="http://schemas.microsoft.com/office/drawing/2014/main" id="{8FF568E5-387F-A347-A539-F5CE9941182F}"/>
              </a:ext>
            </a:extLst>
          </p:cNvPr>
          <p:cNvSpPr/>
          <p:nvPr/>
        </p:nvSpPr>
        <p:spPr>
          <a:xfrm>
            <a:off x="838200" y="1690688"/>
            <a:ext cx="10515600" cy="1938992"/>
          </a:xfrm>
          <a:prstGeom prst="rect">
            <a:avLst/>
          </a:prstGeom>
        </p:spPr>
        <p:txBody>
          <a:bodyPr wrap="square">
            <a:spAutoFit/>
          </a:bodyPr>
          <a:lstStyle/>
          <a:p>
            <a:pPr marL="285750" indent="-285750">
              <a:buFontTx/>
              <a:buChar char="-"/>
            </a:pPr>
            <a:r>
              <a:rPr lang="en-GB" sz="2400" dirty="0"/>
              <a:t>University as a Hub Business Model</a:t>
            </a:r>
          </a:p>
          <a:p>
            <a:pPr marL="285750" indent="-285750">
              <a:buFontTx/>
              <a:buChar char="-"/>
            </a:pPr>
            <a:endParaRPr lang="en-GB" sz="2400" dirty="0"/>
          </a:p>
          <a:p>
            <a:pPr marL="285750" indent="-285750">
              <a:buFontTx/>
              <a:buChar char="-"/>
            </a:pPr>
            <a:r>
              <a:rPr lang="en-GB" sz="2400" dirty="0"/>
              <a:t>Negotiation with CERN about the Possible Collaboration with the New Project</a:t>
            </a:r>
          </a:p>
          <a:p>
            <a:pPr marL="285750" indent="-285750">
              <a:buFontTx/>
              <a:buChar char="-"/>
            </a:pPr>
            <a:endParaRPr lang="en-GB" sz="2400" dirty="0"/>
          </a:p>
          <a:p>
            <a:pPr marL="285750" indent="-285750">
              <a:buFontTx/>
              <a:buChar char="-"/>
            </a:pPr>
            <a:r>
              <a:rPr lang="en-GB" sz="2400" dirty="0"/>
              <a:t>Technical Exploitation (Offered by GWDG)</a:t>
            </a:r>
          </a:p>
        </p:txBody>
      </p:sp>
    </p:spTree>
    <p:extLst>
      <p:ext uri="{BB962C8B-B14F-4D97-AF65-F5344CB8AC3E}">
        <p14:creationId xmlns:p14="http://schemas.microsoft.com/office/powerpoint/2010/main" val="30295270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9"/>
          <p:cNvSpPr txBox="1">
            <a:spLocks noGrp="1"/>
          </p:cNvSpPr>
          <p:nvPr>
            <p:ph type="ctrTitle"/>
          </p:nvPr>
        </p:nvSpPr>
        <p:spPr>
          <a:xfrm>
            <a:off x="1302328" y="1117133"/>
            <a:ext cx="9144000" cy="1656644"/>
          </a:xfrm>
          <a:prstGeom prst="rect">
            <a:avLst/>
          </a:prstGeom>
          <a:noFill/>
          <a:ln>
            <a:noFill/>
          </a:ln>
        </p:spPr>
        <p:txBody>
          <a:bodyPr spcFirstLastPara="1" vert="horz" wrap="square" lIns="91433" tIns="45700" rIns="91433" bIns="45700" rtlCol="0" anchor="b" anchorCtr="0">
            <a:noAutofit/>
          </a:bodyPr>
          <a:lstStyle/>
          <a:p>
            <a:pPr>
              <a:spcBef>
                <a:spcPts val="0"/>
              </a:spcBef>
              <a:buClr>
                <a:schemeClr val="accent2"/>
              </a:buClr>
              <a:buSzPts val="4100"/>
            </a:pPr>
            <a:r>
              <a:rPr lang="en-US" sz="5467" dirty="0">
                <a:solidFill>
                  <a:schemeClr val="accent2"/>
                </a:solidFill>
              </a:rPr>
              <a:t>TF- </a:t>
            </a:r>
            <a:r>
              <a:rPr lang="en" sz="5467" dirty="0">
                <a:solidFill>
                  <a:schemeClr val="accent2"/>
                </a:solidFill>
              </a:rPr>
              <a:t>Learning Community </a:t>
            </a:r>
            <a:br>
              <a:rPr lang="en" sz="5467" dirty="0">
                <a:solidFill>
                  <a:schemeClr val="accent2"/>
                </a:solidFill>
              </a:rPr>
            </a:br>
            <a:r>
              <a:rPr lang="en" sz="5467" dirty="0">
                <a:solidFill>
                  <a:schemeClr val="accent2"/>
                </a:solidFill>
              </a:rPr>
              <a:t>&amp; </a:t>
            </a:r>
            <a:r>
              <a:rPr lang="en-US" sz="5467" dirty="0">
                <a:solidFill>
                  <a:schemeClr val="accent2"/>
                </a:solidFill>
              </a:rPr>
              <a:t>Organizations </a:t>
            </a:r>
            <a:endParaRPr sz="5467" dirty="0">
              <a:solidFill>
                <a:schemeClr val="accent2"/>
              </a:solidFill>
            </a:endParaRPr>
          </a:p>
        </p:txBody>
      </p:sp>
      <p:sp>
        <p:nvSpPr>
          <p:cNvPr id="93" name="Google Shape;93;p19"/>
          <p:cNvSpPr txBox="1">
            <a:spLocks noGrp="1"/>
          </p:cNvSpPr>
          <p:nvPr>
            <p:ph type="subTitle" idx="1"/>
          </p:nvPr>
        </p:nvSpPr>
        <p:spPr>
          <a:xfrm>
            <a:off x="1524000" y="3597618"/>
            <a:ext cx="9144000" cy="1166647"/>
          </a:xfrm>
          <a:prstGeom prst="rect">
            <a:avLst/>
          </a:prstGeom>
          <a:noFill/>
          <a:ln>
            <a:noFill/>
          </a:ln>
        </p:spPr>
        <p:txBody>
          <a:bodyPr spcFirstLastPara="1" vert="horz" wrap="square" lIns="91433" tIns="45700" rIns="91433" bIns="45700" rtlCol="0" anchor="t" anchorCtr="0">
            <a:noAutofit/>
          </a:bodyPr>
          <a:lstStyle/>
          <a:p>
            <a:pPr algn="l">
              <a:lnSpc>
                <a:spcPct val="80000"/>
              </a:lnSpc>
              <a:spcBef>
                <a:spcPts val="0"/>
              </a:spcBef>
              <a:buClr>
                <a:schemeClr val="dk1"/>
              </a:buClr>
              <a:buSzPts val="1500"/>
            </a:pPr>
            <a:r>
              <a:rPr lang="en" sz="2800" b="1" dirty="0"/>
              <a:t>Eli Shmueli</a:t>
            </a:r>
          </a:p>
          <a:p>
            <a:pPr algn="l">
              <a:lnSpc>
                <a:spcPct val="80000"/>
              </a:lnSpc>
              <a:spcBef>
                <a:spcPts val="0"/>
              </a:spcBef>
              <a:buClr>
                <a:schemeClr val="dk1"/>
              </a:buClr>
              <a:buSzPts val="1500"/>
            </a:pPr>
            <a:endParaRPr lang="en" sz="2800" b="1" dirty="0"/>
          </a:p>
          <a:p>
            <a:pPr algn="l">
              <a:lnSpc>
                <a:spcPct val="80000"/>
              </a:lnSpc>
              <a:spcBef>
                <a:spcPts val="0"/>
              </a:spcBef>
              <a:buClr>
                <a:schemeClr val="dk1"/>
              </a:buClr>
              <a:buSzPts val="1500"/>
            </a:pPr>
            <a:r>
              <a:rPr lang="en-US" sz="2800" b="1" dirty="0"/>
              <a:t>IUCC-</a:t>
            </a:r>
            <a:r>
              <a:rPr lang="en-US" sz="2800" dirty="0"/>
              <a:t> Inter-University Computation Center</a:t>
            </a:r>
            <a:r>
              <a:rPr lang="en" sz="2800" dirty="0"/>
              <a:t>, Israel</a:t>
            </a:r>
            <a:br>
              <a:rPr lang="en" sz="2800" dirty="0"/>
            </a:br>
            <a:endParaRPr sz="2800" dirty="0"/>
          </a:p>
        </p:txBody>
      </p:sp>
      <p:sp>
        <p:nvSpPr>
          <p:cNvPr id="94" name="Google Shape;94;p19"/>
          <p:cNvSpPr txBox="1"/>
          <p:nvPr/>
        </p:nvSpPr>
        <p:spPr>
          <a:xfrm>
            <a:off x="1524000" y="5468903"/>
            <a:ext cx="9144000" cy="393417"/>
          </a:xfrm>
          <a:prstGeom prst="rect">
            <a:avLst/>
          </a:prstGeom>
          <a:noFill/>
          <a:ln>
            <a:noFill/>
          </a:ln>
        </p:spPr>
        <p:txBody>
          <a:bodyPr spcFirstLastPara="1" wrap="square" lIns="91433" tIns="45700" rIns="91433" bIns="45700" anchor="t" anchorCtr="0">
            <a:noAutofit/>
          </a:bodyPr>
          <a:lstStyle/>
          <a:p>
            <a:pPr>
              <a:lnSpc>
                <a:spcPct val="90000"/>
              </a:lnSpc>
              <a:buClr>
                <a:schemeClr val="dk1"/>
              </a:buClr>
              <a:buSzPts val="1800"/>
            </a:pPr>
            <a:r>
              <a:rPr lang="en-US" sz="2000" dirty="0">
                <a:solidFill>
                  <a:schemeClr val="dk1"/>
                </a:solidFill>
                <a:latin typeface="Raleway"/>
                <a:ea typeface="Raleway"/>
                <a:cs typeface="Raleway"/>
                <a:sym typeface="Raleway"/>
              </a:rPr>
              <a:t> </a:t>
            </a:r>
          </a:p>
        </p:txBody>
      </p:sp>
    </p:spTree>
    <p:extLst>
      <p:ext uri="{BB962C8B-B14F-4D97-AF65-F5344CB8AC3E}">
        <p14:creationId xmlns:p14="http://schemas.microsoft.com/office/powerpoint/2010/main" val="7699330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B5343-3E4A-4442-9A61-BE791306D764}"/>
              </a:ext>
            </a:extLst>
          </p:cNvPr>
          <p:cNvSpPr>
            <a:spLocks noGrp="1"/>
          </p:cNvSpPr>
          <p:nvPr>
            <p:ph type="title"/>
          </p:nvPr>
        </p:nvSpPr>
        <p:spPr/>
        <p:txBody>
          <a:bodyPr>
            <a:normAutofit/>
          </a:bodyPr>
          <a:lstStyle/>
          <a:p>
            <a:r>
              <a:rPr lang="en-US" dirty="0">
                <a:latin typeface="Raleway" panose="020B0503030101060003"/>
              </a:rPr>
              <a:t>National &amp; International</a:t>
            </a:r>
            <a:endParaRPr lang="x-none" dirty="0"/>
          </a:p>
        </p:txBody>
      </p:sp>
      <p:sp>
        <p:nvSpPr>
          <p:cNvPr id="5" name="Content Placeholder 4"/>
          <p:cNvSpPr>
            <a:spLocks noGrp="1"/>
          </p:cNvSpPr>
          <p:nvPr>
            <p:ph idx="1"/>
          </p:nvPr>
        </p:nvSpPr>
        <p:spPr>
          <a:xfrm>
            <a:off x="838200" y="1339850"/>
            <a:ext cx="6476999" cy="4522470"/>
          </a:xfrm>
        </p:spPr>
        <p:txBody>
          <a:bodyPr>
            <a:noAutofit/>
          </a:bodyPr>
          <a:lstStyle/>
          <a:p>
            <a:r>
              <a:rPr lang="en-GB" sz="2200" dirty="0"/>
              <a:t>National teacher organizations and networks.</a:t>
            </a:r>
          </a:p>
          <a:p>
            <a:pPr marL="0" indent="0">
              <a:buNone/>
            </a:pPr>
            <a:endParaRPr lang="en-GB" sz="2200" dirty="0"/>
          </a:p>
          <a:p>
            <a:r>
              <a:rPr lang="en-GB" sz="2200" dirty="0"/>
              <a:t>Organizations that promote pedagogy and learning technologies for teachers and schools.</a:t>
            </a:r>
          </a:p>
          <a:p>
            <a:pPr marL="0" indent="0">
              <a:buNone/>
            </a:pPr>
            <a:endParaRPr lang="en-GB" sz="2200" dirty="0"/>
          </a:p>
          <a:p>
            <a:r>
              <a:rPr lang="en-GB" sz="2200" dirty="0"/>
              <a:t>Professional teacher development programs</a:t>
            </a:r>
          </a:p>
          <a:p>
            <a:pPr marL="0" indent="0">
              <a:buNone/>
            </a:pPr>
            <a:endParaRPr lang="en-GB" sz="2200" dirty="0"/>
          </a:p>
          <a:p>
            <a:r>
              <a:rPr lang="en-GB" sz="2200" dirty="0"/>
              <a:t>University and college outreach programs</a:t>
            </a:r>
          </a:p>
          <a:p>
            <a:pPr marL="0" indent="0">
              <a:buNone/>
            </a:pPr>
            <a:endParaRPr lang="en-GB" sz="2200" dirty="0"/>
          </a:p>
          <a:p>
            <a:r>
              <a:rPr lang="en-GB" sz="2200" dirty="0"/>
              <a:t>Government educational programs</a:t>
            </a:r>
          </a:p>
        </p:txBody>
      </p:sp>
      <p:sp>
        <p:nvSpPr>
          <p:cNvPr id="6" name="Content Placeholder 4"/>
          <p:cNvSpPr txBox="1">
            <a:spLocks/>
          </p:cNvSpPr>
          <p:nvPr/>
        </p:nvSpPr>
        <p:spPr>
          <a:xfrm>
            <a:off x="7315200" y="1339850"/>
            <a:ext cx="4486276" cy="435133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SzPct val="80000"/>
              <a:buFontTx/>
              <a:buBlip>
                <a:blip r:embed="rId3"/>
              </a:buBlip>
              <a:defRPr sz="2400" b="0" i="0" kern="1200">
                <a:solidFill>
                  <a:schemeClr val="tx1"/>
                </a:solidFill>
                <a:latin typeface="Raleway" charset="0"/>
                <a:ea typeface="Raleway" charset="0"/>
                <a:cs typeface="Raleway" charset="0"/>
              </a:defRPr>
            </a:lvl1pPr>
            <a:lvl2pPr marL="685800" indent="-228600" algn="l" defTabSz="914400" rtl="0" eaLnBrk="1" latinLnBrk="0" hangingPunct="1">
              <a:lnSpc>
                <a:spcPct val="100000"/>
              </a:lnSpc>
              <a:spcBef>
                <a:spcPts val="500"/>
              </a:spcBef>
              <a:buSzPct val="80000"/>
              <a:buFontTx/>
              <a:buBlip>
                <a:blip r:embed="rId3"/>
              </a:buBlip>
              <a:defRPr sz="2000" b="0" i="0" kern="1200">
                <a:solidFill>
                  <a:schemeClr val="tx1"/>
                </a:solidFill>
                <a:latin typeface="Raleway" charset="0"/>
                <a:ea typeface="Raleway" charset="0"/>
                <a:cs typeface="Raleway" charset="0"/>
              </a:defRPr>
            </a:lvl2pPr>
            <a:lvl3pPr marL="1143000" indent="-228600" algn="l" defTabSz="914400" rtl="0" eaLnBrk="1" latinLnBrk="0" hangingPunct="1">
              <a:lnSpc>
                <a:spcPct val="100000"/>
              </a:lnSpc>
              <a:spcBef>
                <a:spcPts val="500"/>
              </a:spcBef>
              <a:buSzPct val="80000"/>
              <a:buFontTx/>
              <a:buBlip>
                <a:blip r:embed="rId3"/>
              </a:buBlip>
              <a:defRPr sz="1800" b="0" i="0" kern="1200">
                <a:solidFill>
                  <a:schemeClr val="tx1"/>
                </a:solidFill>
                <a:latin typeface="Raleway" charset="0"/>
                <a:ea typeface="Raleway" charset="0"/>
                <a:cs typeface="Raleway" charset="0"/>
              </a:defRPr>
            </a:lvl3pPr>
            <a:lvl4pPr marL="1600200" indent="-228600" algn="l" defTabSz="914400" rtl="0" eaLnBrk="1" latinLnBrk="0" hangingPunct="1">
              <a:lnSpc>
                <a:spcPct val="100000"/>
              </a:lnSpc>
              <a:spcBef>
                <a:spcPts val="500"/>
              </a:spcBef>
              <a:buSzPct val="80000"/>
              <a:buFontTx/>
              <a:buBlip>
                <a:blip r:embed="rId3"/>
              </a:buBlip>
              <a:defRPr sz="1600" b="0" i="0" kern="1200">
                <a:solidFill>
                  <a:schemeClr val="tx1"/>
                </a:solidFill>
                <a:latin typeface="Raleway" charset="0"/>
                <a:ea typeface="Raleway" charset="0"/>
                <a:cs typeface="Raleway" charset="0"/>
              </a:defRPr>
            </a:lvl4pPr>
            <a:lvl5pPr marL="2057400" indent="-228600" algn="l" defTabSz="914400" rtl="0" eaLnBrk="1" latinLnBrk="0" hangingPunct="1">
              <a:lnSpc>
                <a:spcPct val="100000"/>
              </a:lnSpc>
              <a:spcBef>
                <a:spcPts val="500"/>
              </a:spcBef>
              <a:buSzPct val="80000"/>
              <a:buFontTx/>
              <a:buBlip>
                <a:blip r:embed="rId3"/>
              </a:buBlip>
              <a:defRPr sz="14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200" dirty="0"/>
              <a:t>GÉANT &amp; NRENs</a:t>
            </a:r>
          </a:p>
          <a:p>
            <a:pPr marL="0" indent="0">
              <a:buNone/>
            </a:pPr>
            <a:endParaRPr lang="en-GB" sz="2200" dirty="0"/>
          </a:p>
          <a:p>
            <a:r>
              <a:rPr lang="en-GB" sz="2200" dirty="0"/>
              <a:t>Content providers</a:t>
            </a:r>
          </a:p>
          <a:p>
            <a:pPr marL="0" indent="0">
              <a:buNone/>
            </a:pPr>
            <a:endParaRPr lang="en-GB" sz="2200" dirty="0"/>
          </a:p>
          <a:p>
            <a:r>
              <a:rPr lang="en-GB" sz="2200" dirty="0"/>
              <a:t>OER repositories for schools</a:t>
            </a:r>
          </a:p>
          <a:p>
            <a:pPr marL="0" indent="0">
              <a:buNone/>
            </a:pPr>
            <a:endParaRPr lang="en-GB" sz="2200" dirty="0"/>
          </a:p>
          <a:p>
            <a:r>
              <a:rPr lang="en-GB" sz="2200" dirty="0"/>
              <a:t>Educational EU </a:t>
            </a:r>
            <a:br>
              <a:rPr lang="en-GB" sz="2200" dirty="0"/>
            </a:br>
            <a:r>
              <a:rPr lang="en-GB" sz="2200" dirty="0"/>
              <a:t>communities – </a:t>
            </a:r>
            <a:r>
              <a:rPr lang="en-GB" sz="2200" dirty="0" err="1"/>
              <a:t>Scientix</a:t>
            </a:r>
            <a:r>
              <a:rPr lang="en-GB" sz="2200" dirty="0"/>
              <a:t>, </a:t>
            </a:r>
            <a:r>
              <a:rPr lang="en-GB" sz="2200" dirty="0">
                <a:hlinkClick r:id="rId4"/>
              </a:rPr>
              <a:t>European </a:t>
            </a:r>
            <a:r>
              <a:rPr lang="en-GB" sz="2200" dirty="0" err="1">
                <a:hlinkClick r:id="rId4"/>
              </a:rPr>
              <a:t>Schoolnet</a:t>
            </a:r>
            <a:endParaRPr lang="en-GB" sz="2200" dirty="0"/>
          </a:p>
        </p:txBody>
      </p:sp>
      <p:sp>
        <p:nvSpPr>
          <p:cNvPr id="3" name="מציין מיקום של מספר שקופית 2"/>
          <p:cNvSpPr>
            <a:spLocks noGrp="1"/>
          </p:cNvSpPr>
          <p:nvPr>
            <p:ph type="sldNum" sz="quarter" idx="12"/>
          </p:nvPr>
        </p:nvSpPr>
        <p:spPr/>
        <p:txBody>
          <a:bodyPr/>
          <a:lstStyle/>
          <a:p>
            <a:fld id="{329E5F41-1819-CC4C-A361-86D446D94323}" type="slidenum">
              <a:rPr lang="pt-BR" smtClean="0"/>
              <a:pPr/>
              <a:t>38</a:t>
            </a:fld>
            <a:endParaRPr lang="pt-BR"/>
          </a:p>
        </p:txBody>
      </p:sp>
    </p:spTree>
    <p:extLst>
      <p:ext uri="{BB962C8B-B14F-4D97-AF65-F5344CB8AC3E}">
        <p14:creationId xmlns:p14="http://schemas.microsoft.com/office/powerpoint/2010/main" val="40485298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EAE2F-3A6C-4F7C-A76D-886097D75D91}"/>
              </a:ext>
            </a:extLst>
          </p:cNvPr>
          <p:cNvSpPr>
            <a:spLocks noGrp="1"/>
          </p:cNvSpPr>
          <p:nvPr>
            <p:ph type="title"/>
          </p:nvPr>
        </p:nvSpPr>
        <p:spPr>
          <a:xfrm>
            <a:off x="838200" y="436246"/>
            <a:ext cx="9220200" cy="785758"/>
          </a:xfrm>
        </p:spPr>
        <p:txBody>
          <a:bodyPr>
            <a:noAutofit/>
          </a:bodyPr>
          <a:lstStyle/>
          <a:p>
            <a:r>
              <a:rPr lang="en-US" b="1" dirty="0">
                <a:latin typeface="Raleway" panose="020B0003030101060003" pitchFamily="34" charset="0"/>
              </a:rPr>
              <a:t>Task force</a:t>
            </a:r>
            <a:br>
              <a:rPr lang="en-US" b="1" dirty="0">
                <a:latin typeface="Raleway" panose="020B0003030101060003" pitchFamily="34" charset="0"/>
              </a:rPr>
            </a:br>
            <a:r>
              <a:rPr lang="en-US" b="0" dirty="0">
                <a:latin typeface="Raleway" panose="020B0003030101060003" pitchFamily="34" charset="0"/>
              </a:rPr>
              <a:t>Engaging communities</a:t>
            </a:r>
            <a:endParaRPr lang="x-none" b="0" dirty="0">
              <a:latin typeface="Raleway" panose="020B0003030101060003" pitchFamily="34" charset="0"/>
            </a:endParaRPr>
          </a:p>
        </p:txBody>
      </p:sp>
      <p:sp>
        <p:nvSpPr>
          <p:cNvPr id="3" name="Content Placeholder 2">
            <a:extLst>
              <a:ext uri="{FF2B5EF4-FFF2-40B4-BE49-F238E27FC236}">
                <a16:creationId xmlns:a16="http://schemas.microsoft.com/office/drawing/2014/main" id="{6E394162-3ECA-43CA-9D40-5CEDC0B0162E}"/>
              </a:ext>
            </a:extLst>
          </p:cNvPr>
          <p:cNvSpPr>
            <a:spLocks noGrp="1"/>
          </p:cNvSpPr>
          <p:nvPr>
            <p:ph idx="1"/>
          </p:nvPr>
        </p:nvSpPr>
        <p:spPr>
          <a:xfrm>
            <a:off x="838200" y="2184399"/>
            <a:ext cx="8794014" cy="4351338"/>
          </a:xfrm>
        </p:spPr>
        <p:txBody>
          <a:bodyPr>
            <a:normAutofit/>
          </a:bodyPr>
          <a:lstStyle/>
          <a:p>
            <a:r>
              <a:rPr lang="en-US" sz="2200" dirty="0"/>
              <a:t>Formulate a plan to expand Up2U’s usability by </a:t>
            </a:r>
            <a:r>
              <a:rPr lang="en-US" sz="2200" dirty="0">
                <a:solidFill>
                  <a:srgbClr val="ED7D31"/>
                </a:solidFill>
              </a:rPr>
              <a:t>engaging additional communities</a:t>
            </a:r>
            <a:r>
              <a:rPr lang="en-US" sz="2200" dirty="0"/>
              <a:t> in Europe and involving them in the Up2U ecosystem.</a:t>
            </a:r>
          </a:p>
          <a:p>
            <a:pPr marL="0" indent="0">
              <a:buNone/>
            </a:pPr>
            <a:endParaRPr lang="en-US" sz="2200" dirty="0"/>
          </a:p>
          <a:p>
            <a:r>
              <a:rPr lang="en-US" sz="2200" dirty="0"/>
              <a:t>These communities include </a:t>
            </a:r>
            <a:r>
              <a:rPr lang="en-US" sz="2200" dirty="0">
                <a:solidFill>
                  <a:srgbClr val="ED7D31"/>
                </a:solidFill>
              </a:rPr>
              <a:t>national</a:t>
            </a:r>
            <a:r>
              <a:rPr lang="en-US" sz="2200" dirty="0"/>
              <a:t> and </a:t>
            </a:r>
            <a:r>
              <a:rPr lang="en-US" sz="2200" dirty="0">
                <a:solidFill>
                  <a:srgbClr val="ED7D31"/>
                </a:solidFill>
              </a:rPr>
              <a:t>international</a:t>
            </a:r>
            <a:r>
              <a:rPr lang="en-US" sz="2200" dirty="0"/>
              <a:t> </a:t>
            </a:r>
            <a:r>
              <a:rPr lang="en-US" sz="2200" dirty="0">
                <a:solidFill>
                  <a:srgbClr val="ED7D31"/>
                </a:solidFill>
              </a:rPr>
              <a:t>teacher</a:t>
            </a:r>
            <a:r>
              <a:rPr lang="en-US" sz="2200" dirty="0"/>
              <a:t> networks and </a:t>
            </a:r>
            <a:r>
              <a:rPr lang="en-US" sz="2200" dirty="0">
                <a:solidFill>
                  <a:srgbClr val="ED7D31"/>
                </a:solidFill>
              </a:rPr>
              <a:t>organizations</a:t>
            </a:r>
            <a:r>
              <a:rPr lang="en-US" sz="2200" dirty="0"/>
              <a:t> that support large numbers of schools, as well as </a:t>
            </a:r>
            <a:r>
              <a:rPr lang="en-US" sz="2200" dirty="0">
                <a:solidFill>
                  <a:srgbClr val="ED7D31"/>
                </a:solidFill>
              </a:rPr>
              <a:t>student communities</a:t>
            </a:r>
            <a:r>
              <a:rPr lang="en-US" sz="2200" dirty="0"/>
              <a:t> in both formal and informal educational programs.</a:t>
            </a:r>
            <a:endParaRPr lang="x-none" sz="2200" dirty="0"/>
          </a:p>
        </p:txBody>
      </p:sp>
      <p:pic>
        <p:nvPicPr>
          <p:cNvPr id="6" name="Picture 2" descr="×ª××¦××ª ×ª××× × ×¢×××¨ âªlearning communitiesâ¬â">
            <a:extLst>
              <a:ext uri="{FF2B5EF4-FFF2-40B4-BE49-F238E27FC236}">
                <a16:creationId xmlns:a16="http://schemas.microsoft.com/office/drawing/2014/main" id="{2C18EEEC-2C09-AD45-A90E-9C57302470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8895730" y="2722540"/>
            <a:ext cx="3535122" cy="2062154"/>
          </a:xfrm>
          <a:prstGeom prst="rect">
            <a:avLst/>
          </a:prstGeom>
          <a:noFill/>
          <a:extLst>
            <a:ext uri="{909E8E84-426E-40DD-AFC4-6F175D3DCCD1}">
              <a14:hiddenFill xmlns:a14="http://schemas.microsoft.com/office/drawing/2010/main">
                <a:solidFill>
                  <a:srgbClr val="FFFFFF"/>
                </a:solidFill>
              </a14:hiddenFill>
            </a:ext>
          </a:extLst>
        </p:spPr>
      </p:pic>
      <p:sp>
        <p:nvSpPr>
          <p:cNvPr id="7" name="מציין מיקום של מספר שקופית 6"/>
          <p:cNvSpPr>
            <a:spLocks noGrp="1"/>
          </p:cNvSpPr>
          <p:nvPr>
            <p:ph type="sldNum" sz="quarter" idx="12"/>
          </p:nvPr>
        </p:nvSpPr>
        <p:spPr/>
        <p:txBody>
          <a:bodyPr/>
          <a:lstStyle/>
          <a:p>
            <a:fld id="{329E5F41-1819-CC4C-A361-86D446D94323}" type="slidenum">
              <a:rPr lang="pt-BR" smtClean="0"/>
              <a:pPr/>
              <a:t>39</a:t>
            </a:fld>
            <a:endParaRPr lang="pt-BR"/>
          </a:p>
        </p:txBody>
      </p:sp>
    </p:spTree>
    <p:extLst>
      <p:ext uri="{BB962C8B-B14F-4D97-AF65-F5344CB8AC3E}">
        <p14:creationId xmlns:p14="http://schemas.microsoft.com/office/powerpoint/2010/main" val="384588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06/11/2019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4</a:t>
            </a:fld>
            <a:endParaRPr lang="en-GB"/>
          </a:p>
        </p:txBody>
      </p:sp>
      <p:sp>
        <p:nvSpPr>
          <p:cNvPr id="5" name="TextBox 4"/>
          <p:cNvSpPr txBox="1"/>
          <p:nvPr/>
        </p:nvSpPr>
        <p:spPr>
          <a:xfrm>
            <a:off x="1968500" y="2270124"/>
            <a:ext cx="9207499" cy="2923877"/>
          </a:xfrm>
          <a:prstGeom prst="rect">
            <a:avLst/>
          </a:prstGeom>
          <a:noFill/>
        </p:spPr>
        <p:txBody>
          <a:bodyPr wrap="square" rtlCol="0">
            <a:spAutoFit/>
          </a:bodyPr>
          <a:lstStyle/>
          <a:p>
            <a:r>
              <a:rPr lang="en-US" dirty="0"/>
              <a:t>Continuous Quality Checking of Open Educational Resources of </a:t>
            </a:r>
            <a:r>
              <a:rPr lang="en-US" dirty="0" err="1"/>
              <a:t>EduOER</a:t>
            </a:r>
            <a:r>
              <a:rPr lang="en-US" dirty="0"/>
              <a:t> platform in order to improve user experience.</a:t>
            </a:r>
          </a:p>
          <a:p>
            <a:endParaRPr lang="en-US" dirty="0"/>
          </a:p>
          <a:p>
            <a:pPr marL="285750" indent="-285750">
              <a:buFont typeface="Arial" pitchFamily="34" charset="0"/>
              <a:buChar char="•"/>
            </a:pPr>
            <a:r>
              <a:rPr lang="en-US" dirty="0"/>
              <a:t>FCCN (~400 items removed)</a:t>
            </a:r>
          </a:p>
          <a:p>
            <a:pPr marL="285750" indent="-285750">
              <a:buFontTx/>
              <a:buChar char="-"/>
            </a:pPr>
            <a:endParaRPr lang="en-US" dirty="0"/>
          </a:p>
          <a:p>
            <a:pPr marL="285750" indent="-285750">
              <a:buFont typeface="Arial" pitchFamily="34" charset="0"/>
              <a:buChar char="•"/>
            </a:pPr>
            <a:r>
              <a:rPr lang="en-US" dirty="0"/>
              <a:t>MANIOC (~1600 items removed)</a:t>
            </a:r>
          </a:p>
          <a:p>
            <a:pPr marL="285750" indent="-285750">
              <a:buFont typeface="Arial" pitchFamily="34" charset="0"/>
              <a:buChar char="•"/>
            </a:pPr>
            <a:endParaRPr lang="en-US" dirty="0">
              <a:effectLst/>
            </a:endParaRPr>
          </a:p>
          <a:p>
            <a:pPr marL="0" lvl="1"/>
            <a:endParaRPr lang="en-US" sz="2000" dirty="0"/>
          </a:p>
          <a:p>
            <a:pPr marL="0" lvl="1"/>
            <a:r>
              <a:rPr lang="en-US" sz="2000" dirty="0"/>
              <a:t>We now have 63 repositories (32 HE and 31 K12 ).</a:t>
            </a:r>
          </a:p>
          <a:p>
            <a:pPr marL="285750" indent="-285750">
              <a:buFont typeface="Arial" pitchFamily="34" charset="0"/>
              <a:buChar char="•"/>
            </a:pPr>
            <a:endParaRPr lang="en-US" dirty="0">
              <a:effectLst/>
            </a:endParaRPr>
          </a:p>
        </p:txBody>
      </p:sp>
      <p:sp>
        <p:nvSpPr>
          <p:cNvPr id="6" name="TextBox 5"/>
          <p:cNvSpPr txBox="1"/>
          <p:nvPr/>
        </p:nvSpPr>
        <p:spPr>
          <a:xfrm>
            <a:off x="1968499" y="1000125"/>
            <a:ext cx="7223125" cy="707886"/>
          </a:xfrm>
          <a:prstGeom prst="rect">
            <a:avLst/>
          </a:prstGeom>
          <a:noFill/>
        </p:spPr>
        <p:txBody>
          <a:bodyPr wrap="square" rtlCol="0">
            <a:spAutoFit/>
          </a:bodyPr>
          <a:lstStyle/>
          <a:p>
            <a:r>
              <a:rPr lang="en-US" sz="4000" b="1" dirty="0"/>
              <a:t>TASK 3.3: OER</a:t>
            </a:r>
          </a:p>
        </p:txBody>
      </p:sp>
    </p:spTree>
    <p:extLst>
      <p:ext uri="{BB962C8B-B14F-4D97-AF65-F5344CB8AC3E}">
        <p14:creationId xmlns:p14="http://schemas.microsoft.com/office/powerpoint/2010/main" val="14378373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E9864-6637-1A4A-BFF1-81004BA3FC0D}"/>
              </a:ext>
            </a:extLst>
          </p:cNvPr>
          <p:cNvSpPr>
            <a:spLocks noGrp="1"/>
          </p:cNvSpPr>
          <p:nvPr>
            <p:ph type="title"/>
          </p:nvPr>
        </p:nvSpPr>
        <p:spPr/>
        <p:txBody>
          <a:bodyPr/>
          <a:lstStyle/>
          <a:p>
            <a:r>
              <a:rPr lang="en-US" dirty="0"/>
              <a:t>Platform for the communities </a:t>
            </a:r>
          </a:p>
        </p:txBody>
      </p:sp>
      <p:sp>
        <p:nvSpPr>
          <p:cNvPr id="3" name="Content Placeholder 2">
            <a:extLst>
              <a:ext uri="{FF2B5EF4-FFF2-40B4-BE49-F238E27FC236}">
                <a16:creationId xmlns:a16="http://schemas.microsoft.com/office/drawing/2014/main" id="{FBDB683E-3370-4C45-8A9E-F618490E5EBC}"/>
              </a:ext>
            </a:extLst>
          </p:cNvPr>
          <p:cNvSpPr>
            <a:spLocks noGrp="1"/>
          </p:cNvSpPr>
          <p:nvPr>
            <p:ph idx="1"/>
          </p:nvPr>
        </p:nvSpPr>
        <p:spPr/>
        <p:txBody>
          <a:bodyPr/>
          <a:lstStyle/>
          <a:p>
            <a:r>
              <a:rPr lang="en-US" dirty="0"/>
              <a:t>Central place for teacher to share and exchanges ideas  </a:t>
            </a:r>
          </a:p>
          <a:p>
            <a:pPr marL="0" indent="0">
              <a:buNone/>
            </a:pPr>
            <a:endParaRPr lang="en-US" dirty="0"/>
          </a:p>
          <a:p>
            <a:r>
              <a:rPr lang="en-US" dirty="0"/>
              <a:t>Moodle forum plugin </a:t>
            </a:r>
          </a:p>
          <a:p>
            <a:r>
              <a:rPr lang="en-US" dirty="0"/>
              <a:t>English language</a:t>
            </a:r>
          </a:p>
          <a:p>
            <a:pPr lvl="1"/>
            <a:r>
              <a:rPr lang="en-US" dirty="0"/>
              <a:t>Subgroup for local activity</a:t>
            </a:r>
          </a:p>
          <a:p>
            <a:pPr lvl="1"/>
            <a:endParaRPr lang="en-US" dirty="0"/>
          </a:p>
          <a:p>
            <a:r>
              <a:rPr lang="en-US" dirty="0"/>
              <a:t>Embed Facebook on the Moodle platform </a:t>
            </a:r>
          </a:p>
          <a:p>
            <a:pPr marL="0" indent="0">
              <a:buNone/>
            </a:pPr>
            <a:endParaRPr lang="en-US" dirty="0"/>
          </a:p>
          <a:p>
            <a:endParaRPr lang="en-US" dirty="0"/>
          </a:p>
        </p:txBody>
      </p:sp>
      <p:sp>
        <p:nvSpPr>
          <p:cNvPr id="4" name="Slide Number Placeholder 3">
            <a:extLst>
              <a:ext uri="{FF2B5EF4-FFF2-40B4-BE49-F238E27FC236}">
                <a16:creationId xmlns:a16="http://schemas.microsoft.com/office/drawing/2014/main" id="{659B5930-80B4-8F42-B1B4-81B977AB0666}"/>
              </a:ext>
            </a:extLst>
          </p:cNvPr>
          <p:cNvSpPr>
            <a:spLocks noGrp="1"/>
          </p:cNvSpPr>
          <p:nvPr>
            <p:ph type="sldNum" sz="quarter" idx="12"/>
          </p:nvPr>
        </p:nvSpPr>
        <p:spPr/>
        <p:txBody>
          <a:bodyPr/>
          <a:lstStyle/>
          <a:p>
            <a:fld id="{329E5F41-1819-CC4C-A361-86D446D94323}" type="slidenum">
              <a:rPr lang="pt-BR" smtClean="0"/>
              <a:pPr/>
              <a:t>40</a:t>
            </a:fld>
            <a:endParaRPr lang="pt-BR"/>
          </a:p>
        </p:txBody>
      </p:sp>
    </p:spTree>
    <p:extLst>
      <p:ext uri="{BB962C8B-B14F-4D97-AF65-F5344CB8AC3E}">
        <p14:creationId xmlns:p14="http://schemas.microsoft.com/office/powerpoint/2010/main" val="30972110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E5435-06C8-448E-A07F-F247D64D3B31}"/>
              </a:ext>
            </a:extLst>
          </p:cNvPr>
          <p:cNvSpPr>
            <a:spLocks noGrp="1"/>
          </p:cNvSpPr>
          <p:nvPr>
            <p:ph type="title"/>
          </p:nvPr>
        </p:nvSpPr>
        <p:spPr/>
        <p:txBody>
          <a:bodyPr/>
          <a:lstStyle/>
          <a:p>
            <a:r>
              <a:rPr lang="en-GB" dirty="0"/>
              <a:t>National teacher organizations and networks</a:t>
            </a:r>
            <a:r>
              <a:rPr lang="en-US" dirty="0"/>
              <a:t> </a:t>
            </a:r>
            <a:endParaRPr lang="en-IL" dirty="0"/>
          </a:p>
        </p:txBody>
      </p:sp>
      <p:sp>
        <p:nvSpPr>
          <p:cNvPr id="3" name="Content Placeholder 2">
            <a:extLst>
              <a:ext uri="{FF2B5EF4-FFF2-40B4-BE49-F238E27FC236}">
                <a16:creationId xmlns:a16="http://schemas.microsoft.com/office/drawing/2014/main" id="{DFBCA66A-B33E-4890-B1F9-23795BCD9D46}"/>
              </a:ext>
            </a:extLst>
          </p:cNvPr>
          <p:cNvSpPr>
            <a:spLocks noGrp="1"/>
          </p:cNvSpPr>
          <p:nvPr>
            <p:ph idx="1"/>
          </p:nvPr>
        </p:nvSpPr>
        <p:spPr/>
        <p:txBody>
          <a:bodyPr/>
          <a:lstStyle/>
          <a:p>
            <a:r>
              <a:rPr lang="en-US" dirty="0"/>
              <a:t>Israel Ministry of Education</a:t>
            </a:r>
          </a:p>
          <a:p>
            <a:r>
              <a:rPr lang="en-US" dirty="0"/>
              <a:t>Large number of schools</a:t>
            </a:r>
          </a:p>
          <a:p>
            <a:r>
              <a:rPr lang="en-US" dirty="0"/>
              <a:t>Central platform in Israel   </a:t>
            </a:r>
          </a:p>
          <a:p>
            <a:r>
              <a:rPr lang="en-US" dirty="0"/>
              <a:t>Local virtual meeting and webinar for teachers </a:t>
            </a:r>
            <a:endParaRPr lang="en-IL" dirty="0"/>
          </a:p>
        </p:txBody>
      </p:sp>
      <p:sp>
        <p:nvSpPr>
          <p:cNvPr id="4" name="Slide Number Placeholder 3">
            <a:extLst>
              <a:ext uri="{FF2B5EF4-FFF2-40B4-BE49-F238E27FC236}">
                <a16:creationId xmlns:a16="http://schemas.microsoft.com/office/drawing/2014/main" id="{08A540C3-46E2-49AA-A64F-54C5E46A7F66}"/>
              </a:ext>
            </a:extLst>
          </p:cNvPr>
          <p:cNvSpPr>
            <a:spLocks noGrp="1"/>
          </p:cNvSpPr>
          <p:nvPr>
            <p:ph type="sldNum" sz="quarter" idx="12"/>
          </p:nvPr>
        </p:nvSpPr>
        <p:spPr/>
        <p:txBody>
          <a:bodyPr/>
          <a:lstStyle/>
          <a:p>
            <a:fld id="{329E5F41-1819-CC4C-A361-86D446D94323}" type="slidenum">
              <a:rPr lang="pt-BR" smtClean="0"/>
              <a:pPr/>
              <a:t>41</a:t>
            </a:fld>
            <a:endParaRPr lang="pt-BR"/>
          </a:p>
        </p:txBody>
      </p:sp>
    </p:spTree>
    <p:extLst>
      <p:ext uri="{BB962C8B-B14F-4D97-AF65-F5344CB8AC3E}">
        <p14:creationId xmlns:p14="http://schemas.microsoft.com/office/powerpoint/2010/main" val="37987793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pic>
        <p:nvPicPr>
          <p:cNvPr id="83" name="Google Shape;83;p10"/>
          <p:cNvPicPr preferRelativeResize="0"/>
          <p:nvPr/>
        </p:nvPicPr>
        <p:blipFill rotWithShape="1">
          <a:blip r:embed="rId3">
            <a:alphaModFix/>
          </a:blip>
          <a:srcRect/>
          <a:stretch/>
        </p:blipFill>
        <p:spPr>
          <a:xfrm>
            <a:off x="2120857" y="0"/>
            <a:ext cx="7950285" cy="6750099"/>
          </a:xfrm>
          <a:prstGeom prst="rect">
            <a:avLst/>
          </a:prstGeom>
          <a:noFill/>
          <a:ln>
            <a:noFill/>
          </a:ln>
        </p:spPr>
      </p:pic>
      <p:sp>
        <p:nvSpPr>
          <p:cNvPr id="84" name="Google Shape;84;p10"/>
          <p:cNvSpPr txBox="1">
            <a:spLocks noGrp="1"/>
          </p:cNvSpPr>
          <p:nvPr>
            <p:ph type="ctrTitle"/>
          </p:nvPr>
        </p:nvSpPr>
        <p:spPr>
          <a:xfrm>
            <a:off x="1524000" y="1724627"/>
            <a:ext cx="9144000" cy="1785335"/>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accent2"/>
              </a:buClr>
              <a:buSzPts val="4400"/>
              <a:buFont typeface="Raleway"/>
              <a:buNone/>
            </a:pPr>
            <a:r>
              <a:rPr lang="en-GB">
                <a:solidFill>
                  <a:schemeClr val="accent2"/>
                </a:solidFill>
              </a:rPr>
              <a:t>THANK YOU FOR YOUR ATTENTION! </a:t>
            </a:r>
            <a:endParaRPr>
              <a:solidFill>
                <a:schemeClr val="accent2"/>
              </a:solidFill>
            </a:endParaRPr>
          </a:p>
        </p:txBody>
      </p:sp>
      <p:sp>
        <p:nvSpPr>
          <p:cNvPr id="85" name="Google Shape;85;p10"/>
          <p:cNvSpPr txBox="1">
            <a:spLocks noGrp="1"/>
          </p:cNvSpPr>
          <p:nvPr>
            <p:ph type="subTitle" idx="1"/>
          </p:nvPr>
        </p:nvSpPr>
        <p:spPr>
          <a:xfrm>
            <a:off x="1524000" y="4700588"/>
            <a:ext cx="9144000" cy="1655762"/>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1000"/>
              </a:spcBef>
              <a:spcAft>
                <a:spcPts val="0"/>
              </a:spcAft>
              <a:buClr>
                <a:schemeClr val="dk1"/>
              </a:buClr>
              <a:buSzPts val="2400"/>
              <a:buNone/>
            </a:pPr>
            <a:endParaRPr b="1" u="sng" dirty="0">
              <a:solidFill>
                <a:srgbClr val="1E4E79"/>
              </a:solidFill>
            </a:endParaRPr>
          </a:p>
          <a:p>
            <a:pPr marL="0" lvl="0" indent="0" algn="ctr" rtl="0">
              <a:lnSpc>
                <a:spcPct val="90000"/>
              </a:lnSpc>
              <a:spcBef>
                <a:spcPts val="1000"/>
              </a:spcBef>
              <a:spcAft>
                <a:spcPts val="0"/>
              </a:spcAft>
              <a:buClr>
                <a:srgbClr val="FFC000"/>
              </a:buClr>
              <a:buSzPts val="2400"/>
              <a:buNone/>
            </a:pPr>
            <a:r>
              <a:rPr lang="en-GB" b="1" u="sng" dirty="0">
                <a:solidFill>
                  <a:srgbClr val="FFC000"/>
                </a:solidFill>
              </a:rPr>
              <a:t>#up2universe</a:t>
            </a:r>
            <a:endParaRPr b="1" u="sng" dirty="0">
              <a:solidFill>
                <a:srgbClr val="FFC000"/>
              </a:solidFill>
            </a:endParaRPr>
          </a:p>
        </p:txBody>
      </p:sp>
      <p:sp>
        <p:nvSpPr>
          <p:cNvPr id="86" name="Google Shape;86;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a:t>www.up2university.eu</a:t>
            </a:r>
            <a:endParaRPr/>
          </a:p>
        </p:txBody>
      </p:sp>
      <p:sp>
        <p:nvSpPr>
          <p:cNvPr id="87" name="Google Shape;87;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42</a:t>
            </a:fld>
            <a:endParaRPr/>
          </a:p>
        </p:txBody>
      </p:sp>
    </p:spTree>
    <p:extLst>
      <p:ext uri="{BB962C8B-B14F-4D97-AF65-F5344CB8AC3E}">
        <p14:creationId xmlns:p14="http://schemas.microsoft.com/office/powerpoint/2010/main" val="3463184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06/11/2019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5</a:t>
            </a:fld>
            <a:endParaRPr lang="en-GB"/>
          </a:p>
        </p:txBody>
      </p:sp>
      <p:sp>
        <p:nvSpPr>
          <p:cNvPr id="5" name="TextBox 4"/>
          <p:cNvSpPr txBox="1"/>
          <p:nvPr/>
        </p:nvSpPr>
        <p:spPr>
          <a:xfrm>
            <a:off x="1992250" y="2270124"/>
            <a:ext cx="9207499" cy="892552"/>
          </a:xfrm>
          <a:prstGeom prst="rect">
            <a:avLst/>
          </a:prstGeom>
          <a:noFill/>
        </p:spPr>
        <p:txBody>
          <a:bodyPr wrap="square" rtlCol="0">
            <a:spAutoFit/>
          </a:bodyPr>
          <a:lstStyle/>
          <a:p>
            <a:pPr marL="285750" indent="-285750">
              <a:buFont typeface="Arial" pitchFamily="34" charset="0"/>
              <a:buChar char="•"/>
            </a:pPr>
            <a:r>
              <a:rPr lang="en-US" dirty="0"/>
              <a:t>Continuous improvement of the </a:t>
            </a:r>
            <a:r>
              <a:rPr lang="en-US" dirty="0" err="1"/>
              <a:t>WebSSO</a:t>
            </a:r>
            <a:r>
              <a:rPr lang="en-US" dirty="0"/>
              <a:t>.</a:t>
            </a:r>
          </a:p>
          <a:p>
            <a:pPr marL="285750" indent="-285750">
              <a:buFont typeface="Arial" pitchFamily="34" charset="0"/>
              <a:buChar char="•"/>
            </a:pPr>
            <a:endParaRPr lang="en-US" sz="1600" dirty="0"/>
          </a:p>
          <a:p>
            <a:pPr marL="285750" indent="-285750">
              <a:buFont typeface="Arial" pitchFamily="34" charset="0"/>
              <a:buChar char="•"/>
            </a:pPr>
            <a:r>
              <a:rPr lang="en-US" dirty="0"/>
              <a:t>Continuous bug fixing</a:t>
            </a:r>
            <a:endParaRPr lang="en-US" sz="1600" dirty="0"/>
          </a:p>
        </p:txBody>
      </p:sp>
      <p:sp>
        <p:nvSpPr>
          <p:cNvPr id="6" name="TextBox 5"/>
          <p:cNvSpPr txBox="1"/>
          <p:nvPr/>
        </p:nvSpPr>
        <p:spPr>
          <a:xfrm>
            <a:off x="1876302" y="1000125"/>
            <a:ext cx="7223125" cy="707886"/>
          </a:xfrm>
          <a:prstGeom prst="rect">
            <a:avLst/>
          </a:prstGeom>
          <a:noFill/>
        </p:spPr>
        <p:txBody>
          <a:bodyPr wrap="square" rtlCol="0">
            <a:spAutoFit/>
          </a:bodyPr>
          <a:lstStyle/>
          <a:p>
            <a:r>
              <a:rPr lang="en-US" sz="4000" b="1" dirty="0"/>
              <a:t>TASK 3.1</a:t>
            </a:r>
          </a:p>
        </p:txBody>
      </p:sp>
      <p:sp>
        <p:nvSpPr>
          <p:cNvPr id="7" name="TextBox 6"/>
          <p:cNvSpPr txBox="1"/>
          <p:nvPr/>
        </p:nvSpPr>
        <p:spPr>
          <a:xfrm>
            <a:off x="1876302" y="3859481"/>
            <a:ext cx="9572501" cy="1261884"/>
          </a:xfrm>
          <a:prstGeom prst="rect">
            <a:avLst/>
          </a:prstGeom>
          <a:noFill/>
        </p:spPr>
        <p:txBody>
          <a:bodyPr wrap="square" rtlCol="0">
            <a:spAutoFit/>
          </a:bodyPr>
          <a:lstStyle/>
          <a:p>
            <a:r>
              <a:rPr lang="en-US" sz="4000" b="1" dirty="0"/>
              <a:t>TASK 3.1,3.2,3.3</a:t>
            </a:r>
          </a:p>
          <a:p>
            <a:endParaRPr lang="en-US" dirty="0"/>
          </a:p>
          <a:p>
            <a:pPr marL="285750" indent="-285750">
              <a:buFont typeface="Arial" pitchFamily="34" charset="0"/>
              <a:buChar char="•"/>
            </a:pPr>
            <a:r>
              <a:rPr lang="en-US" dirty="0"/>
              <a:t>Submission of the final version of D.3.5 “Final Cloud Platform Overview”</a:t>
            </a:r>
          </a:p>
        </p:txBody>
      </p:sp>
    </p:spTree>
    <p:extLst>
      <p:ext uri="{BB962C8B-B14F-4D97-AF65-F5344CB8AC3E}">
        <p14:creationId xmlns:p14="http://schemas.microsoft.com/office/powerpoint/2010/main" val="161236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72407" y="1806518"/>
            <a:ext cx="6858000" cy="1339001"/>
          </a:xfrm>
        </p:spPr>
        <p:txBody>
          <a:bodyPr>
            <a:normAutofit/>
          </a:bodyPr>
          <a:lstStyle/>
          <a:p>
            <a:br>
              <a:rPr lang="pt-BR" sz="4050" dirty="0">
                <a:solidFill>
                  <a:schemeClr val="accent2"/>
                </a:solidFill>
              </a:rPr>
            </a:br>
            <a:r>
              <a:rPr lang="pt-BR" sz="4050" dirty="0">
                <a:solidFill>
                  <a:schemeClr val="accent2"/>
                </a:solidFill>
              </a:rPr>
              <a:t>WP1 &amp; SMC Update</a:t>
            </a:r>
          </a:p>
        </p:txBody>
      </p:sp>
      <p:sp>
        <p:nvSpPr>
          <p:cNvPr id="3" name="Subtítulo 2"/>
          <p:cNvSpPr>
            <a:spLocks noGrp="1"/>
          </p:cNvSpPr>
          <p:nvPr>
            <p:ph type="subTitle" idx="1"/>
          </p:nvPr>
        </p:nvSpPr>
        <p:spPr>
          <a:xfrm>
            <a:off x="2667000" y="3872406"/>
            <a:ext cx="6858000" cy="874986"/>
          </a:xfrm>
        </p:spPr>
        <p:txBody>
          <a:bodyPr>
            <a:normAutofit fontScale="77500" lnSpcReduction="20000"/>
          </a:bodyPr>
          <a:lstStyle/>
          <a:p>
            <a:pPr algn="l">
              <a:spcBef>
                <a:spcPts val="3000"/>
              </a:spcBef>
            </a:pPr>
            <a:r>
              <a:rPr lang="pt-BR" sz="2700" i="1" dirty="0"/>
              <a:t>Casper Dreef</a:t>
            </a:r>
          </a:p>
          <a:p>
            <a:pPr algn="l"/>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2667000" y="4747393"/>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err="1"/>
              <a:t>Webinar</a:t>
            </a:r>
            <a:r>
              <a:rPr lang="pt-BR" sz="1800" dirty="0"/>
              <a:t> #7 06/11/2019</a:t>
            </a:r>
            <a:br>
              <a:rPr lang="pt-BR" sz="1800" dirty="0"/>
            </a:br>
            <a:endParaRPr lang="pt-BR" sz="1800" dirty="0"/>
          </a:p>
        </p:txBody>
      </p:sp>
    </p:spTree>
    <p:extLst>
      <p:ext uri="{BB962C8B-B14F-4D97-AF65-F5344CB8AC3E}">
        <p14:creationId xmlns:p14="http://schemas.microsoft.com/office/powerpoint/2010/main" val="25199905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normAutofit/>
          </a:bodyPr>
          <a:lstStyle/>
          <a:p>
            <a:r>
              <a:rPr lang="en-GB" dirty="0"/>
              <a:t>Amendment &amp; extension </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r>
              <a:rPr lang="en-GB" dirty="0"/>
              <a:t>Under review by PO</a:t>
            </a:r>
          </a:p>
          <a:p>
            <a:endParaRPr lang="en-GB" dirty="0"/>
          </a:p>
          <a:p>
            <a:r>
              <a:rPr lang="en-GB" dirty="0"/>
              <a:t>No feedback on financial redistributions, but;</a:t>
            </a:r>
          </a:p>
          <a:p>
            <a:endParaRPr lang="en-GB" dirty="0"/>
          </a:p>
          <a:p>
            <a:r>
              <a:rPr lang="en-GB" dirty="0"/>
              <a:t>Semiofficially approved</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7</a:t>
            </a:fld>
            <a:endParaRPr lang="pt-BR"/>
          </a:p>
        </p:txBody>
      </p:sp>
    </p:spTree>
    <p:extLst>
      <p:ext uri="{BB962C8B-B14F-4D97-AF65-F5344CB8AC3E}">
        <p14:creationId xmlns:p14="http://schemas.microsoft.com/office/powerpoint/2010/main" val="1756814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normAutofit/>
          </a:bodyPr>
          <a:lstStyle/>
          <a:p>
            <a:r>
              <a:rPr lang="en-GB" dirty="0"/>
              <a:t>Sustainability</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r>
              <a:rPr lang="en-GB" dirty="0"/>
              <a:t>Education services survey</a:t>
            </a:r>
          </a:p>
          <a:p>
            <a:endParaRPr lang="en-GB" dirty="0"/>
          </a:p>
          <a:p>
            <a:r>
              <a:rPr lang="en-GB" dirty="0"/>
              <a:t>Target: NRENs</a:t>
            </a:r>
          </a:p>
          <a:p>
            <a:endParaRPr lang="en-GB" dirty="0"/>
          </a:p>
          <a:p>
            <a:r>
              <a:rPr lang="en-GB" dirty="0"/>
              <a:t>Soft CPD</a:t>
            </a:r>
          </a:p>
          <a:p>
            <a:endParaRPr lang="en-GB" dirty="0"/>
          </a:p>
          <a:p>
            <a:r>
              <a:rPr lang="en-GB" dirty="0"/>
              <a:t>Results: CSC and ARNES showed interest</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8</a:t>
            </a:fld>
            <a:endParaRPr lang="pt-BR"/>
          </a:p>
        </p:txBody>
      </p:sp>
    </p:spTree>
    <p:extLst>
      <p:ext uri="{BB962C8B-B14F-4D97-AF65-F5344CB8AC3E}">
        <p14:creationId xmlns:p14="http://schemas.microsoft.com/office/powerpoint/2010/main" val="2408284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4A88A-3B82-4B50-A270-6F0477E37A52}"/>
              </a:ext>
            </a:extLst>
          </p:cNvPr>
          <p:cNvSpPr>
            <a:spLocks noGrp="1"/>
          </p:cNvSpPr>
          <p:nvPr>
            <p:ph type="title"/>
          </p:nvPr>
        </p:nvSpPr>
        <p:spPr>
          <a:xfrm>
            <a:off x="1775520" y="260648"/>
            <a:ext cx="8229600" cy="1143000"/>
          </a:xfrm>
        </p:spPr>
        <p:txBody>
          <a:bodyPr>
            <a:normAutofit/>
          </a:bodyPr>
          <a:lstStyle/>
          <a:p>
            <a:pPr>
              <a:spcBef>
                <a:spcPts val="0"/>
              </a:spcBef>
              <a:buSzPct val="25000"/>
            </a:pPr>
            <a:r>
              <a:rPr lang="en-US" b="1" dirty="0">
                <a:latin typeface="Calibri" pitchFamily="34" charset="0"/>
                <a:cs typeface="Calibri" pitchFamily="34" charset="0"/>
              </a:rPr>
              <a:t>Subject Matter Committee</a:t>
            </a:r>
          </a:p>
        </p:txBody>
      </p:sp>
      <p:sp>
        <p:nvSpPr>
          <p:cNvPr id="3" name="Content Placeholder 2">
            <a:extLst>
              <a:ext uri="{FF2B5EF4-FFF2-40B4-BE49-F238E27FC236}">
                <a16:creationId xmlns:a16="http://schemas.microsoft.com/office/drawing/2014/main" id="{CDB58FAA-82ED-4513-9DBC-D1082DDCAACF}"/>
              </a:ext>
            </a:extLst>
          </p:cNvPr>
          <p:cNvSpPr>
            <a:spLocks noGrp="1"/>
          </p:cNvSpPr>
          <p:nvPr>
            <p:ph idx="1"/>
          </p:nvPr>
        </p:nvSpPr>
        <p:spPr/>
        <p:txBody>
          <a:bodyPr>
            <a:normAutofit/>
          </a:bodyPr>
          <a:lstStyle/>
          <a:p>
            <a:pPr fontAlgn="base"/>
            <a:r>
              <a:rPr lang="en-US" dirty="0"/>
              <a:t>SMC synchronizes its work with the National SMCs </a:t>
            </a:r>
          </a:p>
          <a:p>
            <a:pPr fontAlgn="base"/>
            <a:r>
              <a:rPr lang="en-US" dirty="0"/>
              <a:t>National SMCs support the pilots on:</a:t>
            </a:r>
          </a:p>
          <a:p>
            <a:pPr lvl="1" fontAlgn="base"/>
            <a:r>
              <a:rPr lang="en-US" dirty="0"/>
              <a:t>Working on </a:t>
            </a:r>
            <a:r>
              <a:rPr lang="en-US"/>
              <a:t>the preparation of </a:t>
            </a:r>
            <a:r>
              <a:rPr lang="en-US" dirty="0"/>
              <a:t>the material for the on line courses </a:t>
            </a:r>
          </a:p>
          <a:p>
            <a:pPr lvl="1" fontAlgn="base"/>
            <a:r>
              <a:rPr lang="en-US" dirty="0"/>
              <a:t>Evaluating the Questionnaires (teachers and students)</a:t>
            </a:r>
          </a:p>
          <a:p>
            <a:pPr lvl="1" fontAlgn="base"/>
            <a:r>
              <a:rPr lang="en-US" dirty="0"/>
              <a:t>Working  with the Focus groups</a:t>
            </a:r>
          </a:p>
          <a:p>
            <a:pPr lvl="1" fontAlgn="base"/>
            <a:r>
              <a:rPr lang="en-US" dirty="0"/>
              <a:t>Disseminating the project idea to several related projects in collaboration with the local Up2U organizations</a:t>
            </a:r>
          </a:p>
          <a:p>
            <a:endParaRPr lang="en-US" dirty="0"/>
          </a:p>
        </p:txBody>
      </p:sp>
    </p:spTree>
    <p:extLst>
      <p:ext uri="{BB962C8B-B14F-4D97-AF65-F5344CB8AC3E}">
        <p14:creationId xmlns:p14="http://schemas.microsoft.com/office/powerpoint/2010/main" val="2070819179"/>
      </p:ext>
    </p:extLst>
  </p:cSld>
  <p:clrMapOvr>
    <a:masterClrMapping/>
  </p:clrMapOvr>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p2u_template" id="{0C68E257-0723-4718-A557-3F2EE7F63187}" vid="{E3D0A6D1-21CA-447E-8233-3024701B51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 do Office</Template>
  <TotalTime>330</TotalTime>
  <Words>2004</Words>
  <Application>Microsoft Macintosh PowerPoint</Application>
  <PresentationFormat>Widescreen</PresentationFormat>
  <Paragraphs>428</Paragraphs>
  <Slides>42</Slides>
  <Notes>25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42</vt:i4>
      </vt:variant>
    </vt:vector>
  </HeadingPairs>
  <TitlesOfParts>
    <vt:vector size="50" baseType="lpstr">
      <vt:lpstr>Arial</vt:lpstr>
      <vt:lpstr>Calibri</vt:lpstr>
      <vt:lpstr>Courier New</vt:lpstr>
      <vt:lpstr>Noto Sans Symbols</vt:lpstr>
      <vt:lpstr>Raleway</vt:lpstr>
      <vt:lpstr>Raleway Light</vt:lpstr>
      <vt:lpstr>Wingdings</vt:lpstr>
      <vt:lpstr>Tema do Office</vt:lpstr>
      <vt:lpstr>Webinar #7</vt:lpstr>
      <vt:lpstr>Up2U   monthly webinar WP3</vt:lpstr>
      <vt:lpstr>PowerPoint Presentation</vt:lpstr>
      <vt:lpstr>PowerPoint Presentation</vt:lpstr>
      <vt:lpstr>PowerPoint Presentation</vt:lpstr>
      <vt:lpstr> WP1 &amp; SMC Update</vt:lpstr>
      <vt:lpstr>Amendment &amp; extension </vt:lpstr>
      <vt:lpstr>Sustainability</vt:lpstr>
      <vt:lpstr>Subject Matter Committee</vt:lpstr>
      <vt:lpstr>Up2U   monthly webinar WP2</vt:lpstr>
      <vt:lpstr>PowerPoint Presentation</vt:lpstr>
      <vt:lpstr>PowerPoint Presentation</vt:lpstr>
      <vt:lpstr>WP4 Webinar Update</vt:lpstr>
      <vt:lpstr>Platform status &amp; WP4 activity</vt:lpstr>
      <vt:lpstr>Next steps</vt:lpstr>
      <vt:lpstr>THANK YOU FOR YOUR ATTENTION!</vt:lpstr>
      <vt:lpstr>WP5 7th Webinar Update  activities in progress July-December 2019</vt:lpstr>
      <vt:lpstr>WP5 activity </vt:lpstr>
      <vt:lpstr>Pilots and international communities status </vt:lpstr>
      <vt:lpstr>Next steps (already started)</vt:lpstr>
      <vt:lpstr>Next steps (already started)</vt:lpstr>
      <vt:lpstr>THANK YOU FOR YOUR ATTENTION! </vt:lpstr>
      <vt:lpstr>WP6 UPDATE - November 2019</vt:lpstr>
      <vt:lpstr>Security Guidelines translation</vt:lpstr>
      <vt:lpstr> Schools: how to deal with security and digital identities </vt:lpstr>
      <vt:lpstr>WP6 meeting </vt:lpstr>
      <vt:lpstr>WP7. Pilot coordination and continuous risk assessment</vt:lpstr>
      <vt:lpstr>Pilots – Total Figures</vt:lpstr>
      <vt:lpstr>Pilot Evaluation</vt:lpstr>
      <vt:lpstr>Priorities for WP3 &amp; WP4</vt:lpstr>
      <vt:lpstr>Risk Assessment</vt:lpstr>
      <vt:lpstr>UP2U WP8 Sustainability and Exploitation of Results</vt:lpstr>
      <vt:lpstr>Sustainability Plan</vt:lpstr>
      <vt:lpstr>Centralized Model </vt:lpstr>
      <vt:lpstr>National Models </vt:lpstr>
      <vt:lpstr>Other Models </vt:lpstr>
      <vt:lpstr>TF- Learning Community  &amp; Organizations </vt:lpstr>
      <vt:lpstr>National &amp; International</vt:lpstr>
      <vt:lpstr>Task force Engaging communities</vt:lpstr>
      <vt:lpstr>Platform for the communities </vt:lpstr>
      <vt:lpstr>National teacher organizations and networks </vt:lpstr>
      <vt:lpstr>THANK YOU FOR YOUR ATTENTION!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WP1 Update</dc:title>
  <dc:creator>Casper Dreef</dc:creator>
  <cp:lastModifiedBy>Casper Dreef</cp:lastModifiedBy>
  <cp:revision>14</cp:revision>
  <dcterms:created xsi:type="dcterms:W3CDTF">2019-01-23T15:30:24Z</dcterms:created>
  <dcterms:modified xsi:type="dcterms:W3CDTF">2019-11-06T12:54:29Z</dcterms:modified>
</cp:coreProperties>
</file>