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858" r:id="rId2"/>
    <p:sldId id="859" r:id="rId3"/>
    <p:sldId id="861" r:id="rId4"/>
    <p:sldId id="860" r:id="rId5"/>
    <p:sldId id="862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ara Tóth" initials="BT" lastIdx="2" clrIdx="0">
    <p:extLst>
      <p:ext uri="{19B8F6BF-5375-455C-9EA6-DF929625EA0E}">
        <p15:presenceInfo xmlns:p15="http://schemas.microsoft.com/office/powerpoint/2012/main" userId="Barbara Tóth" providerId="None"/>
      </p:ext>
    </p:extLst>
  </p:cmAuthor>
  <p:cmAuthor id="2" name="AudreyGerber" initials="A" lastIdx="1" clrIdx="1">
    <p:extLst>
      <p:ext uri="{19B8F6BF-5375-455C-9EA6-DF929625EA0E}">
        <p15:presenceInfo xmlns:p15="http://schemas.microsoft.com/office/powerpoint/2012/main" userId="AudreyGerber" providerId="None"/>
      </p:ext>
    </p:extLst>
  </p:cmAuthor>
  <p:cmAuthor id="3" name="Gyongyi Horvath" initials="GH" lastIdx="12" clrIdx="2">
    <p:extLst>
      <p:ext uri="{19B8F6BF-5375-455C-9EA6-DF929625EA0E}">
        <p15:presenceInfo xmlns:p15="http://schemas.microsoft.com/office/powerpoint/2012/main" userId="S::gyongyi.horvath@geant.org::e47d36f6-b349-49a7-baae-b313e0db0bf3" providerId="AD"/>
      </p:ext>
    </p:extLst>
  </p:cmAuthor>
  <p:cmAuthor id="4" name=" " initials="" lastIdx="80" clrIdx="3">
    <p:extLst>
      <p:ext uri="{19B8F6BF-5375-455C-9EA6-DF929625EA0E}">
        <p15:presenceInfo xmlns:p15="http://schemas.microsoft.com/office/powerpoint/2012/main" userId="S::allan.third@open.ac.uk::47de3f51-e1af-4145-8bde-f136803e5a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21B"/>
    <a:srgbClr val="FFE8CB"/>
    <a:srgbClr val="F26522"/>
    <a:srgbClr val="F7941E"/>
    <a:srgbClr val="F2621E"/>
    <a:srgbClr val="FFAF4F"/>
    <a:srgbClr val="FFC681"/>
    <a:srgbClr val="3A82AA"/>
    <a:srgbClr val="F79219"/>
    <a:srgbClr val="E2E9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64" autoAdjust="0"/>
    <p:restoredTop sz="91531" autoAdjust="0"/>
  </p:normalViewPr>
  <p:slideViewPr>
    <p:cSldViewPr snapToGrid="0" snapToObjects="1">
      <p:cViewPr varScale="1">
        <p:scale>
          <a:sx n="104" d="100"/>
          <a:sy n="104" d="100"/>
        </p:scale>
        <p:origin x="8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5" d="100"/>
        <a:sy n="13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1CD18FE-659B-1940-B3B6-D6666B03A3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325887-839E-1441-957E-517FC78DD5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E9B31-A5A7-8841-8B60-31C3DA8A92CF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1332EC-3B42-1248-B189-F32E9E550D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4DDED9-9621-E44C-BDE3-4DAFAC31ED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7A9AB-FB2A-FA40-810C-0C8B69D218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9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4fed3c6a6b_2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" name="Google Shape;90;g4fed3c6a6b_2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75713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525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last few month we are promoting the engagement more communities </a:t>
            </a:r>
          </a:p>
          <a:p>
            <a:r>
              <a:rPr lang="en-US" dirty="0"/>
              <a:t>And we establish a cross WP’s Task Force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358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l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75C7E7F-D441-4BF6-9403-032681D33CD5}" type="datetime1">
              <a:rPr lang="hu-HU" smtClean="0"/>
              <a:t>2019. 11. 06.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9220200" cy="785758"/>
          </a:xfrm>
        </p:spPr>
        <p:txBody>
          <a:bodyPr>
            <a:normAutofit/>
          </a:bodyPr>
          <a:lstStyle>
            <a:lvl1pPr>
              <a:defRPr sz="32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CF89A329-5A2D-4464-A404-03F642A6D987}" type="datetime1">
              <a:rPr lang="hu-HU" smtClean="0"/>
              <a:t>2019. 11. 06.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777875"/>
          </a:xfrm>
        </p:spPr>
        <p:txBody>
          <a:bodyPr>
            <a:normAutofit/>
          </a:bodyPr>
          <a:lstStyle>
            <a:lvl1pPr>
              <a:defRPr sz="32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EA5F-CEED-4952-8D82-C4B84DEED931}" type="datetime1">
              <a:rPr lang="hu-HU" smtClean="0"/>
              <a:t>2019. 11. 06.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2882FCA4-D9A1-4B53-9E6F-8FF2217DD536}" type="datetime1">
              <a:rPr lang="hu-HU" smtClean="0"/>
              <a:t>2019. 11. 06.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 dirty="0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un.org/abou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ctrTitle"/>
          </p:nvPr>
        </p:nvSpPr>
        <p:spPr>
          <a:xfrm>
            <a:off x="1302328" y="1117133"/>
            <a:ext cx="9144000" cy="16566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b" anchorCtr="0">
            <a:noAutofit/>
          </a:bodyPr>
          <a:lstStyle/>
          <a:p>
            <a:pPr>
              <a:spcBef>
                <a:spcPts val="0"/>
              </a:spcBef>
              <a:buClr>
                <a:schemeClr val="accent2"/>
              </a:buClr>
              <a:buSzPts val="4100"/>
            </a:pPr>
            <a:r>
              <a:rPr lang="en-US" sz="5467" dirty="0">
                <a:solidFill>
                  <a:schemeClr val="accent2"/>
                </a:solidFill>
              </a:rPr>
              <a:t>TF- </a:t>
            </a:r>
            <a:r>
              <a:rPr lang="en" sz="5467" dirty="0">
                <a:solidFill>
                  <a:schemeClr val="accent2"/>
                </a:solidFill>
              </a:rPr>
              <a:t>Learning Community </a:t>
            </a:r>
            <a:br>
              <a:rPr lang="en" sz="5467" dirty="0">
                <a:solidFill>
                  <a:schemeClr val="accent2"/>
                </a:solidFill>
              </a:rPr>
            </a:br>
            <a:r>
              <a:rPr lang="en" sz="5467" dirty="0">
                <a:solidFill>
                  <a:schemeClr val="accent2"/>
                </a:solidFill>
              </a:rPr>
              <a:t>&amp; </a:t>
            </a:r>
            <a:r>
              <a:rPr lang="en-US" sz="5467" dirty="0">
                <a:solidFill>
                  <a:schemeClr val="accent2"/>
                </a:solidFill>
              </a:rPr>
              <a:t>Organizations </a:t>
            </a:r>
            <a:endParaRPr sz="5467" dirty="0">
              <a:solidFill>
                <a:schemeClr val="accent2"/>
              </a:solidFill>
            </a:endParaRPr>
          </a:p>
        </p:txBody>
      </p:sp>
      <p:sp>
        <p:nvSpPr>
          <p:cNvPr id="93" name="Google Shape;93;p19"/>
          <p:cNvSpPr txBox="1">
            <a:spLocks noGrp="1"/>
          </p:cNvSpPr>
          <p:nvPr>
            <p:ph type="subTitle" idx="1"/>
          </p:nvPr>
        </p:nvSpPr>
        <p:spPr>
          <a:xfrm>
            <a:off x="1524000" y="3597618"/>
            <a:ext cx="9144000" cy="116664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r>
              <a:rPr lang="en" sz="2800" b="1" dirty="0"/>
              <a:t>Eli Shmueli</a:t>
            </a:r>
          </a:p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endParaRPr lang="en" sz="2800" b="1" dirty="0"/>
          </a:p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r>
              <a:rPr lang="en-US" sz="2800" b="1" dirty="0"/>
              <a:t>IUCC-</a:t>
            </a:r>
            <a:r>
              <a:rPr lang="en-US" sz="2800" dirty="0"/>
              <a:t> Inter-University Computation Center</a:t>
            </a:r>
            <a:r>
              <a:rPr lang="en" sz="2800" dirty="0"/>
              <a:t>, Israel</a:t>
            </a:r>
            <a:br>
              <a:rPr lang="en" sz="2800" dirty="0"/>
            </a:br>
            <a:endParaRPr sz="2800" dirty="0"/>
          </a:p>
        </p:txBody>
      </p:sp>
      <p:sp>
        <p:nvSpPr>
          <p:cNvPr id="94" name="Google Shape;94;p19"/>
          <p:cNvSpPr txBox="1"/>
          <p:nvPr/>
        </p:nvSpPr>
        <p:spPr>
          <a:xfrm>
            <a:off x="1524000" y="5468903"/>
            <a:ext cx="9144000" cy="39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800"/>
            </a:pP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17932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B5343-3E4A-4442-9A61-BE791306D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aleway" panose="020B0503030101060003"/>
              </a:rPr>
              <a:t>National &amp; International</a:t>
            </a:r>
            <a:endParaRPr lang="x-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339850"/>
            <a:ext cx="6476999" cy="4522470"/>
          </a:xfrm>
        </p:spPr>
        <p:txBody>
          <a:bodyPr>
            <a:noAutofit/>
          </a:bodyPr>
          <a:lstStyle/>
          <a:p>
            <a:r>
              <a:rPr lang="en-GB" sz="2200" dirty="0"/>
              <a:t>National teacher organizations and networks.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Organizations that promote pedagogy and learning technologies for teachers and schools.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Professional teacher development programs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University and college outreach programs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Government educational programs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7315200" y="1339850"/>
            <a:ext cx="448627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80000"/>
              <a:buFontTx/>
              <a:buBlip>
                <a:blip r:embed="rId3"/>
              </a:buBlip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20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6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/>
              <a:t>GÉANT &amp; NRENs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Content providers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OER repositories for schools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Educational EU </a:t>
            </a:r>
            <a:br>
              <a:rPr lang="en-GB" sz="2200" dirty="0"/>
            </a:br>
            <a:r>
              <a:rPr lang="en-GB" sz="2200" dirty="0"/>
              <a:t>communities – </a:t>
            </a:r>
            <a:r>
              <a:rPr lang="en-GB" sz="2200" dirty="0" err="1"/>
              <a:t>Scientix</a:t>
            </a:r>
            <a:r>
              <a:rPr lang="en-GB" sz="2200" dirty="0"/>
              <a:t>, </a:t>
            </a:r>
            <a:r>
              <a:rPr lang="en-GB" sz="2200" dirty="0">
                <a:hlinkClick r:id="rId4"/>
              </a:rPr>
              <a:t>European </a:t>
            </a:r>
            <a:r>
              <a:rPr lang="en-GB" sz="2200" dirty="0" err="1">
                <a:hlinkClick r:id="rId4"/>
              </a:rPr>
              <a:t>Schoolnet</a:t>
            </a:r>
            <a:endParaRPr lang="en-GB" sz="2200" dirty="0"/>
          </a:p>
        </p:txBody>
      </p:sp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9441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EAE2F-3A6C-4F7C-A76D-886097D75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6246"/>
            <a:ext cx="9220200" cy="785758"/>
          </a:xfrm>
        </p:spPr>
        <p:txBody>
          <a:bodyPr>
            <a:noAutofit/>
          </a:bodyPr>
          <a:lstStyle/>
          <a:p>
            <a:r>
              <a:rPr lang="en-US" b="1" dirty="0">
                <a:latin typeface="Raleway" panose="020B0003030101060003" pitchFamily="34" charset="0"/>
              </a:rPr>
              <a:t>Task force</a:t>
            </a:r>
            <a:br>
              <a:rPr lang="en-US" b="1" dirty="0">
                <a:latin typeface="Raleway" panose="020B0003030101060003" pitchFamily="34" charset="0"/>
              </a:rPr>
            </a:br>
            <a:r>
              <a:rPr lang="en-US" b="0" dirty="0">
                <a:latin typeface="Raleway" panose="020B0003030101060003" pitchFamily="34" charset="0"/>
              </a:rPr>
              <a:t>Engaging communities</a:t>
            </a:r>
            <a:endParaRPr lang="x-none" b="0" dirty="0">
              <a:latin typeface="Raleway" panose="020B00030301010600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94162-3ECA-43CA-9D40-5CEDC0B01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4399"/>
            <a:ext cx="8794014" cy="4351338"/>
          </a:xfrm>
        </p:spPr>
        <p:txBody>
          <a:bodyPr>
            <a:normAutofit/>
          </a:bodyPr>
          <a:lstStyle/>
          <a:p>
            <a:r>
              <a:rPr lang="en-US" sz="2200" dirty="0"/>
              <a:t>Formulate a plan to expand Up2U’s usability by </a:t>
            </a:r>
            <a:r>
              <a:rPr lang="en-US" sz="2200" dirty="0">
                <a:solidFill>
                  <a:srgbClr val="ED7D31"/>
                </a:solidFill>
              </a:rPr>
              <a:t>engaging additional communities</a:t>
            </a:r>
            <a:r>
              <a:rPr lang="en-US" sz="2200" dirty="0"/>
              <a:t> in Europe and involving them in the Up2U ecosystem.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These communities include </a:t>
            </a:r>
            <a:r>
              <a:rPr lang="en-US" sz="2200" dirty="0">
                <a:solidFill>
                  <a:srgbClr val="ED7D31"/>
                </a:solidFill>
              </a:rPr>
              <a:t>national</a:t>
            </a:r>
            <a:r>
              <a:rPr lang="en-US" sz="2200" dirty="0"/>
              <a:t> and </a:t>
            </a:r>
            <a:r>
              <a:rPr lang="en-US" sz="2200" dirty="0">
                <a:solidFill>
                  <a:srgbClr val="ED7D31"/>
                </a:solidFill>
              </a:rPr>
              <a:t>international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D7D31"/>
                </a:solidFill>
              </a:rPr>
              <a:t>teacher</a:t>
            </a:r>
            <a:r>
              <a:rPr lang="en-US" sz="2200" dirty="0"/>
              <a:t> networks and </a:t>
            </a:r>
            <a:r>
              <a:rPr lang="en-US" sz="2200" dirty="0">
                <a:solidFill>
                  <a:srgbClr val="ED7D31"/>
                </a:solidFill>
              </a:rPr>
              <a:t>organizations</a:t>
            </a:r>
            <a:r>
              <a:rPr lang="en-US" sz="2200" dirty="0"/>
              <a:t> that support large numbers of schools, as well as </a:t>
            </a:r>
            <a:r>
              <a:rPr lang="en-US" sz="2200" dirty="0">
                <a:solidFill>
                  <a:srgbClr val="ED7D31"/>
                </a:solidFill>
              </a:rPr>
              <a:t>student communities</a:t>
            </a:r>
            <a:r>
              <a:rPr lang="en-US" sz="2200" dirty="0"/>
              <a:t> in both formal and informal educational programs.</a:t>
            </a:r>
            <a:endParaRPr lang="x-none" sz="2200" dirty="0"/>
          </a:p>
        </p:txBody>
      </p:sp>
      <p:pic>
        <p:nvPicPr>
          <p:cNvPr id="6" name="Picture 2" descr="×ª××¦××ª ×ª××× × ×¢×××¨ âªlearning communitiesâ¬â">
            <a:extLst>
              <a:ext uri="{FF2B5EF4-FFF2-40B4-BE49-F238E27FC236}">
                <a16:creationId xmlns:a16="http://schemas.microsoft.com/office/drawing/2014/main" id="{2C18EEEC-2C09-AD45-A90E-9C5730247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95730" y="2722540"/>
            <a:ext cx="3535122" cy="206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1611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E9864-6637-1A4A-BFF1-81004BA3F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Platform for the communities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B683E-3370-4C45-8A9E-F618490E5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Central place for teacher to share and exchanges ideas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Moodle forum plugin </a:t>
            </a:r>
          </a:p>
          <a:p>
            <a:r>
              <a:rPr lang="en-US" dirty="0"/>
              <a:t>English language</a:t>
            </a:r>
          </a:p>
          <a:p>
            <a:pPr lvl="1"/>
            <a:r>
              <a:rPr lang="en-US" dirty="0"/>
              <a:t>Subgroup for local activity</a:t>
            </a:r>
          </a:p>
          <a:p>
            <a:pPr lvl="1"/>
            <a:endParaRPr lang="en-US" dirty="0"/>
          </a:p>
          <a:p>
            <a:r>
              <a:rPr lang="en-US" dirty="0"/>
              <a:t>Embed Facebook on the Moodle platform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B5930-80B4-8F42-B1B4-81B977AB0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2148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E5435-06C8-448E-A07F-F247D64D3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National teacher organizations and networks</a:t>
            </a:r>
            <a:r>
              <a:rPr lang="en-US" dirty="0"/>
              <a:t> 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CA66A-B33E-4890-B1F9-23795BCD9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Israel Ministry of Education</a:t>
            </a:r>
          </a:p>
          <a:p>
            <a:r>
              <a:rPr lang="en-US" dirty="0"/>
              <a:t>Large number of schools</a:t>
            </a:r>
          </a:p>
          <a:p>
            <a:r>
              <a:rPr lang="en-US" dirty="0"/>
              <a:t>Central platform in Israel   </a:t>
            </a:r>
          </a:p>
          <a:p>
            <a:r>
              <a:rPr lang="en-US" dirty="0"/>
              <a:t>Local virtual meeting and webinar for teachers </a:t>
            </a:r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A540C3-46E2-49AA-A64F-54C5E46A7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13643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P1 Spring review slides v0.2" id="{C8860553-44FC-5442-A4CF-06715ACE7C4B}" vid="{65AB4D06-2F73-144D-83E6-53B815568F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6940</TotalTime>
  <Words>187</Words>
  <Application>Microsoft Office PowerPoint</Application>
  <PresentationFormat>Widescreen</PresentationFormat>
  <Paragraphs>47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Raleway</vt:lpstr>
      <vt:lpstr>Raleway Light</vt:lpstr>
      <vt:lpstr>Wingdings</vt:lpstr>
      <vt:lpstr>Tema do Office</vt:lpstr>
      <vt:lpstr>TF- Learning Community  &amp; Organizations </vt:lpstr>
      <vt:lpstr>National &amp; International</vt:lpstr>
      <vt:lpstr>Task force Engaging communities</vt:lpstr>
      <vt:lpstr>Platform for the communities </vt:lpstr>
      <vt:lpstr>National teacher organizations and networks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Periodic Review</dc:title>
  <dc:creator>Gyongyi Horvath</dc:creator>
  <cp:lastModifiedBy>eli Shmueli</cp:lastModifiedBy>
  <cp:revision>229</cp:revision>
  <cp:lastPrinted>2019-03-13T12:52:56Z</cp:lastPrinted>
  <dcterms:created xsi:type="dcterms:W3CDTF">2019-02-27T10:51:55Z</dcterms:created>
  <dcterms:modified xsi:type="dcterms:W3CDTF">2019-11-06T11:30:25Z</dcterms:modified>
</cp:coreProperties>
</file>