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6858000" cx="12192000"/>
  <p:notesSz cx="6858000" cy="9144000"/>
  <p:embeddedFontLst>
    <p:embeddedFont>
      <p:font typeface="Raleway"/>
      <p:regular r:id="rId11"/>
      <p:bold r:id="rId12"/>
      <p:italic r:id="rId13"/>
      <p:boldItalic r:id="rId14"/>
    </p:embeddedFont>
    <p:embeddedFont>
      <p:font typeface="Raleway Light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aleway-regular.fntdata"/><Relationship Id="rId10" Type="http://schemas.openxmlformats.org/officeDocument/2006/relationships/slide" Target="slides/slide6.xml"/><Relationship Id="rId13" Type="http://schemas.openxmlformats.org/officeDocument/2006/relationships/font" Target="fonts/Raleway-italic.fntdata"/><Relationship Id="rId12" Type="http://schemas.openxmlformats.org/officeDocument/2006/relationships/font" Target="fonts/Raleway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RalewayLight-regular.fntdata"/><Relationship Id="rId14" Type="http://schemas.openxmlformats.org/officeDocument/2006/relationships/font" Target="fonts/Raleway-boldItalic.fntdata"/><Relationship Id="rId17" Type="http://schemas.openxmlformats.org/officeDocument/2006/relationships/font" Target="fonts/RalewayLight-italic.fntdata"/><Relationship Id="rId16" Type="http://schemas.openxmlformats.org/officeDocument/2006/relationships/font" Target="fonts/RalewayLight-bold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18" Type="http://schemas.openxmlformats.org/officeDocument/2006/relationships/font" Target="fonts/RalewayLight-boldItalic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GB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" name="Google Shape;3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" name="Google Shape;45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46" name="Google Shape;46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" name="Google Shape;54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From Github issue tracker</a:t>
            </a:r>
            <a:endParaRPr/>
          </a:p>
        </p:txBody>
      </p:sp>
      <p:sp>
        <p:nvSpPr>
          <p:cNvPr id="55" name="Google Shape;55;p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" name="Google Shape;6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64" name="Google Shape;64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3" name="Google Shape;73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1" name="Google Shape;8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lide de título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0" i="0" sz="2400">
                <a:latin typeface="Raleway"/>
                <a:ea typeface="Raleway"/>
                <a:cs typeface="Raleway"/>
                <a:sym typeface="Raleway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0" name="Google Shape;20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e conteúdo" type="obj">
  <p:cSld name="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uas Partes de Conteúdo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4"/>
          <p:cNvSpPr txBox="1"/>
          <p:nvPr>
            <p:ph type="title"/>
          </p:nvPr>
        </p:nvSpPr>
        <p:spPr>
          <a:xfrm>
            <a:off x="838200" y="365125"/>
            <a:ext cx="9266499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>
                <a:latin typeface="Raleway"/>
                <a:ea typeface="Raleway"/>
                <a:cs typeface="Raleway"/>
                <a:sym typeface="Raleway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indent="-350519" lvl="1" marL="9144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2pPr>
            <a:lvl3pPr indent="-330200" lvl="2" marL="13716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3pPr>
            <a:lvl4pPr indent="-320039" lvl="3" marL="18288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4pPr>
            <a:lvl5pPr indent="-320039" lvl="4" marL="2286000" algn="just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Raleway"/>
              <a:buChar char="•"/>
              <a:defRPr b="0" i="0">
                <a:latin typeface="Raleway"/>
                <a:ea typeface="Raleway"/>
                <a:cs typeface="Raleway"/>
                <a:sym typeface="Raleway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9254924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  <a:defRPr b="1" i="0" sz="4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0356954" y="376059"/>
            <a:ext cx="1429735" cy="78937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>
            <a:off x="0" y="6721475"/>
            <a:ext cx="12192000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hyperlink" Target="mailto:wp4@lists.up2university.eu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ctrTitle"/>
          </p:nvPr>
        </p:nvSpPr>
        <p:spPr>
          <a:xfrm>
            <a:off x="1397876" y="1265689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5400"/>
              <a:buFont typeface="Raleway"/>
              <a:buNone/>
            </a:pPr>
            <a:r>
              <a:rPr lang="en-GB" sz="5400">
                <a:solidFill>
                  <a:schemeClr val="accent2"/>
                </a:solidFill>
              </a:rPr>
              <a:t>WP5 7</a:t>
            </a:r>
            <a:r>
              <a:rPr baseline="30000" lang="en-GB" sz="5400">
                <a:solidFill>
                  <a:schemeClr val="accent2"/>
                </a:solidFill>
              </a:rPr>
              <a:t>th</a:t>
            </a:r>
            <a:r>
              <a:rPr lang="en-GB" sz="5400">
                <a:solidFill>
                  <a:schemeClr val="accent2"/>
                </a:solidFill>
              </a:rPr>
              <a:t> Webinar Update </a:t>
            </a:r>
            <a:br>
              <a:rPr lang="en-GB" sz="5400">
                <a:solidFill>
                  <a:schemeClr val="accent2"/>
                </a:solidFill>
              </a:rPr>
            </a:br>
            <a:r>
              <a:rPr lang="en-GB" sz="3600">
                <a:solidFill>
                  <a:schemeClr val="accent2"/>
                </a:solidFill>
              </a:rPr>
              <a:t>activities in progress July-December 2019</a:t>
            </a:r>
            <a:endParaRPr/>
          </a:p>
        </p:txBody>
      </p:sp>
      <p:sp>
        <p:nvSpPr>
          <p:cNvPr id="41" name="Google Shape;41;p5"/>
          <p:cNvSpPr txBox="1"/>
          <p:nvPr>
            <p:ph idx="1" type="subTitle"/>
          </p:nvPr>
        </p:nvSpPr>
        <p:spPr>
          <a:xfrm>
            <a:off x="1524000" y="4020208"/>
            <a:ext cx="9144000" cy="11666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br>
              <a:rPr lang="en-GB"/>
            </a:br>
            <a:endParaRPr/>
          </a:p>
        </p:txBody>
      </p:sp>
      <p:sp>
        <p:nvSpPr>
          <p:cNvPr id="42" name="Google Shape;42;p5"/>
          <p:cNvSpPr txBox="1"/>
          <p:nvPr/>
        </p:nvSpPr>
        <p:spPr>
          <a:xfrm>
            <a:off x="1524000" y="5186855"/>
            <a:ext cx="9144000" cy="9691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Up2U Update 5</a:t>
            </a:r>
            <a:r>
              <a:rPr b="0" baseline="3000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th</a:t>
            </a:r>
            <a:r>
              <a:rPr b="0" i="0" lang="en-GB" sz="2400" u="none" cap="none" strike="noStrik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of November 2019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WP5 activity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Pedagogy coordination: starting Fall-19 cycle of pilots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Implementation of a Common Assessment Methodology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8 Meetings (starting from September) of the UROMA team on assessment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 meeting with TAU, planning a f2f meeting in Rome or Tel Aviv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WP5 preparation for a second WP5 Meeting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Remotely planning the meeting with contribution of each partner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Setting the dates - preparing  the most important issue to discuss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Gathering attention from all the involved partners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Preparing list of documents and contents to be delivered as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/>
              <a:t>Assigning to each partner its role into the D5.5 final Deliverable</a:t>
            </a:r>
            <a:endParaRPr/>
          </a:p>
          <a:p>
            <a:pPr indent="-1270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/>
          </a:p>
          <a:p>
            <a:pPr indent="0" lvl="0" marL="11430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0" lvl="0" marL="14224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None/>
            </a:pPr>
            <a:r>
              <a:t/>
            </a:r>
            <a:endParaRPr/>
          </a:p>
        </p:txBody>
      </p:sp>
      <p:sp>
        <p:nvSpPr>
          <p:cNvPr id="50" name="Google Shape;50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51" name="Google Shape;51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7"/>
          <p:cNvSpPr txBox="1"/>
          <p:nvPr>
            <p:ph type="title"/>
          </p:nvPr>
        </p:nvSpPr>
        <p:spPr>
          <a:xfrm>
            <a:off x="838200" y="365125"/>
            <a:ext cx="92202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Pilots and international communities status </a:t>
            </a:r>
            <a:endParaRPr/>
          </a:p>
        </p:txBody>
      </p:sp>
      <p:sp>
        <p:nvSpPr>
          <p:cNvPr id="58" name="Google Shape;58;p7"/>
          <p:cNvSpPr txBox="1"/>
          <p:nvPr>
            <p:ph idx="1" type="body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Raleway"/>
              <a:buChar char="•"/>
            </a:pPr>
            <a:r>
              <a:rPr lang="en-GB"/>
              <a:t>Pedagogical coordination of the next activities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 sz="2000"/>
              <a:t>WP5</a:t>
            </a:r>
            <a:r>
              <a:rPr lang="en-GB"/>
              <a:t> internal f2f meeting 14 of November in Rome or TaU to complete new Soft-CPD</a:t>
            </a:r>
            <a:endParaRPr sz="2000"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 sz="2400"/>
              <a:t>WP5 Meeting in Tel Aviv January 2020 (</a:t>
            </a:r>
            <a:r>
              <a:rPr lang="en-GB" sz="2400" u="sng"/>
              <a:t>a </a:t>
            </a:r>
            <a:r>
              <a:rPr lang="en-GB" u="sng"/>
              <a:t>call for contribution </a:t>
            </a:r>
            <a:r>
              <a:rPr lang="en-GB" sz="2400" u="sng"/>
              <a:t>will be prepared within 15 November</a:t>
            </a:r>
            <a:r>
              <a:rPr lang="en-GB" sz="2400"/>
              <a:t>)</a:t>
            </a:r>
            <a:endParaRPr sz="24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A review of all Pilots from Pilot Coordinators July 2019 – January 2020 </a:t>
            </a:r>
            <a:endParaRPr sz="20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Trouble and success collection, Exchanging best practices</a:t>
            </a:r>
            <a:endParaRPr sz="2000"/>
          </a:p>
          <a:p>
            <a:pPr indent="-228600" lvl="2" marL="1143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600"/>
              <a:buChar char="•"/>
            </a:pPr>
            <a:r>
              <a:rPr lang="en-GB" sz="2000"/>
              <a:t>Establishing and </a:t>
            </a:r>
            <a:r>
              <a:rPr lang="en-GB" sz="2000">
                <a:highlight>
                  <a:srgbClr val="FFFF00"/>
                </a:highlight>
              </a:rPr>
              <a:t>implementing</a:t>
            </a:r>
            <a:r>
              <a:rPr lang="en-GB" sz="2000"/>
              <a:t> a common Assessment Method to be tested since September 2019 - to April 2020</a:t>
            </a:r>
            <a:endParaRPr sz="2000"/>
          </a:p>
          <a:p>
            <a:pPr indent="-25908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Continuous Update of the Operational “next steps document” prepared with 12+ to-dos items, each assigned to specific owners</a:t>
            </a:r>
            <a:endParaRPr sz="2400"/>
          </a:p>
          <a:p>
            <a:pPr indent="-381000" lvl="0" marL="1371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•"/>
            </a:pPr>
            <a:r>
              <a:rPr lang="en-GB" sz="2400"/>
              <a:t>A structured agenda for the month September ’19 – January’20</a:t>
            </a:r>
            <a:endParaRPr sz="2400"/>
          </a:p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8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 </a:t>
            </a:r>
            <a:r>
              <a:rPr lang="en-GB" sz="2400"/>
              <a:t>(already started)</a:t>
            </a:r>
            <a:endParaRPr/>
          </a:p>
        </p:txBody>
      </p:sp>
      <p:sp>
        <p:nvSpPr>
          <p:cNvPr id="67" name="Google Shape;67;p8"/>
          <p:cNvSpPr txBox="1"/>
          <p:nvPr>
            <p:ph idx="1" type="body"/>
          </p:nvPr>
        </p:nvSpPr>
        <p:spPr>
          <a:xfrm>
            <a:off x="838200" y="1480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Deliverable 5.5: set the template and the role of contributors (started in Poznan, to be completed within 15 of November)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New Course and Content availability in English 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New and enhanced Learning Analytics collection, suitable for teachers, in English and/or  in national language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A structured document where contributors will upload content with a strictly ordered method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Transfer to each Pilot Coordination team the results of the new agreements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20"/>
              <a:buChar char="•"/>
            </a:pPr>
            <a:r>
              <a:rPr lang="en-GB"/>
              <a:t>Implement Learning scenario (CFM in Moodle, and other planned alternatives ) - Finalize the design of new Soft CPD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920"/>
              <a:buChar char="•"/>
            </a:pPr>
            <a:r>
              <a:rPr lang="en-GB"/>
              <a:t>Start implementation next Pilots, formal and non-formal scenarios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68" name="Google Shape;68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69" name="Google Shape;69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9"/>
          <p:cNvSpPr txBox="1"/>
          <p:nvPr>
            <p:ph type="title"/>
          </p:nvPr>
        </p:nvSpPr>
        <p:spPr>
          <a:xfrm>
            <a:off x="838200" y="365125"/>
            <a:ext cx="92202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aleway"/>
              <a:buNone/>
            </a:pPr>
            <a:r>
              <a:rPr lang="en-GB"/>
              <a:t>Next steps </a:t>
            </a:r>
            <a:r>
              <a:rPr lang="en-GB" sz="2400"/>
              <a:t>(already started)</a:t>
            </a:r>
            <a:endParaRPr/>
          </a:p>
        </p:txBody>
      </p:sp>
      <p:sp>
        <p:nvSpPr>
          <p:cNvPr id="76" name="Google Shape;76;p9"/>
          <p:cNvSpPr txBox="1"/>
          <p:nvPr>
            <p:ph idx="1" type="body"/>
          </p:nvPr>
        </p:nvSpPr>
        <p:spPr>
          <a:xfrm>
            <a:off x="838200" y="1480851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Dissemination activities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Establishing partnership with national group of educational services providers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Coordinating actions with external bodies </a:t>
            </a:r>
            <a:endParaRPr/>
          </a:p>
          <a:p>
            <a:pPr indent="-228600" lvl="2" marL="11430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F4F, T4F, P4F; Santa Cecilia; Sapyent, Loquis, Ammappalitalia 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40"/>
              <a:buChar char="•"/>
            </a:pPr>
            <a:r>
              <a:rPr lang="en-GB"/>
              <a:t>Outreach and communication to policy makers and potential stakeholders  (in progress)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a Minister of Education (english version, italian tranlation)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be subscribed by Pedagogical Experts (in Italy and WorldWide)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an activists organization (english)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40"/>
              <a:buChar char="•"/>
            </a:pPr>
            <a:r>
              <a:rPr lang="en-GB"/>
              <a:t>Letter to potential stakeholders</a:t>
            </a:r>
            <a:endParaRPr/>
          </a:p>
          <a:p>
            <a:pPr indent="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t/>
            </a:r>
            <a:endParaRPr/>
          </a:p>
          <a:p>
            <a:pPr indent="-8636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>
              <a:solidFill>
                <a:srgbClr val="FF000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240"/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78" name="Google Shape;78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20857" y="0"/>
            <a:ext cx="7950285" cy="675009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0"/>
          <p:cNvSpPr txBox="1"/>
          <p:nvPr>
            <p:ph type="ctrTitle"/>
          </p:nvPr>
        </p:nvSpPr>
        <p:spPr>
          <a:xfrm>
            <a:off x="1524000" y="1724627"/>
            <a:ext cx="9144000" cy="178533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400"/>
              <a:buFont typeface="Raleway"/>
              <a:buNone/>
            </a:pPr>
            <a:r>
              <a:rPr lang="en-GB">
                <a:solidFill>
                  <a:schemeClr val="accent2"/>
                </a:solidFill>
              </a:rPr>
              <a:t>THANK YOU FOR YOUR ATTENTION! 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85" name="Google Shape;85;p10"/>
          <p:cNvSpPr txBox="1"/>
          <p:nvPr>
            <p:ph idx="1" type="subTitle"/>
          </p:nvPr>
        </p:nvSpPr>
        <p:spPr>
          <a:xfrm>
            <a:off x="1524000" y="470058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400"/>
              <a:buNone/>
            </a:pPr>
            <a:r>
              <a:rPr b="1" lang="en-GB" u="sng">
                <a:solidFill>
                  <a:schemeClr val="hlink"/>
                </a:solidFill>
                <a:hlinkClick r:id="rId4"/>
              </a:rPr>
              <a:t>wp5@lists.up2university.eu</a:t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b="1" u="sng">
              <a:solidFill>
                <a:srgbClr val="1E4E79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C000"/>
              </a:buClr>
              <a:buSzPts val="2400"/>
              <a:buNone/>
            </a:pPr>
            <a:r>
              <a:rPr b="1" lang="en-GB" u="sng">
                <a:solidFill>
                  <a:srgbClr val="FFC000"/>
                </a:solidFill>
              </a:rPr>
              <a:t>#up2universe</a:t>
            </a:r>
            <a:endParaRPr b="1" u="sng">
              <a:solidFill>
                <a:srgbClr val="FFC000"/>
              </a:solidFill>
            </a:endParaRPr>
          </a:p>
        </p:txBody>
      </p:sp>
      <p:sp>
        <p:nvSpPr>
          <p:cNvPr id="86" name="Google Shape;86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www.up2university.eu</a:t>
            </a:r>
            <a:endParaRPr/>
          </a:p>
        </p:txBody>
      </p:sp>
      <p:sp>
        <p:nvSpPr>
          <p:cNvPr id="87" name="Google Shape;87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