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488" r:id="rId3"/>
    <p:sldId id="491" r:id="rId4"/>
    <p:sldId id="495" r:id="rId5"/>
    <p:sldId id="496" r:id="rId6"/>
    <p:sldId id="497" r:id="rId7"/>
    <p:sldId id="492" r:id="rId8"/>
    <p:sldId id="417" r:id="rId9"/>
    <p:sldId id="494" r:id="rId10"/>
    <p:sldId id="272" r:id="rId11"/>
    <p:sldId id="48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065081"/>
    <a:srgbClr val="1F4E79"/>
    <a:srgbClr val="99BDCB"/>
    <a:srgbClr val="4C7F94"/>
    <a:srgbClr val="C7DBE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1" autoAdjust="0"/>
    <p:restoredTop sz="94987" autoAdjust="0"/>
  </p:normalViewPr>
  <p:slideViewPr>
    <p:cSldViewPr snapToGrid="0">
      <p:cViewPr>
        <p:scale>
          <a:sx n="90" d="100"/>
          <a:sy n="90" d="100"/>
        </p:scale>
        <p:origin x="816" y="-298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133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11/03/2020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E783A04-4C02-4E92-A256-72ECDB790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913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078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959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065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D2EFC41-11F1-4065-B263-4CA2FD9C5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65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456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92z37G_KSk?feature=oembed" TargetMode="Externa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hyperlink" Target="https://docs.google.com/document/d/1J2SfA1dcsrVHDMVtCtH4SToW_niRztc4UioWPbI60ro/edit" TargetMode="External"/><Relationship Id="rId7" Type="http://schemas.openxmlformats.org/officeDocument/2006/relationships/hyperlink" Target="https://wiki.geant.org/display/gn43wp5/CommTrust+Components+Flow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geant.org/display/gn43wp5/CommTrust+Overall+Flow" TargetMode="External"/><Relationship Id="rId5" Type="http://schemas.openxmlformats.org/officeDocument/2006/relationships/hyperlink" Target="https://docs.google.com/document/d/1lNbKJvdv6Yl_mgXi-9p6icsu6mAhNX1W7jIPDcuNflM/edit" TargetMode="External"/><Relationship Id="rId4" Type="http://schemas.openxmlformats.org/officeDocument/2006/relationships/hyperlink" Target="https://docs.google.com/document/d/1Sk0u5BXdEpvXFzS-wrXD-dPil8UxeE3V5tbzez80oRg/ed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#3– 17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March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Branko Marovic/Alan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ewis/Sergio Gomez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Q1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Community-based Trust Establishment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E2B1CB-96CB-43D5-A150-E0BB8E66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Identity Proofing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37D29-1653-45B4-8FCD-34D9A5F24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03F64F-AD03-4B52-B931-927A59A013D3}"/>
              </a:ext>
            </a:extLst>
          </p:cNvPr>
          <p:cNvSpPr txBox="1"/>
          <p:nvPr/>
        </p:nvSpPr>
        <p:spPr>
          <a:xfrm>
            <a:off x="6360524" y="649233"/>
            <a:ext cx="50062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ReadID identity proofing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Reads ICAO 9303 compliant documents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Mobile app/SDK and SaaS backend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Facial matching – ‘liveness’ check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90E214-048E-4FBE-A55A-AFDA000962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27" y="531255"/>
            <a:ext cx="737754" cy="73775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CDACA99-964F-4DAB-A34F-FEBE3CF942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8220" y="1531073"/>
            <a:ext cx="1272374" cy="3556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8DEE82-C62C-4DAE-A572-63E30394B1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901" y="1306304"/>
            <a:ext cx="4077319" cy="2057388"/>
          </a:xfrm>
          <a:prstGeom prst="rect">
            <a:avLst/>
          </a:prstGeom>
        </p:spPr>
      </p:pic>
      <p:pic>
        <p:nvPicPr>
          <p:cNvPr id="1026" name="Picture 2" descr="Verify ID document authenticity">
            <a:extLst>
              <a:ext uri="{FF2B5EF4-FFF2-40B4-BE49-F238E27FC236}">
                <a16:creationId xmlns:a16="http://schemas.microsoft.com/office/drawing/2014/main" id="{349C568D-7F0E-4893-A5BC-CA7047494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364" y="1996694"/>
            <a:ext cx="14287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B95A8-CDC2-4FD1-B126-3E54E14538F9}"/>
              </a:ext>
            </a:extLst>
          </p:cNvPr>
          <p:cNvSpPr txBox="1"/>
          <p:nvPr/>
        </p:nvSpPr>
        <p:spPr>
          <a:xfrm>
            <a:off x="1073150" y="4816401"/>
            <a:ext cx="260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Here’s how it works</a:t>
            </a:r>
          </a:p>
        </p:txBody>
      </p:sp>
      <p:pic>
        <p:nvPicPr>
          <p:cNvPr id="8" name="Online Media 7" title="ReadID - NFC Passport Reader demo">
            <a:hlinkClick r:id="" action="ppaction://media"/>
            <a:extLst>
              <a:ext uri="{FF2B5EF4-FFF2-40B4-BE49-F238E27FC236}">
                <a16:creationId xmlns:a16="http://schemas.microsoft.com/office/drawing/2014/main" id="{F6610B0C-EEA2-4398-B7F8-3CD9FCC62F9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3498980" y="4004057"/>
            <a:ext cx="4397852" cy="247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7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61D270-9505-494A-989F-EEE8627FB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09" t="11767" r="9852"/>
          <a:stretch/>
        </p:blipFill>
        <p:spPr>
          <a:xfrm>
            <a:off x="8038405" y="1"/>
            <a:ext cx="3580384" cy="247590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/>
          <a:lstStyle/>
          <a:p>
            <a:r>
              <a:rPr lang="en-GB" dirty="0"/>
              <a:t>Follow-up on SFA Distributed Vetting</a:t>
            </a:r>
          </a:p>
          <a:p>
            <a:pPr lvl="1"/>
            <a:r>
              <a:rPr lang="en-GB" dirty="0"/>
              <a:t>Aim: Focus on a specific flow identified in cycle #1</a:t>
            </a:r>
          </a:p>
          <a:p>
            <a:pPr lvl="2"/>
            <a:r>
              <a:rPr lang="en-GB" dirty="0"/>
              <a:t>Community-based (Web of Trust Approach)</a:t>
            </a:r>
          </a:p>
          <a:p>
            <a:pPr lvl="2"/>
            <a:r>
              <a:rPr lang="en-GB" dirty="0"/>
              <a:t>Assumes a pre-existing trust fabric exists for R&amp;E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pPr lvl="2"/>
            <a:endParaRPr lang="en-GB" dirty="0"/>
          </a:p>
          <a:p>
            <a:r>
              <a:rPr lang="en-GB" dirty="0"/>
              <a:t>Identify and/or develop tools to support this approach</a:t>
            </a:r>
          </a:p>
          <a:p>
            <a:pPr lvl="1"/>
            <a:r>
              <a:rPr lang="en-GB" dirty="0"/>
              <a:t>Aim:  Detail the workflow and develop a PoC demo</a:t>
            </a:r>
          </a:p>
          <a:p>
            <a:pPr lvl="2"/>
            <a:r>
              <a:rPr lang="en-GB" dirty="0"/>
              <a:t>Identify use cases</a:t>
            </a:r>
          </a:p>
          <a:p>
            <a:pPr lvl="2"/>
            <a:r>
              <a:rPr lang="en-GB" dirty="0"/>
              <a:t>Elaborate typical flows</a:t>
            </a:r>
          </a:p>
          <a:p>
            <a:pPr lvl="2"/>
            <a:r>
              <a:rPr lang="en-GB" dirty="0"/>
              <a:t>Design data model</a:t>
            </a:r>
          </a:p>
          <a:p>
            <a:pPr lvl="2"/>
            <a:r>
              <a:rPr lang="en-GB" dirty="0"/>
              <a:t>Investigate tools (platforms, pre-existing components)</a:t>
            </a:r>
          </a:p>
          <a:p>
            <a:pPr lvl="2"/>
            <a:r>
              <a:rPr lang="en-GB" dirty="0"/>
              <a:t>Develop PoC that integrates some of the fabric</a:t>
            </a:r>
          </a:p>
          <a:p>
            <a:pPr lvl="2"/>
            <a:r>
              <a:rPr lang="en-GB" dirty="0"/>
              <a:t>Demonstrate PoC and gather feedback on areas of applicability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Overall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A82F6F-ED09-475F-B1FB-5B387343B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0" y="1598818"/>
            <a:ext cx="10638339" cy="3817525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22C8D203-2B00-4353-9D37-D9953AE031D1}"/>
              </a:ext>
            </a:extLst>
          </p:cNvPr>
          <p:cNvSpPr/>
          <p:nvPr/>
        </p:nvSpPr>
        <p:spPr>
          <a:xfrm>
            <a:off x="2759475" y="5704911"/>
            <a:ext cx="914400" cy="612648"/>
          </a:xfrm>
          <a:prstGeom prst="wedgeEllipseCallout">
            <a:avLst>
              <a:gd name="adj1" fmla="val 96528"/>
              <a:gd name="adj2" fmla="val -455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Proofing</a:t>
            </a:r>
          </a:p>
        </p:txBody>
      </p:sp>
      <p:sp>
        <p:nvSpPr>
          <p:cNvPr id="89" name="Speech Bubble: Oval 88">
            <a:extLst>
              <a:ext uri="{FF2B5EF4-FFF2-40B4-BE49-F238E27FC236}">
                <a16:creationId xmlns:a16="http://schemas.microsoft.com/office/drawing/2014/main" id="{A1F004E7-C12C-47BE-AD58-3C66BFDD9972}"/>
              </a:ext>
            </a:extLst>
          </p:cNvPr>
          <p:cNvSpPr/>
          <p:nvPr/>
        </p:nvSpPr>
        <p:spPr>
          <a:xfrm>
            <a:off x="3951910" y="5704911"/>
            <a:ext cx="117555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Verification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id="{78C2FA7A-4F12-48D9-A38E-9450300EF8A9}"/>
              </a:ext>
            </a:extLst>
          </p:cNvPr>
          <p:cNvSpPr/>
          <p:nvPr/>
        </p:nvSpPr>
        <p:spPr>
          <a:xfrm>
            <a:off x="5359400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Issuance</a:t>
            </a:r>
          </a:p>
        </p:txBody>
      </p:sp>
      <p:sp>
        <p:nvSpPr>
          <p:cNvPr id="95" name="Speech Bubble: Oval 94">
            <a:extLst>
              <a:ext uri="{FF2B5EF4-FFF2-40B4-BE49-F238E27FC236}">
                <a16:creationId xmlns:a16="http://schemas.microsoft.com/office/drawing/2014/main" id="{6D2BA16E-87CD-4AFF-9BD3-2D2C65118214}"/>
              </a:ext>
            </a:extLst>
          </p:cNvPr>
          <p:cNvSpPr/>
          <p:nvPr/>
        </p:nvSpPr>
        <p:spPr>
          <a:xfrm>
            <a:off x="6928955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Record keeping</a:t>
            </a:r>
          </a:p>
        </p:txBody>
      </p:sp>
      <p:sp>
        <p:nvSpPr>
          <p:cNvPr id="98" name="Speech Bubble: Oval 97">
            <a:extLst>
              <a:ext uri="{FF2B5EF4-FFF2-40B4-BE49-F238E27FC236}">
                <a16:creationId xmlns:a16="http://schemas.microsoft.com/office/drawing/2014/main" id="{B8F7A6F2-BC27-42CB-9654-5F4852D609F4}"/>
              </a:ext>
            </a:extLst>
          </p:cNvPr>
          <p:cNvSpPr/>
          <p:nvPr/>
        </p:nvSpPr>
        <p:spPr>
          <a:xfrm>
            <a:off x="8266570" y="5704911"/>
            <a:ext cx="113444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Activation</a:t>
            </a:r>
          </a:p>
        </p:txBody>
      </p:sp>
      <p:sp>
        <p:nvSpPr>
          <p:cNvPr id="99" name="Speech Bubble: Oval 98">
            <a:extLst>
              <a:ext uri="{FF2B5EF4-FFF2-40B4-BE49-F238E27FC236}">
                <a16:creationId xmlns:a16="http://schemas.microsoft.com/office/drawing/2014/main" id="{B5A02066-1104-48D2-88CD-0CA01C9189F3}"/>
              </a:ext>
            </a:extLst>
          </p:cNvPr>
          <p:cNvSpPr/>
          <p:nvPr/>
        </p:nvSpPr>
        <p:spPr>
          <a:xfrm>
            <a:off x="793750" y="5704911"/>
            <a:ext cx="914400" cy="612648"/>
          </a:xfrm>
          <a:prstGeom prst="wedgeEllipseCallout">
            <a:avLst>
              <a:gd name="adj1" fmla="val 59028"/>
              <a:gd name="adj2" fmla="val -441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Initiation</a:t>
            </a:r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B2EBB7-4A68-4F59-BA71-4BDC4ADDF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75" y="1289495"/>
            <a:ext cx="8528897" cy="505416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High-LOA guest enrolment - Initiation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2DBC3D06-F6A7-4852-937B-88C13ECD6E7D}"/>
              </a:ext>
            </a:extLst>
          </p:cNvPr>
          <p:cNvSpPr/>
          <p:nvPr/>
        </p:nvSpPr>
        <p:spPr>
          <a:xfrm>
            <a:off x="9086898" y="3846849"/>
            <a:ext cx="1583811" cy="1141840"/>
          </a:xfrm>
          <a:prstGeom prst="wedgeRoundRectCallout">
            <a:avLst>
              <a:gd name="adj1" fmla="val -216335"/>
              <a:gd name="adj2" fmla="val -78042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Token Registration demo</a:t>
            </a:r>
          </a:p>
        </p:txBody>
      </p:sp>
    </p:spTree>
    <p:extLst>
      <p:ext uri="{BB962C8B-B14F-4D97-AF65-F5344CB8AC3E}">
        <p14:creationId xmlns:p14="http://schemas.microsoft.com/office/powerpoint/2010/main" val="3796935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6DF423C-AC76-4DCB-83D5-B74AE600F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198" y="1136073"/>
            <a:ext cx="8491969" cy="519916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Identity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ED55A087-2652-4013-A7CB-A177E0CC92F6}"/>
              </a:ext>
            </a:extLst>
          </p:cNvPr>
          <p:cNvSpPr/>
          <p:nvPr/>
        </p:nvSpPr>
        <p:spPr>
          <a:xfrm>
            <a:off x="8833790" y="5048411"/>
            <a:ext cx="1583811" cy="1141840"/>
          </a:xfrm>
          <a:prstGeom prst="wedgeRoundRectCallout">
            <a:avLst>
              <a:gd name="adj1" fmla="val -186224"/>
              <a:gd name="adj2" fmla="val -31093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F2F Vetting demo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9F84901B-9CA9-455A-A483-07CA8F5F86BA}"/>
              </a:ext>
            </a:extLst>
          </p:cNvPr>
          <p:cNvSpPr/>
          <p:nvPr/>
        </p:nvSpPr>
        <p:spPr>
          <a:xfrm>
            <a:off x="8905159" y="3672999"/>
            <a:ext cx="1583811" cy="1141840"/>
          </a:xfrm>
          <a:prstGeom prst="wedgeRoundRectCallout">
            <a:avLst>
              <a:gd name="adj1" fmla="val -200761"/>
              <a:gd name="adj2" fmla="val -51846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ReadID</a:t>
            </a:r>
          </a:p>
          <a:p>
            <a:pPr algn="ctr"/>
            <a:r>
              <a:rPr lang="en-GB" dirty="0"/>
              <a:t> demo</a:t>
            </a:r>
          </a:p>
        </p:txBody>
      </p:sp>
    </p:spTree>
    <p:extLst>
      <p:ext uri="{BB962C8B-B14F-4D97-AF65-F5344CB8AC3E}">
        <p14:creationId xmlns:p14="http://schemas.microsoft.com/office/powerpoint/2010/main" val="1995573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063F97-954C-4671-BF42-7FAAA2ADA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075" y="1322756"/>
            <a:ext cx="8409660" cy="498350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Issuance/Activation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8DCAA59D-533B-4D59-A2BA-E21295B17043}"/>
              </a:ext>
            </a:extLst>
          </p:cNvPr>
          <p:cNvSpPr/>
          <p:nvPr/>
        </p:nvSpPr>
        <p:spPr>
          <a:xfrm>
            <a:off x="9040470" y="4309894"/>
            <a:ext cx="1583811" cy="1141840"/>
          </a:xfrm>
          <a:prstGeom prst="wedgeRoundRectCallout">
            <a:avLst>
              <a:gd name="adj1" fmla="val -198671"/>
              <a:gd name="adj2" fmla="val -37421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Issue Token demo</a:t>
            </a:r>
          </a:p>
        </p:txBody>
      </p:sp>
    </p:spTree>
    <p:extLst>
      <p:ext uri="{BB962C8B-B14F-4D97-AF65-F5344CB8AC3E}">
        <p14:creationId xmlns:p14="http://schemas.microsoft.com/office/powerpoint/2010/main" val="1982859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14670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GB" b="1" dirty="0"/>
          </a:p>
          <a:p>
            <a:r>
              <a:rPr lang="en-GB" b="1" dirty="0"/>
              <a:t>Status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Overall flow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Functional architecture for PoC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Collaboration with SURFnet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case identification underway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Initial PoC Management portal created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Integration with ReadID progressing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Discussions with interested communities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428078" y="210522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428998" y="3214874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318D6-D307-402E-A8FD-ED95C498C2EA}"/>
              </a:ext>
            </a:extLst>
          </p:cNvPr>
          <p:cNvSpPr txBox="1"/>
          <p:nvPr/>
        </p:nvSpPr>
        <p:spPr>
          <a:xfrm>
            <a:off x="5428078" y="2652873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428078" y="3805862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428078" y="4367998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126E2-5DAF-4AD5-9FDD-15A0CFD54ED3}"/>
              </a:ext>
            </a:extLst>
          </p:cNvPr>
          <p:cNvSpPr txBox="1"/>
          <p:nvPr/>
        </p:nvSpPr>
        <p:spPr>
          <a:xfrm>
            <a:off x="5395192" y="492199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9A070F3-E29E-4462-81EC-24C994107D42}"/>
              </a:ext>
            </a:extLst>
          </p:cNvPr>
          <p:cNvPicPr/>
          <p:nvPr/>
        </p:nvPicPr>
        <p:blipFill rotWithShape="1">
          <a:blip r:embed="rId4"/>
          <a:srcRect l="22793" t="28127" r="48997" b="5693"/>
          <a:stretch/>
        </p:blipFill>
        <p:spPr bwMode="auto">
          <a:xfrm>
            <a:off x="6510346" y="1084580"/>
            <a:ext cx="3553428" cy="46888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4965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4189A4-8E4D-4B1A-ADD3-D338ED632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Looking ahead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38D89-4E13-4B13-8F46-F47B2A655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DB48BA-179A-4F59-A064-45DC16C471F2}"/>
              </a:ext>
            </a:extLst>
          </p:cNvPr>
          <p:cNvSpPr/>
          <p:nvPr/>
        </p:nvSpPr>
        <p:spPr>
          <a:xfrm>
            <a:off x="1648711" y="1293777"/>
            <a:ext cx="906602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There are a number of tasks underway and some still to complete until the topic is fully explored. In  particular:-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Fully identifying all the applicable use cases engaging with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Agreeing the subset to be supported by the PoC demonstrator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Identifying the various possible sub-flows for different use cases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Building a working PoC demonstrator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Creating a package for the community from the existing documentation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Feedback of results to community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63A6206-27E8-4AD7-A3EE-AEEC4E387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2" y="556023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48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Distributed Vetting - Multi-Factor Authentication Report </a:t>
            </a:r>
            <a:r>
              <a:rPr lang="en-US" dirty="0">
                <a:hlinkClick r:id="rId3"/>
              </a:rPr>
              <a:t>https://docs.google.com/document/d/1J2SfA1dcsrVHDMVtCtH4SToW_niRztc4UioWPbI60ro/edit#</a:t>
            </a:r>
            <a:endParaRPr lang="en-GB" dirty="0"/>
          </a:p>
          <a:p>
            <a:r>
              <a:rPr lang="en-GB" dirty="0"/>
              <a:t>Community trust vetting demonstrator </a:t>
            </a:r>
            <a:r>
              <a:rPr lang="en-GB" dirty="0">
                <a:hlinkClick r:id="rId4"/>
              </a:rPr>
              <a:t>https://docs.google.com/document/d/1Sk0u5BXdEpvXFzS-wrXD-dPil8UxeE3V5tbzez80oRg/edit#</a:t>
            </a:r>
            <a:endParaRPr lang="en-GB" dirty="0"/>
          </a:p>
          <a:p>
            <a:r>
              <a:rPr lang="en-GB" dirty="0"/>
              <a:t>Community Trust Use Cases </a:t>
            </a:r>
            <a:r>
              <a:rPr lang="en-GB" dirty="0">
                <a:hlinkClick r:id="rId5"/>
              </a:rPr>
              <a:t>https://docs.google.com/document/d/1lNbKJvdv6Yl_mgXi-9p6icsu6mAhNX1W7jIPDcuNflM/edit#</a:t>
            </a:r>
            <a:endParaRPr lang="en-GB" dirty="0"/>
          </a:p>
          <a:p>
            <a:r>
              <a:rPr lang="en-GB" dirty="0" err="1"/>
              <a:t>CommTrust</a:t>
            </a:r>
            <a:r>
              <a:rPr lang="en-GB" dirty="0"/>
              <a:t> Overall Flow </a:t>
            </a:r>
            <a:r>
              <a:rPr lang="en-GB" dirty="0">
                <a:hlinkClick r:id="rId6"/>
              </a:rPr>
              <a:t>https://wiki.geant.org/display/gn43wp5/CommTrust+Overall+Flow</a:t>
            </a:r>
            <a:endParaRPr lang="en-GB" dirty="0"/>
          </a:p>
          <a:p>
            <a:r>
              <a:rPr lang="en-GB" dirty="0" err="1"/>
              <a:t>CommTrust</a:t>
            </a:r>
            <a:r>
              <a:rPr lang="en-GB" dirty="0"/>
              <a:t> Components Flow </a:t>
            </a:r>
            <a:r>
              <a:rPr lang="en-GB" dirty="0">
                <a:hlinkClick r:id="rId7"/>
              </a:rPr>
              <a:t>https://wiki.geant.org/display/gn43wp5/CommTrust+Components+Flow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Current work documents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953EC5-7B0A-4756-BDBE-A967EFDE53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94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38438</TotalTime>
  <Words>483</Words>
  <Application>Microsoft Office PowerPoint</Application>
  <PresentationFormat>Widescreen</PresentationFormat>
  <Paragraphs>122</Paragraphs>
  <Slides>11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Myriad Pro</vt:lpstr>
      <vt:lpstr>Office Theme</vt:lpstr>
      <vt:lpstr>PowerPoint Presentation</vt:lpstr>
      <vt:lpstr>Background</vt:lpstr>
      <vt:lpstr>Overall workflow</vt:lpstr>
      <vt:lpstr>High-LOA guest enrolment - Initiation</vt:lpstr>
      <vt:lpstr>Identity Verification</vt:lpstr>
      <vt:lpstr>Issuance/Activation</vt:lpstr>
      <vt:lpstr>Activities status</vt:lpstr>
      <vt:lpstr>Looking ahead</vt:lpstr>
      <vt:lpstr>Current work documents</vt:lpstr>
      <vt:lpstr>PowerPoint Presentation</vt:lpstr>
      <vt:lpstr>Identity Proofing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170</cp:revision>
  <cp:lastPrinted>2019-11-12T08:58:00Z</cp:lastPrinted>
  <dcterms:created xsi:type="dcterms:W3CDTF">2019-01-29T11:50:49Z</dcterms:created>
  <dcterms:modified xsi:type="dcterms:W3CDTF">2020-03-17T13:26:57Z</dcterms:modified>
</cp:coreProperties>
</file>