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412" r:id="rId3"/>
    <p:sldId id="413" r:id="rId4"/>
    <p:sldId id="402" r:id="rId5"/>
    <p:sldId id="446" r:id="rId6"/>
    <p:sldId id="445" r:id="rId7"/>
    <p:sldId id="441" r:id="rId8"/>
    <p:sldId id="442" r:id="rId9"/>
    <p:sldId id="404" r:id="rId10"/>
    <p:sldId id="443" r:id="rId11"/>
    <p:sldId id="444" r:id="rId12"/>
    <p:sldId id="423" r:id="rId13"/>
    <p:sldId id="420" r:id="rId14"/>
    <p:sldId id="424" r:id="rId15"/>
    <p:sldId id="426" r:id="rId16"/>
    <p:sldId id="425" r:id="rId17"/>
    <p:sldId id="418" r:id="rId18"/>
    <p:sldId id="430" r:id="rId19"/>
    <p:sldId id="432" r:id="rId20"/>
    <p:sldId id="431" r:id="rId21"/>
    <p:sldId id="435" r:id="rId22"/>
    <p:sldId id="434" r:id="rId23"/>
    <p:sldId id="411" r:id="rId24"/>
    <p:sldId id="3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  <a:srgbClr val="6399ED"/>
    <a:srgbClr val="000000"/>
    <a:srgbClr val="121212"/>
    <a:srgbClr val="33CC33"/>
    <a:srgbClr val="9CDEFC"/>
    <a:srgbClr val="FFFF99"/>
    <a:srgbClr val="99FF99"/>
    <a:srgbClr val="FF9933"/>
    <a:srgbClr val="4FB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8" autoAdjust="0"/>
    <p:restoredTop sz="95331" autoAdjust="0"/>
  </p:normalViewPr>
  <p:slideViewPr>
    <p:cSldViewPr>
      <p:cViewPr varScale="1">
        <p:scale>
          <a:sx n="60" d="100"/>
          <a:sy n="60" d="100"/>
        </p:scale>
        <p:origin x="1740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6" d="100"/>
        <a:sy n="13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FF4A7-1093-BF49-9C42-54C7D23FA532}" type="datetime1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C64D4-572A-7F4D-B7A7-6C063E7F3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B43EE-3F82-EC41-86FD-8B415FD91FA5}" type="datetime1">
              <a:rPr lang="en-US" smtClean="0"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E7940-C0F7-8441-9008-70287E70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0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4FB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FB3CF"/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Afgeronde rechthoek 9"/>
          <p:cNvSpPr/>
          <p:nvPr userDrawn="1"/>
        </p:nvSpPr>
        <p:spPr>
          <a:xfrm>
            <a:off x="372818" y="1600200"/>
            <a:ext cx="8466382" cy="4572000"/>
          </a:xfrm>
          <a:prstGeom prst="roundRect">
            <a:avLst>
              <a:gd name="adj" fmla="val 3364"/>
            </a:avLst>
          </a:prstGeom>
          <a:noFill/>
          <a:ln>
            <a:solidFill>
              <a:srgbClr val="4FB3C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04800" y="381000"/>
            <a:ext cx="8610600" cy="6172200"/>
          </a:xfrm>
          <a:prstGeom prst="roundRect">
            <a:avLst>
              <a:gd name="adj" fmla="val 3015"/>
            </a:avLst>
          </a:prstGeom>
          <a:solidFill>
            <a:srgbClr val="5FAF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7" name="Picture 16" descr="SURFnet%20transpara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05600" y="5486400"/>
            <a:ext cx="1905000" cy="781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4554-6E24-1E4A-B29C-573DF4023FF3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6CC61-01DE-3D40-A5E7-CD2D29769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8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novatie-regeling-578x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1"/>
            <a:ext cx="9144000" cy="5029200"/>
          </a:xfrm>
          <a:prstGeom prst="rect">
            <a:avLst/>
          </a:prstGeom>
        </p:spPr>
      </p:pic>
      <p:pic>
        <p:nvPicPr>
          <p:cNvPr id="8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33400" y="533400"/>
            <a:ext cx="8153400" cy="13716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NFV </a:t>
            </a:r>
            <a:r>
              <a:rPr lang="en-US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PoC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update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424354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November, 2017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Wouter Huisman</a:t>
            </a:r>
            <a:endParaRPr lang="nl-NL" dirty="0"/>
          </a:p>
        </p:txBody>
      </p:sp>
      <p:pic>
        <p:nvPicPr>
          <p:cNvPr id="12" name="Picture 11" descr="SURFnet%20transpara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562600"/>
            <a:ext cx="1905000" cy="78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9" b="8577"/>
          <a:stretch/>
        </p:blipFill>
        <p:spPr>
          <a:xfrm>
            <a:off x="1371600" y="1724930"/>
            <a:ext cx="6781800" cy="43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11</a:t>
            </a:fld>
            <a:endParaRPr lang="nl-N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3" b="8390"/>
          <a:stretch/>
        </p:blipFill>
        <p:spPr>
          <a:xfrm>
            <a:off x="1295400" y="1752600"/>
            <a:ext cx="6705600" cy="41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1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vMX</a:t>
            </a:r>
            <a:r>
              <a:rPr lang="en-US" dirty="0" smtClean="0"/>
              <a:t> behaved slightly different than MX</a:t>
            </a:r>
            <a:endParaRPr lang="en-US" dirty="0"/>
          </a:p>
          <a:p>
            <a:r>
              <a:rPr lang="en-US" dirty="0" smtClean="0"/>
              <a:t>DPDK NICs</a:t>
            </a:r>
          </a:p>
          <a:p>
            <a:pPr lvl="1"/>
            <a:r>
              <a:rPr lang="en-US" dirty="0" err="1" smtClean="0"/>
              <a:t>Mellanox</a:t>
            </a:r>
            <a:r>
              <a:rPr lang="en-US" dirty="0" smtClean="0"/>
              <a:t> NIC </a:t>
            </a:r>
            <a:r>
              <a:rPr lang="en-US" dirty="0" err="1" smtClean="0"/>
              <a:t>niet</a:t>
            </a:r>
            <a:r>
              <a:rPr lang="en-US" dirty="0" smtClean="0"/>
              <a:t> supported by Contrail 3.2/4</a:t>
            </a:r>
          </a:p>
          <a:p>
            <a:pPr lvl="1"/>
            <a:r>
              <a:rPr lang="en-US" dirty="0" smtClean="0"/>
              <a:t>Intel x710 NIC bug</a:t>
            </a:r>
            <a:endParaRPr lang="en-US" dirty="0"/>
          </a:p>
          <a:p>
            <a:r>
              <a:rPr lang="en-US" dirty="0" smtClean="0"/>
              <a:t>L2 networking clearly less well supported </a:t>
            </a:r>
            <a:r>
              <a:rPr lang="en-US" dirty="0" smtClean="0">
                <a:sym typeface="Wingdings"/>
              </a:rPr>
              <a:t> L3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39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components </a:t>
            </a:r>
            <a:r>
              <a:rPr lang="mr-IN" dirty="0" smtClean="0"/>
              <a:t>–</a:t>
            </a:r>
            <a:r>
              <a:rPr lang="en-US" dirty="0" smtClean="0"/>
              <a:t> take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67400" y="5941516"/>
            <a:ext cx="2133600" cy="365125"/>
          </a:xfrm>
        </p:spPr>
        <p:txBody>
          <a:bodyPr/>
          <a:lstStyle/>
          <a:p>
            <a:fld id="{B6B5D4A3-EC48-4948-B56B-369ED226E95B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5" name="Rectangle 4"/>
          <p:cNvSpPr/>
          <p:nvPr/>
        </p:nvSpPr>
        <p:spPr>
          <a:xfrm>
            <a:off x="3038794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>
            <a:off x="2962594" y="3906685"/>
            <a:ext cx="1676400" cy="369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Pica8 switch</a:t>
            </a:r>
          </a:p>
        </p:txBody>
      </p:sp>
      <p:cxnSp>
        <p:nvCxnSpPr>
          <p:cNvPr id="18" name="Straight Connector 17"/>
          <p:cNvCxnSpPr>
            <a:stCxn id="5" idx="2"/>
          </p:cNvCxnSpPr>
          <p:nvPr/>
        </p:nvCxnSpPr>
        <p:spPr>
          <a:xfrm>
            <a:off x="31149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3435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5721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6" idx="0"/>
          </p:cNvCxnSpPr>
          <p:nvPr/>
        </p:nvCxnSpPr>
        <p:spPr>
          <a:xfrm>
            <a:off x="38007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0293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2579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86594" y="3514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267393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37" name="Rectangle 36"/>
          <p:cNvSpPr/>
          <p:nvPr/>
        </p:nvSpPr>
        <p:spPr>
          <a:xfrm>
            <a:off x="3495992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38" name="Rectangle 37"/>
          <p:cNvSpPr/>
          <p:nvPr/>
        </p:nvSpPr>
        <p:spPr>
          <a:xfrm>
            <a:off x="3724591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39" name="Rectangle 38"/>
          <p:cNvSpPr/>
          <p:nvPr/>
        </p:nvSpPr>
        <p:spPr>
          <a:xfrm>
            <a:off x="3953190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4181789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sp>
        <p:nvSpPr>
          <p:cNvPr id="41" name="Rectangle 40"/>
          <p:cNvSpPr/>
          <p:nvPr/>
        </p:nvSpPr>
        <p:spPr>
          <a:xfrm>
            <a:off x="4410388" y="2600201"/>
            <a:ext cx="15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dirty="0" smtClean="0"/>
              <a:t>blade</a:t>
            </a:r>
            <a:endParaRPr lang="en-US" sz="11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4332880" y="4276601"/>
            <a:ext cx="0" cy="39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125271" y="3027782"/>
            <a:ext cx="2759810" cy="3415384"/>
            <a:chOff x="125271" y="3442616"/>
            <a:chExt cx="2759810" cy="3415384"/>
          </a:xfrm>
        </p:grpSpPr>
        <p:sp>
          <p:nvSpPr>
            <p:cNvPr id="49" name="Rectangle 48"/>
            <p:cNvSpPr/>
            <p:nvPr/>
          </p:nvSpPr>
          <p:spPr>
            <a:xfrm>
              <a:off x="1107330" y="4234235"/>
              <a:ext cx="1295400" cy="914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Contrail</a:t>
              </a:r>
            </a:p>
            <a:p>
              <a:pPr algn="ctr"/>
              <a:r>
                <a:rPr lang="en-US" dirty="0" smtClean="0"/>
                <a:t>Server Manager</a:t>
              </a:r>
              <a:endParaRPr lang="en-US" dirty="0"/>
            </a:p>
          </p:txBody>
        </p:sp>
        <p:cxnSp>
          <p:nvCxnSpPr>
            <p:cNvPr id="50" name="Straight Arrow Connector 49"/>
            <p:cNvCxnSpPr>
              <a:stCxn id="49" idx="0"/>
            </p:cNvCxnSpPr>
            <p:nvPr/>
          </p:nvCxnSpPr>
          <p:spPr>
            <a:xfrm flipV="1">
              <a:off x="1755030" y="3737591"/>
              <a:ext cx="1130051" cy="4966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271" y="5215366"/>
              <a:ext cx="2376520" cy="1642634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1483169" y="3442616"/>
              <a:ext cx="11460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Adding hosts</a:t>
              </a:r>
            </a:p>
            <a:p>
              <a:endParaRPr lang="en-US" sz="1400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638994" y="3636720"/>
            <a:ext cx="5942254" cy="1752408"/>
            <a:chOff x="4638994" y="4051554"/>
            <a:chExt cx="5942254" cy="1752408"/>
          </a:xfrm>
        </p:grpSpPr>
        <p:sp>
          <p:nvSpPr>
            <p:cNvPr id="14" name="Rectangle 13"/>
            <p:cNvSpPr/>
            <p:nvPr/>
          </p:nvSpPr>
          <p:spPr>
            <a:xfrm>
              <a:off x="5894989" y="4422736"/>
              <a:ext cx="1295400" cy="9144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Contrail</a:t>
              </a:r>
            </a:p>
            <a:p>
              <a:pPr algn="ctr"/>
              <a:r>
                <a:rPr lang="en-US" dirty="0" smtClean="0"/>
                <a:t>Controller</a:t>
              </a:r>
              <a:endParaRPr lang="en-US" dirty="0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46863" y="4161575"/>
              <a:ext cx="3334385" cy="1642387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4800600" y="4648200"/>
              <a:ext cx="10157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networking</a:t>
              </a:r>
              <a:endParaRPr lang="en-US" sz="1400" dirty="0"/>
            </a:p>
          </p:txBody>
        </p:sp>
        <p:cxnSp>
          <p:nvCxnSpPr>
            <p:cNvPr id="64" name="Straight Arrow Connector 63"/>
            <p:cNvCxnSpPr>
              <a:stCxn id="14" idx="1"/>
              <a:endCxn id="15" idx="3"/>
            </p:cNvCxnSpPr>
            <p:nvPr/>
          </p:nvCxnSpPr>
          <p:spPr>
            <a:xfrm flipH="1">
              <a:off x="4788766" y="4879936"/>
              <a:ext cx="1106223" cy="457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14" idx="1"/>
            </p:cNvCxnSpPr>
            <p:nvPr/>
          </p:nvCxnSpPr>
          <p:spPr>
            <a:xfrm flipH="1" flipV="1">
              <a:off x="4638994" y="4051554"/>
              <a:ext cx="1255995" cy="8283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 75"/>
          <p:cNvSpPr/>
          <p:nvPr/>
        </p:nvSpPr>
        <p:spPr>
          <a:xfrm>
            <a:off x="2865365" y="5084287"/>
            <a:ext cx="911772" cy="579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SN7/8</a:t>
            </a:r>
          </a:p>
        </p:txBody>
      </p:sp>
      <p:cxnSp>
        <p:nvCxnSpPr>
          <p:cNvPr id="77" name="Straight Connector 76"/>
          <p:cNvCxnSpPr/>
          <p:nvPr/>
        </p:nvCxnSpPr>
        <p:spPr>
          <a:xfrm>
            <a:off x="3321251" y="4276601"/>
            <a:ext cx="0" cy="843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876994" y="4632583"/>
            <a:ext cx="911772" cy="57943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MX104</a:t>
            </a:r>
            <a:endParaRPr lang="en-US" dirty="0" smtClean="0"/>
          </a:p>
        </p:txBody>
      </p:sp>
      <p:grpSp>
        <p:nvGrpSpPr>
          <p:cNvPr id="84" name="Group 83"/>
          <p:cNvGrpSpPr/>
          <p:nvPr/>
        </p:nvGrpSpPr>
        <p:grpSpPr>
          <a:xfrm>
            <a:off x="4788766" y="1600200"/>
            <a:ext cx="5063905" cy="2209800"/>
            <a:chOff x="4788766" y="1600200"/>
            <a:chExt cx="5063905" cy="2209800"/>
          </a:xfrm>
        </p:grpSpPr>
        <p:grpSp>
          <p:nvGrpSpPr>
            <p:cNvPr id="75" name="Group 74"/>
            <p:cNvGrpSpPr/>
            <p:nvPr/>
          </p:nvGrpSpPr>
          <p:grpSpPr>
            <a:xfrm>
              <a:off x="4788766" y="1600200"/>
              <a:ext cx="5063905" cy="1315885"/>
              <a:chOff x="4788766" y="2015034"/>
              <a:chExt cx="5063905" cy="131588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950433" y="2328211"/>
                <a:ext cx="1295400" cy="9144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Horizon GUI</a:t>
                </a:r>
              </a:p>
              <a:p>
                <a:pPr algn="ctr"/>
                <a:r>
                  <a:rPr lang="en-US" dirty="0" err="1" smtClean="0"/>
                  <a:t>Openstack</a:t>
                </a:r>
                <a:endParaRPr lang="en-US" dirty="0"/>
              </a:p>
            </p:txBody>
          </p:sp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82194" y="2015034"/>
                <a:ext cx="2470477" cy="1164515"/>
              </a:xfrm>
              <a:prstGeom prst="rect">
                <a:avLst/>
              </a:prstGeom>
            </p:spPr>
          </p:pic>
          <p:cxnSp>
            <p:nvCxnSpPr>
              <p:cNvPr id="47" name="Straight Arrow Connector 46"/>
              <p:cNvCxnSpPr>
                <a:stCxn id="13" idx="1"/>
              </p:cNvCxnSpPr>
              <p:nvPr/>
            </p:nvCxnSpPr>
            <p:spPr>
              <a:xfrm flipH="1">
                <a:off x="4788766" y="2785411"/>
                <a:ext cx="1161667" cy="5455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4867594" y="2645119"/>
                <a:ext cx="7857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VM,NFV</a:t>
                </a:r>
                <a:endParaRPr lang="en-US" sz="1400" dirty="0"/>
              </a:p>
            </p:txBody>
          </p:sp>
        </p:grpSp>
        <p:cxnSp>
          <p:nvCxnSpPr>
            <p:cNvPr id="83" name="Straight Arrow Connector 82"/>
            <p:cNvCxnSpPr/>
            <p:nvPr/>
          </p:nvCxnSpPr>
          <p:spPr>
            <a:xfrm flipH="1">
              <a:off x="6578165" y="2843193"/>
              <a:ext cx="19968" cy="9668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703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Contrail Server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Load</a:t>
            </a:r>
            <a:endParaRPr lang="en-US" sz="1600" dirty="0"/>
          </a:p>
          <a:p>
            <a:pPr lvl="1"/>
            <a:r>
              <a:rPr lang="en-US" sz="1200" dirty="0"/>
              <a:t>server-manager add server -f </a:t>
            </a:r>
            <a:r>
              <a:rPr lang="en-US" sz="1200" dirty="0" smtClean="0"/>
              <a:t>blade1.json</a:t>
            </a:r>
          </a:p>
          <a:p>
            <a:pPr lvl="1"/>
            <a:r>
              <a:rPr lang="en-US" sz="1200" dirty="0" smtClean="0"/>
              <a:t>Node name/IP </a:t>
            </a:r>
            <a:r>
              <a:rPr lang="en-US" sz="1200" dirty="0" err="1" smtClean="0"/>
              <a:t>adres</a:t>
            </a:r>
            <a:r>
              <a:rPr lang="en-US" sz="1200" dirty="0" smtClean="0"/>
              <a:t>/MAC </a:t>
            </a:r>
            <a:r>
              <a:rPr lang="en-US" sz="1200" dirty="0" err="1" smtClean="0"/>
              <a:t>adres</a:t>
            </a:r>
            <a:r>
              <a:rPr lang="en-US" sz="1200" dirty="0" smtClean="0"/>
              <a:t>/NIC IFs/DPDK/</a:t>
            </a:r>
            <a:r>
              <a:rPr lang="en-US" sz="1200" dirty="0" err="1" smtClean="0"/>
              <a:t>etc</a:t>
            </a:r>
            <a:endParaRPr lang="en-US" sz="1200" dirty="0" smtClean="0"/>
          </a:p>
          <a:p>
            <a:r>
              <a:rPr lang="en-US" sz="1600" dirty="0" smtClean="0"/>
              <a:t>Reimage</a:t>
            </a:r>
          </a:p>
          <a:p>
            <a:pPr lvl="1"/>
            <a:r>
              <a:rPr lang="en-US" sz="1200" dirty="0"/>
              <a:t>server-manager reimage --</a:t>
            </a:r>
            <a:r>
              <a:rPr lang="en-US" sz="1200" dirty="0" err="1"/>
              <a:t>server_id</a:t>
            </a:r>
            <a:r>
              <a:rPr lang="en-US" sz="1200" dirty="0"/>
              <a:t> </a:t>
            </a:r>
            <a:r>
              <a:rPr lang="en-US" sz="1200" dirty="0" smtClean="0"/>
              <a:t>compute-node-01</a:t>
            </a:r>
          </a:p>
          <a:p>
            <a:r>
              <a:rPr lang="en-US" sz="1600" dirty="0" smtClean="0"/>
              <a:t>Provision</a:t>
            </a:r>
          </a:p>
          <a:p>
            <a:pPr lvl="1"/>
            <a:r>
              <a:rPr lang="en-US" sz="1200" dirty="0"/>
              <a:t>server-manager provision --</a:t>
            </a:r>
            <a:r>
              <a:rPr lang="en-US" sz="1200" dirty="0" err="1"/>
              <a:t>server_id</a:t>
            </a:r>
            <a:r>
              <a:rPr lang="en-US" sz="1200" dirty="0"/>
              <a:t> compute-node-01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contrail_4_0_0_3053</a:t>
            </a:r>
          </a:p>
          <a:p>
            <a:pPr lvl="1"/>
            <a:endParaRPr lang="en-US" sz="1200" dirty="0"/>
          </a:p>
          <a:p>
            <a:pPr lvl="1"/>
            <a:endParaRPr lang="en-US" sz="1200" dirty="0" smtClean="0"/>
          </a:p>
          <a:p>
            <a:r>
              <a:rPr lang="en-US" sz="1600" dirty="0" smtClean="0"/>
              <a:t>Result: a new node with a Linux load in cluster1 configured with </a:t>
            </a:r>
            <a:r>
              <a:rPr lang="en-US" sz="1600" dirty="0" err="1" smtClean="0"/>
              <a:t>vrouter</a:t>
            </a:r>
            <a:r>
              <a:rPr lang="en-US" sz="1600" dirty="0" smtClean="0"/>
              <a:t> ready in Horizon/Contrail</a:t>
            </a:r>
          </a:p>
          <a:p>
            <a:endParaRPr lang="en-US" sz="1600" dirty="0" smtClean="0"/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14</a:t>
            </a:fld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0108"/>
          <a:stretch/>
        </p:blipFill>
        <p:spPr>
          <a:xfrm>
            <a:off x="6182139" y="1752600"/>
            <a:ext cx="2481470" cy="38290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" y="5124450"/>
            <a:ext cx="1295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Contrail</a:t>
            </a:r>
          </a:p>
          <a:p>
            <a:pPr algn="ctr"/>
            <a:r>
              <a:rPr lang="en-US" dirty="0" smtClean="0"/>
              <a:t>Server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09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Contrail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networks</a:t>
            </a:r>
          </a:p>
          <a:p>
            <a:r>
              <a:rPr lang="en-US" dirty="0" smtClean="0"/>
              <a:t>Create security groups</a:t>
            </a:r>
          </a:p>
          <a:p>
            <a:r>
              <a:rPr lang="en-US" dirty="0" smtClean="0"/>
              <a:t>Create policies</a:t>
            </a:r>
          </a:p>
          <a:p>
            <a:r>
              <a:rPr lang="en-US" dirty="0" smtClean="0"/>
              <a:t>Connect Service Instance using Port Tuples</a:t>
            </a:r>
          </a:p>
          <a:p>
            <a:pPr lvl="1"/>
            <a:r>
              <a:rPr lang="en-US" dirty="0" smtClean="0"/>
              <a:t>VM spawning is split in two actions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15</a:t>
            </a:fld>
            <a:endParaRPr lang="nl-NL" dirty="0"/>
          </a:p>
        </p:txBody>
      </p:sp>
      <p:sp>
        <p:nvSpPr>
          <p:cNvPr id="5" name="Rectangle 4"/>
          <p:cNvSpPr/>
          <p:nvPr/>
        </p:nvSpPr>
        <p:spPr>
          <a:xfrm>
            <a:off x="609600" y="5105400"/>
            <a:ext cx="1295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Contrail</a:t>
            </a:r>
          </a:p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61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16</a:t>
            </a:fld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480" y="3275013"/>
            <a:ext cx="4141179" cy="2851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3244" y="5105400"/>
            <a:ext cx="1295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Horizon GUI</a:t>
            </a:r>
          </a:p>
          <a:p>
            <a:pPr algn="ctr"/>
            <a:r>
              <a:rPr lang="en-US" dirty="0" err="1" smtClean="0"/>
              <a:t>Openstack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VM </a:t>
            </a:r>
            <a:r>
              <a:rPr lang="en-US" dirty="0" err="1" smtClean="0"/>
              <a:t>spawnen</a:t>
            </a:r>
            <a:endParaRPr lang="en-US" dirty="0" smtClean="0"/>
          </a:p>
          <a:p>
            <a:pPr lvl="1"/>
            <a:r>
              <a:rPr lang="en-US" dirty="0" smtClean="0"/>
              <a:t>Define name</a:t>
            </a:r>
            <a:endParaRPr lang="en-US" dirty="0"/>
          </a:p>
          <a:p>
            <a:pPr lvl="1"/>
            <a:r>
              <a:rPr lang="en-US" dirty="0" smtClean="0"/>
              <a:t>Template &amp; settings</a:t>
            </a:r>
          </a:p>
          <a:p>
            <a:pPr lvl="1"/>
            <a:r>
              <a:rPr lang="en-US" dirty="0" err="1" smtClean="0"/>
              <a:t>Conect</a:t>
            </a:r>
            <a:r>
              <a:rPr lang="en-US" dirty="0" smtClean="0"/>
              <a:t> to network</a:t>
            </a:r>
          </a:p>
          <a:p>
            <a:pPr lvl="1"/>
            <a:r>
              <a:rPr lang="en-US" dirty="0" smtClean="0"/>
              <a:t>If needed, add Security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9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6" y="1646236"/>
            <a:ext cx="8180922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physical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17</a:t>
            </a:fld>
            <a:endParaRPr lang="nl-NL" dirty="0"/>
          </a:p>
        </p:txBody>
      </p:sp>
      <p:pic>
        <p:nvPicPr>
          <p:cNvPr id="1028" name="Picture 4" descr="fbeeldingsresultaat voor server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387" y="3657600"/>
            <a:ext cx="546239" cy="54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beeldingsresultaat voor server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60914"/>
            <a:ext cx="5429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beeldingsresultaat voor firewall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502" y="3657600"/>
            <a:ext cx="762468" cy="51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17965" y="3570067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red-1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3200400" y="3570066"/>
            <a:ext cx="5902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green-1</a:t>
            </a:r>
            <a:endParaRPr lang="en-US" sz="1000" dirty="0"/>
          </a:p>
        </p:txBody>
      </p:sp>
      <p:pic>
        <p:nvPicPr>
          <p:cNvPr id="1038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36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3409626" y="3909218"/>
            <a:ext cx="0" cy="6354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243001" y="3909218"/>
            <a:ext cx="0" cy="6354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36237" y="3489398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vSRX-1</a:t>
            </a:r>
            <a:endParaRPr lang="en-US" sz="10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953000" y="4114800"/>
            <a:ext cx="0" cy="32630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181600" y="4114800"/>
            <a:ext cx="0" cy="3263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599274" y="4169014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right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127006" y="416175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left</a:t>
            </a:r>
            <a:endParaRPr lang="en-US" sz="1000" dirty="0"/>
          </a:p>
        </p:txBody>
      </p:sp>
      <p:pic>
        <p:nvPicPr>
          <p:cNvPr id="37" name="Picture 4" descr="fbeeldingsresultaat voor server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447" y="3662532"/>
            <a:ext cx="546239" cy="54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5581501" y="3574998"/>
            <a:ext cx="5902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green-2</a:t>
            </a:r>
            <a:endParaRPr lang="en-US" sz="10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5881479" y="3914150"/>
            <a:ext cx="0" cy="51038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207453" y="3397319"/>
            <a:ext cx="647358" cy="533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Horizon GUI</a:t>
            </a:r>
          </a:p>
          <a:p>
            <a:pPr algn="ctr"/>
            <a:r>
              <a:rPr lang="en-US" sz="800" dirty="0" err="1" smtClean="0"/>
              <a:t>Openstack</a:t>
            </a:r>
            <a:endParaRPr lang="en-US" sz="800" dirty="0"/>
          </a:p>
        </p:txBody>
      </p:sp>
      <p:sp>
        <p:nvSpPr>
          <p:cNvPr id="41" name="Rectangle 40"/>
          <p:cNvSpPr/>
          <p:nvPr/>
        </p:nvSpPr>
        <p:spPr>
          <a:xfrm>
            <a:off x="7217456" y="4011250"/>
            <a:ext cx="647599" cy="533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Contrail</a:t>
            </a:r>
          </a:p>
          <a:p>
            <a:pPr algn="ctr"/>
            <a:r>
              <a:rPr lang="en-US" sz="800" dirty="0" smtClean="0"/>
              <a:t>Controller</a:t>
            </a:r>
            <a:endParaRPr lang="en-US" sz="800" dirty="0"/>
          </a:p>
        </p:txBody>
      </p:sp>
      <p:sp>
        <p:nvSpPr>
          <p:cNvPr id="42" name="Rectangle 41"/>
          <p:cNvSpPr/>
          <p:nvPr/>
        </p:nvSpPr>
        <p:spPr>
          <a:xfrm>
            <a:off x="8024835" y="3415124"/>
            <a:ext cx="636573" cy="53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Contrail</a:t>
            </a:r>
          </a:p>
          <a:p>
            <a:pPr algn="ctr"/>
            <a:r>
              <a:rPr lang="en-US" sz="800" dirty="0" smtClean="0"/>
              <a:t>Server Manager</a:t>
            </a:r>
            <a:endParaRPr lang="en-US" sz="800" dirty="0"/>
          </a:p>
        </p:txBody>
      </p:sp>
      <p:pic>
        <p:nvPicPr>
          <p:cNvPr id="17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fbeeldingsresultaat voor router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19600"/>
            <a:ext cx="516064" cy="33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fbeeldingsresultaat voor server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442" y="3660914"/>
            <a:ext cx="5429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382207" y="3570067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red-2</a:t>
            </a:r>
            <a:endParaRPr lang="en-US" sz="10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707243" y="3909218"/>
            <a:ext cx="0" cy="6354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0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1" y="2510951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Green-1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5975262" y="2510950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Red-1</a:t>
            </a:r>
            <a:endParaRPr lang="en-US" sz="1350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 flipH="1">
            <a:off x="2625144" y="3051864"/>
            <a:ext cx="1" cy="19502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390605" y="3051863"/>
            <a:ext cx="2" cy="178995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63432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192.168.20.12</a:t>
            </a:r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layout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75261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2209801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18" name="Cloud 17"/>
          <p:cNvSpPr/>
          <p:nvPr/>
        </p:nvSpPr>
        <p:spPr>
          <a:xfrm>
            <a:off x="5425856" y="4773555"/>
            <a:ext cx="1600454" cy="457200"/>
          </a:xfrm>
          <a:prstGeom prst="cloud">
            <a:avLst/>
          </a:prstGeom>
          <a:solidFill>
            <a:srgbClr val="FF7E7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06880" y="2510950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Green-2</a:t>
            </a:r>
            <a:endParaRPr lang="en-US" sz="1350" dirty="0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 flipH="1">
            <a:off x="3622223" y="3051863"/>
            <a:ext cx="1" cy="19502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2113121" y="4773556"/>
            <a:ext cx="1924446" cy="457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206878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23" name="Freeform 22"/>
          <p:cNvSpPr/>
          <p:nvPr/>
        </p:nvSpPr>
        <p:spPr>
          <a:xfrm>
            <a:off x="2514600" y="4343400"/>
            <a:ext cx="1197476" cy="609600"/>
          </a:xfrm>
          <a:custGeom>
            <a:avLst/>
            <a:gdLst>
              <a:gd name="connsiteX0" fmla="*/ 19531 w 1132746"/>
              <a:gd name="connsiteY0" fmla="*/ 0 h 502920"/>
              <a:gd name="connsiteX1" fmla="*/ 19531 w 1132746"/>
              <a:gd name="connsiteY1" fmla="*/ 213360 h 502920"/>
              <a:gd name="connsiteX2" fmla="*/ 50011 w 1132746"/>
              <a:gd name="connsiteY2" fmla="*/ 259080 h 502920"/>
              <a:gd name="connsiteX3" fmla="*/ 202411 w 1132746"/>
              <a:gd name="connsiteY3" fmla="*/ 396240 h 502920"/>
              <a:gd name="connsiteX4" fmla="*/ 248131 w 1132746"/>
              <a:gd name="connsiteY4" fmla="*/ 411480 h 502920"/>
              <a:gd name="connsiteX5" fmla="*/ 309091 w 1132746"/>
              <a:gd name="connsiteY5" fmla="*/ 441960 h 502920"/>
              <a:gd name="connsiteX6" fmla="*/ 431011 w 1132746"/>
              <a:gd name="connsiteY6" fmla="*/ 472440 h 502920"/>
              <a:gd name="connsiteX7" fmla="*/ 522451 w 1132746"/>
              <a:gd name="connsiteY7" fmla="*/ 502920 h 502920"/>
              <a:gd name="connsiteX8" fmla="*/ 781531 w 1132746"/>
              <a:gd name="connsiteY8" fmla="*/ 487680 h 502920"/>
              <a:gd name="connsiteX9" fmla="*/ 888211 w 1132746"/>
              <a:gd name="connsiteY9" fmla="*/ 457200 h 502920"/>
              <a:gd name="connsiteX10" fmla="*/ 979651 w 1132746"/>
              <a:gd name="connsiteY10" fmla="*/ 365760 h 502920"/>
              <a:gd name="connsiteX11" fmla="*/ 1025371 w 1132746"/>
              <a:gd name="connsiteY11" fmla="*/ 320040 h 502920"/>
              <a:gd name="connsiteX12" fmla="*/ 1101571 w 1132746"/>
              <a:gd name="connsiteY12" fmla="*/ 182880 h 502920"/>
              <a:gd name="connsiteX13" fmla="*/ 1132051 w 1132746"/>
              <a:gd name="connsiteY13" fmla="*/ 15240 h 502920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025371 w 1132746"/>
              <a:gd name="connsiteY10" fmla="*/ 320040 h 503115"/>
              <a:gd name="connsiteX11" fmla="*/ 1101571 w 1132746"/>
              <a:gd name="connsiteY11" fmla="*/ 182880 h 503115"/>
              <a:gd name="connsiteX12" fmla="*/ 1132051 w 1132746"/>
              <a:gd name="connsiteY12" fmla="*/ 15240 h 503115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101571 w 1132746"/>
              <a:gd name="connsiteY10" fmla="*/ 182880 h 503115"/>
              <a:gd name="connsiteX11" fmla="*/ 1132051 w 1132746"/>
              <a:gd name="connsiteY11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248131 w 1132051"/>
              <a:gd name="connsiteY4" fmla="*/ 411480 h 503115"/>
              <a:gd name="connsiteX5" fmla="*/ 309091 w 1132051"/>
              <a:gd name="connsiteY5" fmla="*/ 441960 h 503115"/>
              <a:gd name="connsiteX6" fmla="*/ 431011 w 1132051"/>
              <a:gd name="connsiteY6" fmla="*/ 472440 h 503115"/>
              <a:gd name="connsiteX7" fmla="*/ 522451 w 1132051"/>
              <a:gd name="connsiteY7" fmla="*/ 502920 h 503115"/>
              <a:gd name="connsiteX8" fmla="*/ 888211 w 1132051"/>
              <a:gd name="connsiteY8" fmla="*/ 457200 h 503115"/>
              <a:gd name="connsiteX9" fmla="*/ 979651 w 1132051"/>
              <a:gd name="connsiteY9" fmla="*/ 365760 h 503115"/>
              <a:gd name="connsiteX10" fmla="*/ 1132051 w 1132051"/>
              <a:gd name="connsiteY10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309091 w 1132051"/>
              <a:gd name="connsiteY4" fmla="*/ 441960 h 503115"/>
              <a:gd name="connsiteX5" fmla="*/ 431011 w 1132051"/>
              <a:gd name="connsiteY5" fmla="*/ 472440 h 503115"/>
              <a:gd name="connsiteX6" fmla="*/ 522451 w 1132051"/>
              <a:gd name="connsiteY6" fmla="*/ 502920 h 503115"/>
              <a:gd name="connsiteX7" fmla="*/ 888211 w 1132051"/>
              <a:gd name="connsiteY7" fmla="*/ 457200 h 503115"/>
              <a:gd name="connsiteX8" fmla="*/ 979651 w 1132051"/>
              <a:gd name="connsiteY8" fmla="*/ 365760 h 503115"/>
              <a:gd name="connsiteX9" fmla="*/ 1132051 w 1132051"/>
              <a:gd name="connsiteY9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309091 w 1132051"/>
              <a:gd name="connsiteY3" fmla="*/ 441960 h 503115"/>
              <a:gd name="connsiteX4" fmla="*/ 431011 w 1132051"/>
              <a:gd name="connsiteY4" fmla="*/ 472440 h 503115"/>
              <a:gd name="connsiteX5" fmla="*/ 522451 w 1132051"/>
              <a:gd name="connsiteY5" fmla="*/ 502920 h 503115"/>
              <a:gd name="connsiteX6" fmla="*/ 888211 w 1132051"/>
              <a:gd name="connsiteY6" fmla="*/ 457200 h 503115"/>
              <a:gd name="connsiteX7" fmla="*/ 979651 w 1132051"/>
              <a:gd name="connsiteY7" fmla="*/ 365760 h 503115"/>
              <a:gd name="connsiteX8" fmla="*/ 1132051 w 1132051"/>
              <a:gd name="connsiteY8" fmla="*/ 15240 h 503115"/>
              <a:gd name="connsiteX0" fmla="*/ 15187 w 1127707"/>
              <a:gd name="connsiteY0" fmla="*/ 0 h 503115"/>
              <a:gd name="connsiteX1" fmla="*/ 15187 w 1127707"/>
              <a:gd name="connsiteY1" fmla="*/ 213360 h 503115"/>
              <a:gd name="connsiteX2" fmla="*/ 120429 w 1127707"/>
              <a:gd name="connsiteY2" fmla="*/ 351095 h 503115"/>
              <a:gd name="connsiteX3" fmla="*/ 304747 w 1127707"/>
              <a:gd name="connsiteY3" fmla="*/ 441960 h 503115"/>
              <a:gd name="connsiteX4" fmla="*/ 426667 w 1127707"/>
              <a:gd name="connsiteY4" fmla="*/ 472440 h 503115"/>
              <a:gd name="connsiteX5" fmla="*/ 518107 w 1127707"/>
              <a:gd name="connsiteY5" fmla="*/ 502920 h 503115"/>
              <a:gd name="connsiteX6" fmla="*/ 883867 w 1127707"/>
              <a:gd name="connsiteY6" fmla="*/ 457200 h 503115"/>
              <a:gd name="connsiteX7" fmla="*/ 975307 w 1127707"/>
              <a:gd name="connsiteY7" fmla="*/ 365760 h 503115"/>
              <a:gd name="connsiteX8" fmla="*/ 1127707 w 1127707"/>
              <a:gd name="connsiteY8" fmla="*/ 15240 h 503115"/>
              <a:gd name="connsiteX0" fmla="*/ 15187 w 1127707"/>
              <a:gd name="connsiteY0" fmla="*/ 0 h 503096"/>
              <a:gd name="connsiteX1" fmla="*/ 15187 w 1127707"/>
              <a:gd name="connsiteY1" fmla="*/ 213360 h 503096"/>
              <a:gd name="connsiteX2" fmla="*/ 120429 w 1127707"/>
              <a:gd name="connsiteY2" fmla="*/ 351095 h 503096"/>
              <a:gd name="connsiteX3" fmla="*/ 304747 w 1127707"/>
              <a:gd name="connsiteY3" fmla="*/ 441960 h 503096"/>
              <a:gd name="connsiteX4" fmla="*/ 518107 w 1127707"/>
              <a:gd name="connsiteY4" fmla="*/ 502920 h 503096"/>
              <a:gd name="connsiteX5" fmla="*/ 883867 w 1127707"/>
              <a:gd name="connsiteY5" fmla="*/ 457200 h 503096"/>
              <a:gd name="connsiteX6" fmla="*/ 975307 w 1127707"/>
              <a:gd name="connsiteY6" fmla="*/ 365760 h 503096"/>
              <a:gd name="connsiteX7" fmla="*/ 1127707 w 1127707"/>
              <a:gd name="connsiteY7" fmla="*/ 15240 h 503096"/>
              <a:gd name="connsiteX0" fmla="*/ 15187 w 1127707"/>
              <a:gd name="connsiteY0" fmla="*/ 0 h 502924"/>
              <a:gd name="connsiteX1" fmla="*/ 15187 w 1127707"/>
              <a:gd name="connsiteY1" fmla="*/ 213360 h 502924"/>
              <a:gd name="connsiteX2" fmla="*/ 120429 w 1127707"/>
              <a:gd name="connsiteY2" fmla="*/ 351095 h 502924"/>
              <a:gd name="connsiteX3" fmla="*/ 287494 w 1127707"/>
              <a:gd name="connsiteY3" fmla="*/ 459213 h 502924"/>
              <a:gd name="connsiteX4" fmla="*/ 518107 w 1127707"/>
              <a:gd name="connsiteY4" fmla="*/ 502920 h 502924"/>
              <a:gd name="connsiteX5" fmla="*/ 883867 w 1127707"/>
              <a:gd name="connsiteY5" fmla="*/ 457200 h 502924"/>
              <a:gd name="connsiteX6" fmla="*/ 975307 w 1127707"/>
              <a:gd name="connsiteY6" fmla="*/ 365760 h 502924"/>
              <a:gd name="connsiteX7" fmla="*/ 1127707 w 1127707"/>
              <a:gd name="connsiteY7" fmla="*/ 15240 h 502924"/>
              <a:gd name="connsiteX0" fmla="*/ 7533 w 1154559"/>
              <a:gd name="connsiteY0" fmla="*/ 0 h 497173"/>
              <a:gd name="connsiteX1" fmla="*/ 42039 w 1154559"/>
              <a:gd name="connsiteY1" fmla="*/ 207609 h 497173"/>
              <a:gd name="connsiteX2" fmla="*/ 147281 w 1154559"/>
              <a:gd name="connsiteY2" fmla="*/ 345344 h 497173"/>
              <a:gd name="connsiteX3" fmla="*/ 314346 w 1154559"/>
              <a:gd name="connsiteY3" fmla="*/ 453462 h 497173"/>
              <a:gd name="connsiteX4" fmla="*/ 544959 w 1154559"/>
              <a:gd name="connsiteY4" fmla="*/ 497169 h 497173"/>
              <a:gd name="connsiteX5" fmla="*/ 910719 w 1154559"/>
              <a:gd name="connsiteY5" fmla="*/ 451449 h 497173"/>
              <a:gd name="connsiteX6" fmla="*/ 1002159 w 1154559"/>
              <a:gd name="connsiteY6" fmla="*/ 360009 h 497173"/>
              <a:gd name="connsiteX7" fmla="*/ 1154559 w 1154559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997631 w 1121276"/>
              <a:gd name="connsiteY6" fmla="*/ 360009 h 497173"/>
              <a:gd name="connsiteX7" fmla="*/ 1121276 w 1121276"/>
              <a:gd name="connsiteY7" fmla="*/ 15240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1055141 w 1121276"/>
              <a:gd name="connsiteY6" fmla="*/ 308251 h 497173"/>
              <a:gd name="connsiteX7" fmla="*/ 1121276 w 1121276"/>
              <a:gd name="connsiteY7" fmla="*/ 15240 h 49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1276" h="497173">
                <a:moveTo>
                  <a:pt x="3005" y="0"/>
                </a:moveTo>
                <a:cubicBezTo>
                  <a:pt x="-8283" y="131413"/>
                  <a:pt x="14220" y="150052"/>
                  <a:pt x="37511" y="207609"/>
                </a:cubicBezTo>
                <a:cubicBezTo>
                  <a:pt x="60802" y="265166"/>
                  <a:pt x="97369" y="304369"/>
                  <a:pt x="142753" y="345344"/>
                </a:cubicBezTo>
                <a:cubicBezTo>
                  <a:pt x="188138" y="386320"/>
                  <a:pt x="243538" y="428158"/>
                  <a:pt x="309818" y="453462"/>
                </a:cubicBezTo>
                <a:cubicBezTo>
                  <a:pt x="376098" y="478766"/>
                  <a:pt x="441036" y="497504"/>
                  <a:pt x="540431" y="497169"/>
                </a:cubicBezTo>
                <a:cubicBezTo>
                  <a:pt x="639826" y="496834"/>
                  <a:pt x="829991" y="474309"/>
                  <a:pt x="906191" y="451449"/>
                </a:cubicBezTo>
                <a:cubicBezTo>
                  <a:pt x="936671" y="420969"/>
                  <a:pt x="1019294" y="380952"/>
                  <a:pt x="1055141" y="308251"/>
                </a:cubicBezTo>
                <a:cubicBezTo>
                  <a:pt x="1090988" y="235550"/>
                  <a:pt x="1116484" y="143582"/>
                  <a:pt x="1121276" y="15240"/>
                </a:cubicBezTo>
              </a:path>
            </a:pathLst>
          </a:custGeom>
          <a:noFill/>
          <a:ln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669140" y="4429089"/>
            <a:ext cx="9717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 smtClean="0"/>
              <a:t>MPLSoUDP</a:t>
            </a:r>
            <a:endParaRPr lang="en-US" sz="1350" dirty="0"/>
          </a:p>
        </p:txBody>
      </p:sp>
      <p:sp>
        <p:nvSpPr>
          <p:cNvPr id="19" name="Freeform 18"/>
          <p:cNvSpPr/>
          <p:nvPr/>
        </p:nvSpPr>
        <p:spPr>
          <a:xfrm>
            <a:off x="2361964" y="4478245"/>
            <a:ext cx="3886436" cy="681086"/>
          </a:xfrm>
          <a:custGeom>
            <a:avLst/>
            <a:gdLst>
              <a:gd name="connsiteX0" fmla="*/ 19531 w 1132746"/>
              <a:gd name="connsiteY0" fmla="*/ 0 h 502920"/>
              <a:gd name="connsiteX1" fmla="*/ 19531 w 1132746"/>
              <a:gd name="connsiteY1" fmla="*/ 213360 h 502920"/>
              <a:gd name="connsiteX2" fmla="*/ 50011 w 1132746"/>
              <a:gd name="connsiteY2" fmla="*/ 259080 h 502920"/>
              <a:gd name="connsiteX3" fmla="*/ 202411 w 1132746"/>
              <a:gd name="connsiteY3" fmla="*/ 396240 h 502920"/>
              <a:gd name="connsiteX4" fmla="*/ 248131 w 1132746"/>
              <a:gd name="connsiteY4" fmla="*/ 411480 h 502920"/>
              <a:gd name="connsiteX5" fmla="*/ 309091 w 1132746"/>
              <a:gd name="connsiteY5" fmla="*/ 441960 h 502920"/>
              <a:gd name="connsiteX6" fmla="*/ 431011 w 1132746"/>
              <a:gd name="connsiteY6" fmla="*/ 472440 h 502920"/>
              <a:gd name="connsiteX7" fmla="*/ 522451 w 1132746"/>
              <a:gd name="connsiteY7" fmla="*/ 502920 h 502920"/>
              <a:gd name="connsiteX8" fmla="*/ 781531 w 1132746"/>
              <a:gd name="connsiteY8" fmla="*/ 487680 h 502920"/>
              <a:gd name="connsiteX9" fmla="*/ 888211 w 1132746"/>
              <a:gd name="connsiteY9" fmla="*/ 457200 h 502920"/>
              <a:gd name="connsiteX10" fmla="*/ 979651 w 1132746"/>
              <a:gd name="connsiteY10" fmla="*/ 365760 h 502920"/>
              <a:gd name="connsiteX11" fmla="*/ 1025371 w 1132746"/>
              <a:gd name="connsiteY11" fmla="*/ 320040 h 502920"/>
              <a:gd name="connsiteX12" fmla="*/ 1101571 w 1132746"/>
              <a:gd name="connsiteY12" fmla="*/ 182880 h 502920"/>
              <a:gd name="connsiteX13" fmla="*/ 1132051 w 1132746"/>
              <a:gd name="connsiteY13" fmla="*/ 15240 h 502920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025371 w 1132746"/>
              <a:gd name="connsiteY10" fmla="*/ 320040 h 503115"/>
              <a:gd name="connsiteX11" fmla="*/ 1101571 w 1132746"/>
              <a:gd name="connsiteY11" fmla="*/ 182880 h 503115"/>
              <a:gd name="connsiteX12" fmla="*/ 1132051 w 1132746"/>
              <a:gd name="connsiteY12" fmla="*/ 15240 h 503115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101571 w 1132746"/>
              <a:gd name="connsiteY10" fmla="*/ 182880 h 503115"/>
              <a:gd name="connsiteX11" fmla="*/ 1132051 w 1132746"/>
              <a:gd name="connsiteY11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248131 w 1132051"/>
              <a:gd name="connsiteY4" fmla="*/ 411480 h 503115"/>
              <a:gd name="connsiteX5" fmla="*/ 309091 w 1132051"/>
              <a:gd name="connsiteY5" fmla="*/ 441960 h 503115"/>
              <a:gd name="connsiteX6" fmla="*/ 431011 w 1132051"/>
              <a:gd name="connsiteY6" fmla="*/ 472440 h 503115"/>
              <a:gd name="connsiteX7" fmla="*/ 522451 w 1132051"/>
              <a:gd name="connsiteY7" fmla="*/ 502920 h 503115"/>
              <a:gd name="connsiteX8" fmla="*/ 888211 w 1132051"/>
              <a:gd name="connsiteY8" fmla="*/ 457200 h 503115"/>
              <a:gd name="connsiteX9" fmla="*/ 979651 w 1132051"/>
              <a:gd name="connsiteY9" fmla="*/ 365760 h 503115"/>
              <a:gd name="connsiteX10" fmla="*/ 1132051 w 1132051"/>
              <a:gd name="connsiteY10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309091 w 1132051"/>
              <a:gd name="connsiteY4" fmla="*/ 441960 h 503115"/>
              <a:gd name="connsiteX5" fmla="*/ 431011 w 1132051"/>
              <a:gd name="connsiteY5" fmla="*/ 472440 h 503115"/>
              <a:gd name="connsiteX6" fmla="*/ 522451 w 1132051"/>
              <a:gd name="connsiteY6" fmla="*/ 502920 h 503115"/>
              <a:gd name="connsiteX7" fmla="*/ 888211 w 1132051"/>
              <a:gd name="connsiteY7" fmla="*/ 457200 h 503115"/>
              <a:gd name="connsiteX8" fmla="*/ 979651 w 1132051"/>
              <a:gd name="connsiteY8" fmla="*/ 365760 h 503115"/>
              <a:gd name="connsiteX9" fmla="*/ 1132051 w 1132051"/>
              <a:gd name="connsiteY9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309091 w 1132051"/>
              <a:gd name="connsiteY3" fmla="*/ 441960 h 503115"/>
              <a:gd name="connsiteX4" fmla="*/ 431011 w 1132051"/>
              <a:gd name="connsiteY4" fmla="*/ 472440 h 503115"/>
              <a:gd name="connsiteX5" fmla="*/ 522451 w 1132051"/>
              <a:gd name="connsiteY5" fmla="*/ 502920 h 503115"/>
              <a:gd name="connsiteX6" fmla="*/ 888211 w 1132051"/>
              <a:gd name="connsiteY6" fmla="*/ 457200 h 503115"/>
              <a:gd name="connsiteX7" fmla="*/ 979651 w 1132051"/>
              <a:gd name="connsiteY7" fmla="*/ 365760 h 503115"/>
              <a:gd name="connsiteX8" fmla="*/ 1132051 w 1132051"/>
              <a:gd name="connsiteY8" fmla="*/ 15240 h 503115"/>
              <a:gd name="connsiteX0" fmla="*/ 15187 w 1127707"/>
              <a:gd name="connsiteY0" fmla="*/ 0 h 503115"/>
              <a:gd name="connsiteX1" fmla="*/ 15187 w 1127707"/>
              <a:gd name="connsiteY1" fmla="*/ 213360 h 503115"/>
              <a:gd name="connsiteX2" fmla="*/ 120429 w 1127707"/>
              <a:gd name="connsiteY2" fmla="*/ 351095 h 503115"/>
              <a:gd name="connsiteX3" fmla="*/ 304747 w 1127707"/>
              <a:gd name="connsiteY3" fmla="*/ 441960 h 503115"/>
              <a:gd name="connsiteX4" fmla="*/ 426667 w 1127707"/>
              <a:gd name="connsiteY4" fmla="*/ 472440 h 503115"/>
              <a:gd name="connsiteX5" fmla="*/ 518107 w 1127707"/>
              <a:gd name="connsiteY5" fmla="*/ 502920 h 503115"/>
              <a:gd name="connsiteX6" fmla="*/ 883867 w 1127707"/>
              <a:gd name="connsiteY6" fmla="*/ 457200 h 503115"/>
              <a:gd name="connsiteX7" fmla="*/ 975307 w 1127707"/>
              <a:gd name="connsiteY7" fmla="*/ 365760 h 503115"/>
              <a:gd name="connsiteX8" fmla="*/ 1127707 w 1127707"/>
              <a:gd name="connsiteY8" fmla="*/ 15240 h 503115"/>
              <a:gd name="connsiteX0" fmla="*/ 15187 w 1127707"/>
              <a:gd name="connsiteY0" fmla="*/ 0 h 503096"/>
              <a:gd name="connsiteX1" fmla="*/ 15187 w 1127707"/>
              <a:gd name="connsiteY1" fmla="*/ 213360 h 503096"/>
              <a:gd name="connsiteX2" fmla="*/ 120429 w 1127707"/>
              <a:gd name="connsiteY2" fmla="*/ 351095 h 503096"/>
              <a:gd name="connsiteX3" fmla="*/ 304747 w 1127707"/>
              <a:gd name="connsiteY3" fmla="*/ 441960 h 503096"/>
              <a:gd name="connsiteX4" fmla="*/ 518107 w 1127707"/>
              <a:gd name="connsiteY4" fmla="*/ 502920 h 503096"/>
              <a:gd name="connsiteX5" fmla="*/ 883867 w 1127707"/>
              <a:gd name="connsiteY5" fmla="*/ 457200 h 503096"/>
              <a:gd name="connsiteX6" fmla="*/ 975307 w 1127707"/>
              <a:gd name="connsiteY6" fmla="*/ 365760 h 503096"/>
              <a:gd name="connsiteX7" fmla="*/ 1127707 w 1127707"/>
              <a:gd name="connsiteY7" fmla="*/ 15240 h 503096"/>
              <a:gd name="connsiteX0" fmla="*/ 15187 w 1127707"/>
              <a:gd name="connsiteY0" fmla="*/ 0 h 502924"/>
              <a:gd name="connsiteX1" fmla="*/ 15187 w 1127707"/>
              <a:gd name="connsiteY1" fmla="*/ 213360 h 502924"/>
              <a:gd name="connsiteX2" fmla="*/ 120429 w 1127707"/>
              <a:gd name="connsiteY2" fmla="*/ 351095 h 502924"/>
              <a:gd name="connsiteX3" fmla="*/ 287494 w 1127707"/>
              <a:gd name="connsiteY3" fmla="*/ 459213 h 502924"/>
              <a:gd name="connsiteX4" fmla="*/ 518107 w 1127707"/>
              <a:gd name="connsiteY4" fmla="*/ 502920 h 502924"/>
              <a:gd name="connsiteX5" fmla="*/ 883867 w 1127707"/>
              <a:gd name="connsiteY5" fmla="*/ 457200 h 502924"/>
              <a:gd name="connsiteX6" fmla="*/ 975307 w 1127707"/>
              <a:gd name="connsiteY6" fmla="*/ 365760 h 502924"/>
              <a:gd name="connsiteX7" fmla="*/ 1127707 w 1127707"/>
              <a:gd name="connsiteY7" fmla="*/ 15240 h 502924"/>
              <a:gd name="connsiteX0" fmla="*/ 7533 w 1154559"/>
              <a:gd name="connsiteY0" fmla="*/ 0 h 497173"/>
              <a:gd name="connsiteX1" fmla="*/ 42039 w 1154559"/>
              <a:gd name="connsiteY1" fmla="*/ 207609 h 497173"/>
              <a:gd name="connsiteX2" fmla="*/ 147281 w 1154559"/>
              <a:gd name="connsiteY2" fmla="*/ 345344 h 497173"/>
              <a:gd name="connsiteX3" fmla="*/ 314346 w 1154559"/>
              <a:gd name="connsiteY3" fmla="*/ 453462 h 497173"/>
              <a:gd name="connsiteX4" fmla="*/ 544959 w 1154559"/>
              <a:gd name="connsiteY4" fmla="*/ 497169 h 497173"/>
              <a:gd name="connsiteX5" fmla="*/ 910719 w 1154559"/>
              <a:gd name="connsiteY5" fmla="*/ 451449 h 497173"/>
              <a:gd name="connsiteX6" fmla="*/ 1002159 w 1154559"/>
              <a:gd name="connsiteY6" fmla="*/ 360009 h 497173"/>
              <a:gd name="connsiteX7" fmla="*/ 1154559 w 1154559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997631 w 1121276"/>
              <a:gd name="connsiteY6" fmla="*/ 360009 h 497173"/>
              <a:gd name="connsiteX7" fmla="*/ 1121276 w 1121276"/>
              <a:gd name="connsiteY7" fmla="*/ 15240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1055141 w 1121276"/>
              <a:gd name="connsiteY6" fmla="*/ 308251 h 497173"/>
              <a:gd name="connsiteX7" fmla="*/ 1121276 w 1121276"/>
              <a:gd name="connsiteY7" fmla="*/ 15240 h 497173"/>
              <a:gd name="connsiteX0" fmla="*/ 4118 w 1122389"/>
              <a:gd name="connsiteY0" fmla="*/ 0 h 497173"/>
              <a:gd name="connsiteX1" fmla="*/ 29201 w 1122389"/>
              <a:gd name="connsiteY1" fmla="*/ 295019 h 497173"/>
              <a:gd name="connsiteX2" fmla="*/ 143866 w 1122389"/>
              <a:gd name="connsiteY2" fmla="*/ 345344 h 497173"/>
              <a:gd name="connsiteX3" fmla="*/ 310931 w 1122389"/>
              <a:gd name="connsiteY3" fmla="*/ 453462 h 497173"/>
              <a:gd name="connsiteX4" fmla="*/ 541544 w 1122389"/>
              <a:gd name="connsiteY4" fmla="*/ 497169 h 497173"/>
              <a:gd name="connsiteX5" fmla="*/ 907304 w 1122389"/>
              <a:gd name="connsiteY5" fmla="*/ 451449 h 497173"/>
              <a:gd name="connsiteX6" fmla="*/ 1056254 w 1122389"/>
              <a:gd name="connsiteY6" fmla="*/ 308251 h 497173"/>
              <a:gd name="connsiteX7" fmla="*/ 1122389 w 1122389"/>
              <a:gd name="connsiteY7" fmla="*/ 15240 h 497173"/>
              <a:gd name="connsiteX0" fmla="*/ 1704 w 1119975"/>
              <a:gd name="connsiteY0" fmla="*/ 0 h 497173"/>
              <a:gd name="connsiteX1" fmla="*/ 61336 w 1119975"/>
              <a:gd name="connsiteY1" fmla="*/ 295019 h 497173"/>
              <a:gd name="connsiteX2" fmla="*/ 141452 w 1119975"/>
              <a:gd name="connsiteY2" fmla="*/ 345344 h 497173"/>
              <a:gd name="connsiteX3" fmla="*/ 308517 w 1119975"/>
              <a:gd name="connsiteY3" fmla="*/ 453462 h 497173"/>
              <a:gd name="connsiteX4" fmla="*/ 539130 w 1119975"/>
              <a:gd name="connsiteY4" fmla="*/ 497169 h 497173"/>
              <a:gd name="connsiteX5" fmla="*/ 904890 w 1119975"/>
              <a:gd name="connsiteY5" fmla="*/ 451449 h 497173"/>
              <a:gd name="connsiteX6" fmla="*/ 1053840 w 1119975"/>
              <a:gd name="connsiteY6" fmla="*/ 308251 h 497173"/>
              <a:gd name="connsiteX7" fmla="*/ 1119975 w 1119975"/>
              <a:gd name="connsiteY7" fmla="*/ 15240 h 497173"/>
              <a:gd name="connsiteX0" fmla="*/ 3073 w 1121344"/>
              <a:gd name="connsiteY0" fmla="*/ 0 h 497176"/>
              <a:gd name="connsiteX1" fmla="*/ 62705 w 1121344"/>
              <a:gd name="connsiteY1" fmla="*/ 295019 h 497176"/>
              <a:gd name="connsiteX2" fmla="*/ 309886 w 1121344"/>
              <a:gd name="connsiteY2" fmla="*/ 453462 h 497176"/>
              <a:gd name="connsiteX3" fmla="*/ 540499 w 1121344"/>
              <a:gd name="connsiteY3" fmla="*/ 497169 h 497176"/>
              <a:gd name="connsiteX4" fmla="*/ 906259 w 1121344"/>
              <a:gd name="connsiteY4" fmla="*/ 451449 h 497176"/>
              <a:gd name="connsiteX5" fmla="*/ 1055209 w 1121344"/>
              <a:gd name="connsiteY5" fmla="*/ 308251 h 497176"/>
              <a:gd name="connsiteX6" fmla="*/ 1121344 w 1121344"/>
              <a:gd name="connsiteY6" fmla="*/ 15240 h 49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1344" h="497176">
                <a:moveTo>
                  <a:pt x="3073" y="0"/>
                </a:moveTo>
                <a:cubicBezTo>
                  <a:pt x="-8215" y="131413"/>
                  <a:pt x="11570" y="219442"/>
                  <a:pt x="62705" y="295019"/>
                </a:cubicBezTo>
                <a:cubicBezTo>
                  <a:pt x="113840" y="370596"/>
                  <a:pt x="230254" y="419770"/>
                  <a:pt x="309886" y="453462"/>
                </a:cubicBezTo>
                <a:cubicBezTo>
                  <a:pt x="389518" y="487154"/>
                  <a:pt x="441104" y="497504"/>
                  <a:pt x="540499" y="497169"/>
                </a:cubicBezTo>
                <a:cubicBezTo>
                  <a:pt x="639894" y="496834"/>
                  <a:pt x="830059" y="474309"/>
                  <a:pt x="906259" y="451449"/>
                </a:cubicBezTo>
                <a:cubicBezTo>
                  <a:pt x="936739" y="420969"/>
                  <a:pt x="1019362" y="380952"/>
                  <a:pt x="1055209" y="308251"/>
                </a:cubicBezTo>
                <a:cubicBezTo>
                  <a:pt x="1091056" y="235550"/>
                  <a:pt x="1116552" y="143582"/>
                  <a:pt x="1121344" y="15240"/>
                </a:cubicBezTo>
              </a:path>
            </a:pathLst>
          </a:custGeom>
          <a:noFill/>
          <a:ln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495800" y="5012945"/>
            <a:ext cx="251873" cy="244855"/>
            <a:chOff x="3377645" y="4180946"/>
            <a:chExt cx="251873" cy="244855"/>
          </a:xfrm>
        </p:grpSpPr>
        <p:cxnSp>
          <p:nvCxnSpPr>
            <p:cNvPr id="26" name="Straight Connector 25"/>
            <p:cNvCxnSpPr/>
            <p:nvPr/>
          </p:nvCxnSpPr>
          <p:spPr>
            <a:xfrm flipH="1">
              <a:off x="3386587" y="4180946"/>
              <a:ext cx="242931" cy="2448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3377645" y="4180946"/>
              <a:ext cx="251873" cy="23914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149369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192.168.20.13</a:t>
            </a:r>
            <a:endParaRPr lang="en-US" sz="1350" dirty="0"/>
          </a:p>
        </p:txBody>
      </p:sp>
      <p:sp>
        <p:nvSpPr>
          <p:cNvPr id="30" name="TextBox 29"/>
          <p:cNvSpPr txBox="1"/>
          <p:nvPr/>
        </p:nvSpPr>
        <p:spPr>
          <a:xfrm>
            <a:off x="5650319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192.168.10.12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0693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1" y="2510951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Green-1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5975262" y="2510950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Red-1</a:t>
            </a:r>
            <a:endParaRPr lang="en-US" sz="1350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 flipH="1">
            <a:off x="2625144" y="3051864"/>
            <a:ext cx="1" cy="19502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390605" y="3051863"/>
            <a:ext cx="2" cy="178995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Ping </a:t>
            </a:r>
            <a:r>
              <a:rPr lang="en-US" dirty="0" smtClean="0"/>
              <a:t>between 2 networks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75261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2209801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18" name="Cloud 17"/>
          <p:cNvSpPr/>
          <p:nvPr/>
        </p:nvSpPr>
        <p:spPr>
          <a:xfrm>
            <a:off x="5425856" y="4773555"/>
            <a:ext cx="1600454" cy="457200"/>
          </a:xfrm>
          <a:prstGeom prst="cloud">
            <a:avLst/>
          </a:prstGeom>
          <a:solidFill>
            <a:srgbClr val="FF7E7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06880" y="2510950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Green-2</a:t>
            </a:r>
            <a:endParaRPr lang="en-US" sz="1350" dirty="0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 flipH="1">
            <a:off x="3622223" y="3051863"/>
            <a:ext cx="1" cy="19502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2113121" y="4773556"/>
            <a:ext cx="1924446" cy="457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206878" y="3969484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4201115" y="5230753"/>
            <a:ext cx="9717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MPLSoUDP</a:t>
            </a:r>
            <a:endParaRPr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3798286" y="4852466"/>
            <a:ext cx="1866852" cy="299377"/>
          </a:xfrm>
          <a:prstGeom prst="rect">
            <a:avLst/>
          </a:prstGeom>
          <a:gradFill>
            <a:gsLst>
              <a:gs pos="0">
                <a:srgbClr val="92D050"/>
              </a:gs>
              <a:gs pos="58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5" name="Freeform 24"/>
          <p:cNvSpPr/>
          <p:nvPr/>
        </p:nvSpPr>
        <p:spPr>
          <a:xfrm>
            <a:off x="2743200" y="4345287"/>
            <a:ext cx="3581400" cy="873508"/>
          </a:xfrm>
          <a:custGeom>
            <a:avLst/>
            <a:gdLst>
              <a:gd name="connsiteX0" fmla="*/ 19531 w 1132746"/>
              <a:gd name="connsiteY0" fmla="*/ 0 h 502920"/>
              <a:gd name="connsiteX1" fmla="*/ 19531 w 1132746"/>
              <a:gd name="connsiteY1" fmla="*/ 213360 h 502920"/>
              <a:gd name="connsiteX2" fmla="*/ 50011 w 1132746"/>
              <a:gd name="connsiteY2" fmla="*/ 259080 h 502920"/>
              <a:gd name="connsiteX3" fmla="*/ 202411 w 1132746"/>
              <a:gd name="connsiteY3" fmla="*/ 396240 h 502920"/>
              <a:gd name="connsiteX4" fmla="*/ 248131 w 1132746"/>
              <a:gd name="connsiteY4" fmla="*/ 411480 h 502920"/>
              <a:gd name="connsiteX5" fmla="*/ 309091 w 1132746"/>
              <a:gd name="connsiteY5" fmla="*/ 441960 h 502920"/>
              <a:gd name="connsiteX6" fmla="*/ 431011 w 1132746"/>
              <a:gd name="connsiteY6" fmla="*/ 472440 h 502920"/>
              <a:gd name="connsiteX7" fmla="*/ 522451 w 1132746"/>
              <a:gd name="connsiteY7" fmla="*/ 502920 h 502920"/>
              <a:gd name="connsiteX8" fmla="*/ 781531 w 1132746"/>
              <a:gd name="connsiteY8" fmla="*/ 487680 h 502920"/>
              <a:gd name="connsiteX9" fmla="*/ 888211 w 1132746"/>
              <a:gd name="connsiteY9" fmla="*/ 457200 h 502920"/>
              <a:gd name="connsiteX10" fmla="*/ 979651 w 1132746"/>
              <a:gd name="connsiteY10" fmla="*/ 365760 h 502920"/>
              <a:gd name="connsiteX11" fmla="*/ 1025371 w 1132746"/>
              <a:gd name="connsiteY11" fmla="*/ 320040 h 502920"/>
              <a:gd name="connsiteX12" fmla="*/ 1101571 w 1132746"/>
              <a:gd name="connsiteY12" fmla="*/ 182880 h 502920"/>
              <a:gd name="connsiteX13" fmla="*/ 1132051 w 1132746"/>
              <a:gd name="connsiteY13" fmla="*/ 15240 h 502920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025371 w 1132746"/>
              <a:gd name="connsiteY10" fmla="*/ 320040 h 503115"/>
              <a:gd name="connsiteX11" fmla="*/ 1101571 w 1132746"/>
              <a:gd name="connsiteY11" fmla="*/ 182880 h 503115"/>
              <a:gd name="connsiteX12" fmla="*/ 1132051 w 1132746"/>
              <a:gd name="connsiteY12" fmla="*/ 15240 h 503115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101571 w 1132746"/>
              <a:gd name="connsiteY10" fmla="*/ 182880 h 503115"/>
              <a:gd name="connsiteX11" fmla="*/ 1132051 w 1132746"/>
              <a:gd name="connsiteY11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248131 w 1132051"/>
              <a:gd name="connsiteY4" fmla="*/ 411480 h 503115"/>
              <a:gd name="connsiteX5" fmla="*/ 309091 w 1132051"/>
              <a:gd name="connsiteY5" fmla="*/ 441960 h 503115"/>
              <a:gd name="connsiteX6" fmla="*/ 431011 w 1132051"/>
              <a:gd name="connsiteY6" fmla="*/ 472440 h 503115"/>
              <a:gd name="connsiteX7" fmla="*/ 522451 w 1132051"/>
              <a:gd name="connsiteY7" fmla="*/ 502920 h 503115"/>
              <a:gd name="connsiteX8" fmla="*/ 888211 w 1132051"/>
              <a:gd name="connsiteY8" fmla="*/ 457200 h 503115"/>
              <a:gd name="connsiteX9" fmla="*/ 979651 w 1132051"/>
              <a:gd name="connsiteY9" fmla="*/ 365760 h 503115"/>
              <a:gd name="connsiteX10" fmla="*/ 1132051 w 1132051"/>
              <a:gd name="connsiteY10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309091 w 1132051"/>
              <a:gd name="connsiteY4" fmla="*/ 441960 h 503115"/>
              <a:gd name="connsiteX5" fmla="*/ 431011 w 1132051"/>
              <a:gd name="connsiteY5" fmla="*/ 472440 h 503115"/>
              <a:gd name="connsiteX6" fmla="*/ 522451 w 1132051"/>
              <a:gd name="connsiteY6" fmla="*/ 502920 h 503115"/>
              <a:gd name="connsiteX7" fmla="*/ 888211 w 1132051"/>
              <a:gd name="connsiteY7" fmla="*/ 457200 h 503115"/>
              <a:gd name="connsiteX8" fmla="*/ 979651 w 1132051"/>
              <a:gd name="connsiteY8" fmla="*/ 365760 h 503115"/>
              <a:gd name="connsiteX9" fmla="*/ 1132051 w 1132051"/>
              <a:gd name="connsiteY9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309091 w 1132051"/>
              <a:gd name="connsiteY3" fmla="*/ 441960 h 503115"/>
              <a:gd name="connsiteX4" fmla="*/ 431011 w 1132051"/>
              <a:gd name="connsiteY4" fmla="*/ 472440 h 503115"/>
              <a:gd name="connsiteX5" fmla="*/ 522451 w 1132051"/>
              <a:gd name="connsiteY5" fmla="*/ 502920 h 503115"/>
              <a:gd name="connsiteX6" fmla="*/ 888211 w 1132051"/>
              <a:gd name="connsiteY6" fmla="*/ 457200 h 503115"/>
              <a:gd name="connsiteX7" fmla="*/ 979651 w 1132051"/>
              <a:gd name="connsiteY7" fmla="*/ 365760 h 503115"/>
              <a:gd name="connsiteX8" fmla="*/ 1132051 w 1132051"/>
              <a:gd name="connsiteY8" fmla="*/ 15240 h 503115"/>
              <a:gd name="connsiteX0" fmla="*/ 15187 w 1127707"/>
              <a:gd name="connsiteY0" fmla="*/ 0 h 503115"/>
              <a:gd name="connsiteX1" fmla="*/ 15187 w 1127707"/>
              <a:gd name="connsiteY1" fmla="*/ 213360 h 503115"/>
              <a:gd name="connsiteX2" fmla="*/ 120429 w 1127707"/>
              <a:gd name="connsiteY2" fmla="*/ 351095 h 503115"/>
              <a:gd name="connsiteX3" fmla="*/ 304747 w 1127707"/>
              <a:gd name="connsiteY3" fmla="*/ 441960 h 503115"/>
              <a:gd name="connsiteX4" fmla="*/ 426667 w 1127707"/>
              <a:gd name="connsiteY4" fmla="*/ 472440 h 503115"/>
              <a:gd name="connsiteX5" fmla="*/ 518107 w 1127707"/>
              <a:gd name="connsiteY5" fmla="*/ 502920 h 503115"/>
              <a:gd name="connsiteX6" fmla="*/ 883867 w 1127707"/>
              <a:gd name="connsiteY6" fmla="*/ 457200 h 503115"/>
              <a:gd name="connsiteX7" fmla="*/ 975307 w 1127707"/>
              <a:gd name="connsiteY7" fmla="*/ 365760 h 503115"/>
              <a:gd name="connsiteX8" fmla="*/ 1127707 w 1127707"/>
              <a:gd name="connsiteY8" fmla="*/ 15240 h 503115"/>
              <a:gd name="connsiteX0" fmla="*/ 15187 w 1127707"/>
              <a:gd name="connsiteY0" fmla="*/ 0 h 503096"/>
              <a:gd name="connsiteX1" fmla="*/ 15187 w 1127707"/>
              <a:gd name="connsiteY1" fmla="*/ 213360 h 503096"/>
              <a:gd name="connsiteX2" fmla="*/ 120429 w 1127707"/>
              <a:gd name="connsiteY2" fmla="*/ 351095 h 503096"/>
              <a:gd name="connsiteX3" fmla="*/ 304747 w 1127707"/>
              <a:gd name="connsiteY3" fmla="*/ 441960 h 503096"/>
              <a:gd name="connsiteX4" fmla="*/ 518107 w 1127707"/>
              <a:gd name="connsiteY4" fmla="*/ 502920 h 503096"/>
              <a:gd name="connsiteX5" fmla="*/ 883867 w 1127707"/>
              <a:gd name="connsiteY5" fmla="*/ 457200 h 503096"/>
              <a:gd name="connsiteX6" fmla="*/ 975307 w 1127707"/>
              <a:gd name="connsiteY6" fmla="*/ 365760 h 503096"/>
              <a:gd name="connsiteX7" fmla="*/ 1127707 w 1127707"/>
              <a:gd name="connsiteY7" fmla="*/ 15240 h 503096"/>
              <a:gd name="connsiteX0" fmla="*/ 15187 w 1127707"/>
              <a:gd name="connsiteY0" fmla="*/ 0 h 502924"/>
              <a:gd name="connsiteX1" fmla="*/ 15187 w 1127707"/>
              <a:gd name="connsiteY1" fmla="*/ 213360 h 502924"/>
              <a:gd name="connsiteX2" fmla="*/ 120429 w 1127707"/>
              <a:gd name="connsiteY2" fmla="*/ 351095 h 502924"/>
              <a:gd name="connsiteX3" fmla="*/ 287494 w 1127707"/>
              <a:gd name="connsiteY3" fmla="*/ 459213 h 502924"/>
              <a:gd name="connsiteX4" fmla="*/ 518107 w 1127707"/>
              <a:gd name="connsiteY4" fmla="*/ 502920 h 502924"/>
              <a:gd name="connsiteX5" fmla="*/ 883867 w 1127707"/>
              <a:gd name="connsiteY5" fmla="*/ 457200 h 502924"/>
              <a:gd name="connsiteX6" fmla="*/ 975307 w 1127707"/>
              <a:gd name="connsiteY6" fmla="*/ 365760 h 502924"/>
              <a:gd name="connsiteX7" fmla="*/ 1127707 w 1127707"/>
              <a:gd name="connsiteY7" fmla="*/ 15240 h 502924"/>
              <a:gd name="connsiteX0" fmla="*/ 7533 w 1154559"/>
              <a:gd name="connsiteY0" fmla="*/ 0 h 497173"/>
              <a:gd name="connsiteX1" fmla="*/ 42039 w 1154559"/>
              <a:gd name="connsiteY1" fmla="*/ 207609 h 497173"/>
              <a:gd name="connsiteX2" fmla="*/ 147281 w 1154559"/>
              <a:gd name="connsiteY2" fmla="*/ 345344 h 497173"/>
              <a:gd name="connsiteX3" fmla="*/ 314346 w 1154559"/>
              <a:gd name="connsiteY3" fmla="*/ 453462 h 497173"/>
              <a:gd name="connsiteX4" fmla="*/ 544959 w 1154559"/>
              <a:gd name="connsiteY4" fmla="*/ 497169 h 497173"/>
              <a:gd name="connsiteX5" fmla="*/ 910719 w 1154559"/>
              <a:gd name="connsiteY5" fmla="*/ 451449 h 497173"/>
              <a:gd name="connsiteX6" fmla="*/ 1002159 w 1154559"/>
              <a:gd name="connsiteY6" fmla="*/ 360009 h 497173"/>
              <a:gd name="connsiteX7" fmla="*/ 1154559 w 1154559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997631 w 1121276"/>
              <a:gd name="connsiteY6" fmla="*/ 360009 h 497173"/>
              <a:gd name="connsiteX7" fmla="*/ 1121276 w 1121276"/>
              <a:gd name="connsiteY7" fmla="*/ 15240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1055141 w 1121276"/>
              <a:gd name="connsiteY6" fmla="*/ 308251 h 497173"/>
              <a:gd name="connsiteX7" fmla="*/ 1121276 w 1121276"/>
              <a:gd name="connsiteY7" fmla="*/ 15240 h 497173"/>
              <a:gd name="connsiteX0" fmla="*/ 2761 w 1121032"/>
              <a:gd name="connsiteY0" fmla="*/ 0 h 497173"/>
              <a:gd name="connsiteX1" fmla="*/ 40252 w 1121032"/>
              <a:gd name="connsiteY1" fmla="*/ 253036 h 497173"/>
              <a:gd name="connsiteX2" fmla="*/ 142509 w 1121032"/>
              <a:gd name="connsiteY2" fmla="*/ 345344 h 497173"/>
              <a:gd name="connsiteX3" fmla="*/ 309574 w 1121032"/>
              <a:gd name="connsiteY3" fmla="*/ 453462 h 497173"/>
              <a:gd name="connsiteX4" fmla="*/ 540187 w 1121032"/>
              <a:gd name="connsiteY4" fmla="*/ 497169 h 497173"/>
              <a:gd name="connsiteX5" fmla="*/ 905947 w 1121032"/>
              <a:gd name="connsiteY5" fmla="*/ 451449 h 497173"/>
              <a:gd name="connsiteX6" fmla="*/ 1054897 w 1121032"/>
              <a:gd name="connsiteY6" fmla="*/ 308251 h 497173"/>
              <a:gd name="connsiteX7" fmla="*/ 1121032 w 1121032"/>
              <a:gd name="connsiteY7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501512"/>
              <a:gd name="connsiteX1" fmla="*/ 139748 w 1118271"/>
              <a:gd name="connsiteY1" fmla="*/ 345344 h 501512"/>
              <a:gd name="connsiteX2" fmla="*/ 537426 w 1118271"/>
              <a:gd name="connsiteY2" fmla="*/ 497169 h 501512"/>
              <a:gd name="connsiteX3" fmla="*/ 903186 w 1118271"/>
              <a:gd name="connsiteY3" fmla="*/ 451449 h 501512"/>
              <a:gd name="connsiteX4" fmla="*/ 1052136 w 1118271"/>
              <a:gd name="connsiteY4" fmla="*/ 308251 h 501512"/>
              <a:gd name="connsiteX5" fmla="*/ 1118271 w 1118271"/>
              <a:gd name="connsiteY5" fmla="*/ 15240 h 501512"/>
              <a:gd name="connsiteX0" fmla="*/ 0 w 1118271"/>
              <a:gd name="connsiteY0" fmla="*/ 0 h 499046"/>
              <a:gd name="connsiteX1" fmla="*/ 136763 w 1118271"/>
              <a:gd name="connsiteY1" fmla="*/ 390771 h 499046"/>
              <a:gd name="connsiteX2" fmla="*/ 537426 w 1118271"/>
              <a:gd name="connsiteY2" fmla="*/ 497169 h 499046"/>
              <a:gd name="connsiteX3" fmla="*/ 903186 w 1118271"/>
              <a:gd name="connsiteY3" fmla="*/ 451449 h 499046"/>
              <a:gd name="connsiteX4" fmla="*/ 1052136 w 1118271"/>
              <a:gd name="connsiteY4" fmla="*/ 308251 h 499046"/>
              <a:gd name="connsiteX5" fmla="*/ 1118271 w 1118271"/>
              <a:gd name="connsiteY5" fmla="*/ 15240 h 49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8271" h="499046">
                <a:moveTo>
                  <a:pt x="0" y="0"/>
                </a:moveTo>
                <a:cubicBezTo>
                  <a:pt x="8221" y="162801"/>
                  <a:pt x="47192" y="307910"/>
                  <a:pt x="136763" y="390771"/>
                </a:cubicBezTo>
                <a:cubicBezTo>
                  <a:pt x="226334" y="473632"/>
                  <a:pt x="409689" y="487056"/>
                  <a:pt x="537426" y="497169"/>
                </a:cubicBezTo>
                <a:cubicBezTo>
                  <a:pt x="665163" y="507282"/>
                  <a:pt x="826986" y="474309"/>
                  <a:pt x="903186" y="451449"/>
                </a:cubicBezTo>
                <a:cubicBezTo>
                  <a:pt x="933666" y="420969"/>
                  <a:pt x="1016289" y="380952"/>
                  <a:pt x="1052136" y="308251"/>
                </a:cubicBezTo>
                <a:cubicBezTo>
                  <a:pt x="1087983" y="235550"/>
                  <a:pt x="1113479" y="143582"/>
                  <a:pt x="1118271" y="15240"/>
                </a:cubicBezTo>
              </a:path>
            </a:pathLst>
          </a:custGeom>
          <a:noFill/>
          <a:ln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387063" y="4561762"/>
            <a:ext cx="5998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policy</a:t>
            </a:r>
            <a:endParaRPr lang="en-US" sz="1350" dirty="0"/>
          </a:p>
        </p:txBody>
      </p:sp>
      <p:sp>
        <p:nvSpPr>
          <p:cNvPr id="27" name="TextBox 26"/>
          <p:cNvSpPr txBox="1"/>
          <p:nvPr/>
        </p:nvSpPr>
        <p:spPr>
          <a:xfrm>
            <a:off x="1963432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192.168.20.12</a:t>
            </a:r>
            <a:endParaRPr lang="en-US" sz="1350" dirty="0"/>
          </a:p>
        </p:txBody>
      </p:sp>
      <p:sp>
        <p:nvSpPr>
          <p:cNvPr id="28" name="TextBox 27"/>
          <p:cNvSpPr txBox="1"/>
          <p:nvPr/>
        </p:nvSpPr>
        <p:spPr>
          <a:xfrm>
            <a:off x="3149369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192.168.20.13</a:t>
            </a:r>
            <a:endParaRPr lang="en-US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5650319" y="2220686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192.168.10.12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10136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NFV?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6178550" y="3276600"/>
            <a:ext cx="15113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smtClean="0"/>
              <a:t>             </a:t>
            </a:r>
            <a:endParaRPr lang="en-US" sz="900"/>
          </a:p>
        </p:txBody>
      </p:sp>
      <p:sp>
        <p:nvSpPr>
          <p:cNvPr id="5" name="TextBox 4"/>
          <p:cNvSpPr txBox="1"/>
          <p:nvPr/>
        </p:nvSpPr>
        <p:spPr>
          <a:xfrm>
            <a:off x="533400" y="6412468"/>
            <a:ext cx="1562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Bron</a:t>
            </a:r>
            <a:r>
              <a:rPr lang="en-US" sz="1200" dirty="0" smtClean="0"/>
              <a:t>: F5 Networks </a:t>
            </a:r>
            <a:r>
              <a:rPr lang="en-US" sz="1200" dirty="0" err="1" smtClean="0"/>
              <a:t>Inc</a:t>
            </a:r>
            <a:endParaRPr lang="en-US" sz="1200" dirty="0"/>
          </a:p>
        </p:txBody>
      </p:sp>
      <p:pic>
        <p:nvPicPr>
          <p:cNvPr id="3074" name="Picture 2" descr="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646015"/>
            <a:ext cx="6486525" cy="448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9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/>
          <p:cNvCxnSpPr/>
          <p:nvPr/>
        </p:nvCxnSpPr>
        <p:spPr>
          <a:xfrm>
            <a:off x="4266664" y="4443990"/>
            <a:ext cx="164378" cy="56789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4941752" y="4390611"/>
            <a:ext cx="316048" cy="6212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78140" y="2059319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Green-1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5943601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Red-1</a:t>
            </a:r>
            <a:endParaRPr lang="en-US" sz="1350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>
            <a:off x="2593484" y="2600232"/>
            <a:ext cx="0" cy="15240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</p:cNvCxnSpPr>
          <p:nvPr/>
        </p:nvCxnSpPr>
        <p:spPr>
          <a:xfrm flipH="1">
            <a:off x="6358944" y="2600231"/>
            <a:ext cx="1" cy="14014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Ping </a:t>
            </a:r>
            <a:r>
              <a:rPr lang="en-US" dirty="0" smtClean="0"/>
              <a:t>via FW to remote network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217814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18" name="Cloud 17"/>
          <p:cNvSpPr/>
          <p:nvPr/>
        </p:nvSpPr>
        <p:spPr>
          <a:xfrm>
            <a:off x="5394195" y="3933411"/>
            <a:ext cx="1600454" cy="457200"/>
          </a:xfrm>
          <a:prstGeom prst="cloud">
            <a:avLst/>
          </a:prstGeom>
          <a:solidFill>
            <a:srgbClr val="FF7E7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75219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Green-2</a:t>
            </a:r>
            <a:endParaRPr lang="en-US" sz="1350" dirty="0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>
            <a:off x="3590563" y="2600231"/>
            <a:ext cx="0" cy="152400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2081460" y="3933412"/>
            <a:ext cx="1924446" cy="457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175217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5100503" y="4668838"/>
            <a:ext cx="9717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MPLSoUDP</a:t>
            </a:r>
            <a:endParaRPr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3797547" y="4161615"/>
            <a:ext cx="1866852" cy="289628"/>
          </a:xfrm>
          <a:prstGeom prst="rect">
            <a:avLst/>
          </a:prstGeom>
          <a:gradFill>
            <a:gsLst>
              <a:gs pos="0">
                <a:srgbClr val="92D050"/>
              </a:gs>
              <a:gs pos="58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407075" y="5264948"/>
            <a:ext cx="0" cy="3789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953000" y="5264948"/>
            <a:ext cx="0" cy="3789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266664" y="5011889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4266665" y="5555087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vSRX</a:t>
            </a:r>
            <a:endParaRPr lang="en-US" sz="1350" dirty="0"/>
          </a:p>
        </p:txBody>
      </p:sp>
      <p:sp>
        <p:nvSpPr>
          <p:cNvPr id="25" name="Freeform 24"/>
          <p:cNvSpPr/>
          <p:nvPr/>
        </p:nvSpPr>
        <p:spPr>
          <a:xfrm>
            <a:off x="2667000" y="3505143"/>
            <a:ext cx="3625939" cy="2319297"/>
          </a:xfrm>
          <a:custGeom>
            <a:avLst/>
            <a:gdLst>
              <a:gd name="connsiteX0" fmla="*/ 19531 w 1132746"/>
              <a:gd name="connsiteY0" fmla="*/ 0 h 502920"/>
              <a:gd name="connsiteX1" fmla="*/ 19531 w 1132746"/>
              <a:gd name="connsiteY1" fmla="*/ 213360 h 502920"/>
              <a:gd name="connsiteX2" fmla="*/ 50011 w 1132746"/>
              <a:gd name="connsiteY2" fmla="*/ 259080 h 502920"/>
              <a:gd name="connsiteX3" fmla="*/ 202411 w 1132746"/>
              <a:gd name="connsiteY3" fmla="*/ 396240 h 502920"/>
              <a:gd name="connsiteX4" fmla="*/ 248131 w 1132746"/>
              <a:gd name="connsiteY4" fmla="*/ 411480 h 502920"/>
              <a:gd name="connsiteX5" fmla="*/ 309091 w 1132746"/>
              <a:gd name="connsiteY5" fmla="*/ 441960 h 502920"/>
              <a:gd name="connsiteX6" fmla="*/ 431011 w 1132746"/>
              <a:gd name="connsiteY6" fmla="*/ 472440 h 502920"/>
              <a:gd name="connsiteX7" fmla="*/ 522451 w 1132746"/>
              <a:gd name="connsiteY7" fmla="*/ 502920 h 502920"/>
              <a:gd name="connsiteX8" fmla="*/ 781531 w 1132746"/>
              <a:gd name="connsiteY8" fmla="*/ 487680 h 502920"/>
              <a:gd name="connsiteX9" fmla="*/ 888211 w 1132746"/>
              <a:gd name="connsiteY9" fmla="*/ 457200 h 502920"/>
              <a:gd name="connsiteX10" fmla="*/ 979651 w 1132746"/>
              <a:gd name="connsiteY10" fmla="*/ 365760 h 502920"/>
              <a:gd name="connsiteX11" fmla="*/ 1025371 w 1132746"/>
              <a:gd name="connsiteY11" fmla="*/ 320040 h 502920"/>
              <a:gd name="connsiteX12" fmla="*/ 1101571 w 1132746"/>
              <a:gd name="connsiteY12" fmla="*/ 182880 h 502920"/>
              <a:gd name="connsiteX13" fmla="*/ 1132051 w 1132746"/>
              <a:gd name="connsiteY13" fmla="*/ 15240 h 502920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025371 w 1132746"/>
              <a:gd name="connsiteY10" fmla="*/ 320040 h 503115"/>
              <a:gd name="connsiteX11" fmla="*/ 1101571 w 1132746"/>
              <a:gd name="connsiteY11" fmla="*/ 182880 h 503115"/>
              <a:gd name="connsiteX12" fmla="*/ 1132051 w 1132746"/>
              <a:gd name="connsiteY12" fmla="*/ 15240 h 503115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101571 w 1132746"/>
              <a:gd name="connsiteY10" fmla="*/ 182880 h 503115"/>
              <a:gd name="connsiteX11" fmla="*/ 1132051 w 1132746"/>
              <a:gd name="connsiteY11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248131 w 1132051"/>
              <a:gd name="connsiteY4" fmla="*/ 411480 h 503115"/>
              <a:gd name="connsiteX5" fmla="*/ 309091 w 1132051"/>
              <a:gd name="connsiteY5" fmla="*/ 441960 h 503115"/>
              <a:gd name="connsiteX6" fmla="*/ 431011 w 1132051"/>
              <a:gd name="connsiteY6" fmla="*/ 472440 h 503115"/>
              <a:gd name="connsiteX7" fmla="*/ 522451 w 1132051"/>
              <a:gd name="connsiteY7" fmla="*/ 502920 h 503115"/>
              <a:gd name="connsiteX8" fmla="*/ 888211 w 1132051"/>
              <a:gd name="connsiteY8" fmla="*/ 457200 h 503115"/>
              <a:gd name="connsiteX9" fmla="*/ 979651 w 1132051"/>
              <a:gd name="connsiteY9" fmla="*/ 365760 h 503115"/>
              <a:gd name="connsiteX10" fmla="*/ 1132051 w 1132051"/>
              <a:gd name="connsiteY10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309091 w 1132051"/>
              <a:gd name="connsiteY4" fmla="*/ 441960 h 503115"/>
              <a:gd name="connsiteX5" fmla="*/ 431011 w 1132051"/>
              <a:gd name="connsiteY5" fmla="*/ 472440 h 503115"/>
              <a:gd name="connsiteX6" fmla="*/ 522451 w 1132051"/>
              <a:gd name="connsiteY6" fmla="*/ 502920 h 503115"/>
              <a:gd name="connsiteX7" fmla="*/ 888211 w 1132051"/>
              <a:gd name="connsiteY7" fmla="*/ 457200 h 503115"/>
              <a:gd name="connsiteX8" fmla="*/ 979651 w 1132051"/>
              <a:gd name="connsiteY8" fmla="*/ 365760 h 503115"/>
              <a:gd name="connsiteX9" fmla="*/ 1132051 w 1132051"/>
              <a:gd name="connsiteY9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309091 w 1132051"/>
              <a:gd name="connsiteY3" fmla="*/ 441960 h 503115"/>
              <a:gd name="connsiteX4" fmla="*/ 431011 w 1132051"/>
              <a:gd name="connsiteY4" fmla="*/ 472440 h 503115"/>
              <a:gd name="connsiteX5" fmla="*/ 522451 w 1132051"/>
              <a:gd name="connsiteY5" fmla="*/ 502920 h 503115"/>
              <a:gd name="connsiteX6" fmla="*/ 888211 w 1132051"/>
              <a:gd name="connsiteY6" fmla="*/ 457200 h 503115"/>
              <a:gd name="connsiteX7" fmla="*/ 979651 w 1132051"/>
              <a:gd name="connsiteY7" fmla="*/ 365760 h 503115"/>
              <a:gd name="connsiteX8" fmla="*/ 1132051 w 1132051"/>
              <a:gd name="connsiteY8" fmla="*/ 15240 h 503115"/>
              <a:gd name="connsiteX0" fmla="*/ 15187 w 1127707"/>
              <a:gd name="connsiteY0" fmla="*/ 0 h 503115"/>
              <a:gd name="connsiteX1" fmla="*/ 15187 w 1127707"/>
              <a:gd name="connsiteY1" fmla="*/ 213360 h 503115"/>
              <a:gd name="connsiteX2" fmla="*/ 120429 w 1127707"/>
              <a:gd name="connsiteY2" fmla="*/ 351095 h 503115"/>
              <a:gd name="connsiteX3" fmla="*/ 304747 w 1127707"/>
              <a:gd name="connsiteY3" fmla="*/ 441960 h 503115"/>
              <a:gd name="connsiteX4" fmla="*/ 426667 w 1127707"/>
              <a:gd name="connsiteY4" fmla="*/ 472440 h 503115"/>
              <a:gd name="connsiteX5" fmla="*/ 518107 w 1127707"/>
              <a:gd name="connsiteY5" fmla="*/ 502920 h 503115"/>
              <a:gd name="connsiteX6" fmla="*/ 883867 w 1127707"/>
              <a:gd name="connsiteY6" fmla="*/ 457200 h 503115"/>
              <a:gd name="connsiteX7" fmla="*/ 975307 w 1127707"/>
              <a:gd name="connsiteY7" fmla="*/ 365760 h 503115"/>
              <a:gd name="connsiteX8" fmla="*/ 1127707 w 1127707"/>
              <a:gd name="connsiteY8" fmla="*/ 15240 h 503115"/>
              <a:gd name="connsiteX0" fmla="*/ 15187 w 1127707"/>
              <a:gd name="connsiteY0" fmla="*/ 0 h 503096"/>
              <a:gd name="connsiteX1" fmla="*/ 15187 w 1127707"/>
              <a:gd name="connsiteY1" fmla="*/ 213360 h 503096"/>
              <a:gd name="connsiteX2" fmla="*/ 120429 w 1127707"/>
              <a:gd name="connsiteY2" fmla="*/ 351095 h 503096"/>
              <a:gd name="connsiteX3" fmla="*/ 304747 w 1127707"/>
              <a:gd name="connsiteY3" fmla="*/ 441960 h 503096"/>
              <a:gd name="connsiteX4" fmla="*/ 518107 w 1127707"/>
              <a:gd name="connsiteY4" fmla="*/ 502920 h 503096"/>
              <a:gd name="connsiteX5" fmla="*/ 883867 w 1127707"/>
              <a:gd name="connsiteY5" fmla="*/ 457200 h 503096"/>
              <a:gd name="connsiteX6" fmla="*/ 975307 w 1127707"/>
              <a:gd name="connsiteY6" fmla="*/ 365760 h 503096"/>
              <a:gd name="connsiteX7" fmla="*/ 1127707 w 1127707"/>
              <a:gd name="connsiteY7" fmla="*/ 15240 h 503096"/>
              <a:gd name="connsiteX0" fmla="*/ 15187 w 1127707"/>
              <a:gd name="connsiteY0" fmla="*/ 0 h 502924"/>
              <a:gd name="connsiteX1" fmla="*/ 15187 w 1127707"/>
              <a:gd name="connsiteY1" fmla="*/ 213360 h 502924"/>
              <a:gd name="connsiteX2" fmla="*/ 120429 w 1127707"/>
              <a:gd name="connsiteY2" fmla="*/ 351095 h 502924"/>
              <a:gd name="connsiteX3" fmla="*/ 287494 w 1127707"/>
              <a:gd name="connsiteY3" fmla="*/ 459213 h 502924"/>
              <a:gd name="connsiteX4" fmla="*/ 518107 w 1127707"/>
              <a:gd name="connsiteY4" fmla="*/ 502920 h 502924"/>
              <a:gd name="connsiteX5" fmla="*/ 883867 w 1127707"/>
              <a:gd name="connsiteY5" fmla="*/ 457200 h 502924"/>
              <a:gd name="connsiteX6" fmla="*/ 975307 w 1127707"/>
              <a:gd name="connsiteY6" fmla="*/ 365760 h 502924"/>
              <a:gd name="connsiteX7" fmla="*/ 1127707 w 1127707"/>
              <a:gd name="connsiteY7" fmla="*/ 15240 h 502924"/>
              <a:gd name="connsiteX0" fmla="*/ 7533 w 1154559"/>
              <a:gd name="connsiteY0" fmla="*/ 0 h 497173"/>
              <a:gd name="connsiteX1" fmla="*/ 42039 w 1154559"/>
              <a:gd name="connsiteY1" fmla="*/ 207609 h 497173"/>
              <a:gd name="connsiteX2" fmla="*/ 147281 w 1154559"/>
              <a:gd name="connsiteY2" fmla="*/ 345344 h 497173"/>
              <a:gd name="connsiteX3" fmla="*/ 314346 w 1154559"/>
              <a:gd name="connsiteY3" fmla="*/ 453462 h 497173"/>
              <a:gd name="connsiteX4" fmla="*/ 544959 w 1154559"/>
              <a:gd name="connsiteY4" fmla="*/ 497169 h 497173"/>
              <a:gd name="connsiteX5" fmla="*/ 910719 w 1154559"/>
              <a:gd name="connsiteY5" fmla="*/ 451449 h 497173"/>
              <a:gd name="connsiteX6" fmla="*/ 1002159 w 1154559"/>
              <a:gd name="connsiteY6" fmla="*/ 360009 h 497173"/>
              <a:gd name="connsiteX7" fmla="*/ 1154559 w 1154559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997631 w 1121276"/>
              <a:gd name="connsiteY6" fmla="*/ 360009 h 497173"/>
              <a:gd name="connsiteX7" fmla="*/ 1121276 w 1121276"/>
              <a:gd name="connsiteY7" fmla="*/ 15240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1055141 w 1121276"/>
              <a:gd name="connsiteY6" fmla="*/ 308251 h 497173"/>
              <a:gd name="connsiteX7" fmla="*/ 1121276 w 1121276"/>
              <a:gd name="connsiteY7" fmla="*/ 15240 h 497173"/>
              <a:gd name="connsiteX0" fmla="*/ 2761 w 1121032"/>
              <a:gd name="connsiteY0" fmla="*/ 0 h 497173"/>
              <a:gd name="connsiteX1" fmla="*/ 40252 w 1121032"/>
              <a:gd name="connsiteY1" fmla="*/ 253036 h 497173"/>
              <a:gd name="connsiteX2" fmla="*/ 142509 w 1121032"/>
              <a:gd name="connsiteY2" fmla="*/ 345344 h 497173"/>
              <a:gd name="connsiteX3" fmla="*/ 309574 w 1121032"/>
              <a:gd name="connsiteY3" fmla="*/ 453462 h 497173"/>
              <a:gd name="connsiteX4" fmla="*/ 540187 w 1121032"/>
              <a:gd name="connsiteY4" fmla="*/ 497169 h 497173"/>
              <a:gd name="connsiteX5" fmla="*/ 905947 w 1121032"/>
              <a:gd name="connsiteY5" fmla="*/ 451449 h 497173"/>
              <a:gd name="connsiteX6" fmla="*/ 1054897 w 1121032"/>
              <a:gd name="connsiteY6" fmla="*/ 308251 h 497173"/>
              <a:gd name="connsiteX7" fmla="*/ 1121032 w 1121032"/>
              <a:gd name="connsiteY7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501512"/>
              <a:gd name="connsiteX1" fmla="*/ 139748 w 1118271"/>
              <a:gd name="connsiteY1" fmla="*/ 345344 h 501512"/>
              <a:gd name="connsiteX2" fmla="*/ 537426 w 1118271"/>
              <a:gd name="connsiteY2" fmla="*/ 497169 h 501512"/>
              <a:gd name="connsiteX3" fmla="*/ 903186 w 1118271"/>
              <a:gd name="connsiteY3" fmla="*/ 451449 h 501512"/>
              <a:gd name="connsiteX4" fmla="*/ 1052136 w 1118271"/>
              <a:gd name="connsiteY4" fmla="*/ 308251 h 501512"/>
              <a:gd name="connsiteX5" fmla="*/ 1118271 w 1118271"/>
              <a:gd name="connsiteY5" fmla="*/ 15240 h 501512"/>
              <a:gd name="connsiteX0" fmla="*/ 0 w 1118271"/>
              <a:gd name="connsiteY0" fmla="*/ 0 h 499046"/>
              <a:gd name="connsiteX1" fmla="*/ 136763 w 1118271"/>
              <a:gd name="connsiteY1" fmla="*/ 390771 h 499046"/>
              <a:gd name="connsiteX2" fmla="*/ 537426 w 1118271"/>
              <a:gd name="connsiteY2" fmla="*/ 497169 h 499046"/>
              <a:gd name="connsiteX3" fmla="*/ 903186 w 1118271"/>
              <a:gd name="connsiteY3" fmla="*/ 451449 h 499046"/>
              <a:gd name="connsiteX4" fmla="*/ 1052136 w 1118271"/>
              <a:gd name="connsiteY4" fmla="*/ 308251 h 499046"/>
              <a:gd name="connsiteX5" fmla="*/ 1118271 w 1118271"/>
              <a:gd name="connsiteY5" fmla="*/ 15240 h 499046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37426 w 1118271"/>
              <a:gd name="connsiteY2" fmla="*/ 497169 h 1325043"/>
              <a:gd name="connsiteX3" fmla="*/ 643252 w 1118271"/>
              <a:gd name="connsiteY3" fmla="*/ 1324980 h 1325043"/>
              <a:gd name="connsiteX4" fmla="*/ 903186 w 1118271"/>
              <a:gd name="connsiteY4" fmla="*/ 451449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903186 w 1118271"/>
              <a:gd name="connsiteY4" fmla="*/ 451449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8271" h="1325043">
                <a:moveTo>
                  <a:pt x="0" y="0"/>
                </a:moveTo>
                <a:cubicBezTo>
                  <a:pt x="8221" y="162801"/>
                  <a:pt x="51172" y="307910"/>
                  <a:pt x="136763" y="390771"/>
                </a:cubicBezTo>
                <a:cubicBezTo>
                  <a:pt x="222354" y="473633"/>
                  <a:pt x="429133" y="341467"/>
                  <a:pt x="513548" y="497169"/>
                </a:cubicBezTo>
                <a:cubicBezTo>
                  <a:pt x="597963" y="652871"/>
                  <a:pt x="582292" y="1332600"/>
                  <a:pt x="643252" y="1324980"/>
                </a:cubicBezTo>
                <a:cubicBezTo>
                  <a:pt x="704212" y="1317360"/>
                  <a:pt x="800750" y="521678"/>
                  <a:pt x="843491" y="457128"/>
                </a:cubicBezTo>
                <a:cubicBezTo>
                  <a:pt x="886232" y="392578"/>
                  <a:pt x="1006339" y="381899"/>
                  <a:pt x="1052136" y="308251"/>
                </a:cubicBezTo>
                <a:cubicBezTo>
                  <a:pt x="1097933" y="234603"/>
                  <a:pt x="1113479" y="143582"/>
                  <a:pt x="1118271" y="15240"/>
                </a:cubicBezTo>
              </a:path>
            </a:pathLst>
          </a:custGeom>
          <a:noFill/>
          <a:ln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apezoid 42"/>
          <p:cNvSpPr/>
          <p:nvPr/>
        </p:nvSpPr>
        <p:spPr>
          <a:xfrm rot="10800000">
            <a:off x="4422282" y="4172428"/>
            <a:ext cx="617383" cy="271561"/>
          </a:xfrm>
          <a:prstGeom prst="trapezoid">
            <a:avLst>
              <a:gd name="adj" fmla="val 6621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4606764" y="4180929"/>
            <a:ext cx="251873" cy="244855"/>
            <a:chOff x="3377645" y="4180946"/>
            <a:chExt cx="251873" cy="244855"/>
          </a:xfrm>
        </p:grpSpPr>
        <p:cxnSp>
          <p:nvCxnSpPr>
            <p:cNvPr id="45" name="Straight Connector 44"/>
            <p:cNvCxnSpPr/>
            <p:nvPr/>
          </p:nvCxnSpPr>
          <p:spPr>
            <a:xfrm flipH="1">
              <a:off x="3386587" y="4180946"/>
              <a:ext cx="242931" cy="2448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3377645" y="4180946"/>
              <a:ext cx="251873" cy="23914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4407075" y="3875440"/>
            <a:ext cx="5998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policy</a:t>
            </a:r>
            <a:endParaRPr lang="en-US" sz="1350" dirty="0"/>
          </a:p>
        </p:txBody>
      </p:sp>
      <p:sp>
        <p:nvSpPr>
          <p:cNvPr id="32" name="TextBox 31"/>
          <p:cNvSpPr txBox="1"/>
          <p:nvPr/>
        </p:nvSpPr>
        <p:spPr>
          <a:xfrm>
            <a:off x="1963432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192.168.20.12</a:t>
            </a:r>
            <a:endParaRPr lang="en-US" sz="1350" dirty="0"/>
          </a:p>
        </p:txBody>
      </p:sp>
      <p:sp>
        <p:nvSpPr>
          <p:cNvPr id="36" name="TextBox 35"/>
          <p:cNvSpPr txBox="1"/>
          <p:nvPr/>
        </p:nvSpPr>
        <p:spPr>
          <a:xfrm>
            <a:off x="314936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192.168.20.13</a:t>
            </a:r>
            <a:endParaRPr lang="en-US" sz="1350" dirty="0"/>
          </a:p>
        </p:txBody>
      </p:sp>
      <p:sp>
        <p:nvSpPr>
          <p:cNvPr id="37" name="TextBox 36"/>
          <p:cNvSpPr txBox="1"/>
          <p:nvPr/>
        </p:nvSpPr>
        <p:spPr>
          <a:xfrm>
            <a:off x="565031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192.168.10.12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442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/>
          <p:cNvCxnSpPr/>
          <p:nvPr/>
        </p:nvCxnSpPr>
        <p:spPr>
          <a:xfrm>
            <a:off x="3029377" y="4443990"/>
            <a:ext cx="164378" cy="56789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704465" y="4390611"/>
            <a:ext cx="316048" cy="6212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266664" y="4443990"/>
            <a:ext cx="164378" cy="56789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4941752" y="4390611"/>
            <a:ext cx="316048" cy="6212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78140" y="2059319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Green-1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5943601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Red-1</a:t>
            </a:r>
            <a:endParaRPr lang="en-US" sz="1350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>
            <a:off x="2593484" y="2600232"/>
            <a:ext cx="0" cy="15240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</p:cNvCxnSpPr>
          <p:nvPr/>
        </p:nvCxnSpPr>
        <p:spPr>
          <a:xfrm flipH="1">
            <a:off x="6358944" y="2600231"/>
            <a:ext cx="1" cy="14014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stitching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217814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18" name="Cloud 17"/>
          <p:cNvSpPr/>
          <p:nvPr/>
        </p:nvSpPr>
        <p:spPr>
          <a:xfrm>
            <a:off x="5394195" y="3933411"/>
            <a:ext cx="1600454" cy="457200"/>
          </a:xfrm>
          <a:prstGeom prst="cloud">
            <a:avLst/>
          </a:prstGeom>
          <a:solidFill>
            <a:srgbClr val="FF7E7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75219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Green-2</a:t>
            </a:r>
            <a:endParaRPr lang="en-US" sz="1350" dirty="0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>
            <a:off x="3590563" y="2600231"/>
            <a:ext cx="0" cy="152400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2081460" y="3933412"/>
            <a:ext cx="1924446" cy="457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175217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5100503" y="4668838"/>
            <a:ext cx="9717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MPLSoUDP</a:t>
            </a:r>
            <a:endParaRPr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2819400" y="4161615"/>
            <a:ext cx="2844999" cy="289628"/>
          </a:xfrm>
          <a:prstGeom prst="rect">
            <a:avLst/>
          </a:prstGeom>
          <a:gradFill>
            <a:gsLst>
              <a:gs pos="0">
                <a:srgbClr val="92D050"/>
              </a:gs>
              <a:gs pos="58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407075" y="5264948"/>
            <a:ext cx="0" cy="3789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953000" y="5264948"/>
            <a:ext cx="0" cy="3789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266664" y="5011889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4266665" y="5555087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smtClean="0"/>
              <a:t>VNF2</a:t>
            </a:r>
            <a:endParaRPr lang="en-US" sz="1350" dirty="0"/>
          </a:p>
        </p:txBody>
      </p:sp>
      <p:sp>
        <p:nvSpPr>
          <p:cNvPr id="43" name="Trapezoid 42"/>
          <p:cNvSpPr/>
          <p:nvPr/>
        </p:nvSpPr>
        <p:spPr>
          <a:xfrm rot="10800000">
            <a:off x="4422282" y="4172428"/>
            <a:ext cx="617383" cy="271561"/>
          </a:xfrm>
          <a:prstGeom prst="trapezoid">
            <a:avLst>
              <a:gd name="adj" fmla="val 6621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apezoid 26"/>
          <p:cNvSpPr/>
          <p:nvPr/>
        </p:nvSpPr>
        <p:spPr>
          <a:xfrm rot="10800000">
            <a:off x="3203437" y="4172428"/>
            <a:ext cx="617383" cy="271561"/>
          </a:xfrm>
          <a:prstGeom prst="trapezoid">
            <a:avLst>
              <a:gd name="adj" fmla="val 6621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3169788" y="5264948"/>
            <a:ext cx="0" cy="3789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715713" y="5264948"/>
            <a:ext cx="0" cy="3789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029377" y="5011889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46" name="Rectangle 45"/>
          <p:cNvSpPr/>
          <p:nvPr/>
        </p:nvSpPr>
        <p:spPr>
          <a:xfrm>
            <a:off x="3029378" y="5555087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smtClean="0"/>
              <a:t>VNF1</a:t>
            </a:r>
            <a:endParaRPr lang="en-US" sz="1350" dirty="0"/>
          </a:p>
        </p:txBody>
      </p:sp>
      <p:sp>
        <p:nvSpPr>
          <p:cNvPr id="25" name="Freeform 24"/>
          <p:cNvSpPr/>
          <p:nvPr/>
        </p:nvSpPr>
        <p:spPr>
          <a:xfrm>
            <a:off x="2667000" y="3505142"/>
            <a:ext cx="3625939" cy="2319271"/>
          </a:xfrm>
          <a:custGeom>
            <a:avLst/>
            <a:gdLst>
              <a:gd name="connsiteX0" fmla="*/ 19531 w 1132746"/>
              <a:gd name="connsiteY0" fmla="*/ 0 h 502920"/>
              <a:gd name="connsiteX1" fmla="*/ 19531 w 1132746"/>
              <a:gd name="connsiteY1" fmla="*/ 213360 h 502920"/>
              <a:gd name="connsiteX2" fmla="*/ 50011 w 1132746"/>
              <a:gd name="connsiteY2" fmla="*/ 259080 h 502920"/>
              <a:gd name="connsiteX3" fmla="*/ 202411 w 1132746"/>
              <a:gd name="connsiteY3" fmla="*/ 396240 h 502920"/>
              <a:gd name="connsiteX4" fmla="*/ 248131 w 1132746"/>
              <a:gd name="connsiteY4" fmla="*/ 411480 h 502920"/>
              <a:gd name="connsiteX5" fmla="*/ 309091 w 1132746"/>
              <a:gd name="connsiteY5" fmla="*/ 441960 h 502920"/>
              <a:gd name="connsiteX6" fmla="*/ 431011 w 1132746"/>
              <a:gd name="connsiteY6" fmla="*/ 472440 h 502920"/>
              <a:gd name="connsiteX7" fmla="*/ 522451 w 1132746"/>
              <a:gd name="connsiteY7" fmla="*/ 502920 h 502920"/>
              <a:gd name="connsiteX8" fmla="*/ 781531 w 1132746"/>
              <a:gd name="connsiteY8" fmla="*/ 487680 h 502920"/>
              <a:gd name="connsiteX9" fmla="*/ 888211 w 1132746"/>
              <a:gd name="connsiteY9" fmla="*/ 457200 h 502920"/>
              <a:gd name="connsiteX10" fmla="*/ 979651 w 1132746"/>
              <a:gd name="connsiteY10" fmla="*/ 365760 h 502920"/>
              <a:gd name="connsiteX11" fmla="*/ 1025371 w 1132746"/>
              <a:gd name="connsiteY11" fmla="*/ 320040 h 502920"/>
              <a:gd name="connsiteX12" fmla="*/ 1101571 w 1132746"/>
              <a:gd name="connsiteY12" fmla="*/ 182880 h 502920"/>
              <a:gd name="connsiteX13" fmla="*/ 1132051 w 1132746"/>
              <a:gd name="connsiteY13" fmla="*/ 15240 h 502920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025371 w 1132746"/>
              <a:gd name="connsiteY10" fmla="*/ 320040 h 503115"/>
              <a:gd name="connsiteX11" fmla="*/ 1101571 w 1132746"/>
              <a:gd name="connsiteY11" fmla="*/ 182880 h 503115"/>
              <a:gd name="connsiteX12" fmla="*/ 1132051 w 1132746"/>
              <a:gd name="connsiteY12" fmla="*/ 15240 h 503115"/>
              <a:gd name="connsiteX0" fmla="*/ 19531 w 1132746"/>
              <a:gd name="connsiteY0" fmla="*/ 0 h 503115"/>
              <a:gd name="connsiteX1" fmla="*/ 19531 w 1132746"/>
              <a:gd name="connsiteY1" fmla="*/ 213360 h 503115"/>
              <a:gd name="connsiteX2" fmla="*/ 50011 w 1132746"/>
              <a:gd name="connsiteY2" fmla="*/ 259080 h 503115"/>
              <a:gd name="connsiteX3" fmla="*/ 202411 w 1132746"/>
              <a:gd name="connsiteY3" fmla="*/ 396240 h 503115"/>
              <a:gd name="connsiteX4" fmla="*/ 248131 w 1132746"/>
              <a:gd name="connsiteY4" fmla="*/ 411480 h 503115"/>
              <a:gd name="connsiteX5" fmla="*/ 309091 w 1132746"/>
              <a:gd name="connsiteY5" fmla="*/ 441960 h 503115"/>
              <a:gd name="connsiteX6" fmla="*/ 431011 w 1132746"/>
              <a:gd name="connsiteY6" fmla="*/ 472440 h 503115"/>
              <a:gd name="connsiteX7" fmla="*/ 522451 w 1132746"/>
              <a:gd name="connsiteY7" fmla="*/ 502920 h 503115"/>
              <a:gd name="connsiteX8" fmla="*/ 888211 w 1132746"/>
              <a:gd name="connsiteY8" fmla="*/ 457200 h 503115"/>
              <a:gd name="connsiteX9" fmla="*/ 979651 w 1132746"/>
              <a:gd name="connsiteY9" fmla="*/ 365760 h 503115"/>
              <a:gd name="connsiteX10" fmla="*/ 1101571 w 1132746"/>
              <a:gd name="connsiteY10" fmla="*/ 182880 h 503115"/>
              <a:gd name="connsiteX11" fmla="*/ 1132051 w 1132746"/>
              <a:gd name="connsiteY11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248131 w 1132051"/>
              <a:gd name="connsiteY4" fmla="*/ 411480 h 503115"/>
              <a:gd name="connsiteX5" fmla="*/ 309091 w 1132051"/>
              <a:gd name="connsiteY5" fmla="*/ 441960 h 503115"/>
              <a:gd name="connsiteX6" fmla="*/ 431011 w 1132051"/>
              <a:gd name="connsiteY6" fmla="*/ 472440 h 503115"/>
              <a:gd name="connsiteX7" fmla="*/ 522451 w 1132051"/>
              <a:gd name="connsiteY7" fmla="*/ 502920 h 503115"/>
              <a:gd name="connsiteX8" fmla="*/ 888211 w 1132051"/>
              <a:gd name="connsiteY8" fmla="*/ 457200 h 503115"/>
              <a:gd name="connsiteX9" fmla="*/ 979651 w 1132051"/>
              <a:gd name="connsiteY9" fmla="*/ 365760 h 503115"/>
              <a:gd name="connsiteX10" fmla="*/ 1132051 w 1132051"/>
              <a:gd name="connsiteY10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202411 w 1132051"/>
              <a:gd name="connsiteY3" fmla="*/ 396240 h 503115"/>
              <a:gd name="connsiteX4" fmla="*/ 309091 w 1132051"/>
              <a:gd name="connsiteY4" fmla="*/ 441960 h 503115"/>
              <a:gd name="connsiteX5" fmla="*/ 431011 w 1132051"/>
              <a:gd name="connsiteY5" fmla="*/ 472440 h 503115"/>
              <a:gd name="connsiteX6" fmla="*/ 522451 w 1132051"/>
              <a:gd name="connsiteY6" fmla="*/ 502920 h 503115"/>
              <a:gd name="connsiteX7" fmla="*/ 888211 w 1132051"/>
              <a:gd name="connsiteY7" fmla="*/ 457200 h 503115"/>
              <a:gd name="connsiteX8" fmla="*/ 979651 w 1132051"/>
              <a:gd name="connsiteY8" fmla="*/ 365760 h 503115"/>
              <a:gd name="connsiteX9" fmla="*/ 1132051 w 1132051"/>
              <a:gd name="connsiteY9" fmla="*/ 15240 h 503115"/>
              <a:gd name="connsiteX0" fmla="*/ 19531 w 1132051"/>
              <a:gd name="connsiteY0" fmla="*/ 0 h 503115"/>
              <a:gd name="connsiteX1" fmla="*/ 19531 w 1132051"/>
              <a:gd name="connsiteY1" fmla="*/ 213360 h 503115"/>
              <a:gd name="connsiteX2" fmla="*/ 50011 w 1132051"/>
              <a:gd name="connsiteY2" fmla="*/ 259080 h 503115"/>
              <a:gd name="connsiteX3" fmla="*/ 309091 w 1132051"/>
              <a:gd name="connsiteY3" fmla="*/ 441960 h 503115"/>
              <a:gd name="connsiteX4" fmla="*/ 431011 w 1132051"/>
              <a:gd name="connsiteY4" fmla="*/ 472440 h 503115"/>
              <a:gd name="connsiteX5" fmla="*/ 522451 w 1132051"/>
              <a:gd name="connsiteY5" fmla="*/ 502920 h 503115"/>
              <a:gd name="connsiteX6" fmla="*/ 888211 w 1132051"/>
              <a:gd name="connsiteY6" fmla="*/ 457200 h 503115"/>
              <a:gd name="connsiteX7" fmla="*/ 979651 w 1132051"/>
              <a:gd name="connsiteY7" fmla="*/ 365760 h 503115"/>
              <a:gd name="connsiteX8" fmla="*/ 1132051 w 1132051"/>
              <a:gd name="connsiteY8" fmla="*/ 15240 h 503115"/>
              <a:gd name="connsiteX0" fmla="*/ 15187 w 1127707"/>
              <a:gd name="connsiteY0" fmla="*/ 0 h 503115"/>
              <a:gd name="connsiteX1" fmla="*/ 15187 w 1127707"/>
              <a:gd name="connsiteY1" fmla="*/ 213360 h 503115"/>
              <a:gd name="connsiteX2" fmla="*/ 120429 w 1127707"/>
              <a:gd name="connsiteY2" fmla="*/ 351095 h 503115"/>
              <a:gd name="connsiteX3" fmla="*/ 304747 w 1127707"/>
              <a:gd name="connsiteY3" fmla="*/ 441960 h 503115"/>
              <a:gd name="connsiteX4" fmla="*/ 426667 w 1127707"/>
              <a:gd name="connsiteY4" fmla="*/ 472440 h 503115"/>
              <a:gd name="connsiteX5" fmla="*/ 518107 w 1127707"/>
              <a:gd name="connsiteY5" fmla="*/ 502920 h 503115"/>
              <a:gd name="connsiteX6" fmla="*/ 883867 w 1127707"/>
              <a:gd name="connsiteY6" fmla="*/ 457200 h 503115"/>
              <a:gd name="connsiteX7" fmla="*/ 975307 w 1127707"/>
              <a:gd name="connsiteY7" fmla="*/ 365760 h 503115"/>
              <a:gd name="connsiteX8" fmla="*/ 1127707 w 1127707"/>
              <a:gd name="connsiteY8" fmla="*/ 15240 h 503115"/>
              <a:gd name="connsiteX0" fmla="*/ 15187 w 1127707"/>
              <a:gd name="connsiteY0" fmla="*/ 0 h 503096"/>
              <a:gd name="connsiteX1" fmla="*/ 15187 w 1127707"/>
              <a:gd name="connsiteY1" fmla="*/ 213360 h 503096"/>
              <a:gd name="connsiteX2" fmla="*/ 120429 w 1127707"/>
              <a:gd name="connsiteY2" fmla="*/ 351095 h 503096"/>
              <a:gd name="connsiteX3" fmla="*/ 304747 w 1127707"/>
              <a:gd name="connsiteY3" fmla="*/ 441960 h 503096"/>
              <a:gd name="connsiteX4" fmla="*/ 518107 w 1127707"/>
              <a:gd name="connsiteY4" fmla="*/ 502920 h 503096"/>
              <a:gd name="connsiteX5" fmla="*/ 883867 w 1127707"/>
              <a:gd name="connsiteY5" fmla="*/ 457200 h 503096"/>
              <a:gd name="connsiteX6" fmla="*/ 975307 w 1127707"/>
              <a:gd name="connsiteY6" fmla="*/ 365760 h 503096"/>
              <a:gd name="connsiteX7" fmla="*/ 1127707 w 1127707"/>
              <a:gd name="connsiteY7" fmla="*/ 15240 h 503096"/>
              <a:gd name="connsiteX0" fmla="*/ 15187 w 1127707"/>
              <a:gd name="connsiteY0" fmla="*/ 0 h 502924"/>
              <a:gd name="connsiteX1" fmla="*/ 15187 w 1127707"/>
              <a:gd name="connsiteY1" fmla="*/ 213360 h 502924"/>
              <a:gd name="connsiteX2" fmla="*/ 120429 w 1127707"/>
              <a:gd name="connsiteY2" fmla="*/ 351095 h 502924"/>
              <a:gd name="connsiteX3" fmla="*/ 287494 w 1127707"/>
              <a:gd name="connsiteY3" fmla="*/ 459213 h 502924"/>
              <a:gd name="connsiteX4" fmla="*/ 518107 w 1127707"/>
              <a:gd name="connsiteY4" fmla="*/ 502920 h 502924"/>
              <a:gd name="connsiteX5" fmla="*/ 883867 w 1127707"/>
              <a:gd name="connsiteY5" fmla="*/ 457200 h 502924"/>
              <a:gd name="connsiteX6" fmla="*/ 975307 w 1127707"/>
              <a:gd name="connsiteY6" fmla="*/ 365760 h 502924"/>
              <a:gd name="connsiteX7" fmla="*/ 1127707 w 1127707"/>
              <a:gd name="connsiteY7" fmla="*/ 15240 h 502924"/>
              <a:gd name="connsiteX0" fmla="*/ 7533 w 1154559"/>
              <a:gd name="connsiteY0" fmla="*/ 0 h 497173"/>
              <a:gd name="connsiteX1" fmla="*/ 42039 w 1154559"/>
              <a:gd name="connsiteY1" fmla="*/ 207609 h 497173"/>
              <a:gd name="connsiteX2" fmla="*/ 147281 w 1154559"/>
              <a:gd name="connsiteY2" fmla="*/ 345344 h 497173"/>
              <a:gd name="connsiteX3" fmla="*/ 314346 w 1154559"/>
              <a:gd name="connsiteY3" fmla="*/ 453462 h 497173"/>
              <a:gd name="connsiteX4" fmla="*/ 544959 w 1154559"/>
              <a:gd name="connsiteY4" fmla="*/ 497169 h 497173"/>
              <a:gd name="connsiteX5" fmla="*/ 910719 w 1154559"/>
              <a:gd name="connsiteY5" fmla="*/ 451449 h 497173"/>
              <a:gd name="connsiteX6" fmla="*/ 1002159 w 1154559"/>
              <a:gd name="connsiteY6" fmla="*/ 360009 h 497173"/>
              <a:gd name="connsiteX7" fmla="*/ 1154559 w 1154559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50031"/>
              <a:gd name="connsiteY0" fmla="*/ 0 h 497173"/>
              <a:gd name="connsiteX1" fmla="*/ 37511 w 1150031"/>
              <a:gd name="connsiteY1" fmla="*/ 207609 h 497173"/>
              <a:gd name="connsiteX2" fmla="*/ 142753 w 1150031"/>
              <a:gd name="connsiteY2" fmla="*/ 345344 h 497173"/>
              <a:gd name="connsiteX3" fmla="*/ 309818 w 1150031"/>
              <a:gd name="connsiteY3" fmla="*/ 453462 h 497173"/>
              <a:gd name="connsiteX4" fmla="*/ 540431 w 1150031"/>
              <a:gd name="connsiteY4" fmla="*/ 497169 h 497173"/>
              <a:gd name="connsiteX5" fmla="*/ 906191 w 1150031"/>
              <a:gd name="connsiteY5" fmla="*/ 451449 h 497173"/>
              <a:gd name="connsiteX6" fmla="*/ 997631 w 1150031"/>
              <a:gd name="connsiteY6" fmla="*/ 360009 h 497173"/>
              <a:gd name="connsiteX7" fmla="*/ 1150031 w 1150031"/>
              <a:gd name="connsiteY7" fmla="*/ 9489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997631 w 1121276"/>
              <a:gd name="connsiteY6" fmla="*/ 360009 h 497173"/>
              <a:gd name="connsiteX7" fmla="*/ 1121276 w 1121276"/>
              <a:gd name="connsiteY7" fmla="*/ 15240 h 497173"/>
              <a:gd name="connsiteX0" fmla="*/ 3005 w 1121276"/>
              <a:gd name="connsiteY0" fmla="*/ 0 h 497173"/>
              <a:gd name="connsiteX1" fmla="*/ 37511 w 1121276"/>
              <a:gd name="connsiteY1" fmla="*/ 207609 h 497173"/>
              <a:gd name="connsiteX2" fmla="*/ 142753 w 1121276"/>
              <a:gd name="connsiteY2" fmla="*/ 345344 h 497173"/>
              <a:gd name="connsiteX3" fmla="*/ 309818 w 1121276"/>
              <a:gd name="connsiteY3" fmla="*/ 453462 h 497173"/>
              <a:gd name="connsiteX4" fmla="*/ 540431 w 1121276"/>
              <a:gd name="connsiteY4" fmla="*/ 497169 h 497173"/>
              <a:gd name="connsiteX5" fmla="*/ 906191 w 1121276"/>
              <a:gd name="connsiteY5" fmla="*/ 451449 h 497173"/>
              <a:gd name="connsiteX6" fmla="*/ 1055141 w 1121276"/>
              <a:gd name="connsiteY6" fmla="*/ 308251 h 497173"/>
              <a:gd name="connsiteX7" fmla="*/ 1121276 w 1121276"/>
              <a:gd name="connsiteY7" fmla="*/ 15240 h 497173"/>
              <a:gd name="connsiteX0" fmla="*/ 2761 w 1121032"/>
              <a:gd name="connsiteY0" fmla="*/ 0 h 497173"/>
              <a:gd name="connsiteX1" fmla="*/ 40252 w 1121032"/>
              <a:gd name="connsiteY1" fmla="*/ 253036 h 497173"/>
              <a:gd name="connsiteX2" fmla="*/ 142509 w 1121032"/>
              <a:gd name="connsiteY2" fmla="*/ 345344 h 497173"/>
              <a:gd name="connsiteX3" fmla="*/ 309574 w 1121032"/>
              <a:gd name="connsiteY3" fmla="*/ 453462 h 497173"/>
              <a:gd name="connsiteX4" fmla="*/ 540187 w 1121032"/>
              <a:gd name="connsiteY4" fmla="*/ 497169 h 497173"/>
              <a:gd name="connsiteX5" fmla="*/ 905947 w 1121032"/>
              <a:gd name="connsiteY5" fmla="*/ 451449 h 497173"/>
              <a:gd name="connsiteX6" fmla="*/ 1054897 w 1121032"/>
              <a:gd name="connsiteY6" fmla="*/ 308251 h 497173"/>
              <a:gd name="connsiteX7" fmla="*/ 1121032 w 1121032"/>
              <a:gd name="connsiteY7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497173"/>
              <a:gd name="connsiteX1" fmla="*/ 139748 w 1118271"/>
              <a:gd name="connsiteY1" fmla="*/ 345344 h 497173"/>
              <a:gd name="connsiteX2" fmla="*/ 306813 w 1118271"/>
              <a:gd name="connsiteY2" fmla="*/ 453462 h 497173"/>
              <a:gd name="connsiteX3" fmla="*/ 537426 w 1118271"/>
              <a:gd name="connsiteY3" fmla="*/ 497169 h 497173"/>
              <a:gd name="connsiteX4" fmla="*/ 903186 w 1118271"/>
              <a:gd name="connsiteY4" fmla="*/ 451449 h 497173"/>
              <a:gd name="connsiteX5" fmla="*/ 1052136 w 1118271"/>
              <a:gd name="connsiteY5" fmla="*/ 308251 h 497173"/>
              <a:gd name="connsiteX6" fmla="*/ 1118271 w 1118271"/>
              <a:gd name="connsiteY6" fmla="*/ 15240 h 497173"/>
              <a:gd name="connsiteX0" fmla="*/ 0 w 1118271"/>
              <a:gd name="connsiteY0" fmla="*/ 0 h 501512"/>
              <a:gd name="connsiteX1" fmla="*/ 139748 w 1118271"/>
              <a:gd name="connsiteY1" fmla="*/ 345344 h 501512"/>
              <a:gd name="connsiteX2" fmla="*/ 537426 w 1118271"/>
              <a:gd name="connsiteY2" fmla="*/ 497169 h 501512"/>
              <a:gd name="connsiteX3" fmla="*/ 903186 w 1118271"/>
              <a:gd name="connsiteY3" fmla="*/ 451449 h 501512"/>
              <a:gd name="connsiteX4" fmla="*/ 1052136 w 1118271"/>
              <a:gd name="connsiteY4" fmla="*/ 308251 h 501512"/>
              <a:gd name="connsiteX5" fmla="*/ 1118271 w 1118271"/>
              <a:gd name="connsiteY5" fmla="*/ 15240 h 501512"/>
              <a:gd name="connsiteX0" fmla="*/ 0 w 1118271"/>
              <a:gd name="connsiteY0" fmla="*/ 0 h 499046"/>
              <a:gd name="connsiteX1" fmla="*/ 136763 w 1118271"/>
              <a:gd name="connsiteY1" fmla="*/ 390771 h 499046"/>
              <a:gd name="connsiteX2" fmla="*/ 537426 w 1118271"/>
              <a:gd name="connsiteY2" fmla="*/ 497169 h 499046"/>
              <a:gd name="connsiteX3" fmla="*/ 903186 w 1118271"/>
              <a:gd name="connsiteY3" fmla="*/ 451449 h 499046"/>
              <a:gd name="connsiteX4" fmla="*/ 1052136 w 1118271"/>
              <a:gd name="connsiteY4" fmla="*/ 308251 h 499046"/>
              <a:gd name="connsiteX5" fmla="*/ 1118271 w 1118271"/>
              <a:gd name="connsiteY5" fmla="*/ 15240 h 499046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37426 w 1118271"/>
              <a:gd name="connsiteY2" fmla="*/ 497169 h 1325043"/>
              <a:gd name="connsiteX3" fmla="*/ 643252 w 1118271"/>
              <a:gd name="connsiteY3" fmla="*/ 1324980 h 1325043"/>
              <a:gd name="connsiteX4" fmla="*/ 903186 w 1118271"/>
              <a:gd name="connsiteY4" fmla="*/ 451449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903186 w 1118271"/>
              <a:gd name="connsiteY4" fmla="*/ 451449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43"/>
              <a:gd name="connsiteX1" fmla="*/ 136763 w 1118271"/>
              <a:gd name="connsiteY1" fmla="*/ 390771 h 1325043"/>
              <a:gd name="connsiteX2" fmla="*/ 513548 w 1118271"/>
              <a:gd name="connsiteY2" fmla="*/ 497169 h 1325043"/>
              <a:gd name="connsiteX3" fmla="*/ 643252 w 1118271"/>
              <a:gd name="connsiteY3" fmla="*/ 1324980 h 1325043"/>
              <a:gd name="connsiteX4" fmla="*/ 843491 w 1118271"/>
              <a:gd name="connsiteY4" fmla="*/ 457128 h 1325043"/>
              <a:gd name="connsiteX5" fmla="*/ 1052136 w 1118271"/>
              <a:gd name="connsiteY5" fmla="*/ 308251 h 1325043"/>
              <a:gd name="connsiteX6" fmla="*/ 1118271 w 1118271"/>
              <a:gd name="connsiteY6" fmla="*/ 15240 h 1325043"/>
              <a:gd name="connsiteX0" fmla="*/ 0 w 1118271"/>
              <a:gd name="connsiteY0" fmla="*/ 0 h 1325032"/>
              <a:gd name="connsiteX1" fmla="*/ 136763 w 1118271"/>
              <a:gd name="connsiteY1" fmla="*/ 390771 h 1325032"/>
              <a:gd name="connsiteX2" fmla="*/ 241417 w 1118271"/>
              <a:gd name="connsiteY2" fmla="*/ 1264893 h 1325032"/>
              <a:gd name="connsiteX3" fmla="*/ 513548 w 1118271"/>
              <a:gd name="connsiteY3" fmla="*/ 497169 h 1325032"/>
              <a:gd name="connsiteX4" fmla="*/ 643252 w 1118271"/>
              <a:gd name="connsiteY4" fmla="*/ 1324980 h 1325032"/>
              <a:gd name="connsiteX5" fmla="*/ 843491 w 1118271"/>
              <a:gd name="connsiteY5" fmla="*/ 457128 h 1325032"/>
              <a:gd name="connsiteX6" fmla="*/ 1052136 w 1118271"/>
              <a:gd name="connsiteY6" fmla="*/ 308251 h 1325032"/>
              <a:gd name="connsiteX7" fmla="*/ 1118271 w 1118271"/>
              <a:gd name="connsiteY7" fmla="*/ 15240 h 1325032"/>
              <a:gd name="connsiteX0" fmla="*/ 0 w 1118271"/>
              <a:gd name="connsiteY0" fmla="*/ 0 h 1325028"/>
              <a:gd name="connsiteX1" fmla="*/ 136763 w 1118271"/>
              <a:gd name="connsiteY1" fmla="*/ 390771 h 1325028"/>
              <a:gd name="connsiteX2" fmla="*/ 241417 w 1118271"/>
              <a:gd name="connsiteY2" fmla="*/ 1264893 h 1325028"/>
              <a:gd name="connsiteX3" fmla="*/ 475092 w 1118271"/>
              <a:gd name="connsiteY3" fmla="*/ 425932 h 1325028"/>
              <a:gd name="connsiteX4" fmla="*/ 643252 w 1118271"/>
              <a:gd name="connsiteY4" fmla="*/ 1324980 h 1325028"/>
              <a:gd name="connsiteX5" fmla="*/ 843491 w 1118271"/>
              <a:gd name="connsiteY5" fmla="*/ 457128 h 1325028"/>
              <a:gd name="connsiteX6" fmla="*/ 1052136 w 1118271"/>
              <a:gd name="connsiteY6" fmla="*/ 308251 h 1325028"/>
              <a:gd name="connsiteX7" fmla="*/ 1118271 w 1118271"/>
              <a:gd name="connsiteY7" fmla="*/ 15240 h 1325028"/>
              <a:gd name="connsiteX0" fmla="*/ 0 w 1118271"/>
              <a:gd name="connsiteY0" fmla="*/ 0 h 1325028"/>
              <a:gd name="connsiteX1" fmla="*/ 136763 w 1118271"/>
              <a:gd name="connsiteY1" fmla="*/ 390771 h 1325028"/>
              <a:gd name="connsiteX2" fmla="*/ 241417 w 1118271"/>
              <a:gd name="connsiteY2" fmla="*/ 1264893 h 1325028"/>
              <a:gd name="connsiteX3" fmla="*/ 475092 w 1118271"/>
              <a:gd name="connsiteY3" fmla="*/ 425932 h 1325028"/>
              <a:gd name="connsiteX4" fmla="*/ 643252 w 1118271"/>
              <a:gd name="connsiteY4" fmla="*/ 1324980 h 1325028"/>
              <a:gd name="connsiteX5" fmla="*/ 843491 w 1118271"/>
              <a:gd name="connsiteY5" fmla="*/ 457128 h 1325028"/>
              <a:gd name="connsiteX6" fmla="*/ 1052136 w 1118271"/>
              <a:gd name="connsiteY6" fmla="*/ 308251 h 1325028"/>
              <a:gd name="connsiteX7" fmla="*/ 1118271 w 1118271"/>
              <a:gd name="connsiteY7" fmla="*/ 15240 h 1325028"/>
              <a:gd name="connsiteX0" fmla="*/ 0 w 1118271"/>
              <a:gd name="connsiteY0" fmla="*/ 0 h 1325028"/>
              <a:gd name="connsiteX1" fmla="*/ 136763 w 1118271"/>
              <a:gd name="connsiteY1" fmla="*/ 390771 h 1325028"/>
              <a:gd name="connsiteX2" fmla="*/ 241417 w 1118271"/>
              <a:gd name="connsiteY2" fmla="*/ 1264893 h 1325028"/>
              <a:gd name="connsiteX3" fmla="*/ 475092 w 1118271"/>
              <a:gd name="connsiteY3" fmla="*/ 425932 h 1325028"/>
              <a:gd name="connsiteX4" fmla="*/ 643252 w 1118271"/>
              <a:gd name="connsiteY4" fmla="*/ 1324980 h 1325028"/>
              <a:gd name="connsiteX5" fmla="*/ 843491 w 1118271"/>
              <a:gd name="connsiteY5" fmla="*/ 457128 h 1325028"/>
              <a:gd name="connsiteX6" fmla="*/ 1052136 w 1118271"/>
              <a:gd name="connsiteY6" fmla="*/ 308251 h 1325028"/>
              <a:gd name="connsiteX7" fmla="*/ 1118271 w 1118271"/>
              <a:gd name="connsiteY7" fmla="*/ 15240 h 1325028"/>
              <a:gd name="connsiteX0" fmla="*/ 0 w 1118271"/>
              <a:gd name="connsiteY0" fmla="*/ 0 h 1325028"/>
              <a:gd name="connsiteX1" fmla="*/ 17370 w 1118271"/>
              <a:gd name="connsiteY1" fmla="*/ 353983 h 1325028"/>
              <a:gd name="connsiteX2" fmla="*/ 136763 w 1118271"/>
              <a:gd name="connsiteY2" fmla="*/ 390771 h 1325028"/>
              <a:gd name="connsiteX3" fmla="*/ 241417 w 1118271"/>
              <a:gd name="connsiteY3" fmla="*/ 1264893 h 1325028"/>
              <a:gd name="connsiteX4" fmla="*/ 475092 w 1118271"/>
              <a:gd name="connsiteY4" fmla="*/ 425932 h 1325028"/>
              <a:gd name="connsiteX5" fmla="*/ 643252 w 1118271"/>
              <a:gd name="connsiteY5" fmla="*/ 1324980 h 1325028"/>
              <a:gd name="connsiteX6" fmla="*/ 843491 w 1118271"/>
              <a:gd name="connsiteY6" fmla="*/ 457128 h 1325028"/>
              <a:gd name="connsiteX7" fmla="*/ 1052136 w 1118271"/>
              <a:gd name="connsiteY7" fmla="*/ 308251 h 1325028"/>
              <a:gd name="connsiteX8" fmla="*/ 1118271 w 1118271"/>
              <a:gd name="connsiteY8" fmla="*/ 15240 h 1325028"/>
              <a:gd name="connsiteX0" fmla="*/ 0 w 1118271"/>
              <a:gd name="connsiteY0" fmla="*/ 0 h 1325028"/>
              <a:gd name="connsiteX1" fmla="*/ 17370 w 1118271"/>
              <a:gd name="connsiteY1" fmla="*/ 353983 h 1325028"/>
              <a:gd name="connsiteX2" fmla="*/ 167416 w 1118271"/>
              <a:gd name="connsiteY2" fmla="*/ 510016 h 1325028"/>
              <a:gd name="connsiteX3" fmla="*/ 241417 w 1118271"/>
              <a:gd name="connsiteY3" fmla="*/ 1264893 h 1325028"/>
              <a:gd name="connsiteX4" fmla="*/ 475092 w 1118271"/>
              <a:gd name="connsiteY4" fmla="*/ 425932 h 1325028"/>
              <a:gd name="connsiteX5" fmla="*/ 643252 w 1118271"/>
              <a:gd name="connsiteY5" fmla="*/ 1324980 h 1325028"/>
              <a:gd name="connsiteX6" fmla="*/ 843491 w 1118271"/>
              <a:gd name="connsiteY6" fmla="*/ 457128 h 1325028"/>
              <a:gd name="connsiteX7" fmla="*/ 1052136 w 1118271"/>
              <a:gd name="connsiteY7" fmla="*/ 308251 h 1325028"/>
              <a:gd name="connsiteX8" fmla="*/ 1118271 w 1118271"/>
              <a:gd name="connsiteY8" fmla="*/ 15240 h 1325028"/>
              <a:gd name="connsiteX0" fmla="*/ 0 w 1118271"/>
              <a:gd name="connsiteY0" fmla="*/ 0 h 1325028"/>
              <a:gd name="connsiteX1" fmla="*/ 20435 w 1118271"/>
              <a:gd name="connsiteY1" fmla="*/ 405088 h 1325028"/>
              <a:gd name="connsiteX2" fmla="*/ 167416 w 1118271"/>
              <a:gd name="connsiteY2" fmla="*/ 510016 h 1325028"/>
              <a:gd name="connsiteX3" fmla="*/ 241417 w 1118271"/>
              <a:gd name="connsiteY3" fmla="*/ 1264893 h 1325028"/>
              <a:gd name="connsiteX4" fmla="*/ 475092 w 1118271"/>
              <a:gd name="connsiteY4" fmla="*/ 425932 h 1325028"/>
              <a:gd name="connsiteX5" fmla="*/ 643252 w 1118271"/>
              <a:gd name="connsiteY5" fmla="*/ 1324980 h 1325028"/>
              <a:gd name="connsiteX6" fmla="*/ 843491 w 1118271"/>
              <a:gd name="connsiteY6" fmla="*/ 457128 h 1325028"/>
              <a:gd name="connsiteX7" fmla="*/ 1052136 w 1118271"/>
              <a:gd name="connsiteY7" fmla="*/ 308251 h 1325028"/>
              <a:gd name="connsiteX8" fmla="*/ 1118271 w 1118271"/>
              <a:gd name="connsiteY8" fmla="*/ 15240 h 132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8271" h="1325028">
                <a:moveTo>
                  <a:pt x="0" y="0"/>
                </a:moveTo>
                <a:cubicBezTo>
                  <a:pt x="5449" y="39123"/>
                  <a:pt x="-2359" y="339960"/>
                  <a:pt x="20435" y="405088"/>
                </a:cubicBezTo>
                <a:cubicBezTo>
                  <a:pt x="43229" y="470216"/>
                  <a:pt x="130586" y="366715"/>
                  <a:pt x="167416" y="510016"/>
                </a:cubicBezTo>
                <a:cubicBezTo>
                  <a:pt x="204246" y="653317"/>
                  <a:pt x="178620" y="1247160"/>
                  <a:pt x="241417" y="1264893"/>
                </a:cubicBezTo>
                <a:cubicBezTo>
                  <a:pt x="304215" y="1282626"/>
                  <a:pt x="408119" y="415917"/>
                  <a:pt x="475092" y="425932"/>
                </a:cubicBezTo>
                <a:cubicBezTo>
                  <a:pt x="542065" y="435947"/>
                  <a:pt x="582292" y="1332600"/>
                  <a:pt x="643252" y="1324980"/>
                </a:cubicBezTo>
                <a:cubicBezTo>
                  <a:pt x="704212" y="1317360"/>
                  <a:pt x="800750" y="521678"/>
                  <a:pt x="843491" y="457128"/>
                </a:cubicBezTo>
                <a:cubicBezTo>
                  <a:pt x="886232" y="392578"/>
                  <a:pt x="1006339" y="381899"/>
                  <a:pt x="1052136" y="308251"/>
                </a:cubicBezTo>
                <a:cubicBezTo>
                  <a:pt x="1097933" y="234603"/>
                  <a:pt x="1113479" y="143582"/>
                  <a:pt x="1118271" y="15240"/>
                </a:cubicBezTo>
              </a:path>
            </a:pathLst>
          </a:custGeom>
          <a:noFill/>
          <a:ln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377645" y="4180946"/>
            <a:ext cx="251873" cy="244855"/>
            <a:chOff x="3377645" y="4180946"/>
            <a:chExt cx="251873" cy="244855"/>
          </a:xfrm>
        </p:grpSpPr>
        <p:cxnSp>
          <p:nvCxnSpPr>
            <p:cNvPr id="47" name="Straight Connector 46"/>
            <p:cNvCxnSpPr/>
            <p:nvPr/>
          </p:nvCxnSpPr>
          <p:spPr>
            <a:xfrm flipH="1">
              <a:off x="3386587" y="4180946"/>
              <a:ext cx="242931" cy="2448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3377645" y="4180946"/>
              <a:ext cx="251873" cy="23914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4606764" y="4180929"/>
            <a:ext cx="251873" cy="244855"/>
            <a:chOff x="3377645" y="4180946"/>
            <a:chExt cx="251873" cy="244855"/>
          </a:xfrm>
        </p:grpSpPr>
        <p:cxnSp>
          <p:nvCxnSpPr>
            <p:cNvPr id="50" name="Straight Connector 49"/>
            <p:cNvCxnSpPr/>
            <p:nvPr/>
          </p:nvCxnSpPr>
          <p:spPr>
            <a:xfrm flipH="1">
              <a:off x="3386587" y="4180946"/>
              <a:ext cx="242931" cy="2448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3377645" y="4180946"/>
              <a:ext cx="251873" cy="23914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4144539" y="3866939"/>
            <a:ext cx="5998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policy</a:t>
            </a:r>
            <a:endParaRPr lang="en-US" sz="1350" dirty="0"/>
          </a:p>
        </p:txBody>
      </p:sp>
      <p:sp>
        <p:nvSpPr>
          <p:cNvPr id="53" name="TextBox 52"/>
          <p:cNvSpPr txBox="1"/>
          <p:nvPr/>
        </p:nvSpPr>
        <p:spPr>
          <a:xfrm>
            <a:off x="1963432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192.168.20.12</a:t>
            </a:r>
            <a:endParaRPr lang="en-US" sz="1350" dirty="0"/>
          </a:p>
        </p:txBody>
      </p:sp>
      <p:sp>
        <p:nvSpPr>
          <p:cNvPr id="54" name="TextBox 53"/>
          <p:cNvSpPr txBox="1"/>
          <p:nvPr/>
        </p:nvSpPr>
        <p:spPr>
          <a:xfrm>
            <a:off x="314936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192.168.20.13</a:t>
            </a:r>
            <a:endParaRPr lang="en-US" sz="1350" dirty="0"/>
          </a:p>
        </p:txBody>
      </p:sp>
      <p:sp>
        <p:nvSpPr>
          <p:cNvPr id="55" name="TextBox 54"/>
          <p:cNvSpPr txBox="1"/>
          <p:nvPr/>
        </p:nvSpPr>
        <p:spPr>
          <a:xfrm>
            <a:off x="565031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192.168.10.12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901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/>
          <p:cNvCxnSpPr/>
          <p:nvPr/>
        </p:nvCxnSpPr>
        <p:spPr>
          <a:xfrm>
            <a:off x="4266664" y="4443990"/>
            <a:ext cx="164378" cy="56789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4941752" y="4390611"/>
            <a:ext cx="316048" cy="6212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78140" y="2059319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Green-1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5943601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Red-1</a:t>
            </a:r>
            <a:endParaRPr lang="en-US" sz="1350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>
            <a:off x="2593484" y="2600232"/>
            <a:ext cx="0" cy="15240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</p:cNvCxnSpPr>
          <p:nvPr/>
        </p:nvCxnSpPr>
        <p:spPr>
          <a:xfrm flipH="1">
            <a:off x="6358944" y="2600231"/>
            <a:ext cx="1" cy="14014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Group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2178140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18" name="Cloud 17"/>
          <p:cNvSpPr/>
          <p:nvPr/>
        </p:nvSpPr>
        <p:spPr>
          <a:xfrm>
            <a:off x="5394195" y="3933411"/>
            <a:ext cx="1600454" cy="457200"/>
          </a:xfrm>
          <a:prstGeom prst="cloud">
            <a:avLst/>
          </a:prstGeom>
          <a:solidFill>
            <a:srgbClr val="FF7E7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75219" y="2059318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Cirros</a:t>
            </a:r>
            <a:endParaRPr lang="en-US" sz="1350" dirty="0" smtClean="0"/>
          </a:p>
          <a:p>
            <a:pPr algn="ctr"/>
            <a:r>
              <a:rPr lang="en-US" sz="1350" dirty="0" smtClean="0"/>
              <a:t>Green-2</a:t>
            </a:r>
            <a:endParaRPr lang="en-US" sz="1350" dirty="0"/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>
            <a:off x="3590563" y="2600231"/>
            <a:ext cx="0" cy="152400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loud 7"/>
          <p:cNvSpPr/>
          <p:nvPr/>
        </p:nvSpPr>
        <p:spPr>
          <a:xfrm>
            <a:off x="2081460" y="3933412"/>
            <a:ext cx="1924446" cy="457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175217" y="3129340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5181600" y="4668838"/>
            <a:ext cx="9717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MPLSoUDP</a:t>
            </a:r>
            <a:endParaRPr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3797547" y="4161615"/>
            <a:ext cx="1866852" cy="289628"/>
          </a:xfrm>
          <a:prstGeom prst="rect">
            <a:avLst/>
          </a:prstGeom>
          <a:gradFill>
            <a:gsLst>
              <a:gs pos="0">
                <a:srgbClr val="92D050"/>
              </a:gs>
              <a:gs pos="58000">
                <a:schemeClr val="accent1">
                  <a:lumMod val="45000"/>
                  <a:lumOff val="55000"/>
                </a:schemeClr>
              </a:gs>
              <a:gs pos="48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407075" y="5264948"/>
            <a:ext cx="0" cy="3789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953000" y="5264948"/>
            <a:ext cx="0" cy="3789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266664" y="5011889"/>
            <a:ext cx="830688" cy="32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/>
              <a:t>vrouter</a:t>
            </a:r>
            <a:endParaRPr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4266665" y="5555087"/>
            <a:ext cx="830687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 err="1" smtClean="0"/>
              <a:t>vSRX</a:t>
            </a:r>
            <a:endParaRPr lang="en-US" sz="135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36548" y="2539072"/>
            <a:ext cx="2125976" cy="507831"/>
            <a:chOff x="636548" y="2539072"/>
            <a:chExt cx="2125976" cy="507831"/>
          </a:xfrm>
        </p:grpSpPr>
        <p:pic>
          <p:nvPicPr>
            <p:cNvPr id="2050" name="Picture 2" descr="fbeeldingsresultaat voor network acl ico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383" y="2572677"/>
              <a:ext cx="326141" cy="326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36548" y="2539072"/>
              <a:ext cx="153920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 smtClean="0"/>
                <a:t>Security group:</a:t>
              </a:r>
              <a:br>
                <a:rPr lang="en-US" sz="1350" dirty="0" smtClean="0"/>
              </a:br>
              <a:r>
                <a:rPr lang="en-US" sz="1350" dirty="0" smtClean="0"/>
                <a:t>Only 30.30.30.0/24</a:t>
              </a:r>
              <a:endParaRPr lang="en-US" sz="135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67000" y="3505143"/>
            <a:ext cx="3625939" cy="2319297"/>
            <a:chOff x="2667000" y="3505143"/>
            <a:chExt cx="3625939" cy="2319297"/>
          </a:xfrm>
        </p:grpSpPr>
        <p:sp>
          <p:nvSpPr>
            <p:cNvPr id="32" name="Freeform 31"/>
            <p:cNvSpPr/>
            <p:nvPr/>
          </p:nvSpPr>
          <p:spPr>
            <a:xfrm>
              <a:off x="2783162" y="3511402"/>
              <a:ext cx="1197476" cy="609600"/>
            </a:xfrm>
            <a:custGeom>
              <a:avLst/>
              <a:gdLst>
                <a:gd name="connsiteX0" fmla="*/ 19531 w 1132746"/>
                <a:gd name="connsiteY0" fmla="*/ 0 h 502920"/>
                <a:gd name="connsiteX1" fmla="*/ 19531 w 1132746"/>
                <a:gd name="connsiteY1" fmla="*/ 213360 h 502920"/>
                <a:gd name="connsiteX2" fmla="*/ 50011 w 1132746"/>
                <a:gd name="connsiteY2" fmla="*/ 259080 h 502920"/>
                <a:gd name="connsiteX3" fmla="*/ 202411 w 1132746"/>
                <a:gd name="connsiteY3" fmla="*/ 396240 h 502920"/>
                <a:gd name="connsiteX4" fmla="*/ 248131 w 1132746"/>
                <a:gd name="connsiteY4" fmla="*/ 411480 h 502920"/>
                <a:gd name="connsiteX5" fmla="*/ 309091 w 1132746"/>
                <a:gd name="connsiteY5" fmla="*/ 441960 h 502920"/>
                <a:gd name="connsiteX6" fmla="*/ 431011 w 1132746"/>
                <a:gd name="connsiteY6" fmla="*/ 472440 h 502920"/>
                <a:gd name="connsiteX7" fmla="*/ 522451 w 1132746"/>
                <a:gd name="connsiteY7" fmla="*/ 502920 h 502920"/>
                <a:gd name="connsiteX8" fmla="*/ 781531 w 1132746"/>
                <a:gd name="connsiteY8" fmla="*/ 487680 h 502920"/>
                <a:gd name="connsiteX9" fmla="*/ 888211 w 1132746"/>
                <a:gd name="connsiteY9" fmla="*/ 457200 h 502920"/>
                <a:gd name="connsiteX10" fmla="*/ 979651 w 1132746"/>
                <a:gd name="connsiteY10" fmla="*/ 365760 h 502920"/>
                <a:gd name="connsiteX11" fmla="*/ 1025371 w 1132746"/>
                <a:gd name="connsiteY11" fmla="*/ 320040 h 502920"/>
                <a:gd name="connsiteX12" fmla="*/ 1101571 w 1132746"/>
                <a:gd name="connsiteY12" fmla="*/ 182880 h 502920"/>
                <a:gd name="connsiteX13" fmla="*/ 1132051 w 1132746"/>
                <a:gd name="connsiteY13" fmla="*/ 15240 h 502920"/>
                <a:gd name="connsiteX0" fmla="*/ 19531 w 1132746"/>
                <a:gd name="connsiteY0" fmla="*/ 0 h 503115"/>
                <a:gd name="connsiteX1" fmla="*/ 19531 w 1132746"/>
                <a:gd name="connsiteY1" fmla="*/ 213360 h 503115"/>
                <a:gd name="connsiteX2" fmla="*/ 50011 w 1132746"/>
                <a:gd name="connsiteY2" fmla="*/ 259080 h 503115"/>
                <a:gd name="connsiteX3" fmla="*/ 202411 w 1132746"/>
                <a:gd name="connsiteY3" fmla="*/ 396240 h 503115"/>
                <a:gd name="connsiteX4" fmla="*/ 248131 w 1132746"/>
                <a:gd name="connsiteY4" fmla="*/ 411480 h 503115"/>
                <a:gd name="connsiteX5" fmla="*/ 309091 w 1132746"/>
                <a:gd name="connsiteY5" fmla="*/ 441960 h 503115"/>
                <a:gd name="connsiteX6" fmla="*/ 431011 w 1132746"/>
                <a:gd name="connsiteY6" fmla="*/ 472440 h 503115"/>
                <a:gd name="connsiteX7" fmla="*/ 522451 w 1132746"/>
                <a:gd name="connsiteY7" fmla="*/ 502920 h 503115"/>
                <a:gd name="connsiteX8" fmla="*/ 888211 w 1132746"/>
                <a:gd name="connsiteY8" fmla="*/ 457200 h 503115"/>
                <a:gd name="connsiteX9" fmla="*/ 979651 w 1132746"/>
                <a:gd name="connsiteY9" fmla="*/ 365760 h 503115"/>
                <a:gd name="connsiteX10" fmla="*/ 1025371 w 1132746"/>
                <a:gd name="connsiteY10" fmla="*/ 320040 h 503115"/>
                <a:gd name="connsiteX11" fmla="*/ 1101571 w 1132746"/>
                <a:gd name="connsiteY11" fmla="*/ 182880 h 503115"/>
                <a:gd name="connsiteX12" fmla="*/ 1132051 w 1132746"/>
                <a:gd name="connsiteY12" fmla="*/ 15240 h 503115"/>
                <a:gd name="connsiteX0" fmla="*/ 19531 w 1132746"/>
                <a:gd name="connsiteY0" fmla="*/ 0 h 503115"/>
                <a:gd name="connsiteX1" fmla="*/ 19531 w 1132746"/>
                <a:gd name="connsiteY1" fmla="*/ 213360 h 503115"/>
                <a:gd name="connsiteX2" fmla="*/ 50011 w 1132746"/>
                <a:gd name="connsiteY2" fmla="*/ 259080 h 503115"/>
                <a:gd name="connsiteX3" fmla="*/ 202411 w 1132746"/>
                <a:gd name="connsiteY3" fmla="*/ 396240 h 503115"/>
                <a:gd name="connsiteX4" fmla="*/ 248131 w 1132746"/>
                <a:gd name="connsiteY4" fmla="*/ 411480 h 503115"/>
                <a:gd name="connsiteX5" fmla="*/ 309091 w 1132746"/>
                <a:gd name="connsiteY5" fmla="*/ 441960 h 503115"/>
                <a:gd name="connsiteX6" fmla="*/ 431011 w 1132746"/>
                <a:gd name="connsiteY6" fmla="*/ 472440 h 503115"/>
                <a:gd name="connsiteX7" fmla="*/ 522451 w 1132746"/>
                <a:gd name="connsiteY7" fmla="*/ 502920 h 503115"/>
                <a:gd name="connsiteX8" fmla="*/ 888211 w 1132746"/>
                <a:gd name="connsiteY8" fmla="*/ 457200 h 503115"/>
                <a:gd name="connsiteX9" fmla="*/ 979651 w 1132746"/>
                <a:gd name="connsiteY9" fmla="*/ 365760 h 503115"/>
                <a:gd name="connsiteX10" fmla="*/ 1101571 w 1132746"/>
                <a:gd name="connsiteY10" fmla="*/ 182880 h 503115"/>
                <a:gd name="connsiteX11" fmla="*/ 1132051 w 1132746"/>
                <a:gd name="connsiteY11" fmla="*/ 15240 h 503115"/>
                <a:gd name="connsiteX0" fmla="*/ 19531 w 1132051"/>
                <a:gd name="connsiteY0" fmla="*/ 0 h 503115"/>
                <a:gd name="connsiteX1" fmla="*/ 19531 w 1132051"/>
                <a:gd name="connsiteY1" fmla="*/ 213360 h 503115"/>
                <a:gd name="connsiteX2" fmla="*/ 50011 w 1132051"/>
                <a:gd name="connsiteY2" fmla="*/ 259080 h 503115"/>
                <a:gd name="connsiteX3" fmla="*/ 202411 w 1132051"/>
                <a:gd name="connsiteY3" fmla="*/ 396240 h 503115"/>
                <a:gd name="connsiteX4" fmla="*/ 248131 w 1132051"/>
                <a:gd name="connsiteY4" fmla="*/ 411480 h 503115"/>
                <a:gd name="connsiteX5" fmla="*/ 309091 w 1132051"/>
                <a:gd name="connsiteY5" fmla="*/ 441960 h 503115"/>
                <a:gd name="connsiteX6" fmla="*/ 431011 w 1132051"/>
                <a:gd name="connsiteY6" fmla="*/ 472440 h 503115"/>
                <a:gd name="connsiteX7" fmla="*/ 522451 w 1132051"/>
                <a:gd name="connsiteY7" fmla="*/ 502920 h 503115"/>
                <a:gd name="connsiteX8" fmla="*/ 888211 w 1132051"/>
                <a:gd name="connsiteY8" fmla="*/ 457200 h 503115"/>
                <a:gd name="connsiteX9" fmla="*/ 979651 w 1132051"/>
                <a:gd name="connsiteY9" fmla="*/ 365760 h 503115"/>
                <a:gd name="connsiteX10" fmla="*/ 1132051 w 1132051"/>
                <a:gd name="connsiteY10" fmla="*/ 15240 h 503115"/>
                <a:gd name="connsiteX0" fmla="*/ 19531 w 1132051"/>
                <a:gd name="connsiteY0" fmla="*/ 0 h 503115"/>
                <a:gd name="connsiteX1" fmla="*/ 19531 w 1132051"/>
                <a:gd name="connsiteY1" fmla="*/ 213360 h 503115"/>
                <a:gd name="connsiteX2" fmla="*/ 50011 w 1132051"/>
                <a:gd name="connsiteY2" fmla="*/ 259080 h 503115"/>
                <a:gd name="connsiteX3" fmla="*/ 202411 w 1132051"/>
                <a:gd name="connsiteY3" fmla="*/ 396240 h 503115"/>
                <a:gd name="connsiteX4" fmla="*/ 309091 w 1132051"/>
                <a:gd name="connsiteY4" fmla="*/ 441960 h 503115"/>
                <a:gd name="connsiteX5" fmla="*/ 431011 w 1132051"/>
                <a:gd name="connsiteY5" fmla="*/ 472440 h 503115"/>
                <a:gd name="connsiteX6" fmla="*/ 522451 w 1132051"/>
                <a:gd name="connsiteY6" fmla="*/ 502920 h 503115"/>
                <a:gd name="connsiteX7" fmla="*/ 888211 w 1132051"/>
                <a:gd name="connsiteY7" fmla="*/ 457200 h 503115"/>
                <a:gd name="connsiteX8" fmla="*/ 979651 w 1132051"/>
                <a:gd name="connsiteY8" fmla="*/ 365760 h 503115"/>
                <a:gd name="connsiteX9" fmla="*/ 1132051 w 1132051"/>
                <a:gd name="connsiteY9" fmla="*/ 15240 h 503115"/>
                <a:gd name="connsiteX0" fmla="*/ 19531 w 1132051"/>
                <a:gd name="connsiteY0" fmla="*/ 0 h 503115"/>
                <a:gd name="connsiteX1" fmla="*/ 19531 w 1132051"/>
                <a:gd name="connsiteY1" fmla="*/ 213360 h 503115"/>
                <a:gd name="connsiteX2" fmla="*/ 50011 w 1132051"/>
                <a:gd name="connsiteY2" fmla="*/ 259080 h 503115"/>
                <a:gd name="connsiteX3" fmla="*/ 309091 w 1132051"/>
                <a:gd name="connsiteY3" fmla="*/ 441960 h 503115"/>
                <a:gd name="connsiteX4" fmla="*/ 431011 w 1132051"/>
                <a:gd name="connsiteY4" fmla="*/ 472440 h 503115"/>
                <a:gd name="connsiteX5" fmla="*/ 522451 w 1132051"/>
                <a:gd name="connsiteY5" fmla="*/ 502920 h 503115"/>
                <a:gd name="connsiteX6" fmla="*/ 888211 w 1132051"/>
                <a:gd name="connsiteY6" fmla="*/ 457200 h 503115"/>
                <a:gd name="connsiteX7" fmla="*/ 979651 w 1132051"/>
                <a:gd name="connsiteY7" fmla="*/ 365760 h 503115"/>
                <a:gd name="connsiteX8" fmla="*/ 1132051 w 1132051"/>
                <a:gd name="connsiteY8" fmla="*/ 15240 h 503115"/>
                <a:gd name="connsiteX0" fmla="*/ 15187 w 1127707"/>
                <a:gd name="connsiteY0" fmla="*/ 0 h 503115"/>
                <a:gd name="connsiteX1" fmla="*/ 15187 w 1127707"/>
                <a:gd name="connsiteY1" fmla="*/ 213360 h 503115"/>
                <a:gd name="connsiteX2" fmla="*/ 120429 w 1127707"/>
                <a:gd name="connsiteY2" fmla="*/ 351095 h 503115"/>
                <a:gd name="connsiteX3" fmla="*/ 304747 w 1127707"/>
                <a:gd name="connsiteY3" fmla="*/ 441960 h 503115"/>
                <a:gd name="connsiteX4" fmla="*/ 426667 w 1127707"/>
                <a:gd name="connsiteY4" fmla="*/ 472440 h 503115"/>
                <a:gd name="connsiteX5" fmla="*/ 518107 w 1127707"/>
                <a:gd name="connsiteY5" fmla="*/ 502920 h 503115"/>
                <a:gd name="connsiteX6" fmla="*/ 883867 w 1127707"/>
                <a:gd name="connsiteY6" fmla="*/ 457200 h 503115"/>
                <a:gd name="connsiteX7" fmla="*/ 975307 w 1127707"/>
                <a:gd name="connsiteY7" fmla="*/ 365760 h 503115"/>
                <a:gd name="connsiteX8" fmla="*/ 1127707 w 1127707"/>
                <a:gd name="connsiteY8" fmla="*/ 15240 h 503115"/>
                <a:gd name="connsiteX0" fmla="*/ 15187 w 1127707"/>
                <a:gd name="connsiteY0" fmla="*/ 0 h 503096"/>
                <a:gd name="connsiteX1" fmla="*/ 15187 w 1127707"/>
                <a:gd name="connsiteY1" fmla="*/ 213360 h 503096"/>
                <a:gd name="connsiteX2" fmla="*/ 120429 w 1127707"/>
                <a:gd name="connsiteY2" fmla="*/ 351095 h 503096"/>
                <a:gd name="connsiteX3" fmla="*/ 304747 w 1127707"/>
                <a:gd name="connsiteY3" fmla="*/ 441960 h 503096"/>
                <a:gd name="connsiteX4" fmla="*/ 518107 w 1127707"/>
                <a:gd name="connsiteY4" fmla="*/ 502920 h 503096"/>
                <a:gd name="connsiteX5" fmla="*/ 883867 w 1127707"/>
                <a:gd name="connsiteY5" fmla="*/ 457200 h 503096"/>
                <a:gd name="connsiteX6" fmla="*/ 975307 w 1127707"/>
                <a:gd name="connsiteY6" fmla="*/ 365760 h 503096"/>
                <a:gd name="connsiteX7" fmla="*/ 1127707 w 1127707"/>
                <a:gd name="connsiteY7" fmla="*/ 15240 h 503096"/>
                <a:gd name="connsiteX0" fmla="*/ 15187 w 1127707"/>
                <a:gd name="connsiteY0" fmla="*/ 0 h 502924"/>
                <a:gd name="connsiteX1" fmla="*/ 15187 w 1127707"/>
                <a:gd name="connsiteY1" fmla="*/ 213360 h 502924"/>
                <a:gd name="connsiteX2" fmla="*/ 120429 w 1127707"/>
                <a:gd name="connsiteY2" fmla="*/ 351095 h 502924"/>
                <a:gd name="connsiteX3" fmla="*/ 287494 w 1127707"/>
                <a:gd name="connsiteY3" fmla="*/ 459213 h 502924"/>
                <a:gd name="connsiteX4" fmla="*/ 518107 w 1127707"/>
                <a:gd name="connsiteY4" fmla="*/ 502920 h 502924"/>
                <a:gd name="connsiteX5" fmla="*/ 883867 w 1127707"/>
                <a:gd name="connsiteY5" fmla="*/ 457200 h 502924"/>
                <a:gd name="connsiteX6" fmla="*/ 975307 w 1127707"/>
                <a:gd name="connsiteY6" fmla="*/ 365760 h 502924"/>
                <a:gd name="connsiteX7" fmla="*/ 1127707 w 1127707"/>
                <a:gd name="connsiteY7" fmla="*/ 15240 h 502924"/>
                <a:gd name="connsiteX0" fmla="*/ 7533 w 1154559"/>
                <a:gd name="connsiteY0" fmla="*/ 0 h 497173"/>
                <a:gd name="connsiteX1" fmla="*/ 42039 w 1154559"/>
                <a:gd name="connsiteY1" fmla="*/ 207609 h 497173"/>
                <a:gd name="connsiteX2" fmla="*/ 147281 w 1154559"/>
                <a:gd name="connsiteY2" fmla="*/ 345344 h 497173"/>
                <a:gd name="connsiteX3" fmla="*/ 314346 w 1154559"/>
                <a:gd name="connsiteY3" fmla="*/ 453462 h 497173"/>
                <a:gd name="connsiteX4" fmla="*/ 544959 w 1154559"/>
                <a:gd name="connsiteY4" fmla="*/ 497169 h 497173"/>
                <a:gd name="connsiteX5" fmla="*/ 910719 w 1154559"/>
                <a:gd name="connsiteY5" fmla="*/ 451449 h 497173"/>
                <a:gd name="connsiteX6" fmla="*/ 1002159 w 1154559"/>
                <a:gd name="connsiteY6" fmla="*/ 360009 h 497173"/>
                <a:gd name="connsiteX7" fmla="*/ 1154559 w 1154559"/>
                <a:gd name="connsiteY7" fmla="*/ 9489 h 497173"/>
                <a:gd name="connsiteX0" fmla="*/ 3005 w 1150031"/>
                <a:gd name="connsiteY0" fmla="*/ 0 h 497173"/>
                <a:gd name="connsiteX1" fmla="*/ 37511 w 1150031"/>
                <a:gd name="connsiteY1" fmla="*/ 207609 h 497173"/>
                <a:gd name="connsiteX2" fmla="*/ 142753 w 1150031"/>
                <a:gd name="connsiteY2" fmla="*/ 345344 h 497173"/>
                <a:gd name="connsiteX3" fmla="*/ 309818 w 1150031"/>
                <a:gd name="connsiteY3" fmla="*/ 453462 h 497173"/>
                <a:gd name="connsiteX4" fmla="*/ 540431 w 1150031"/>
                <a:gd name="connsiteY4" fmla="*/ 497169 h 497173"/>
                <a:gd name="connsiteX5" fmla="*/ 906191 w 1150031"/>
                <a:gd name="connsiteY5" fmla="*/ 451449 h 497173"/>
                <a:gd name="connsiteX6" fmla="*/ 997631 w 1150031"/>
                <a:gd name="connsiteY6" fmla="*/ 360009 h 497173"/>
                <a:gd name="connsiteX7" fmla="*/ 1150031 w 1150031"/>
                <a:gd name="connsiteY7" fmla="*/ 9489 h 497173"/>
                <a:gd name="connsiteX0" fmla="*/ 3005 w 1150031"/>
                <a:gd name="connsiteY0" fmla="*/ 0 h 497173"/>
                <a:gd name="connsiteX1" fmla="*/ 37511 w 1150031"/>
                <a:gd name="connsiteY1" fmla="*/ 207609 h 497173"/>
                <a:gd name="connsiteX2" fmla="*/ 142753 w 1150031"/>
                <a:gd name="connsiteY2" fmla="*/ 345344 h 497173"/>
                <a:gd name="connsiteX3" fmla="*/ 309818 w 1150031"/>
                <a:gd name="connsiteY3" fmla="*/ 453462 h 497173"/>
                <a:gd name="connsiteX4" fmla="*/ 540431 w 1150031"/>
                <a:gd name="connsiteY4" fmla="*/ 497169 h 497173"/>
                <a:gd name="connsiteX5" fmla="*/ 906191 w 1150031"/>
                <a:gd name="connsiteY5" fmla="*/ 451449 h 497173"/>
                <a:gd name="connsiteX6" fmla="*/ 997631 w 1150031"/>
                <a:gd name="connsiteY6" fmla="*/ 360009 h 497173"/>
                <a:gd name="connsiteX7" fmla="*/ 1150031 w 1150031"/>
                <a:gd name="connsiteY7" fmla="*/ 9489 h 497173"/>
                <a:gd name="connsiteX0" fmla="*/ 3005 w 1121276"/>
                <a:gd name="connsiteY0" fmla="*/ 0 h 497173"/>
                <a:gd name="connsiteX1" fmla="*/ 37511 w 1121276"/>
                <a:gd name="connsiteY1" fmla="*/ 207609 h 497173"/>
                <a:gd name="connsiteX2" fmla="*/ 142753 w 1121276"/>
                <a:gd name="connsiteY2" fmla="*/ 345344 h 497173"/>
                <a:gd name="connsiteX3" fmla="*/ 309818 w 1121276"/>
                <a:gd name="connsiteY3" fmla="*/ 453462 h 497173"/>
                <a:gd name="connsiteX4" fmla="*/ 540431 w 1121276"/>
                <a:gd name="connsiteY4" fmla="*/ 497169 h 497173"/>
                <a:gd name="connsiteX5" fmla="*/ 906191 w 1121276"/>
                <a:gd name="connsiteY5" fmla="*/ 451449 h 497173"/>
                <a:gd name="connsiteX6" fmla="*/ 997631 w 1121276"/>
                <a:gd name="connsiteY6" fmla="*/ 360009 h 497173"/>
                <a:gd name="connsiteX7" fmla="*/ 1121276 w 1121276"/>
                <a:gd name="connsiteY7" fmla="*/ 15240 h 497173"/>
                <a:gd name="connsiteX0" fmla="*/ 3005 w 1121276"/>
                <a:gd name="connsiteY0" fmla="*/ 0 h 497173"/>
                <a:gd name="connsiteX1" fmla="*/ 37511 w 1121276"/>
                <a:gd name="connsiteY1" fmla="*/ 207609 h 497173"/>
                <a:gd name="connsiteX2" fmla="*/ 142753 w 1121276"/>
                <a:gd name="connsiteY2" fmla="*/ 345344 h 497173"/>
                <a:gd name="connsiteX3" fmla="*/ 309818 w 1121276"/>
                <a:gd name="connsiteY3" fmla="*/ 453462 h 497173"/>
                <a:gd name="connsiteX4" fmla="*/ 540431 w 1121276"/>
                <a:gd name="connsiteY4" fmla="*/ 497169 h 497173"/>
                <a:gd name="connsiteX5" fmla="*/ 906191 w 1121276"/>
                <a:gd name="connsiteY5" fmla="*/ 451449 h 497173"/>
                <a:gd name="connsiteX6" fmla="*/ 1055141 w 1121276"/>
                <a:gd name="connsiteY6" fmla="*/ 308251 h 497173"/>
                <a:gd name="connsiteX7" fmla="*/ 1121276 w 1121276"/>
                <a:gd name="connsiteY7" fmla="*/ 15240 h 497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1276" h="497173">
                  <a:moveTo>
                    <a:pt x="3005" y="0"/>
                  </a:moveTo>
                  <a:cubicBezTo>
                    <a:pt x="-8283" y="131413"/>
                    <a:pt x="14220" y="150052"/>
                    <a:pt x="37511" y="207609"/>
                  </a:cubicBezTo>
                  <a:cubicBezTo>
                    <a:pt x="60802" y="265166"/>
                    <a:pt x="97369" y="304369"/>
                    <a:pt x="142753" y="345344"/>
                  </a:cubicBezTo>
                  <a:cubicBezTo>
                    <a:pt x="188138" y="386320"/>
                    <a:pt x="243538" y="428158"/>
                    <a:pt x="309818" y="453462"/>
                  </a:cubicBezTo>
                  <a:cubicBezTo>
                    <a:pt x="376098" y="478766"/>
                    <a:pt x="441036" y="497504"/>
                    <a:pt x="540431" y="497169"/>
                  </a:cubicBezTo>
                  <a:cubicBezTo>
                    <a:pt x="639826" y="496834"/>
                    <a:pt x="829991" y="474309"/>
                    <a:pt x="906191" y="451449"/>
                  </a:cubicBezTo>
                  <a:cubicBezTo>
                    <a:pt x="936671" y="420969"/>
                    <a:pt x="1019294" y="380952"/>
                    <a:pt x="1055141" y="308251"/>
                  </a:cubicBezTo>
                  <a:cubicBezTo>
                    <a:pt x="1090988" y="235550"/>
                    <a:pt x="1116484" y="143582"/>
                    <a:pt x="1121276" y="15240"/>
                  </a:cubicBezTo>
                </a:path>
              </a:pathLst>
            </a:custGeom>
            <a:noFill/>
            <a:ln>
              <a:solidFill>
                <a:srgbClr val="00B0F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667000" y="3505143"/>
              <a:ext cx="3625939" cy="2319297"/>
              <a:chOff x="2667000" y="3505143"/>
              <a:chExt cx="3625939" cy="2319297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2667000" y="3505143"/>
                <a:ext cx="3625939" cy="2319297"/>
              </a:xfrm>
              <a:custGeom>
                <a:avLst/>
                <a:gdLst>
                  <a:gd name="connsiteX0" fmla="*/ 19531 w 1132746"/>
                  <a:gd name="connsiteY0" fmla="*/ 0 h 502920"/>
                  <a:gd name="connsiteX1" fmla="*/ 19531 w 1132746"/>
                  <a:gd name="connsiteY1" fmla="*/ 213360 h 502920"/>
                  <a:gd name="connsiteX2" fmla="*/ 50011 w 1132746"/>
                  <a:gd name="connsiteY2" fmla="*/ 259080 h 502920"/>
                  <a:gd name="connsiteX3" fmla="*/ 202411 w 1132746"/>
                  <a:gd name="connsiteY3" fmla="*/ 396240 h 502920"/>
                  <a:gd name="connsiteX4" fmla="*/ 248131 w 1132746"/>
                  <a:gd name="connsiteY4" fmla="*/ 411480 h 502920"/>
                  <a:gd name="connsiteX5" fmla="*/ 309091 w 1132746"/>
                  <a:gd name="connsiteY5" fmla="*/ 441960 h 502920"/>
                  <a:gd name="connsiteX6" fmla="*/ 431011 w 1132746"/>
                  <a:gd name="connsiteY6" fmla="*/ 472440 h 502920"/>
                  <a:gd name="connsiteX7" fmla="*/ 522451 w 1132746"/>
                  <a:gd name="connsiteY7" fmla="*/ 502920 h 502920"/>
                  <a:gd name="connsiteX8" fmla="*/ 781531 w 1132746"/>
                  <a:gd name="connsiteY8" fmla="*/ 487680 h 502920"/>
                  <a:gd name="connsiteX9" fmla="*/ 888211 w 1132746"/>
                  <a:gd name="connsiteY9" fmla="*/ 457200 h 502920"/>
                  <a:gd name="connsiteX10" fmla="*/ 979651 w 1132746"/>
                  <a:gd name="connsiteY10" fmla="*/ 365760 h 502920"/>
                  <a:gd name="connsiteX11" fmla="*/ 1025371 w 1132746"/>
                  <a:gd name="connsiteY11" fmla="*/ 320040 h 502920"/>
                  <a:gd name="connsiteX12" fmla="*/ 1101571 w 1132746"/>
                  <a:gd name="connsiteY12" fmla="*/ 182880 h 502920"/>
                  <a:gd name="connsiteX13" fmla="*/ 1132051 w 1132746"/>
                  <a:gd name="connsiteY13" fmla="*/ 15240 h 502920"/>
                  <a:gd name="connsiteX0" fmla="*/ 19531 w 1132746"/>
                  <a:gd name="connsiteY0" fmla="*/ 0 h 503115"/>
                  <a:gd name="connsiteX1" fmla="*/ 19531 w 1132746"/>
                  <a:gd name="connsiteY1" fmla="*/ 213360 h 503115"/>
                  <a:gd name="connsiteX2" fmla="*/ 50011 w 1132746"/>
                  <a:gd name="connsiteY2" fmla="*/ 259080 h 503115"/>
                  <a:gd name="connsiteX3" fmla="*/ 202411 w 1132746"/>
                  <a:gd name="connsiteY3" fmla="*/ 396240 h 503115"/>
                  <a:gd name="connsiteX4" fmla="*/ 248131 w 1132746"/>
                  <a:gd name="connsiteY4" fmla="*/ 411480 h 503115"/>
                  <a:gd name="connsiteX5" fmla="*/ 309091 w 1132746"/>
                  <a:gd name="connsiteY5" fmla="*/ 441960 h 503115"/>
                  <a:gd name="connsiteX6" fmla="*/ 431011 w 1132746"/>
                  <a:gd name="connsiteY6" fmla="*/ 472440 h 503115"/>
                  <a:gd name="connsiteX7" fmla="*/ 522451 w 1132746"/>
                  <a:gd name="connsiteY7" fmla="*/ 502920 h 503115"/>
                  <a:gd name="connsiteX8" fmla="*/ 888211 w 1132746"/>
                  <a:gd name="connsiteY8" fmla="*/ 457200 h 503115"/>
                  <a:gd name="connsiteX9" fmla="*/ 979651 w 1132746"/>
                  <a:gd name="connsiteY9" fmla="*/ 365760 h 503115"/>
                  <a:gd name="connsiteX10" fmla="*/ 1025371 w 1132746"/>
                  <a:gd name="connsiteY10" fmla="*/ 320040 h 503115"/>
                  <a:gd name="connsiteX11" fmla="*/ 1101571 w 1132746"/>
                  <a:gd name="connsiteY11" fmla="*/ 182880 h 503115"/>
                  <a:gd name="connsiteX12" fmla="*/ 1132051 w 1132746"/>
                  <a:gd name="connsiteY12" fmla="*/ 15240 h 503115"/>
                  <a:gd name="connsiteX0" fmla="*/ 19531 w 1132746"/>
                  <a:gd name="connsiteY0" fmla="*/ 0 h 503115"/>
                  <a:gd name="connsiteX1" fmla="*/ 19531 w 1132746"/>
                  <a:gd name="connsiteY1" fmla="*/ 213360 h 503115"/>
                  <a:gd name="connsiteX2" fmla="*/ 50011 w 1132746"/>
                  <a:gd name="connsiteY2" fmla="*/ 259080 h 503115"/>
                  <a:gd name="connsiteX3" fmla="*/ 202411 w 1132746"/>
                  <a:gd name="connsiteY3" fmla="*/ 396240 h 503115"/>
                  <a:gd name="connsiteX4" fmla="*/ 248131 w 1132746"/>
                  <a:gd name="connsiteY4" fmla="*/ 411480 h 503115"/>
                  <a:gd name="connsiteX5" fmla="*/ 309091 w 1132746"/>
                  <a:gd name="connsiteY5" fmla="*/ 441960 h 503115"/>
                  <a:gd name="connsiteX6" fmla="*/ 431011 w 1132746"/>
                  <a:gd name="connsiteY6" fmla="*/ 472440 h 503115"/>
                  <a:gd name="connsiteX7" fmla="*/ 522451 w 1132746"/>
                  <a:gd name="connsiteY7" fmla="*/ 502920 h 503115"/>
                  <a:gd name="connsiteX8" fmla="*/ 888211 w 1132746"/>
                  <a:gd name="connsiteY8" fmla="*/ 457200 h 503115"/>
                  <a:gd name="connsiteX9" fmla="*/ 979651 w 1132746"/>
                  <a:gd name="connsiteY9" fmla="*/ 365760 h 503115"/>
                  <a:gd name="connsiteX10" fmla="*/ 1101571 w 1132746"/>
                  <a:gd name="connsiteY10" fmla="*/ 182880 h 503115"/>
                  <a:gd name="connsiteX11" fmla="*/ 1132051 w 1132746"/>
                  <a:gd name="connsiteY11" fmla="*/ 15240 h 503115"/>
                  <a:gd name="connsiteX0" fmla="*/ 19531 w 1132051"/>
                  <a:gd name="connsiteY0" fmla="*/ 0 h 503115"/>
                  <a:gd name="connsiteX1" fmla="*/ 19531 w 1132051"/>
                  <a:gd name="connsiteY1" fmla="*/ 213360 h 503115"/>
                  <a:gd name="connsiteX2" fmla="*/ 50011 w 1132051"/>
                  <a:gd name="connsiteY2" fmla="*/ 259080 h 503115"/>
                  <a:gd name="connsiteX3" fmla="*/ 202411 w 1132051"/>
                  <a:gd name="connsiteY3" fmla="*/ 396240 h 503115"/>
                  <a:gd name="connsiteX4" fmla="*/ 248131 w 1132051"/>
                  <a:gd name="connsiteY4" fmla="*/ 411480 h 503115"/>
                  <a:gd name="connsiteX5" fmla="*/ 309091 w 1132051"/>
                  <a:gd name="connsiteY5" fmla="*/ 441960 h 503115"/>
                  <a:gd name="connsiteX6" fmla="*/ 431011 w 1132051"/>
                  <a:gd name="connsiteY6" fmla="*/ 472440 h 503115"/>
                  <a:gd name="connsiteX7" fmla="*/ 522451 w 1132051"/>
                  <a:gd name="connsiteY7" fmla="*/ 502920 h 503115"/>
                  <a:gd name="connsiteX8" fmla="*/ 888211 w 1132051"/>
                  <a:gd name="connsiteY8" fmla="*/ 457200 h 503115"/>
                  <a:gd name="connsiteX9" fmla="*/ 979651 w 1132051"/>
                  <a:gd name="connsiteY9" fmla="*/ 365760 h 503115"/>
                  <a:gd name="connsiteX10" fmla="*/ 1132051 w 1132051"/>
                  <a:gd name="connsiteY10" fmla="*/ 15240 h 503115"/>
                  <a:gd name="connsiteX0" fmla="*/ 19531 w 1132051"/>
                  <a:gd name="connsiteY0" fmla="*/ 0 h 503115"/>
                  <a:gd name="connsiteX1" fmla="*/ 19531 w 1132051"/>
                  <a:gd name="connsiteY1" fmla="*/ 213360 h 503115"/>
                  <a:gd name="connsiteX2" fmla="*/ 50011 w 1132051"/>
                  <a:gd name="connsiteY2" fmla="*/ 259080 h 503115"/>
                  <a:gd name="connsiteX3" fmla="*/ 202411 w 1132051"/>
                  <a:gd name="connsiteY3" fmla="*/ 396240 h 503115"/>
                  <a:gd name="connsiteX4" fmla="*/ 309091 w 1132051"/>
                  <a:gd name="connsiteY4" fmla="*/ 441960 h 503115"/>
                  <a:gd name="connsiteX5" fmla="*/ 431011 w 1132051"/>
                  <a:gd name="connsiteY5" fmla="*/ 472440 h 503115"/>
                  <a:gd name="connsiteX6" fmla="*/ 522451 w 1132051"/>
                  <a:gd name="connsiteY6" fmla="*/ 502920 h 503115"/>
                  <a:gd name="connsiteX7" fmla="*/ 888211 w 1132051"/>
                  <a:gd name="connsiteY7" fmla="*/ 457200 h 503115"/>
                  <a:gd name="connsiteX8" fmla="*/ 979651 w 1132051"/>
                  <a:gd name="connsiteY8" fmla="*/ 365760 h 503115"/>
                  <a:gd name="connsiteX9" fmla="*/ 1132051 w 1132051"/>
                  <a:gd name="connsiteY9" fmla="*/ 15240 h 503115"/>
                  <a:gd name="connsiteX0" fmla="*/ 19531 w 1132051"/>
                  <a:gd name="connsiteY0" fmla="*/ 0 h 503115"/>
                  <a:gd name="connsiteX1" fmla="*/ 19531 w 1132051"/>
                  <a:gd name="connsiteY1" fmla="*/ 213360 h 503115"/>
                  <a:gd name="connsiteX2" fmla="*/ 50011 w 1132051"/>
                  <a:gd name="connsiteY2" fmla="*/ 259080 h 503115"/>
                  <a:gd name="connsiteX3" fmla="*/ 309091 w 1132051"/>
                  <a:gd name="connsiteY3" fmla="*/ 441960 h 503115"/>
                  <a:gd name="connsiteX4" fmla="*/ 431011 w 1132051"/>
                  <a:gd name="connsiteY4" fmla="*/ 472440 h 503115"/>
                  <a:gd name="connsiteX5" fmla="*/ 522451 w 1132051"/>
                  <a:gd name="connsiteY5" fmla="*/ 502920 h 503115"/>
                  <a:gd name="connsiteX6" fmla="*/ 888211 w 1132051"/>
                  <a:gd name="connsiteY6" fmla="*/ 457200 h 503115"/>
                  <a:gd name="connsiteX7" fmla="*/ 979651 w 1132051"/>
                  <a:gd name="connsiteY7" fmla="*/ 365760 h 503115"/>
                  <a:gd name="connsiteX8" fmla="*/ 1132051 w 1132051"/>
                  <a:gd name="connsiteY8" fmla="*/ 15240 h 503115"/>
                  <a:gd name="connsiteX0" fmla="*/ 15187 w 1127707"/>
                  <a:gd name="connsiteY0" fmla="*/ 0 h 503115"/>
                  <a:gd name="connsiteX1" fmla="*/ 15187 w 1127707"/>
                  <a:gd name="connsiteY1" fmla="*/ 213360 h 503115"/>
                  <a:gd name="connsiteX2" fmla="*/ 120429 w 1127707"/>
                  <a:gd name="connsiteY2" fmla="*/ 351095 h 503115"/>
                  <a:gd name="connsiteX3" fmla="*/ 304747 w 1127707"/>
                  <a:gd name="connsiteY3" fmla="*/ 441960 h 503115"/>
                  <a:gd name="connsiteX4" fmla="*/ 426667 w 1127707"/>
                  <a:gd name="connsiteY4" fmla="*/ 472440 h 503115"/>
                  <a:gd name="connsiteX5" fmla="*/ 518107 w 1127707"/>
                  <a:gd name="connsiteY5" fmla="*/ 502920 h 503115"/>
                  <a:gd name="connsiteX6" fmla="*/ 883867 w 1127707"/>
                  <a:gd name="connsiteY6" fmla="*/ 457200 h 503115"/>
                  <a:gd name="connsiteX7" fmla="*/ 975307 w 1127707"/>
                  <a:gd name="connsiteY7" fmla="*/ 365760 h 503115"/>
                  <a:gd name="connsiteX8" fmla="*/ 1127707 w 1127707"/>
                  <a:gd name="connsiteY8" fmla="*/ 15240 h 503115"/>
                  <a:gd name="connsiteX0" fmla="*/ 15187 w 1127707"/>
                  <a:gd name="connsiteY0" fmla="*/ 0 h 503096"/>
                  <a:gd name="connsiteX1" fmla="*/ 15187 w 1127707"/>
                  <a:gd name="connsiteY1" fmla="*/ 213360 h 503096"/>
                  <a:gd name="connsiteX2" fmla="*/ 120429 w 1127707"/>
                  <a:gd name="connsiteY2" fmla="*/ 351095 h 503096"/>
                  <a:gd name="connsiteX3" fmla="*/ 304747 w 1127707"/>
                  <a:gd name="connsiteY3" fmla="*/ 441960 h 503096"/>
                  <a:gd name="connsiteX4" fmla="*/ 518107 w 1127707"/>
                  <a:gd name="connsiteY4" fmla="*/ 502920 h 503096"/>
                  <a:gd name="connsiteX5" fmla="*/ 883867 w 1127707"/>
                  <a:gd name="connsiteY5" fmla="*/ 457200 h 503096"/>
                  <a:gd name="connsiteX6" fmla="*/ 975307 w 1127707"/>
                  <a:gd name="connsiteY6" fmla="*/ 365760 h 503096"/>
                  <a:gd name="connsiteX7" fmla="*/ 1127707 w 1127707"/>
                  <a:gd name="connsiteY7" fmla="*/ 15240 h 503096"/>
                  <a:gd name="connsiteX0" fmla="*/ 15187 w 1127707"/>
                  <a:gd name="connsiteY0" fmla="*/ 0 h 502924"/>
                  <a:gd name="connsiteX1" fmla="*/ 15187 w 1127707"/>
                  <a:gd name="connsiteY1" fmla="*/ 213360 h 502924"/>
                  <a:gd name="connsiteX2" fmla="*/ 120429 w 1127707"/>
                  <a:gd name="connsiteY2" fmla="*/ 351095 h 502924"/>
                  <a:gd name="connsiteX3" fmla="*/ 287494 w 1127707"/>
                  <a:gd name="connsiteY3" fmla="*/ 459213 h 502924"/>
                  <a:gd name="connsiteX4" fmla="*/ 518107 w 1127707"/>
                  <a:gd name="connsiteY4" fmla="*/ 502920 h 502924"/>
                  <a:gd name="connsiteX5" fmla="*/ 883867 w 1127707"/>
                  <a:gd name="connsiteY5" fmla="*/ 457200 h 502924"/>
                  <a:gd name="connsiteX6" fmla="*/ 975307 w 1127707"/>
                  <a:gd name="connsiteY6" fmla="*/ 365760 h 502924"/>
                  <a:gd name="connsiteX7" fmla="*/ 1127707 w 1127707"/>
                  <a:gd name="connsiteY7" fmla="*/ 15240 h 502924"/>
                  <a:gd name="connsiteX0" fmla="*/ 7533 w 1154559"/>
                  <a:gd name="connsiteY0" fmla="*/ 0 h 497173"/>
                  <a:gd name="connsiteX1" fmla="*/ 42039 w 1154559"/>
                  <a:gd name="connsiteY1" fmla="*/ 207609 h 497173"/>
                  <a:gd name="connsiteX2" fmla="*/ 147281 w 1154559"/>
                  <a:gd name="connsiteY2" fmla="*/ 345344 h 497173"/>
                  <a:gd name="connsiteX3" fmla="*/ 314346 w 1154559"/>
                  <a:gd name="connsiteY3" fmla="*/ 453462 h 497173"/>
                  <a:gd name="connsiteX4" fmla="*/ 544959 w 1154559"/>
                  <a:gd name="connsiteY4" fmla="*/ 497169 h 497173"/>
                  <a:gd name="connsiteX5" fmla="*/ 910719 w 1154559"/>
                  <a:gd name="connsiteY5" fmla="*/ 451449 h 497173"/>
                  <a:gd name="connsiteX6" fmla="*/ 1002159 w 1154559"/>
                  <a:gd name="connsiteY6" fmla="*/ 360009 h 497173"/>
                  <a:gd name="connsiteX7" fmla="*/ 1154559 w 1154559"/>
                  <a:gd name="connsiteY7" fmla="*/ 9489 h 497173"/>
                  <a:gd name="connsiteX0" fmla="*/ 3005 w 1150031"/>
                  <a:gd name="connsiteY0" fmla="*/ 0 h 497173"/>
                  <a:gd name="connsiteX1" fmla="*/ 37511 w 1150031"/>
                  <a:gd name="connsiteY1" fmla="*/ 207609 h 497173"/>
                  <a:gd name="connsiteX2" fmla="*/ 142753 w 1150031"/>
                  <a:gd name="connsiteY2" fmla="*/ 345344 h 497173"/>
                  <a:gd name="connsiteX3" fmla="*/ 309818 w 1150031"/>
                  <a:gd name="connsiteY3" fmla="*/ 453462 h 497173"/>
                  <a:gd name="connsiteX4" fmla="*/ 540431 w 1150031"/>
                  <a:gd name="connsiteY4" fmla="*/ 497169 h 497173"/>
                  <a:gd name="connsiteX5" fmla="*/ 906191 w 1150031"/>
                  <a:gd name="connsiteY5" fmla="*/ 451449 h 497173"/>
                  <a:gd name="connsiteX6" fmla="*/ 997631 w 1150031"/>
                  <a:gd name="connsiteY6" fmla="*/ 360009 h 497173"/>
                  <a:gd name="connsiteX7" fmla="*/ 1150031 w 1150031"/>
                  <a:gd name="connsiteY7" fmla="*/ 9489 h 497173"/>
                  <a:gd name="connsiteX0" fmla="*/ 3005 w 1150031"/>
                  <a:gd name="connsiteY0" fmla="*/ 0 h 497173"/>
                  <a:gd name="connsiteX1" fmla="*/ 37511 w 1150031"/>
                  <a:gd name="connsiteY1" fmla="*/ 207609 h 497173"/>
                  <a:gd name="connsiteX2" fmla="*/ 142753 w 1150031"/>
                  <a:gd name="connsiteY2" fmla="*/ 345344 h 497173"/>
                  <a:gd name="connsiteX3" fmla="*/ 309818 w 1150031"/>
                  <a:gd name="connsiteY3" fmla="*/ 453462 h 497173"/>
                  <a:gd name="connsiteX4" fmla="*/ 540431 w 1150031"/>
                  <a:gd name="connsiteY4" fmla="*/ 497169 h 497173"/>
                  <a:gd name="connsiteX5" fmla="*/ 906191 w 1150031"/>
                  <a:gd name="connsiteY5" fmla="*/ 451449 h 497173"/>
                  <a:gd name="connsiteX6" fmla="*/ 997631 w 1150031"/>
                  <a:gd name="connsiteY6" fmla="*/ 360009 h 497173"/>
                  <a:gd name="connsiteX7" fmla="*/ 1150031 w 1150031"/>
                  <a:gd name="connsiteY7" fmla="*/ 9489 h 497173"/>
                  <a:gd name="connsiteX0" fmla="*/ 3005 w 1121276"/>
                  <a:gd name="connsiteY0" fmla="*/ 0 h 497173"/>
                  <a:gd name="connsiteX1" fmla="*/ 37511 w 1121276"/>
                  <a:gd name="connsiteY1" fmla="*/ 207609 h 497173"/>
                  <a:gd name="connsiteX2" fmla="*/ 142753 w 1121276"/>
                  <a:gd name="connsiteY2" fmla="*/ 345344 h 497173"/>
                  <a:gd name="connsiteX3" fmla="*/ 309818 w 1121276"/>
                  <a:gd name="connsiteY3" fmla="*/ 453462 h 497173"/>
                  <a:gd name="connsiteX4" fmla="*/ 540431 w 1121276"/>
                  <a:gd name="connsiteY4" fmla="*/ 497169 h 497173"/>
                  <a:gd name="connsiteX5" fmla="*/ 906191 w 1121276"/>
                  <a:gd name="connsiteY5" fmla="*/ 451449 h 497173"/>
                  <a:gd name="connsiteX6" fmla="*/ 997631 w 1121276"/>
                  <a:gd name="connsiteY6" fmla="*/ 360009 h 497173"/>
                  <a:gd name="connsiteX7" fmla="*/ 1121276 w 1121276"/>
                  <a:gd name="connsiteY7" fmla="*/ 15240 h 497173"/>
                  <a:gd name="connsiteX0" fmla="*/ 3005 w 1121276"/>
                  <a:gd name="connsiteY0" fmla="*/ 0 h 497173"/>
                  <a:gd name="connsiteX1" fmla="*/ 37511 w 1121276"/>
                  <a:gd name="connsiteY1" fmla="*/ 207609 h 497173"/>
                  <a:gd name="connsiteX2" fmla="*/ 142753 w 1121276"/>
                  <a:gd name="connsiteY2" fmla="*/ 345344 h 497173"/>
                  <a:gd name="connsiteX3" fmla="*/ 309818 w 1121276"/>
                  <a:gd name="connsiteY3" fmla="*/ 453462 h 497173"/>
                  <a:gd name="connsiteX4" fmla="*/ 540431 w 1121276"/>
                  <a:gd name="connsiteY4" fmla="*/ 497169 h 497173"/>
                  <a:gd name="connsiteX5" fmla="*/ 906191 w 1121276"/>
                  <a:gd name="connsiteY5" fmla="*/ 451449 h 497173"/>
                  <a:gd name="connsiteX6" fmla="*/ 1055141 w 1121276"/>
                  <a:gd name="connsiteY6" fmla="*/ 308251 h 497173"/>
                  <a:gd name="connsiteX7" fmla="*/ 1121276 w 1121276"/>
                  <a:gd name="connsiteY7" fmla="*/ 15240 h 497173"/>
                  <a:gd name="connsiteX0" fmla="*/ 2761 w 1121032"/>
                  <a:gd name="connsiteY0" fmla="*/ 0 h 497173"/>
                  <a:gd name="connsiteX1" fmla="*/ 40252 w 1121032"/>
                  <a:gd name="connsiteY1" fmla="*/ 253036 h 497173"/>
                  <a:gd name="connsiteX2" fmla="*/ 142509 w 1121032"/>
                  <a:gd name="connsiteY2" fmla="*/ 345344 h 497173"/>
                  <a:gd name="connsiteX3" fmla="*/ 309574 w 1121032"/>
                  <a:gd name="connsiteY3" fmla="*/ 453462 h 497173"/>
                  <a:gd name="connsiteX4" fmla="*/ 540187 w 1121032"/>
                  <a:gd name="connsiteY4" fmla="*/ 497169 h 497173"/>
                  <a:gd name="connsiteX5" fmla="*/ 905947 w 1121032"/>
                  <a:gd name="connsiteY5" fmla="*/ 451449 h 497173"/>
                  <a:gd name="connsiteX6" fmla="*/ 1054897 w 1121032"/>
                  <a:gd name="connsiteY6" fmla="*/ 308251 h 497173"/>
                  <a:gd name="connsiteX7" fmla="*/ 1121032 w 1121032"/>
                  <a:gd name="connsiteY7" fmla="*/ 15240 h 497173"/>
                  <a:gd name="connsiteX0" fmla="*/ 0 w 1118271"/>
                  <a:gd name="connsiteY0" fmla="*/ 0 h 497173"/>
                  <a:gd name="connsiteX1" fmla="*/ 139748 w 1118271"/>
                  <a:gd name="connsiteY1" fmla="*/ 345344 h 497173"/>
                  <a:gd name="connsiteX2" fmla="*/ 306813 w 1118271"/>
                  <a:gd name="connsiteY2" fmla="*/ 453462 h 497173"/>
                  <a:gd name="connsiteX3" fmla="*/ 537426 w 1118271"/>
                  <a:gd name="connsiteY3" fmla="*/ 497169 h 497173"/>
                  <a:gd name="connsiteX4" fmla="*/ 903186 w 1118271"/>
                  <a:gd name="connsiteY4" fmla="*/ 451449 h 497173"/>
                  <a:gd name="connsiteX5" fmla="*/ 1052136 w 1118271"/>
                  <a:gd name="connsiteY5" fmla="*/ 308251 h 497173"/>
                  <a:gd name="connsiteX6" fmla="*/ 1118271 w 1118271"/>
                  <a:gd name="connsiteY6" fmla="*/ 15240 h 497173"/>
                  <a:gd name="connsiteX0" fmla="*/ 0 w 1118271"/>
                  <a:gd name="connsiteY0" fmla="*/ 0 h 497173"/>
                  <a:gd name="connsiteX1" fmla="*/ 139748 w 1118271"/>
                  <a:gd name="connsiteY1" fmla="*/ 345344 h 497173"/>
                  <a:gd name="connsiteX2" fmla="*/ 306813 w 1118271"/>
                  <a:gd name="connsiteY2" fmla="*/ 453462 h 497173"/>
                  <a:gd name="connsiteX3" fmla="*/ 537426 w 1118271"/>
                  <a:gd name="connsiteY3" fmla="*/ 497169 h 497173"/>
                  <a:gd name="connsiteX4" fmla="*/ 903186 w 1118271"/>
                  <a:gd name="connsiteY4" fmla="*/ 451449 h 497173"/>
                  <a:gd name="connsiteX5" fmla="*/ 1052136 w 1118271"/>
                  <a:gd name="connsiteY5" fmla="*/ 308251 h 497173"/>
                  <a:gd name="connsiteX6" fmla="*/ 1118271 w 1118271"/>
                  <a:gd name="connsiteY6" fmla="*/ 15240 h 497173"/>
                  <a:gd name="connsiteX0" fmla="*/ 0 w 1118271"/>
                  <a:gd name="connsiteY0" fmla="*/ 0 h 501512"/>
                  <a:gd name="connsiteX1" fmla="*/ 139748 w 1118271"/>
                  <a:gd name="connsiteY1" fmla="*/ 345344 h 501512"/>
                  <a:gd name="connsiteX2" fmla="*/ 537426 w 1118271"/>
                  <a:gd name="connsiteY2" fmla="*/ 497169 h 501512"/>
                  <a:gd name="connsiteX3" fmla="*/ 903186 w 1118271"/>
                  <a:gd name="connsiteY3" fmla="*/ 451449 h 501512"/>
                  <a:gd name="connsiteX4" fmla="*/ 1052136 w 1118271"/>
                  <a:gd name="connsiteY4" fmla="*/ 308251 h 501512"/>
                  <a:gd name="connsiteX5" fmla="*/ 1118271 w 1118271"/>
                  <a:gd name="connsiteY5" fmla="*/ 15240 h 501512"/>
                  <a:gd name="connsiteX0" fmla="*/ 0 w 1118271"/>
                  <a:gd name="connsiteY0" fmla="*/ 0 h 499046"/>
                  <a:gd name="connsiteX1" fmla="*/ 136763 w 1118271"/>
                  <a:gd name="connsiteY1" fmla="*/ 390771 h 499046"/>
                  <a:gd name="connsiteX2" fmla="*/ 537426 w 1118271"/>
                  <a:gd name="connsiteY2" fmla="*/ 497169 h 499046"/>
                  <a:gd name="connsiteX3" fmla="*/ 903186 w 1118271"/>
                  <a:gd name="connsiteY3" fmla="*/ 451449 h 499046"/>
                  <a:gd name="connsiteX4" fmla="*/ 1052136 w 1118271"/>
                  <a:gd name="connsiteY4" fmla="*/ 308251 h 499046"/>
                  <a:gd name="connsiteX5" fmla="*/ 1118271 w 1118271"/>
                  <a:gd name="connsiteY5" fmla="*/ 15240 h 499046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37426 w 1118271"/>
                  <a:gd name="connsiteY2" fmla="*/ 497169 h 1325043"/>
                  <a:gd name="connsiteX3" fmla="*/ 643252 w 1118271"/>
                  <a:gd name="connsiteY3" fmla="*/ 1324980 h 1325043"/>
                  <a:gd name="connsiteX4" fmla="*/ 903186 w 1118271"/>
                  <a:gd name="connsiteY4" fmla="*/ 451449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13548 w 1118271"/>
                  <a:gd name="connsiteY2" fmla="*/ 497169 h 1325043"/>
                  <a:gd name="connsiteX3" fmla="*/ 643252 w 1118271"/>
                  <a:gd name="connsiteY3" fmla="*/ 1324980 h 1325043"/>
                  <a:gd name="connsiteX4" fmla="*/ 903186 w 1118271"/>
                  <a:gd name="connsiteY4" fmla="*/ 451449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13548 w 1118271"/>
                  <a:gd name="connsiteY2" fmla="*/ 497169 h 1325043"/>
                  <a:gd name="connsiteX3" fmla="*/ 643252 w 1118271"/>
                  <a:gd name="connsiteY3" fmla="*/ 1324980 h 1325043"/>
                  <a:gd name="connsiteX4" fmla="*/ 843491 w 1118271"/>
                  <a:gd name="connsiteY4" fmla="*/ 457128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13548 w 1118271"/>
                  <a:gd name="connsiteY2" fmla="*/ 497169 h 1325043"/>
                  <a:gd name="connsiteX3" fmla="*/ 643252 w 1118271"/>
                  <a:gd name="connsiteY3" fmla="*/ 1324980 h 1325043"/>
                  <a:gd name="connsiteX4" fmla="*/ 843491 w 1118271"/>
                  <a:gd name="connsiteY4" fmla="*/ 457128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13548 w 1118271"/>
                  <a:gd name="connsiteY2" fmla="*/ 497169 h 1325043"/>
                  <a:gd name="connsiteX3" fmla="*/ 643252 w 1118271"/>
                  <a:gd name="connsiteY3" fmla="*/ 1324980 h 1325043"/>
                  <a:gd name="connsiteX4" fmla="*/ 843491 w 1118271"/>
                  <a:gd name="connsiteY4" fmla="*/ 457128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  <a:gd name="connsiteX0" fmla="*/ 0 w 1118271"/>
                  <a:gd name="connsiteY0" fmla="*/ 0 h 1325043"/>
                  <a:gd name="connsiteX1" fmla="*/ 136763 w 1118271"/>
                  <a:gd name="connsiteY1" fmla="*/ 390771 h 1325043"/>
                  <a:gd name="connsiteX2" fmla="*/ 513548 w 1118271"/>
                  <a:gd name="connsiteY2" fmla="*/ 497169 h 1325043"/>
                  <a:gd name="connsiteX3" fmla="*/ 643252 w 1118271"/>
                  <a:gd name="connsiteY3" fmla="*/ 1324980 h 1325043"/>
                  <a:gd name="connsiteX4" fmla="*/ 843491 w 1118271"/>
                  <a:gd name="connsiteY4" fmla="*/ 457128 h 1325043"/>
                  <a:gd name="connsiteX5" fmla="*/ 1052136 w 1118271"/>
                  <a:gd name="connsiteY5" fmla="*/ 308251 h 1325043"/>
                  <a:gd name="connsiteX6" fmla="*/ 1118271 w 1118271"/>
                  <a:gd name="connsiteY6" fmla="*/ 15240 h 1325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8271" h="1325043">
                    <a:moveTo>
                      <a:pt x="0" y="0"/>
                    </a:moveTo>
                    <a:cubicBezTo>
                      <a:pt x="8221" y="162801"/>
                      <a:pt x="51172" y="307910"/>
                      <a:pt x="136763" y="390771"/>
                    </a:cubicBezTo>
                    <a:cubicBezTo>
                      <a:pt x="222354" y="473633"/>
                      <a:pt x="429133" y="341467"/>
                      <a:pt x="513548" y="497169"/>
                    </a:cubicBezTo>
                    <a:cubicBezTo>
                      <a:pt x="597963" y="652871"/>
                      <a:pt x="582292" y="1332600"/>
                      <a:pt x="643252" y="1324980"/>
                    </a:cubicBezTo>
                    <a:cubicBezTo>
                      <a:pt x="704212" y="1317360"/>
                      <a:pt x="800750" y="521678"/>
                      <a:pt x="843491" y="457128"/>
                    </a:cubicBezTo>
                    <a:cubicBezTo>
                      <a:pt x="886232" y="392578"/>
                      <a:pt x="1006339" y="381899"/>
                      <a:pt x="1052136" y="308251"/>
                    </a:cubicBezTo>
                    <a:cubicBezTo>
                      <a:pt x="1097933" y="234603"/>
                      <a:pt x="1113479" y="143582"/>
                      <a:pt x="1118271" y="15240"/>
                    </a:cubicBezTo>
                  </a:path>
                </a:pathLst>
              </a:custGeom>
              <a:noFill/>
              <a:ln>
                <a:solidFill>
                  <a:srgbClr val="00B0F0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H="1">
                <a:off x="3961137" y="4047953"/>
                <a:ext cx="415341" cy="56163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998710" y="4082256"/>
                <a:ext cx="445965" cy="55042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TextBox 37"/>
          <p:cNvSpPr txBox="1"/>
          <p:nvPr/>
        </p:nvSpPr>
        <p:spPr>
          <a:xfrm>
            <a:off x="4508755" y="3876156"/>
            <a:ext cx="5998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mtClean="0"/>
              <a:t>policy</a:t>
            </a:r>
            <a:endParaRPr lang="en-US" sz="1350" dirty="0"/>
          </a:p>
        </p:txBody>
      </p:sp>
      <p:sp>
        <p:nvSpPr>
          <p:cNvPr id="41" name="Trapezoid 40"/>
          <p:cNvSpPr/>
          <p:nvPr/>
        </p:nvSpPr>
        <p:spPr>
          <a:xfrm rot="10800000">
            <a:off x="4422282" y="4172428"/>
            <a:ext cx="617383" cy="271561"/>
          </a:xfrm>
          <a:prstGeom prst="trapezoid">
            <a:avLst>
              <a:gd name="adj" fmla="val 6621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4606764" y="4180929"/>
            <a:ext cx="251873" cy="244855"/>
            <a:chOff x="3377645" y="4180946"/>
            <a:chExt cx="251873" cy="244855"/>
          </a:xfrm>
        </p:grpSpPr>
        <p:cxnSp>
          <p:nvCxnSpPr>
            <p:cNvPr id="43" name="Straight Connector 42"/>
            <p:cNvCxnSpPr/>
            <p:nvPr/>
          </p:nvCxnSpPr>
          <p:spPr>
            <a:xfrm flipH="1">
              <a:off x="3386587" y="4180946"/>
              <a:ext cx="242931" cy="2448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3377645" y="4180946"/>
              <a:ext cx="251873" cy="23914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963432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192.168.20.12</a:t>
            </a:r>
            <a:endParaRPr lang="en-US" sz="1350" dirty="0"/>
          </a:p>
        </p:txBody>
      </p:sp>
      <p:sp>
        <p:nvSpPr>
          <p:cNvPr id="40" name="TextBox 39"/>
          <p:cNvSpPr txBox="1"/>
          <p:nvPr/>
        </p:nvSpPr>
        <p:spPr>
          <a:xfrm>
            <a:off x="314936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192.168.20.13</a:t>
            </a:r>
            <a:endParaRPr lang="en-US" sz="1350" dirty="0"/>
          </a:p>
        </p:txBody>
      </p:sp>
      <p:sp>
        <p:nvSpPr>
          <p:cNvPr id="45" name="TextBox 44"/>
          <p:cNvSpPr txBox="1"/>
          <p:nvPr/>
        </p:nvSpPr>
        <p:spPr>
          <a:xfrm>
            <a:off x="5650319" y="1752600"/>
            <a:ext cx="1196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192.168.10.12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0693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investigated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Networking architecture</a:t>
            </a:r>
          </a:p>
          <a:p>
            <a:pPr lvl="1"/>
            <a:r>
              <a:rPr lang="en-US" dirty="0" smtClean="0"/>
              <a:t>Scalability, automated</a:t>
            </a:r>
          </a:p>
          <a:p>
            <a:r>
              <a:rPr lang="en-US" dirty="0" smtClean="0"/>
              <a:t>Throughput</a:t>
            </a:r>
          </a:p>
          <a:p>
            <a:pPr lvl="1"/>
            <a:r>
              <a:rPr lang="en-US" dirty="0"/>
              <a:t>Different FW vendor</a:t>
            </a:r>
            <a:endParaRPr lang="en-US" dirty="0" smtClean="0"/>
          </a:p>
          <a:p>
            <a:r>
              <a:rPr lang="en-US" dirty="0" smtClean="0"/>
              <a:t>Failover</a:t>
            </a:r>
          </a:p>
          <a:p>
            <a:r>
              <a:rPr lang="en-US" dirty="0" smtClean="0"/>
              <a:t>Operating VNF by </a:t>
            </a:r>
            <a:r>
              <a:rPr lang="en-US" dirty="0" err="1" smtClean="0"/>
              <a:t>SURFnet</a:t>
            </a:r>
            <a:endParaRPr lang="en-US" dirty="0" smtClean="0"/>
          </a:p>
          <a:p>
            <a:r>
              <a:rPr lang="en-US" dirty="0" smtClean="0"/>
              <a:t>Configuration by customers</a:t>
            </a:r>
          </a:p>
          <a:p>
            <a:r>
              <a:rPr lang="en-US" dirty="0" smtClean="0"/>
              <a:t>Orchestration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6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B6B5D4A3-EC48-4948-B56B-369ED226E95B}" type="slidenum">
              <a:rPr lang="nl-NL" smtClean="0"/>
              <a:pPr/>
              <a:t>24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24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Virtualization variants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Appliances</a:t>
            </a:r>
          </a:p>
          <a:p>
            <a:pPr lvl="1"/>
            <a:r>
              <a:rPr lang="en-US" dirty="0" smtClean="0"/>
              <a:t>FPGA/</a:t>
            </a:r>
            <a:r>
              <a:rPr lang="en-US" dirty="0" err="1" smtClean="0"/>
              <a:t>Asic</a:t>
            </a:r>
            <a:r>
              <a:rPr lang="en-US" dirty="0" smtClean="0"/>
              <a:t> optimized for packet handling</a:t>
            </a:r>
          </a:p>
          <a:p>
            <a:pPr lvl="1"/>
            <a:r>
              <a:rPr lang="en-US" dirty="0" smtClean="0"/>
              <a:t>Proven track record, predictable performance</a:t>
            </a:r>
          </a:p>
          <a:p>
            <a:pPr lvl="1"/>
            <a:r>
              <a:rPr lang="en-US" dirty="0" smtClean="0"/>
              <a:t>SW and HW  same supplier</a:t>
            </a:r>
          </a:p>
          <a:p>
            <a:r>
              <a:rPr lang="en-US" dirty="0" smtClean="0"/>
              <a:t>Commodity Servers</a:t>
            </a:r>
          </a:p>
          <a:p>
            <a:pPr lvl="1"/>
            <a:r>
              <a:rPr lang="en-US" dirty="0" smtClean="0"/>
              <a:t>COTS</a:t>
            </a:r>
          </a:p>
          <a:p>
            <a:pPr lvl="1"/>
            <a:r>
              <a:rPr lang="en-US" dirty="0" smtClean="0"/>
              <a:t>Very flexible, any VNF possible</a:t>
            </a:r>
          </a:p>
          <a:p>
            <a:pPr lvl="1"/>
            <a:r>
              <a:rPr lang="en-US" dirty="0" smtClean="0"/>
              <a:t>Performance dependent on deployment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New developments in HW</a:t>
            </a:r>
          </a:p>
          <a:p>
            <a:pPr lvl="2"/>
            <a:r>
              <a:rPr lang="en-US" dirty="0" smtClean="0"/>
              <a:t>NICs with DPDK support</a:t>
            </a:r>
          </a:p>
          <a:p>
            <a:pPr lvl="2"/>
            <a:r>
              <a:rPr lang="en-US" dirty="0" err="1" smtClean="0"/>
              <a:t>smartNIC</a:t>
            </a:r>
            <a:r>
              <a:rPr lang="en-US" dirty="0" smtClean="0"/>
              <a:t> </a:t>
            </a:r>
            <a:r>
              <a:rPr lang="en-US" dirty="0" err="1" smtClean="0"/>
              <a:t>Netronome</a:t>
            </a:r>
            <a:endParaRPr lang="en-US" dirty="0" smtClean="0"/>
          </a:p>
          <a:p>
            <a:pPr lvl="1"/>
            <a:r>
              <a:rPr lang="en-US" dirty="0" smtClean="0"/>
              <a:t>Docker or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7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models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 VM cluster</a:t>
            </a:r>
          </a:p>
          <a:p>
            <a:pPr lvl="1"/>
            <a:r>
              <a:rPr lang="en-US" dirty="0" smtClean="0"/>
              <a:t>More efficient and quickly ready for service</a:t>
            </a:r>
          </a:p>
          <a:p>
            <a:pPr lvl="1"/>
            <a:r>
              <a:rPr lang="en-US" dirty="0" smtClean="0"/>
              <a:t>Shared resources </a:t>
            </a:r>
            <a:r>
              <a:rPr lang="mr-IN" dirty="0" smtClean="0"/>
              <a:t>–</a:t>
            </a:r>
            <a:r>
              <a:rPr lang="en-US" dirty="0" smtClean="0"/>
              <a:t> more cost efficient</a:t>
            </a:r>
          </a:p>
          <a:p>
            <a:pPr lvl="1"/>
            <a:r>
              <a:rPr lang="en-US" dirty="0" smtClean="0"/>
              <a:t>Not suitable for all NFV functions</a:t>
            </a:r>
          </a:p>
          <a:p>
            <a:r>
              <a:rPr lang="en-US" dirty="0" smtClean="0"/>
              <a:t>Distributed VM deployment</a:t>
            </a:r>
          </a:p>
          <a:p>
            <a:pPr lvl="1"/>
            <a:r>
              <a:rPr lang="en-US" dirty="0" smtClean="0"/>
              <a:t>Separate server at customer site or CPE with integrated x86</a:t>
            </a:r>
          </a:p>
          <a:p>
            <a:pPr lvl="1"/>
            <a:r>
              <a:rPr lang="en-US" dirty="0" smtClean="0"/>
              <a:t>Case by case deployment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router</a:t>
            </a:r>
            <a:r>
              <a:rPr lang="en-US" dirty="0" smtClean="0"/>
              <a:t> in standard deployments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3980" y="1600200"/>
            <a:ext cx="7356040" cy="45259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69972"/>
            <a:ext cx="31486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http</a:t>
            </a:r>
            <a:r>
              <a:rPr lang="en-US" sz="800" dirty="0"/>
              <a:t>://fuel-plugin-</a:t>
            </a:r>
            <a:r>
              <a:rPr lang="en-US" sz="800" dirty="0" err="1"/>
              <a:t>contrail.readthedocs.io</a:t>
            </a:r>
            <a:r>
              <a:rPr lang="en-US" sz="800" dirty="0"/>
              <a:t>/</a:t>
            </a:r>
            <a:r>
              <a:rPr lang="en-US" sz="800" dirty="0" err="1"/>
              <a:t>en</a:t>
            </a:r>
            <a:r>
              <a:rPr lang="en-US" sz="800" dirty="0"/>
              <a:t>/latest/</a:t>
            </a:r>
            <a:r>
              <a:rPr lang="en-US" sz="800" dirty="0" err="1"/>
              <a:t>dpdk.html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387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vrouter</a:t>
            </a:r>
            <a:r>
              <a:rPr lang="en-US" dirty="0"/>
              <a:t> in </a:t>
            </a:r>
            <a:r>
              <a:rPr lang="en-US" dirty="0" smtClean="0"/>
              <a:t>DPDK deployments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358" y="1600200"/>
            <a:ext cx="7783284" cy="45259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469972"/>
            <a:ext cx="31486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http</a:t>
            </a:r>
            <a:r>
              <a:rPr lang="en-US" sz="800" dirty="0"/>
              <a:t>://fuel-plugin-</a:t>
            </a:r>
            <a:r>
              <a:rPr lang="en-US" sz="800" dirty="0" err="1"/>
              <a:t>contrail.readthedocs.io</a:t>
            </a:r>
            <a:r>
              <a:rPr lang="en-US" sz="800" dirty="0"/>
              <a:t>/</a:t>
            </a:r>
            <a:r>
              <a:rPr lang="en-US" sz="800" dirty="0" err="1"/>
              <a:t>en</a:t>
            </a:r>
            <a:r>
              <a:rPr lang="en-US" sz="800" dirty="0"/>
              <a:t>/latest/</a:t>
            </a:r>
            <a:r>
              <a:rPr lang="en-US" sz="800" dirty="0" err="1"/>
              <a:t>dpdk.html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156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network functions – Why?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Customers</a:t>
            </a:r>
          </a:p>
          <a:p>
            <a:pPr lvl="1"/>
            <a:r>
              <a:rPr lang="en-US" dirty="0" smtClean="0"/>
              <a:t>Need for more external service</a:t>
            </a:r>
          </a:p>
          <a:p>
            <a:pPr lvl="1"/>
            <a:r>
              <a:rPr lang="en-US" dirty="0" smtClean="0"/>
              <a:t>No tender needed</a:t>
            </a:r>
          </a:p>
          <a:p>
            <a:pPr lvl="2"/>
            <a:r>
              <a:rPr lang="en-US" dirty="0" smtClean="0"/>
              <a:t>Flexibility </a:t>
            </a:r>
          </a:p>
          <a:p>
            <a:pPr lvl="2"/>
            <a:r>
              <a:rPr lang="en-US" dirty="0" smtClean="0"/>
              <a:t>Scalable</a:t>
            </a:r>
          </a:p>
          <a:p>
            <a:pPr lvl="2"/>
            <a:r>
              <a:rPr lang="en-US" dirty="0" smtClean="0"/>
              <a:t>No vendor lock-in </a:t>
            </a:r>
          </a:p>
          <a:p>
            <a:pPr lvl="2"/>
            <a:r>
              <a:rPr lang="en-US" dirty="0" smtClean="0"/>
              <a:t>Easy to test NFV without commitment</a:t>
            </a:r>
          </a:p>
          <a:p>
            <a:r>
              <a:rPr lang="en-US" dirty="0" err="1"/>
              <a:t>SURFnet</a:t>
            </a:r>
            <a:endParaRPr lang="en-US" dirty="0"/>
          </a:p>
          <a:p>
            <a:pPr lvl="1"/>
            <a:r>
              <a:rPr lang="en-US" dirty="0" smtClean="0"/>
              <a:t>Providing added value to customers/ new services</a:t>
            </a:r>
            <a:endParaRPr lang="en-US" dirty="0"/>
          </a:p>
          <a:p>
            <a:pPr lvl="1"/>
            <a:r>
              <a:rPr lang="en-US" dirty="0" smtClean="0"/>
              <a:t>Providing added value / unburden our customers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376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Virtual network functions – Why not?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</a:p>
          <a:p>
            <a:pPr lvl="1"/>
            <a:r>
              <a:rPr lang="en-US" dirty="0" smtClean="0"/>
              <a:t>Little/no interest from customers</a:t>
            </a:r>
          </a:p>
          <a:p>
            <a:pPr lvl="1"/>
            <a:r>
              <a:rPr lang="en-US" dirty="0"/>
              <a:t>Complex </a:t>
            </a:r>
            <a:r>
              <a:rPr lang="en-US" dirty="0" smtClean="0"/>
              <a:t>development cycle</a:t>
            </a:r>
          </a:p>
          <a:p>
            <a:pPr lvl="1"/>
            <a:r>
              <a:rPr lang="en-US" dirty="0" smtClean="0"/>
              <a:t>Performance issues VNF</a:t>
            </a:r>
            <a:endParaRPr lang="en-US" dirty="0"/>
          </a:p>
          <a:p>
            <a:pPr lvl="2"/>
            <a:r>
              <a:rPr lang="en-US" dirty="0" smtClean="0"/>
              <a:t>E2E services </a:t>
            </a:r>
            <a:r>
              <a:rPr lang="en-US" dirty="0"/>
              <a:t>not realized easily </a:t>
            </a:r>
            <a:endParaRPr lang="en-US" dirty="0" smtClean="0"/>
          </a:p>
          <a:p>
            <a:pPr lvl="2"/>
            <a:r>
              <a:rPr lang="en-US" dirty="0" smtClean="0"/>
              <a:t>Performance lower than anticipated</a:t>
            </a:r>
          </a:p>
          <a:p>
            <a:pPr lvl="2"/>
            <a:r>
              <a:rPr lang="en-US" dirty="0" smtClean="0"/>
              <a:t>Use VNF remains static</a:t>
            </a:r>
          </a:p>
          <a:p>
            <a:pPr lvl="2"/>
            <a:r>
              <a:rPr lang="en-US" dirty="0" smtClean="0"/>
              <a:t>Operationally difficult to manage</a:t>
            </a:r>
          </a:p>
        </p:txBody>
      </p:sp>
    </p:spTree>
    <p:extLst>
      <p:ext uri="{BB962C8B-B14F-4D97-AF65-F5344CB8AC3E}">
        <p14:creationId xmlns:p14="http://schemas.microsoft.com/office/powerpoint/2010/main" val="11869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34" y="1659219"/>
            <a:ext cx="6239814" cy="416242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Logical </a:t>
            </a:r>
            <a:r>
              <a:rPr lang="en-US" smtClean="0"/>
              <a:t>NFV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RF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</Template>
  <TotalTime>33214</TotalTime>
  <Words>482</Words>
  <Application>Microsoft Office PowerPoint</Application>
  <PresentationFormat>On-screen Show (4:3)</PresentationFormat>
  <Paragraphs>229</Paragraphs>
  <Slides>24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SURFnet template</vt:lpstr>
      <vt:lpstr>PowerPoint Presentation</vt:lpstr>
      <vt:lpstr>NFV?</vt:lpstr>
      <vt:lpstr>Virtualization variants</vt:lpstr>
      <vt:lpstr>Deployment models</vt:lpstr>
      <vt:lpstr>vrouter in standard deployments</vt:lpstr>
      <vt:lpstr>vrouter in DPDK deployments</vt:lpstr>
      <vt:lpstr>Virtual network functions – Why?</vt:lpstr>
      <vt:lpstr>Virtual network functions – Why not?</vt:lpstr>
      <vt:lpstr>Logical NFV setup</vt:lpstr>
      <vt:lpstr>Front…</vt:lpstr>
      <vt:lpstr>…back</vt:lpstr>
      <vt:lpstr>Problems</vt:lpstr>
      <vt:lpstr>Overview components – take 2</vt:lpstr>
      <vt:lpstr>Contrail Server Manager</vt:lpstr>
      <vt:lpstr>Contrail Controller</vt:lpstr>
      <vt:lpstr>Horizon</vt:lpstr>
      <vt:lpstr>Demo physical layout</vt:lpstr>
      <vt:lpstr>Logical layout</vt:lpstr>
      <vt:lpstr>Ping between 2 networks</vt:lpstr>
      <vt:lpstr>Ping via FW to remote network</vt:lpstr>
      <vt:lpstr>Service stitching</vt:lpstr>
      <vt:lpstr>Security Group</vt:lpstr>
      <vt:lpstr>To be investigated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 Trompert</dc:creator>
  <cp:lastModifiedBy>surf</cp:lastModifiedBy>
  <cp:revision>283</cp:revision>
  <cp:lastPrinted>2017-11-27T09:25:26Z</cp:lastPrinted>
  <dcterms:created xsi:type="dcterms:W3CDTF">2012-09-11T11:35:27Z</dcterms:created>
  <dcterms:modified xsi:type="dcterms:W3CDTF">2017-11-28T09:22:43Z</dcterms:modified>
</cp:coreProperties>
</file>