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5" r:id="rId3"/>
    <p:sldId id="293" r:id="rId4"/>
    <p:sldId id="274" r:id="rId5"/>
    <p:sldId id="304" r:id="rId6"/>
    <p:sldId id="305" r:id="rId7"/>
    <p:sldId id="303" r:id="rId8"/>
    <p:sldId id="306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F98"/>
    <a:srgbClr val="0D0F11"/>
    <a:srgbClr val="76777A"/>
    <a:srgbClr val="646568"/>
    <a:srgbClr val="ABCB2A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89986" autoAdjust="0"/>
  </p:normalViewPr>
  <p:slideViewPr>
    <p:cSldViewPr snapToGrid="0" snapToObjects="1">
      <p:cViewPr varScale="1">
        <p:scale>
          <a:sx n="76" d="100"/>
          <a:sy n="76" d="100"/>
        </p:scale>
        <p:origin x="1014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16902-F292-4EF3-BD96-7C8A8296AA2D}" type="datetimeFigureOut">
              <a:rPr lang="da-DK" smtClean="0"/>
              <a:t>27-11-2017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EF1C-99E7-4135-92E6-656D6BCDFB7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07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521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9572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67289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6332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0931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dirty="0" smtClean="0">
                <a:solidFill>
                  <a:srgbClr val="FFFFFF"/>
                </a:solidFill>
              </a:rPr>
              <a:t>S</a:t>
            </a:r>
            <a:endParaRPr lang="en-GB" b="1" noProof="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>
                <a:solidFill>
                  <a:schemeClr val="bg1"/>
                </a:solidFill>
              </a:rPr>
              <a:t>27 November, 2017</a:t>
            </a:fld>
            <a:endParaRPr lang="en-GB" b="0" noProof="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>
                <a:solidFill>
                  <a:srgbClr val="FFFFFF"/>
                </a:solidFill>
              </a:rPr>
              <a:t>‹#›</a:t>
            </a:fld>
            <a:endParaRPr lang="en-GB" b="1" noProof="0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6175"/>
            <a:ext cx="1656861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7677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213F98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Clr>
          <a:srgbClr val="76777A"/>
        </a:buClr>
        <a:buFont typeface="Lucida Grande"/>
        <a:buChar char="&gt;"/>
        <a:defRPr sz="1400" kern="1200">
          <a:solidFill>
            <a:srgbClr val="76777A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•"/>
        <a:defRPr sz="1400" kern="1200">
          <a:solidFill>
            <a:srgbClr val="76777A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»"/>
        <a:defRPr sz="1400" kern="1200">
          <a:solidFill>
            <a:srgbClr val="76777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1047584"/>
          </a:xfrm>
        </p:spPr>
        <p:txBody>
          <a:bodyPr>
            <a:noAutofit/>
          </a:bodyPr>
          <a:lstStyle/>
          <a:p>
            <a:r>
              <a:rPr lang="da-DK" sz="3200" dirty="0" smtClean="0"/>
              <a:t>General Data </a:t>
            </a:r>
            <a:r>
              <a:rPr lang="da-DK" sz="3200" dirty="0" err="1" smtClean="0"/>
              <a:t>Protection</a:t>
            </a:r>
            <a:r>
              <a:rPr lang="da-DK" sz="3200" dirty="0" smtClean="0"/>
              <a:t> </a:t>
            </a:r>
            <a:r>
              <a:rPr lang="da-DK" sz="3200" dirty="0" err="1" smtClean="0"/>
              <a:t>Regulation</a:t>
            </a:r>
            <a:r>
              <a:rPr lang="da-DK" sz="3200" dirty="0" smtClean="0"/>
              <a:t> at DeiC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GDPR</a:t>
            </a:r>
            <a:endParaRPr lang="da-DK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1649" y="2860485"/>
            <a:ext cx="30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But </a:t>
            </a:r>
            <a:r>
              <a:rPr lang="da-DK" sz="2400" dirty="0" err="1" smtClean="0"/>
              <a:t>how</a:t>
            </a:r>
            <a:r>
              <a:rPr lang="da-DK" sz="2400" dirty="0" smtClean="0"/>
              <a:t> </a:t>
            </a:r>
            <a:r>
              <a:rPr lang="da-DK" sz="2400" dirty="0" err="1" smtClean="0"/>
              <a:t>big</a:t>
            </a:r>
            <a:r>
              <a:rPr lang="da-DK" sz="2400" dirty="0" smtClean="0"/>
              <a:t> is it?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649" y="1754155"/>
            <a:ext cx="254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Is an </a:t>
            </a:r>
            <a:r>
              <a:rPr lang="da-DK" sz="2400" dirty="0" err="1" smtClean="0"/>
              <a:t>elephant</a:t>
            </a:r>
            <a:r>
              <a:rPr lang="da-DK" sz="2400" dirty="0" smtClean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649" y="3966816"/>
            <a:ext cx="390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And </a:t>
            </a:r>
            <a:r>
              <a:rPr lang="da-DK" sz="2400" dirty="0" err="1" smtClean="0"/>
              <a:t>how</a:t>
            </a:r>
            <a:r>
              <a:rPr lang="da-DK" sz="2400" dirty="0" smtClean="0"/>
              <a:t> do 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eat</a:t>
            </a:r>
            <a:r>
              <a:rPr lang="da-DK" sz="2400" dirty="0" smtClean="0"/>
              <a:t> it?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505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The </a:t>
            </a:r>
            <a:r>
              <a:rPr lang="da-DK" b="1" u="sng" dirty="0" err="1" smtClean="0">
                <a:solidFill>
                  <a:schemeClr val="bg1"/>
                </a:solidFill>
              </a:rPr>
              <a:t>what</a:t>
            </a:r>
            <a:endParaRPr lang="da-DK" b="1" u="sng" dirty="0" smtClean="0">
              <a:solidFill>
                <a:schemeClr val="bg1"/>
              </a:solidFill>
            </a:endParaRPr>
          </a:p>
          <a:p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What</a:t>
            </a:r>
            <a:r>
              <a:rPr lang="da-DK" dirty="0" smtClean="0">
                <a:solidFill>
                  <a:schemeClr val="bg1"/>
                </a:solidFill>
              </a:rPr>
              <a:t> data do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It is </a:t>
            </a:r>
            <a:r>
              <a:rPr lang="da-DK" dirty="0" err="1" smtClean="0">
                <a:solidFill>
                  <a:schemeClr val="bg1"/>
                </a:solidFill>
              </a:rPr>
              <a:t>nessecary</a:t>
            </a:r>
            <a:r>
              <a:rPr lang="da-DK" dirty="0" smtClean="0">
                <a:solidFill>
                  <a:schemeClr val="bg1"/>
                </a:solidFill>
              </a:rPr>
              <a:t> to </a:t>
            </a:r>
            <a:r>
              <a:rPr lang="da-DK" dirty="0" err="1" smtClean="0">
                <a:solidFill>
                  <a:schemeClr val="bg1"/>
                </a:solidFill>
              </a:rPr>
              <a:t>identify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personal</a:t>
            </a:r>
            <a:r>
              <a:rPr lang="da-DK" dirty="0" smtClean="0">
                <a:solidFill>
                  <a:schemeClr val="bg1"/>
                </a:solidFill>
              </a:rPr>
              <a:t> data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in </a:t>
            </a:r>
            <a:r>
              <a:rPr lang="da-DK" dirty="0" err="1" smtClean="0">
                <a:solidFill>
                  <a:schemeClr val="bg1"/>
                </a:solidFill>
              </a:rPr>
              <a:t>each</a:t>
            </a:r>
            <a:r>
              <a:rPr lang="da-DK" dirty="0" smtClean="0">
                <a:solidFill>
                  <a:schemeClr val="bg1"/>
                </a:solidFill>
              </a:rPr>
              <a:t>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And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do it with all </a:t>
            </a:r>
            <a:r>
              <a:rPr lang="da-DK" dirty="0" err="1" smtClean="0">
                <a:solidFill>
                  <a:schemeClr val="bg1"/>
                </a:solidFill>
              </a:rPr>
              <a:t>our</a:t>
            </a:r>
            <a:r>
              <a:rPr lang="da-DK" dirty="0" smtClean="0">
                <a:solidFill>
                  <a:schemeClr val="bg1"/>
                </a:solidFill>
              </a:rPr>
              <a:t> services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8900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The </a:t>
            </a:r>
            <a:r>
              <a:rPr lang="da-DK" b="1" u="sng" dirty="0" err="1" smtClean="0">
                <a:solidFill>
                  <a:schemeClr val="bg1"/>
                </a:solidFill>
              </a:rPr>
              <a:t>why</a:t>
            </a:r>
            <a:endParaRPr lang="da-DK" b="1" u="sng" dirty="0" smtClean="0">
              <a:solidFill>
                <a:schemeClr val="bg1"/>
              </a:solidFill>
            </a:endParaRPr>
          </a:p>
          <a:p>
            <a:pPr algn="ctr"/>
            <a:endParaRPr lang="da-DK" dirty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Why</a:t>
            </a:r>
            <a:r>
              <a:rPr lang="da-DK" dirty="0" smtClean="0">
                <a:solidFill>
                  <a:schemeClr val="bg1"/>
                </a:solidFill>
              </a:rPr>
              <a:t> do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the data?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know </a:t>
            </a:r>
            <a:r>
              <a:rPr lang="da-DK" dirty="0" err="1" smtClean="0">
                <a:solidFill>
                  <a:schemeClr val="bg1"/>
                </a:solidFill>
              </a:rPr>
              <a:t>why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the data </a:t>
            </a:r>
            <a:r>
              <a:rPr lang="da-DK" dirty="0" err="1" smtClean="0">
                <a:solidFill>
                  <a:schemeClr val="bg1"/>
                </a:solidFill>
              </a:rPr>
              <a:t>that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Apparently</a:t>
            </a:r>
            <a:r>
              <a:rPr lang="da-DK" dirty="0" smtClean="0">
                <a:solidFill>
                  <a:schemeClr val="bg1"/>
                </a:solidFill>
              </a:rPr>
              <a:t> it is not </a:t>
            </a:r>
            <a:r>
              <a:rPr lang="da-DK" dirty="0" err="1" smtClean="0">
                <a:solidFill>
                  <a:schemeClr val="bg1"/>
                </a:solidFill>
              </a:rPr>
              <a:t>always</a:t>
            </a:r>
            <a:r>
              <a:rPr lang="da-DK" dirty="0" smtClean="0">
                <a:solidFill>
                  <a:schemeClr val="bg1"/>
                </a:solidFill>
              </a:rPr>
              <a:t> clear </a:t>
            </a:r>
            <a:r>
              <a:rPr lang="da-DK" dirty="0" err="1" smtClean="0">
                <a:solidFill>
                  <a:schemeClr val="bg1"/>
                </a:solidFill>
              </a:rPr>
              <a:t>why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Except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that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it’s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nice</a:t>
            </a:r>
            <a:r>
              <a:rPr lang="da-DK" dirty="0" smtClean="0">
                <a:solidFill>
                  <a:schemeClr val="bg1"/>
                </a:solidFill>
              </a:rPr>
              <a:t> to have…..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5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Minimization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62747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Data shall be limited </a:t>
            </a:r>
            <a:r>
              <a:rPr lang="en-US" sz="2000" dirty="0"/>
              <a:t>to what is necessary in relation to the purposes for which they are </a:t>
            </a:r>
            <a:r>
              <a:rPr lang="en-US" sz="2000" dirty="0" smtClean="0"/>
              <a:t>processed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So we are not allowed to collect or process more data than we absolutely have to in order to provide the service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5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505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err="1" smtClean="0">
                <a:solidFill>
                  <a:schemeClr val="bg1"/>
                </a:solidFill>
              </a:rPr>
              <a:t>What</a:t>
            </a:r>
            <a:endParaRPr lang="da-DK" b="1" u="sng" dirty="0" smtClean="0">
              <a:solidFill>
                <a:schemeClr val="bg1"/>
              </a:solidFill>
            </a:endParaRPr>
          </a:p>
          <a:p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doing</a:t>
            </a:r>
            <a:r>
              <a:rPr lang="da-DK" dirty="0" smtClean="0">
                <a:solidFill>
                  <a:schemeClr val="bg1"/>
                </a:solidFill>
              </a:rPr>
              <a:t> with the data?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have a </a:t>
            </a:r>
            <a:r>
              <a:rPr lang="da-DK" dirty="0" err="1" smtClean="0">
                <a:solidFill>
                  <a:schemeClr val="bg1"/>
                </a:solidFill>
              </a:rPr>
              <a:t>legitimate</a:t>
            </a:r>
            <a:r>
              <a:rPr lang="da-DK" dirty="0" smtClean="0">
                <a:solidFill>
                  <a:schemeClr val="bg1"/>
                </a:solidFill>
              </a:rPr>
              <a:t> purpose to </a:t>
            </a:r>
            <a:r>
              <a:rPr lang="da-DK" dirty="0" err="1" smtClean="0">
                <a:solidFill>
                  <a:schemeClr val="bg1"/>
                </a:solidFill>
              </a:rPr>
              <a:t>process</a:t>
            </a:r>
            <a:r>
              <a:rPr lang="da-DK" dirty="0" smtClean="0">
                <a:solidFill>
                  <a:schemeClr val="bg1"/>
                </a:solidFill>
              </a:rPr>
              <a:t>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Are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only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processing</a:t>
            </a:r>
            <a:r>
              <a:rPr lang="da-DK" dirty="0" smtClean="0">
                <a:solidFill>
                  <a:schemeClr val="bg1"/>
                </a:solidFill>
              </a:rPr>
              <a:t> the data for the </a:t>
            </a:r>
            <a:r>
              <a:rPr lang="da-DK" dirty="0" err="1" smtClean="0">
                <a:solidFill>
                  <a:schemeClr val="bg1"/>
                </a:solidFill>
              </a:rPr>
              <a:t>specified</a:t>
            </a:r>
            <a:r>
              <a:rPr lang="da-DK" dirty="0" smtClean="0">
                <a:solidFill>
                  <a:schemeClr val="bg1"/>
                </a:solidFill>
              </a:rPr>
              <a:t> purpose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8900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How</a:t>
            </a:r>
          </a:p>
          <a:p>
            <a:pPr algn="ctr"/>
            <a:endParaRPr lang="da-DK" dirty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How </a:t>
            </a:r>
            <a:r>
              <a:rPr lang="da-DK" dirty="0" err="1" smtClean="0">
                <a:solidFill>
                  <a:schemeClr val="bg1"/>
                </a:solidFill>
              </a:rPr>
              <a:t>can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support the </a:t>
            </a:r>
            <a:r>
              <a:rPr lang="da-DK" dirty="0" err="1" smtClean="0">
                <a:solidFill>
                  <a:schemeClr val="bg1"/>
                </a:solidFill>
              </a:rPr>
              <a:t>rights</a:t>
            </a:r>
            <a:r>
              <a:rPr lang="da-DK" dirty="0" smtClean="0">
                <a:solidFill>
                  <a:schemeClr val="bg1"/>
                </a:solidFill>
              </a:rPr>
              <a:t> of the data </a:t>
            </a:r>
            <a:r>
              <a:rPr lang="da-DK" dirty="0" err="1" smtClean="0">
                <a:solidFill>
                  <a:schemeClr val="bg1"/>
                </a:solidFill>
              </a:rPr>
              <a:t>subjects</a:t>
            </a:r>
            <a:r>
              <a:rPr lang="da-DK" dirty="0" smtClean="0">
                <a:solidFill>
                  <a:schemeClr val="bg1"/>
                </a:solidFill>
              </a:rPr>
              <a:t>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Are </a:t>
            </a:r>
            <a:r>
              <a:rPr lang="da-DK" dirty="0" err="1" smtClean="0">
                <a:solidFill>
                  <a:schemeClr val="bg1"/>
                </a:solidFill>
              </a:rPr>
              <a:t>our</a:t>
            </a:r>
            <a:r>
              <a:rPr lang="da-DK" dirty="0" smtClean="0">
                <a:solidFill>
                  <a:schemeClr val="bg1"/>
                </a:solidFill>
              </a:rPr>
              <a:t> systems </a:t>
            </a:r>
            <a:r>
              <a:rPr lang="da-DK" dirty="0" err="1" smtClean="0">
                <a:solidFill>
                  <a:schemeClr val="bg1"/>
                </a:solidFill>
              </a:rPr>
              <a:t>designed</a:t>
            </a:r>
            <a:r>
              <a:rPr lang="da-DK" dirty="0" smtClean="0">
                <a:solidFill>
                  <a:schemeClr val="bg1"/>
                </a:solidFill>
              </a:rPr>
              <a:t> in a </a:t>
            </a:r>
            <a:r>
              <a:rPr lang="da-DK" dirty="0" err="1" smtClean="0">
                <a:solidFill>
                  <a:schemeClr val="bg1"/>
                </a:solidFill>
              </a:rPr>
              <a:t>way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they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can</a:t>
            </a:r>
            <a:r>
              <a:rPr lang="da-DK" dirty="0" smtClean="0">
                <a:solidFill>
                  <a:schemeClr val="bg1"/>
                </a:solidFill>
              </a:rPr>
              <a:t> support the </a:t>
            </a:r>
            <a:r>
              <a:rPr lang="da-DK" dirty="0" err="1" smtClean="0">
                <a:solidFill>
                  <a:schemeClr val="bg1"/>
                </a:solidFill>
              </a:rPr>
              <a:t>rights</a:t>
            </a:r>
            <a:r>
              <a:rPr lang="da-DK" dirty="0" smtClean="0">
                <a:solidFill>
                  <a:schemeClr val="bg1"/>
                </a:solidFill>
              </a:rPr>
              <a:t> of the data </a:t>
            </a:r>
            <a:r>
              <a:rPr lang="da-DK" dirty="0" err="1" smtClean="0">
                <a:solidFill>
                  <a:schemeClr val="bg1"/>
                </a:solidFill>
              </a:rPr>
              <a:t>subjects</a:t>
            </a: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Can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support the </a:t>
            </a:r>
            <a:r>
              <a:rPr lang="da-DK" dirty="0" err="1" smtClean="0">
                <a:solidFill>
                  <a:schemeClr val="bg1"/>
                </a:solidFill>
              </a:rPr>
              <a:t>GDPR’s</a:t>
            </a:r>
            <a:r>
              <a:rPr lang="da-DK" dirty="0" smtClean="0">
                <a:solidFill>
                  <a:schemeClr val="bg1"/>
                </a:solidFill>
              </a:rPr>
              <a:t> right of </a:t>
            </a:r>
            <a:r>
              <a:rPr lang="da-DK" dirty="0" err="1" smtClean="0">
                <a:solidFill>
                  <a:schemeClr val="bg1"/>
                </a:solidFill>
              </a:rPr>
              <a:t>access</a:t>
            </a:r>
            <a:r>
              <a:rPr lang="da-DK" dirty="0" smtClean="0">
                <a:solidFill>
                  <a:schemeClr val="bg1"/>
                </a:solidFill>
              </a:rPr>
              <a:t>, right </a:t>
            </a:r>
            <a:r>
              <a:rPr lang="da-DK" dirty="0">
                <a:solidFill>
                  <a:schemeClr val="bg1"/>
                </a:solidFill>
              </a:rPr>
              <a:t>to </a:t>
            </a:r>
            <a:r>
              <a:rPr lang="da-DK" dirty="0" err="1" smtClean="0">
                <a:solidFill>
                  <a:schemeClr val="bg1"/>
                </a:solidFill>
              </a:rPr>
              <a:t>rectification</a:t>
            </a:r>
            <a:r>
              <a:rPr lang="da-DK" dirty="0" smtClean="0">
                <a:solidFill>
                  <a:schemeClr val="bg1"/>
                </a:solidFill>
              </a:rPr>
              <a:t> and the right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forgotten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Compliance</a:t>
            </a:r>
            <a:r>
              <a:rPr lang="da-DK" sz="2800" b="1" dirty="0" smtClean="0"/>
              <a:t>/</a:t>
            </a:r>
            <a:r>
              <a:rPr lang="da-DK" sz="2800" b="1" dirty="0" err="1" smtClean="0"/>
              <a:t>Accountability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2248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The GDPR has a </a:t>
            </a:r>
            <a:r>
              <a:rPr lang="da-DK" sz="2000" dirty="0" err="1" smtClean="0"/>
              <a:t>very</a:t>
            </a:r>
            <a:r>
              <a:rPr lang="da-DK" sz="2000" dirty="0" smtClean="0"/>
              <a:t> </a:t>
            </a:r>
            <a:r>
              <a:rPr lang="da-DK" sz="2000" dirty="0" err="1" smtClean="0"/>
              <a:t>big</a:t>
            </a:r>
            <a:r>
              <a:rPr lang="da-DK" sz="2000" dirty="0" smtClean="0"/>
              <a:t> </a:t>
            </a:r>
            <a:r>
              <a:rPr lang="da-DK" sz="2000" dirty="0" err="1" smtClean="0"/>
              <a:t>focus</a:t>
            </a:r>
            <a:r>
              <a:rPr lang="da-DK" sz="2000" dirty="0" smtClean="0"/>
              <a:t> on </a:t>
            </a:r>
            <a:r>
              <a:rPr lang="da-DK" sz="2000" dirty="0" err="1" smtClean="0"/>
              <a:t>compliance</a:t>
            </a:r>
            <a:r>
              <a:rPr lang="da-DK" sz="2000" dirty="0" smtClean="0"/>
              <a:t> and </a:t>
            </a:r>
            <a:r>
              <a:rPr lang="da-DK" sz="2000" dirty="0" err="1" smtClean="0"/>
              <a:t>accountability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If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not </a:t>
            </a:r>
            <a:r>
              <a:rPr lang="da-DK" sz="2000" dirty="0" err="1" smtClean="0"/>
              <a:t>document</a:t>
            </a:r>
            <a:r>
              <a:rPr lang="da-DK" sz="2000" dirty="0" smtClean="0"/>
              <a:t> </a:t>
            </a:r>
            <a:r>
              <a:rPr lang="da-DK" sz="2000" dirty="0" err="1" smtClean="0"/>
              <a:t>something</a:t>
            </a:r>
            <a:r>
              <a:rPr lang="da-DK" sz="2000" dirty="0" smtClean="0"/>
              <a:t>, </a:t>
            </a:r>
            <a:r>
              <a:rPr lang="da-DK" sz="2000" dirty="0" err="1" smtClean="0"/>
              <a:t>then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not </a:t>
            </a:r>
            <a:r>
              <a:rPr lang="da-DK" sz="2000" dirty="0" err="1" smtClean="0"/>
              <a:t>prove</a:t>
            </a:r>
            <a:r>
              <a:rPr lang="da-DK" sz="2000" dirty="0" smtClean="0"/>
              <a:t> </a:t>
            </a:r>
            <a:r>
              <a:rPr lang="da-DK" sz="2000" dirty="0" err="1" smtClean="0"/>
              <a:t>compliance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We</a:t>
            </a:r>
            <a:r>
              <a:rPr lang="da-DK" sz="2000" dirty="0" smtClean="0"/>
              <a:t> </a:t>
            </a:r>
            <a:r>
              <a:rPr lang="da-DK" sz="2000" dirty="0" err="1" smtClean="0"/>
              <a:t>need</a:t>
            </a:r>
            <a:r>
              <a:rPr lang="da-DK" sz="2000" dirty="0" smtClean="0"/>
              <a:t> </a:t>
            </a:r>
            <a:r>
              <a:rPr lang="da-DK" sz="2000" dirty="0" err="1" smtClean="0"/>
              <a:t>documented</a:t>
            </a:r>
            <a:r>
              <a:rPr lang="da-DK" sz="2000" dirty="0" smtClean="0"/>
              <a:t> processes and </a:t>
            </a:r>
            <a:r>
              <a:rPr lang="da-DK" sz="2000" dirty="0" err="1" smtClean="0"/>
              <a:t>we</a:t>
            </a:r>
            <a:r>
              <a:rPr lang="da-DK" sz="2000" dirty="0" smtClean="0"/>
              <a:t> </a:t>
            </a:r>
            <a:r>
              <a:rPr lang="da-DK" sz="2000" dirty="0" err="1" smtClean="0"/>
              <a:t>need</a:t>
            </a:r>
            <a:r>
              <a:rPr lang="da-DK" sz="2000" dirty="0" smtClean="0"/>
              <a:t> </a:t>
            </a:r>
            <a:r>
              <a:rPr lang="da-DK" sz="2000" dirty="0" err="1" smtClean="0"/>
              <a:t>written</a:t>
            </a:r>
            <a:r>
              <a:rPr lang="da-DK" sz="2000" dirty="0" smtClean="0"/>
              <a:t> agreements </a:t>
            </a:r>
            <a:r>
              <a:rPr lang="da-DK" sz="2000" dirty="0" err="1" smtClean="0"/>
              <a:t>between</a:t>
            </a:r>
            <a:r>
              <a:rPr lang="da-DK" sz="2000" dirty="0" smtClean="0"/>
              <a:t> controllers and processors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3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505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err="1" smtClean="0">
                <a:solidFill>
                  <a:schemeClr val="bg1"/>
                </a:solidFill>
              </a:rPr>
              <a:t>Where</a:t>
            </a:r>
            <a:endParaRPr lang="da-DK" b="1" u="sng" dirty="0" smtClean="0">
              <a:solidFill>
                <a:schemeClr val="bg1"/>
              </a:solidFill>
            </a:endParaRPr>
          </a:p>
          <a:p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keeping</a:t>
            </a:r>
            <a:r>
              <a:rPr lang="da-DK" dirty="0" smtClean="0">
                <a:solidFill>
                  <a:schemeClr val="bg1"/>
                </a:solidFill>
              </a:rPr>
              <a:t> the data?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know all the locations, </a:t>
            </a:r>
            <a:r>
              <a:rPr lang="da-DK" dirty="0" err="1" smtClean="0">
                <a:solidFill>
                  <a:schemeClr val="bg1"/>
                </a:solidFill>
              </a:rPr>
              <a:t>physical</a:t>
            </a:r>
            <a:r>
              <a:rPr lang="da-DK" dirty="0" smtClean="0">
                <a:solidFill>
                  <a:schemeClr val="bg1"/>
                </a:solidFill>
              </a:rPr>
              <a:t> and virtual, </a:t>
            </a:r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data is </a:t>
            </a:r>
            <a:r>
              <a:rPr lang="da-DK" dirty="0" err="1" smtClean="0">
                <a:solidFill>
                  <a:schemeClr val="bg1"/>
                </a:solidFill>
              </a:rPr>
              <a:t>stored</a:t>
            </a: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know if, </a:t>
            </a:r>
            <a:r>
              <a:rPr lang="da-DK" dirty="0" err="1" smtClean="0">
                <a:solidFill>
                  <a:schemeClr val="bg1"/>
                </a:solidFill>
              </a:rPr>
              <a:t>how</a:t>
            </a:r>
            <a:r>
              <a:rPr lang="da-DK" dirty="0" smtClean="0">
                <a:solidFill>
                  <a:schemeClr val="bg1"/>
                </a:solidFill>
              </a:rPr>
              <a:t> and </a:t>
            </a:r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the data is </a:t>
            </a:r>
            <a:r>
              <a:rPr lang="da-DK" dirty="0" err="1" smtClean="0">
                <a:solidFill>
                  <a:schemeClr val="bg1"/>
                </a:solidFill>
              </a:rPr>
              <a:t>being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backed</a:t>
            </a:r>
            <a:r>
              <a:rPr lang="da-DK" dirty="0" smtClean="0">
                <a:solidFill>
                  <a:schemeClr val="bg1"/>
                </a:solidFill>
              </a:rPr>
              <a:t> up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8900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How</a:t>
            </a:r>
          </a:p>
          <a:p>
            <a:pPr algn="ctr"/>
            <a:endParaRPr lang="da-DK" dirty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How </a:t>
            </a:r>
            <a:r>
              <a:rPr lang="da-DK" dirty="0" err="1" smtClean="0">
                <a:solidFill>
                  <a:schemeClr val="bg1"/>
                </a:solidFill>
              </a:rPr>
              <a:t>are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keeping</a:t>
            </a:r>
            <a:r>
              <a:rPr lang="da-DK" dirty="0" smtClean="0">
                <a:solidFill>
                  <a:schemeClr val="bg1"/>
                </a:solidFill>
              </a:rPr>
              <a:t> data </a:t>
            </a:r>
            <a:r>
              <a:rPr lang="da-DK" dirty="0" err="1" smtClean="0">
                <a:solidFill>
                  <a:schemeClr val="bg1"/>
                </a:solidFill>
              </a:rPr>
              <a:t>safe</a:t>
            </a:r>
            <a:r>
              <a:rPr lang="da-DK" dirty="0" smtClean="0">
                <a:solidFill>
                  <a:schemeClr val="bg1"/>
                </a:solidFill>
              </a:rPr>
              <a:t>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The GDPR </a:t>
            </a:r>
            <a:r>
              <a:rPr lang="da-DK" dirty="0" err="1" smtClean="0">
                <a:solidFill>
                  <a:schemeClr val="bg1"/>
                </a:solidFill>
              </a:rPr>
              <a:t>wants</a:t>
            </a:r>
            <a:r>
              <a:rPr lang="da-DK" dirty="0" smtClean="0">
                <a:solidFill>
                  <a:schemeClr val="bg1"/>
                </a:solidFill>
              </a:rPr>
              <a:t> the </a:t>
            </a:r>
            <a:r>
              <a:rPr lang="da-DK" dirty="0" err="1" smtClean="0">
                <a:solidFill>
                  <a:schemeClr val="bg1"/>
                </a:solidFill>
              </a:rPr>
              <a:t>security</a:t>
            </a:r>
            <a:r>
              <a:rPr lang="da-DK" dirty="0" smtClean="0">
                <a:solidFill>
                  <a:schemeClr val="bg1"/>
                </a:solidFill>
              </a:rPr>
              <a:t> measures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based</a:t>
            </a:r>
            <a:r>
              <a:rPr lang="da-DK" dirty="0" smtClean="0">
                <a:solidFill>
                  <a:schemeClr val="bg1"/>
                </a:solidFill>
              </a:rPr>
              <a:t> on a </a:t>
            </a:r>
            <a:r>
              <a:rPr lang="da-DK" dirty="0" err="1" smtClean="0">
                <a:solidFill>
                  <a:schemeClr val="bg1"/>
                </a:solidFill>
              </a:rPr>
              <a:t>risk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assesment</a:t>
            </a: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How </a:t>
            </a:r>
            <a:r>
              <a:rPr lang="da-DK" dirty="0" err="1" smtClean="0">
                <a:solidFill>
                  <a:schemeClr val="bg1"/>
                </a:solidFill>
              </a:rPr>
              <a:t>safe</a:t>
            </a:r>
            <a:r>
              <a:rPr lang="da-DK" dirty="0" smtClean="0">
                <a:solidFill>
                  <a:schemeClr val="bg1"/>
                </a:solidFill>
              </a:rPr>
              <a:t> the data </a:t>
            </a:r>
            <a:r>
              <a:rPr lang="da-DK" dirty="0" err="1" smtClean="0">
                <a:solidFill>
                  <a:schemeClr val="bg1"/>
                </a:solidFill>
              </a:rPr>
              <a:t>needs</a:t>
            </a:r>
            <a:r>
              <a:rPr lang="da-DK" dirty="0" smtClean="0">
                <a:solidFill>
                  <a:schemeClr val="bg1"/>
                </a:solidFill>
              </a:rPr>
              <a:t>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depends</a:t>
            </a:r>
            <a:r>
              <a:rPr lang="da-DK" dirty="0" smtClean="0">
                <a:solidFill>
                  <a:schemeClr val="bg1"/>
                </a:solidFill>
              </a:rPr>
              <a:t> on the </a:t>
            </a:r>
            <a:r>
              <a:rPr lang="da-DK" dirty="0" err="1" smtClean="0">
                <a:solidFill>
                  <a:schemeClr val="bg1"/>
                </a:solidFill>
              </a:rPr>
              <a:t>risks</a:t>
            </a:r>
            <a:r>
              <a:rPr lang="da-DK" dirty="0" smtClean="0">
                <a:solidFill>
                  <a:schemeClr val="bg1"/>
                </a:solidFill>
              </a:rPr>
              <a:t> and </a:t>
            </a:r>
            <a:r>
              <a:rPr lang="da-DK" dirty="0" err="1" smtClean="0">
                <a:solidFill>
                  <a:schemeClr val="bg1"/>
                </a:solidFill>
              </a:rPr>
              <a:t>possible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consequences</a:t>
            </a:r>
            <a:r>
              <a:rPr lang="da-DK" dirty="0" smtClean="0">
                <a:solidFill>
                  <a:schemeClr val="bg1"/>
                </a:solidFill>
              </a:rPr>
              <a:t> of a data </a:t>
            </a:r>
            <a:r>
              <a:rPr lang="da-DK" dirty="0" err="1" smtClean="0">
                <a:solidFill>
                  <a:schemeClr val="bg1"/>
                </a:solidFill>
              </a:rPr>
              <a:t>breach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13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Security measures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33385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What are the adequate technical </a:t>
            </a:r>
            <a:r>
              <a:rPr lang="en-US" sz="2000" dirty="0"/>
              <a:t>and </a:t>
            </a:r>
            <a:r>
              <a:rPr lang="en-US" sz="2000" dirty="0" err="1"/>
              <a:t>organisational</a:t>
            </a:r>
            <a:r>
              <a:rPr lang="en-US" sz="2000" dirty="0"/>
              <a:t> security </a:t>
            </a:r>
            <a:r>
              <a:rPr lang="en-US" sz="2000" dirty="0" smtClean="0"/>
              <a:t>measures?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depends on the data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look mostly </a:t>
            </a:r>
            <a:r>
              <a:rPr lang="en-US" sz="2000" dirty="0"/>
              <a:t>at </a:t>
            </a:r>
            <a:r>
              <a:rPr lang="en-US" sz="2000" dirty="0" smtClean="0"/>
              <a:t>pseudonymisation and encryption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3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ounded Rectangle 4"/>
          <p:cNvSpPr/>
          <p:nvPr/>
        </p:nvSpPr>
        <p:spPr>
          <a:xfrm rot="1800000">
            <a:off x="2922308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ounded Rectangle 5"/>
          <p:cNvSpPr/>
          <p:nvPr/>
        </p:nvSpPr>
        <p:spPr>
          <a:xfrm rot="36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Rounded Rectangle 6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Rounded Rectangle 7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ounded Rectangle 8"/>
          <p:cNvSpPr/>
          <p:nvPr/>
        </p:nvSpPr>
        <p:spPr>
          <a:xfrm rot="72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Rounded Rectangle 9"/>
          <p:cNvSpPr/>
          <p:nvPr/>
        </p:nvSpPr>
        <p:spPr>
          <a:xfrm rot="90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Oval 10"/>
          <p:cNvSpPr/>
          <p:nvPr/>
        </p:nvSpPr>
        <p:spPr>
          <a:xfrm>
            <a:off x="2209019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Rounded Rectangle 11"/>
          <p:cNvSpPr/>
          <p:nvPr/>
        </p:nvSpPr>
        <p:spPr>
          <a:xfrm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" name="Rounded Rectangle 12"/>
          <p:cNvSpPr/>
          <p:nvPr/>
        </p:nvSpPr>
        <p:spPr>
          <a:xfrm rot="1800000">
            <a:off x="4437103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Rounded Rectangle 13"/>
          <p:cNvSpPr/>
          <p:nvPr/>
        </p:nvSpPr>
        <p:spPr>
          <a:xfrm rot="36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Rounded Rectangle 14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Rounded Rectangle 15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ounded Rectangle 16"/>
          <p:cNvSpPr/>
          <p:nvPr/>
        </p:nvSpPr>
        <p:spPr>
          <a:xfrm rot="72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ounded Rectangle 17"/>
          <p:cNvSpPr/>
          <p:nvPr/>
        </p:nvSpPr>
        <p:spPr>
          <a:xfrm rot="90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Oval 18"/>
          <p:cNvSpPr/>
          <p:nvPr/>
        </p:nvSpPr>
        <p:spPr>
          <a:xfrm>
            <a:off x="3723814" y="1672561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da-DK" dirty="0"/>
          </a:p>
        </p:txBody>
      </p:sp>
      <p:sp>
        <p:nvSpPr>
          <p:cNvPr id="20" name="Rounded Rectangle 19"/>
          <p:cNvSpPr/>
          <p:nvPr/>
        </p:nvSpPr>
        <p:spPr>
          <a:xfrm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Rounded Rectangle 20"/>
          <p:cNvSpPr/>
          <p:nvPr/>
        </p:nvSpPr>
        <p:spPr>
          <a:xfrm rot="1800000">
            <a:off x="5947820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Rounded Rectangle 21"/>
          <p:cNvSpPr/>
          <p:nvPr/>
        </p:nvSpPr>
        <p:spPr>
          <a:xfrm rot="36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3" name="Rounded Rectangle 22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Rounded Rectangle 23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Rounded Rectangle 24"/>
          <p:cNvSpPr/>
          <p:nvPr/>
        </p:nvSpPr>
        <p:spPr>
          <a:xfrm rot="72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Rounded Rectangle 25"/>
          <p:cNvSpPr/>
          <p:nvPr/>
        </p:nvSpPr>
        <p:spPr>
          <a:xfrm rot="90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Oval 26"/>
          <p:cNvSpPr/>
          <p:nvPr/>
        </p:nvSpPr>
        <p:spPr>
          <a:xfrm>
            <a:off x="5234531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extBox 27"/>
          <p:cNvSpPr txBox="1"/>
          <p:nvPr/>
        </p:nvSpPr>
        <p:spPr>
          <a:xfrm>
            <a:off x="5904579" y="351269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IT</a:t>
            </a:r>
            <a:endParaRPr lang="da-DK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03881" y="3512690"/>
            <a:ext cx="672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Legal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83856" y="2281525"/>
            <a:ext cx="124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Operations</a:t>
            </a:r>
            <a:endParaRPr lang="da-DK" b="1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89448" y="167256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  </a:t>
            </a:r>
            <a:r>
              <a:rPr lang="da-DK" dirty="0" err="1" smtClean="0"/>
              <a:t>Ambassador</a:t>
            </a:r>
            <a:r>
              <a:rPr lang="da-DK" dirty="0" smtClean="0"/>
              <a:t>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2" name="Rounded Rectangle 31"/>
          <p:cNvSpPr/>
          <p:nvPr/>
        </p:nvSpPr>
        <p:spPr>
          <a:xfrm>
            <a:off x="5928060" y="167190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Ombudsmand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4" name="TextBox 33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Data </a:t>
            </a:r>
            <a:r>
              <a:rPr lang="da-DK" sz="2800" b="1" dirty="0" err="1" smtClean="0"/>
              <a:t>Protection</a:t>
            </a:r>
            <a:r>
              <a:rPr lang="da-DK" sz="2800" b="1" dirty="0" smtClean="0"/>
              <a:t> Officer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169866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4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DKCERT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213E99"/>
      </a:accent1>
      <a:accent2>
        <a:srgbClr val="76777A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19502</TotalTime>
  <Words>380</Words>
  <Application>Microsoft Office PowerPoint</Application>
  <PresentationFormat>On-screen Show (16:9)</PresentationFormat>
  <Paragraphs>79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Grande</vt:lpstr>
      <vt:lpstr>Office Theme</vt:lpstr>
      <vt:lpstr>General Data Protection Regulation at DeiC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Bygvraa Rasmussen</dc:creator>
  <cp:lastModifiedBy>surf</cp:lastModifiedBy>
  <cp:revision>111</cp:revision>
  <dcterms:created xsi:type="dcterms:W3CDTF">2016-11-16T09:02:06Z</dcterms:created>
  <dcterms:modified xsi:type="dcterms:W3CDTF">2017-11-27T14:48:20Z</dcterms:modified>
</cp:coreProperties>
</file>