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6" r:id="rId3"/>
    <p:sldId id="257" r:id="rId4"/>
    <p:sldId id="258" r:id="rId5"/>
    <p:sldId id="262" r:id="rId6"/>
    <p:sldId id="268" r:id="rId7"/>
    <p:sldId id="269" r:id="rId8"/>
    <p:sldId id="29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4" d="100"/>
          <a:sy n="64" d="100"/>
        </p:scale>
        <p:origin x="723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3B5B9A-4EB0-4071-80AF-51E180BE94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D52C669-86FC-47CB-8279-7A6A295823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GB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C58DF5E-5652-4947-85A1-433C94E963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6AA43-595B-48E7-84B6-6553EA3C4742}" type="datetimeFigureOut">
              <a:rPr lang="en-GB" smtClean="0"/>
              <a:t>28/11/2017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C88FEAC-312E-4BF3-9946-3EBFC5341E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9E8E28B-D822-4A61-9696-93404D0AD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36649-2E3A-4D4F-9261-3D2BD9F567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31561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69C21EC-F7E9-4A28-9A0F-C9133A78E5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4114C004-F575-430F-95C2-03A646CFF6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542354E-C52A-449E-8D46-48CC041ED4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6AA43-595B-48E7-84B6-6553EA3C4742}" type="datetimeFigureOut">
              <a:rPr lang="en-GB" smtClean="0"/>
              <a:t>28/11/2017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F9DD051-3FC2-4D0C-9D59-C38278E8B6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88C43C3-F745-44BE-8F11-EDBD30516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36649-2E3A-4D4F-9261-3D2BD9F567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9535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A966CEF0-C739-433F-B974-3175E175BE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BE59A611-BCE4-495F-8D65-9F0A2A1FA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8E58466-EE6E-498E-AE7C-29FCA71952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6AA43-595B-48E7-84B6-6553EA3C4742}" type="datetimeFigureOut">
              <a:rPr lang="en-GB" smtClean="0"/>
              <a:t>28/11/2017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B7AB6DE-55EB-4EDE-9759-AB954194AC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5E1B965-250C-4DD8-8ABB-1B0514F944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36649-2E3A-4D4F-9261-3D2BD9F567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964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E87E134-FA3A-45AC-A8C3-16A01630C4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45419D4-0CC7-4289-938C-CC968A3F50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8329528-70D9-43D8-95E4-0523288674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6AA43-595B-48E7-84B6-6553EA3C4742}" type="datetimeFigureOut">
              <a:rPr lang="en-GB" smtClean="0"/>
              <a:t>28/11/2017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30F7204-8E45-4C3B-B038-AE35F492ED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B1BF183-7BBF-45D3-8184-00A7C88786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36649-2E3A-4D4F-9261-3D2BD9F567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6988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1CCC28-E3E7-43FD-81DE-8E3D503B0E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CAE823A-85BE-40FB-B80A-CDA7106836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464B997-63E8-4C6C-B259-AF1DE199AF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6AA43-595B-48E7-84B6-6553EA3C4742}" type="datetimeFigureOut">
              <a:rPr lang="en-GB" smtClean="0"/>
              <a:t>28/11/2017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4BBC881-5109-4CB3-A058-284A6D5F0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C7F3D1B-2656-437B-852B-CF7704E154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36649-2E3A-4D4F-9261-3D2BD9F567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0357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F23E37-7C34-4608-BA09-DCD362DA7B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96210EA-1E09-4087-B708-3697AAD0E73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E357292A-9149-4841-8012-722275760E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497AD27C-CB09-49AD-B741-7D528EA118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6AA43-595B-48E7-84B6-6553EA3C4742}" type="datetimeFigureOut">
              <a:rPr lang="en-GB" smtClean="0"/>
              <a:t>28/11/2017</a:t>
            </a:fld>
            <a:endParaRPr lang="en-GB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374FD430-1F6D-4A0E-88A8-A89DFCE8E1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8AC7FFB-69A7-4D9B-A3A9-1552112845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36649-2E3A-4D4F-9261-3D2BD9F567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24891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445BDB5-6B85-42B1-A604-744F684599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6C58711-B9FC-45FB-9842-3AF7F9A9F2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EE26797-BE45-4897-B755-C43D26D39C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240CE1E0-BA9C-4293-ACC1-B8D6F0D9B7F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91D32EBD-5CF4-4D66-B968-95395959EA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D18AA166-E1B2-4DAD-9BFE-A105FA1710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6AA43-595B-48E7-84B6-6553EA3C4742}" type="datetimeFigureOut">
              <a:rPr lang="en-GB" smtClean="0"/>
              <a:t>28/11/2017</a:t>
            </a:fld>
            <a:endParaRPr lang="en-GB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21D0F52C-ADD3-4714-808A-C1B3DCBFD1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1E6E84CF-8735-4649-AC13-D0D93FE3B3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36649-2E3A-4D4F-9261-3D2BD9F567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7984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10AD81-3D66-41C3-95C7-2D8252025A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73A1A3A4-5294-42BC-9591-806CAD4616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6AA43-595B-48E7-84B6-6553EA3C4742}" type="datetimeFigureOut">
              <a:rPr lang="en-GB" smtClean="0"/>
              <a:t>28/11/2017</a:t>
            </a:fld>
            <a:endParaRPr lang="en-GB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D590876A-3F87-49CC-9F84-18040DA53A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911ECCD0-DC7E-4ED3-B20A-F36E6CEEF0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36649-2E3A-4D4F-9261-3D2BD9F567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8590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6C05AB3F-EB88-4A08-A38C-195E03EA1E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6AA43-595B-48E7-84B6-6553EA3C4742}" type="datetimeFigureOut">
              <a:rPr lang="en-GB" smtClean="0"/>
              <a:t>28/11/2017</a:t>
            </a:fld>
            <a:endParaRPr lang="en-GB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D81F2B1D-BBA5-484A-8F7E-D7A142802C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4E968B1C-1DCB-487B-9586-9C24F60460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36649-2E3A-4D4F-9261-3D2BD9F567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4398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084775-4E43-4EC9-AE37-E8F7380D57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DBE65D4-43A2-4C15-B3D3-1E86AC90BF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84471EA3-0513-43B4-99FE-9C758D27FC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784DC524-60A7-493C-AF1A-2BE56FBDA6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6AA43-595B-48E7-84B6-6553EA3C4742}" type="datetimeFigureOut">
              <a:rPr lang="en-GB" smtClean="0"/>
              <a:t>28/11/2017</a:t>
            </a:fld>
            <a:endParaRPr lang="en-GB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3741D8A7-8E8E-4C42-8973-4A6B9BA985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420AF7E0-425C-4C6B-A754-16F54D64CE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36649-2E3A-4D4F-9261-3D2BD9F567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46836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4EFD8A-0F9E-415D-8CB7-B9B0E9E01D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A739B5C4-FE84-496D-80E6-37BEE5BB5C2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15F72F15-8985-4E13-B1E2-97F3306B02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43D9149C-D8AC-4C4A-AE8C-6D7A490E2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6AA43-595B-48E7-84B6-6553EA3C4742}" type="datetimeFigureOut">
              <a:rPr lang="en-GB" smtClean="0"/>
              <a:t>28/11/2017</a:t>
            </a:fld>
            <a:endParaRPr lang="en-GB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AA628AB-0955-4892-8434-07D89C79B2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5789BC6-F8DD-4945-90D2-3A1B07E84F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36649-2E3A-4D4F-9261-3D2BD9F567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5448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2000"/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57C170C5-E3DB-453F-81BF-FCEAC1E063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D9684AD-7B01-40DE-B2B5-B6EC242580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2BECCAD-0A42-48FE-9AA4-56E89156B6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46AA43-595B-48E7-84B6-6553EA3C4742}" type="datetimeFigureOut">
              <a:rPr lang="en-GB" smtClean="0"/>
              <a:t>28/11/2017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DC353B9-95C0-46C8-8178-5E9A99981D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6FF43C1-1A7C-42CD-BAE9-8D78FA9EBE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536649-2E3A-4D4F-9261-3D2BD9F567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3070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ims">
            <a:extLst>
              <a:ext uri="{FF2B5EF4-FFF2-40B4-BE49-F238E27FC236}">
                <a16:creationId xmlns:a16="http://schemas.microsoft.com/office/drawing/2014/main" id="{3EFC8F72-C712-45CF-AF1A-D227BB1B13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6823" y="3957707"/>
            <a:ext cx="3206612" cy="974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6">
            <a:extLst>
              <a:ext uri="{FF2B5EF4-FFF2-40B4-BE49-F238E27FC236}">
                <a16:creationId xmlns:a16="http://schemas.microsoft.com/office/drawing/2014/main" id="{EAA6FEE1-69EF-4392-881C-B246259FC7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75935" y="4931752"/>
            <a:ext cx="58610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5400" b="1" i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PRESENTATION</a:t>
            </a:r>
          </a:p>
        </p:txBody>
      </p:sp>
      <p:pic>
        <p:nvPicPr>
          <p:cNvPr id="7" name="Afbeelding 6" descr="Afbeelding met object&#10;&#10;Beschrijving is gegenereerd met hoge betrouwbaarheid">
            <a:extLst>
              <a:ext uri="{FF2B5EF4-FFF2-40B4-BE49-F238E27FC236}">
                <a16:creationId xmlns:a16="http://schemas.microsoft.com/office/drawing/2014/main" id="{9F6C70C2-7862-4858-95FE-B13F0935B29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561" y="319048"/>
            <a:ext cx="2513639" cy="928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6637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1">
            <a:extLst>
              <a:ext uri="{FF2B5EF4-FFF2-40B4-BE49-F238E27FC236}">
                <a16:creationId xmlns:a16="http://schemas.microsoft.com/office/drawing/2014/main" id="{01598BD1-7216-44C9-9D9F-F6AC123B1E3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9935" y="2911475"/>
            <a:ext cx="1616931" cy="538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Afbeelding 14" descr="vc4.png">
            <a:extLst>
              <a:ext uri="{FF2B5EF4-FFF2-40B4-BE49-F238E27FC236}">
                <a16:creationId xmlns:a16="http://schemas.microsoft.com/office/drawing/2014/main" id="{2F22E57A-AEA4-4B01-BD43-CBDC9D1540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28" y="2009331"/>
            <a:ext cx="4198068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Afbeelding 3">
            <a:extLst>
              <a:ext uri="{FF2B5EF4-FFF2-40B4-BE49-F238E27FC236}">
                <a16:creationId xmlns:a16="http://schemas.microsoft.com/office/drawing/2014/main" id="{EBD06E15-8A27-4E98-8FB6-F1800789213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6730" y="4909299"/>
            <a:ext cx="1337288" cy="1379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Afbeelding 12" descr="surf_net.gif">
            <a:extLst>
              <a:ext uri="{FF2B5EF4-FFF2-40B4-BE49-F238E27FC236}">
                <a16:creationId xmlns:a16="http://schemas.microsoft.com/office/drawing/2014/main" id="{C3DB9DB4-6F8D-4252-8854-EC3161C45B1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0027" y="2009964"/>
            <a:ext cx="1290376" cy="636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Afbeelding 1">
            <a:extLst>
              <a:ext uri="{FF2B5EF4-FFF2-40B4-BE49-F238E27FC236}">
                <a16:creationId xmlns:a16="http://schemas.microsoft.com/office/drawing/2014/main" id="{2D957FE2-2DFA-4439-B8A8-0402E0C9A90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821" y="3336925"/>
            <a:ext cx="1929757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19" descr="C:\Users\Peter\Desktop\Google Site\Testimonials\Norkring telenor.png">
            <a:extLst>
              <a:ext uri="{FF2B5EF4-FFF2-40B4-BE49-F238E27FC236}">
                <a16:creationId xmlns:a16="http://schemas.microsoft.com/office/drawing/2014/main" id="{C33519E1-B817-47BB-BFA8-4D677DA9F1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9257" y="690751"/>
            <a:ext cx="1708158" cy="131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5" name="Groep 6">
            <a:extLst>
              <a:ext uri="{FF2B5EF4-FFF2-40B4-BE49-F238E27FC236}">
                <a16:creationId xmlns:a16="http://schemas.microsoft.com/office/drawing/2014/main" id="{FB2C4220-C7D3-40E3-AD7B-4E9C6E44E5F3}"/>
              </a:ext>
            </a:extLst>
          </p:cNvPr>
          <p:cNvGrpSpPr>
            <a:grpSpLocks/>
          </p:cNvGrpSpPr>
          <p:nvPr/>
        </p:nvGrpSpPr>
        <p:grpSpPr bwMode="auto">
          <a:xfrm>
            <a:off x="8864237" y="3650412"/>
            <a:ext cx="2245041" cy="1258887"/>
            <a:chOff x="6486727" y="4239090"/>
            <a:chExt cx="2315766" cy="1258237"/>
          </a:xfrm>
        </p:grpSpPr>
        <p:pic>
          <p:nvPicPr>
            <p:cNvPr id="40" name="Afbeelding 9" descr="mobily.png">
              <a:extLst>
                <a:ext uri="{FF2B5EF4-FFF2-40B4-BE49-F238E27FC236}">
                  <a16:creationId xmlns:a16="http://schemas.microsoft.com/office/drawing/2014/main" id="{5ED5A254-F1C5-47FE-9BF0-5CE3755BE98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86727" y="4824387"/>
              <a:ext cx="1868460" cy="6729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" name="Picture 19" descr="C:\Users\Peter\Documents\Sales\mobily.com.sa\etisalat.png">
              <a:extLst>
                <a:ext uri="{FF2B5EF4-FFF2-40B4-BE49-F238E27FC236}">
                  <a16:creationId xmlns:a16="http://schemas.microsoft.com/office/drawing/2014/main" id="{2339BDF9-7042-4B88-ADC3-DA3EFBA56B9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27395" y="4239090"/>
              <a:ext cx="675098" cy="7316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6" name="Picture 1">
            <a:extLst>
              <a:ext uri="{FF2B5EF4-FFF2-40B4-BE49-F238E27FC236}">
                <a16:creationId xmlns:a16="http://schemas.microsoft.com/office/drawing/2014/main" id="{EA1A6725-F4FF-4B04-AB98-6345DC17457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2371" y="4909299"/>
            <a:ext cx="3136240" cy="1068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Afbeelding 2">
            <a:extLst>
              <a:ext uri="{FF2B5EF4-FFF2-40B4-BE49-F238E27FC236}">
                <a16:creationId xmlns:a16="http://schemas.microsoft.com/office/drawing/2014/main" id="{198EBA7C-3C9B-4AC2-8985-6A79417E96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8037" y="210949"/>
            <a:ext cx="1815880" cy="140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Afbeelding 5">
            <a:extLst>
              <a:ext uri="{FF2B5EF4-FFF2-40B4-BE49-F238E27FC236}">
                <a16:creationId xmlns:a16="http://schemas.microsoft.com/office/drawing/2014/main" id="{DD134193-D322-4E0A-A067-BF1089168F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398" y="800100"/>
            <a:ext cx="1632753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Afbeelding 3">
            <a:extLst>
              <a:ext uri="{FF2B5EF4-FFF2-40B4-BE49-F238E27FC236}">
                <a16:creationId xmlns:a16="http://schemas.microsoft.com/office/drawing/2014/main" id="{7EA68B17-6BF9-40DE-9A51-20A3317564F1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9588" y="4345777"/>
            <a:ext cx="2107553" cy="1420954"/>
          </a:xfrm>
          <a:prstGeom prst="rect">
            <a:avLst/>
          </a:prstGeom>
        </p:spPr>
      </p:pic>
      <p:pic>
        <p:nvPicPr>
          <p:cNvPr id="43" name="Picture 2">
            <a:extLst>
              <a:ext uri="{FF2B5EF4-FFF2-40B4-BE49-F238E27FC236}">
                <a16:creationId xmlns:a16="http://schemas.microsoft.com/office/drawing/2014/main" id="{693026B4-3817-4344-AD75-931667B69CF4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109" y="2363694"/>
            <a:ext cx="1437007" cy="746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62D3228F-0E77-41E7-AD01-37D0E7286D58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9635" y="377675"/>
            <a:ext cx="2019303" cy="1041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Rechthoek: afgeronde hoeken 1">
            <a:extLst>
              <a:ext uri="{FF2B5EF4-FFF2-40B4-BE49-F238E27FC236}">
                <a16:creationId xmlns:a16="http://schemas.microsoft.com/office/drawing/2014/main" id="{E7BABD98-AE9F-4557-9FF0-46AA3BDCF43F}"/>
              </a:ext>
            </a:extLst>
          </p:cNvPr>
          <p:cNvSpPr/>
          <p:nvPr/>
        </p:nvSpPr>
        <p:spPr>
          <a:xfrm>
            <a:off x="3228037" y="3658994"/>
            <a:ext cx="5310590" cy="627063"/>
          </a:xfrm>
          <a:prstGeom prst="roundRect">
            <a:avLst/>
          </a:prstGeom>
          <a:gradFill rotWithShape="1">
            <a:gsLst>
              <a:gs pos="0">
                <a:srgbClr val="72A376">
                  <a:shade val="51000"/>
                  <a:satMod val="130000"/>
                </a:srgbClr>
              </a:gs>
              <a:gs pos="80000">
                <a:srgbClr val="72A376">
                  <a:shade val="93000"/>
                  <a:satMod val="130000"/>
                </a:srgbClr>
              </a:gs>
              <a:gs pos="100000">
                <a:srgbClr val="72A376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100+ unique network platform</a:t>
            </a:r>
          </a:p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Discovery &amp; Reconcile interfaces </a:t>
            </a:r>
          </a:p>
        </p:txBody>
      </p:sp>
    </p:spTree>
    <p:extLst>
      <p:ext uri="{BB962C8B-B14F-4D97-AF65-F5344CB8AC3E}">
        <p14:creationId xmlns:p14="http://schemas.microsoft.com/office/powerpoint/2010/main" val="1877462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Afbeelding met object&#10;&#10;Beschrijving is gegenereerd met hoge betrouwbaarheid">
            <a:extLst>
              <a:ext uri="{FF2B5EF4-FFF2-40B4-BE49-F238E27FC236}">
                <a16:creationId xmlns:a16="http://schemas.microsoft.com/office/drawing/2014/main" id="{B98B2891-B7B2-4EAD-BC4E-429CFB2F4B0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561" y="319048"/>
            <a:ext cx="2513639" cy="928854"/>
          </a:xfrm>
          <a:prstGeom prst="rect">
            <a:avLst/>
          </a:prstGeom>
        </p:spPr>
      </p:pic>
      <p:sp>
        <p:nvSpPr>
          <p:cNvPr id="3" name="Text Box 14">
            <a:extLst>
              <a:ext uri="{FF2B5EF4-FFF2-40B4-BE49-F238E27FC236}">
                <a16:creationId xmlns:a16="http://schemas.microsoft.com/office/drawing/2014/main" id="{70A24B39-FDDA-4E09-9AD6-0747130881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6250" y="663127"/>
            <a:ext cx="69389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sz="3200" i="1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Business Challenges providers face:</a:t>
            </a:r>
          </a:p>
        </p:txBody>
      </p:sp>
      <p:sp>
        <p:nvSpPr>
          <p:cNvPr id="4" name="Text Box 12">
            <a:extLst>
              <a:ext uri="{FF2B5EF4-FFF2-40B4-BE49-F238E27FC236}">
                <a16:creationId xmlns:a16="http://schemas.microsoft.com/office/drawing/2014/main" id="{AE786B40-E841-43D0-A300-21B5180A29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2287" y="1356347"/>
            <a:ext cx="7105650" cy="286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8925" indent="-1730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C00000"/>
                </a:solidFill>
                <a:latin typeface="Arial" panose="020B0604020202020204" pitchFamily="34" charset="0"/>
              </a:rPr>
              <a:t>Operational issues: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Many </a:t>
            </a:r>
            <a:r>
              <a:rPr lang="en-US" alt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scattered </a:t>
            </a:r>
            <a:r>
              <a:rPr lang="en-GB" alt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separate data sources </a:t>
            </a:r>
            <a:r>
              <a:rPr lang="en-US" alt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– no single truth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No network discovery and reconciliation 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Low data quality and duplicated records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No visibility on incorrect configurations in network</a:t>
            </a:r>
            <a:endParaRPr lang="en-US" altLang="en-US" sz="1800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No (proper) relations between network platforms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Poor OSS/BSS integration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No good asset control</a:t>
            </a:r>
          </a:p>
          <a:p>
            <a:pPr eaLnBrk="1" hangingPunct="1">
              <a:spcBef>
                <a:spcPct val="0"/>
              </a:spcBef>
            </a:pPr>
            <a:r>
              <a:rPr lang="nl-NL" alt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No </a:t>
            </a:r>
            <a:r>
              <a:rPr lang="nl-NL" altLang="en-US" sz="1800" dirty="0" err="1">
                <a:solidFill>
                  <a:srgbClr val="000000"/>
                </a:solidFill>
                <a:latin typeface="Arial" panose="020B0604020202020204" pitchFamily="34" charset="0"/>
              </a:rPr>
              <a:t>process</a:t>
            </a:r>
            <a:r>
              <a:rPr lang="nl-NL" alt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 control</a:t>
            </a:r>
            <a:endParaRPr lang="en-US" altLang="en-US" sz="18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No track on vendor performance</a:t>
            </a:r>
          </a:p>
        </p:txBody>
      </p:sp>
      <p:sp>
        <p:nvSpPr>
          <p:cNvPr id="5" name="Text Box 12">
            <a:extLst>
              <a:ext uri="{FF2B5EF4-FFF2-40B4-BE49-F238E27FC236}">
                <a16:creationId xmlns:a16="http://schemas.microsoft.com/office/drawing/2014/main" id="{B0508895-CF4E-4361-81FA-CE3ACAAF0E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01102" y="3245609"/>
            <a:ext cx="478313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8925" indent="-1730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C00000"/>
                </a:solidFill>
                <a:latin typeface="Arial" panose="020B0604020202020204" pitchFamily="34" charset="0"/>
              </a:rPr>
              <a:t>Business impact: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Unexpected and expensive outages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Long Service Delivery lead times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SLA and contract violations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Lost track of assets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High OPEX 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High network CAPEX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Difficulties in solving network problems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No control of vendors and contracts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Lower customer </a:t>
            </a:r>
            <a:r>
              <a:rPr lang="en-US" altLang="en-US" sz="1800" dirty="0" smtClean="0">
                <a:solidFill>
                  <a:srgbClr val="000000"/>
                </a:solidFill>
                <a:latin typeface="Arial" panose="020B0604020202020204" pitchFamily="34" charset="0"/>
              </a:rPr>
              <a:t>satisfaction</a:t>
            </a:r>
            <a:endParaRPr lang="en-US" altLang="en-US" sz="18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pic>
        <p:nvPicPr>
          <p:cNvPr id="1026" name="Picture 2" descr="Gerelateerde afbeelding">
            <a:extLst>
              <a:ext uri="{FF2B5EF4-FFF2-40B4-BE49-F238E27FC236}">
                <a16:creationId xmlns:a16="http://schemas.microsoft.com/office/drawing/2014/main" id="{30FF14E0-83C7-4530-851D-F1B981696F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380799" y="3692773"/>
            <a:ext cx="4220303" cy="3165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0287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  <p:bldP spid="4" grpId="0" autoUpdateAnimBg="0"/>
      <p:bldP spid="5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Afbeelding met object&#10;&#10;Beschrijving is gegenereerd met hoge betrouwbaarheid">
            <a:extLst>
              <a:ext uri="{FF2B5EF4-FFF2-40B4-BE49-F238E27FC236}">
                <a16:creationId xmlns:a16="http://schemas.microsoft.com/office/drawing/2014/main" id="{B98B2891-B7B2-4EAD-BC4E-429CFB2F4B0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561" y="319048"/>
            <a:ext cx="2513639" cy="928854"/>
          </a:xfrm>
          <a:prstGeom prst="rect">
            <a:avLst/>
          </a:prstGeom>
        </p:spPr>
      </p:pic>
      <p:sp>
        <p:nvSpPr>
          <p:cNvPr id="7" name="Text Box 12">
            <a:extLst>
              <a:ext uri="{FF2B5EF4-FFF2-40B4-BE49-F238E27FC236}">
                <a16:creationId xmlns:a16="http://schemas.microsoft.com/office/drawing/2014/main" id="{A0045293-6F66-4801-B463-CA99618EDC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6450" y="1450488"/>
            <a:ext cx="8847138" cy="4918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8925" indent="-1730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en-US" altLang="en-US" sz="1400" b="1" i="1" u="sng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One Single Truth</a:t>
            </a:r>
            <a:r>
              <a:rPr lang="en-US" altLang="en-US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all physical and logical resources in the networks </a:t>
            </a:r>
          </a:p>
          <a:p>
            <a:pPr eaLnBrk="1" hangingPunct="1">
              <a:spcBef>
                <a:spcPct val="0"/>
              </a:spcBef>
              <a:defRPr/>
            </a:pPr>
            <a:endParaRPr lang="en-US" altLang="en-US" sz="1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defRPr/>
            </a:pPr>
            <a:r>
              <a:rPr lang="en-US" altLang="en-US" sz="1400" b="1" i="1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Clear view </a:t>
            </a:r>
            <a:r>
              <a:rPr lang="en-US" altLang="en-US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live network assets, its utilization and configuration</a:t>
            </a:r>
          </a:p>
          <a:p>
            <a:pPr eaLnBrk="1" hangingPunct="1">
              <a:spcBef>
                <a:spcPct val="0"/>
              </a:spcBef>
              <a:defRPr/>
            </a:pPr>
            <a:endParaRPr lang="en-US" altLang="en-US" sz="1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defRPr/>
            </a:pPr>
            <a:r>
              <a:rPr lang="en-US" altLang="en-US" sz="1400" b="1" i="1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Automatic Discovery </a:t>
            </a:r>
            <a:r>
              <a:rPr lang="en-US" altLang="en-US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synchronization of live network, improved quality</a:t>
            </a:r>
          </a:p>
          <a:p>
            <a:pPr eaLnBrk="1" hangingPunct="1">
              <a:spcBef>
                <a:spcPct val="0"/>
              </a:spcBef>
              <a:defRPr/>
            </a:pPr>
            <a:endParaRPr lang="en-US" altLang="en-US" sz="1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defRPr/>
            </a:pPr>
            <a:r>
              <a:rPr lang="en-US" altLang="en-US" sz="1400" b="1" i="1" u="sng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Single Point of Failure</a:t>
            </a:r>
            <a:r>
              <a:rPr lang="en-US" altLang="en-US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calculation</a:t>
            </a:r>
          </a:p>
          <a:p>
            <a:pPr eaLnBrk="1" hangingPunct="1">
              <a:spcBef>
                <a:spcPct val="0"/>
              </a:spcBef>
              <a:defRPr/>
            </a:pPr>
            <a:endParaRPr lang="en-US" altLang="en-US" sz="1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defRPr/>
            </a:pPr>
            <a:r>
              <a:rPr lang="en-US" altLang="en-US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Automatic Planned Work </a:t>
            </a:r>
            <a:r>
              <a:rPr lang="en-US" altLang="en-US" sz="1400" b="1" i="1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Impact analysis</a:t>
            </a:r>
          </a:p>
          <a:p>
            <a:pPr marL="115887" indent="0" eaLnBrk="1" hangingPunct="1">
              <a:spcBef>
                <a:spcPct val="0"/>
              </a:spcBef>
              <a:buNone/>
              <a:defRPr/>
            </a:pPr>
            <a:endParaRPr lang="en-US" altLang="en-US" sz="1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defRPr/>
            </a:pPr>
            <a:r>
              <a:rPr lang="en-US" altLang="en-US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 new network build just ahead of demand curve, </a:t>
            </a:r>
            <a:r>
              <a:rPr lang="en-US" altLang="en-US" sz="1400" b="1" i="1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improve capacity planning</a:t>
            </a:r>
          </a:p>
          <a:p>
            <a:pPr eaLnBrk="1" hangingPunct="1">
              <a:spcBef>
                <a:spcPct val="0"/>
              </a:spcBef>
              <a:defRPr/>
            </a:pPr>
            <a:endParaRPr lang="en-US" altLang="en-US" sz="1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defRPr/>
            </a:pPr>
            <a:r>
              <a:rPr lang="en-US" altLang="en-US" sz="1400" b="1" i="1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Quicker Time to repair</a:t>
            </a:r>
            <a:r>
              <a:rPr lang="en-US" altLang="en-US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improved “trouble to resolve” processes </a:t>
            </a:r>
          </a:p>
          <a:p>
            <a:pPr eaLnBrk="1" hangingPunct="1">
              <a:spcBef>
                <a:spcPct val="0"/>
              </a:spcBef>
              <a:defRPr/>
            </a:pPr>
            <a:endParaRPr lang="en-US" altLang="en-US" sz="1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altLang="en-US" sz="1400" b="1" i="1" u="sng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Optimized processes</a:t>
            </a:r>
            <a:r>
              <a:rPr lang="en-US" altLang="en-US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IMS workflow</a:t>
            </a:r>
          </a:p>
          <a:p>
            <a:pPr>
              <a:defRPr/>
            </a:pPr>
            <a:endParaRPr lang="en-US" altLang="en-US" sz="1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altLang="en-US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Vendor management, manage KPI’s and </a:t>
            </a:r>
            <a:r>
              <a:rPr lang="en-US" altLang="en-US" sz="1400" b="1" i="1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improve SLA’s</a:t>
            </a:r>
          </a:p>
          <a:p>
            <a:pPr>
              <a:defRPr/>
            </a:pPr>
            <a:endParaRPr lang="en-US" altLang="en-US" sz="1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altLang="en-US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Linked to BSS/OSS systems, </a:t>
            </a:r>
            <a:r>
              <a:rPr lang="en-US" altLang="en-US" sz="1400" b="1" i="1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reduce</a:t>
            </a:r>
            <a:r>
              <a:rPr lang="en-US" altLang="en-US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double keying and </a:t>
            </a:r>
            <a:r>
              <a:rPr lang="en-US" altLang="en-US" sz="1400" b="1" i="1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pollution</a:t>
            </a:r>
          </a:p>
          <a:p>
            <a:pPr>
              <a:defRPr/>
            </a:pPr>
            <a:endParaRPr lang="en-US" altLang="en-US" sz="1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altLang="en-US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Support </a:t>
            </a:r>
            <a:r>
              <a:rPr lang="en-US" altLang="en-US" sz="1400" b="1" i="1" u="sng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efficient</a:t>
            </a:r>
            <a:r>
              <a:rPr lang="en-US" altLang="en-US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day to day network operations</a:t>
            </a:r>
          </a:p>
        </p:txBody>
      </p:sp>
      <p:sp>
        <p:nvSpPr>
          <p:cNvPr id="9" name="Text Box 14">
            <a:extLst>
              <a:ext uri="{FF2B5EF4-FFF2-40B4-BE49-F238E27FC236}">
                <a16:creationId xmlns:a16="http://schemas.microsoft.com/office/drawing/2014/main" id="{5808120C-DD2A-4CFB-8276-CC41717D60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6250" y="663127"/>
            <a:ext cx="639807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sz="3200" i="1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How IMS can help to solve this:</a:t>
            </a:r>
          </a:p>
        </p:txBody>
      </p:sp>
      <p:pic>
        <p:nvPicPr>
          <p:cNvPr id="3074" name="Picture 2" descr="Afbeeldingsresultaat voor thumbs up png">
            <a:extLst>
              <a:ext uri="{FF2B5EF4-FFF2-40B4-BE49-F238E27FC236}">
                <a16:creationId xmlns:a16="http://schemas.microsoft.com/office/drawing/2014/main" id="{9A80AF8E-303C-46C8-9FDA-C7761999FB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4488" y="3759200"/>
            <a:ext cx="3378200" cy="337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5484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utoUpdateAnimBg="0"/>
      <p:bldP spid="9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ims">
            <a:extLst>
              <a:ext uri="{FF2B5EF4-FFF2-40B4-BE49-F238E27FC236}">
                <a16:creationId xmlns:a16="http://schemas.microsoft.com/office/drawing/2014/main" id="{3EFC8F72-C712-45CF-AF1A-D227BB1B13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6823" y="3957707"/>
            <a:ext cx="3206612" cy="974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6">
            <a:extLst>
              <a:ext uri="{FF2B5EF4-FFF2-40B4-BE49-F238E27FC236}">
                <a16:creationId xmlns:a16="http://schemas.microsoft.com/office/drawing/2014/main" id="{EAA6FEE1-69EF-4392-881C-B246259FC7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38052" y="4931752"/>
            <a:ext cx="6739347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en-US" sz="5400" b="1" i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General Information</a:t>
            </a:r>
          </a:p>
        </p:txBody>
      </p:sp>
      <p:pic>
        <p:nvPicPr>
          <p:cNvPr id="7" name="Afbeelding 6" descr="Afbeelding met object&#10;&#10;Beschrijving is gegenereerd met hoge betrouwbaarheid">
            <a:extLst>
              <a:ext uri="{FF2B5EF4-FFF2-40B4-BE49-F238E27FC236}">
                <a16:creationId xmlns:a16="http://schemas.microsoft.com/office/drawing/2014/main" id="{9F6C70C2-7862-4858-95FE-B13F0935B29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561" y="319048"/>
            <a:ext cx="2513639" cy="928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857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Afbeelding met object&#10;&#10;Beschrijving is gegenereerd met hoge betrouwbaarheid">
            <a:extLst>
              <a:ext uri="{FF2B5EF4-FFF2-40B4-BE49-F238E27FC236}">
                <a16:creationId xmlns:a16="http://schemas.microsoft.com/office/drawing/2014/main" id="{B98B2891-B7B2-4EAD-BC4E-429CFB2F4B0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561" y="319048"/>
            <a:ext cx="2513639" cy="928854"/>
          </a:xfrm>
          <a:prstGeom prst="rect">
            <a:avLst/>
          </a:prstGeom>
        </p:spPr>
      </p:pic>
      <p:sp>
        <p:nvSpPr>
          <p:cNvPr id="9" name="Text Box 14">
            <a:extLst>
              <a:ext uri="{FF2B5EF4-FFF2-40B4-BE49-F238E27FC236}">
                <a16:creationId xmlns:a16="http://schemas.microsoft.com/office/drawing/2014/main" id="{5808120C-DD2A-4CFB-8276-CC41717D60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6250" y="663127"/>
            <a:ext cx="639807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sz="3200" i="1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Network Inventory Data</a:t>
            </a:r>
          </a:p>
        </p:txBody>
      </p:sp>
      <p:sp>
        <p:nvSpPr>
          <p:cNvPr id="14" name="Text Box 12">
            <a:extLst>
              <a:ext uri="{FF2B5EF4-FFF2-40B4-BE49-F238E27FC236}">
                <a16:creationId xmlns:a16="http://schemas.microsoft.com/office/drawing/2014/main" id="{20199668-3CA9-4698-93FD-43C976DFA2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59450" y="1713164"/>
            <a:ext cx="4222750" cy="4770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8925" indent="-1730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b="1" dirty="0">
                <a:solidFill>
                  <a:srgbClr val="C00000"/>
                </a:solidFill>
                <a:latin typeface="Arial" panose="020B0604020202020204" pitchFamily="34" charset="0"/>
              </a:rPr>
              <a:t>The following details are registered: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600" b="1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r>
              <a:rPr lang="en-US" altLang="en-US" sz="1600" dirty="0">
                <a:latin typeface="Arial" panose="020B0604020202020204" pitchFamily="34" charset="0"/>
              </a:rPr>
              <a:t>Customers</a:t>
            </a:r>
          </a:p>
          <a:p>
            <a:pPr>
              <a:spcBef>
                <a:spcPct val="0"/>
              </a:spcBef>
            </a:pPr>
            <a:r>
              <a:rPr lang="en-US" altLang="en-US" sz="1600" dirty="0">
                <a:latin typeface="Arial" panose="020B0604020202020204" pitchFamily="34" charset="0"/>
              </a:rPr>
              <a:t>Locations (Customer Sites and </a:t>
            </a:r>
            <a:r>
              <a:rPr lang="en-US" altLang="en-US" sz="1600" dirty="0" err="1">
                <a:latin typeface="Arial" panose="020B0604020202020204" pitchFamily="34" charset="0"/>
              </a:rPr>
              <a:t>PoP's</a:t>
            </a:r>
            <a:r>
              <a:rPr lang="en-US" altLang="en-US" sz="1600" dirty="0">
                <a:latin typeface="Arial" panose="020B0604020202020204" pitchFamily="34" charset="0"/>
              </a:rPr>
              <a:t>) </a:t>
            </a:r>
          </a:p>
          <a:p>
            <a:pPr>
              <a:spcBef>
                <a:spcPct val="0"/>
              </a:spcBef>
            </a:pPr>
            <a:r>
              <a:rPr lang="en-US" altLang="en-US" sz="1600" dirty="0">
                <a:latin typeface="Arial" panose="020B0604020202020204" pitchFamily="34" charset="0"/>
              </a:rPr>
              <a:t>Floor plans</a:t>
            </a:r>
          </a:p>
          <a:p>
            <a:pPr>
              <a:spcBef>
                <a:spcPct val="0"/>
              </a:spcBef>
            </a:pPr>
            <a:r>
              <a:rPr lang="en-US" altLang="en-US" sz="1600" dirty="0">
                <a:latin typeface="Arial" panose="020B0604020202020204" pitchFamily="34" charset="0"/>
              </a:rPr>
              <a:t>Equipment</a:t>
            </a:r>
          </a:p>
          <a:p>
            <a:pPr>
              <a:spcBef>
                <a:spcPct val="0"/>
              </a:spcBef>
            </a:pPr>
            <a:r>
              <a:rPr lang="en-US" altLang="en-US" sz="1600" dirty="0">
                <a:latin typeface="Arial" panose="020B0604020202020204" pitchFamily="34" charset="0"/>
              </a:rPr>
              <a:t>Cards</a:t>
            </a:r>
          </a:p>
          <a:p>
            <a:pPr>
              <a:spcBef>
                <a:spcPct val="0"/>
              </a:spcBef>
            </a:pPr>
            <a:r>
              <a:rPr lang="en-US" altLang="en-US" sz="1600" dirty="0">
                <a:latin typeface="Arial" panose="020B0604020202020204" pitchFamily="34" charset="0"/>
              </a:rPr>
              <a:t>Ports</a:t>
            </a:r>
          </a:p>
          <a:p>
            <a:pPr>
              <a:spcBef>
                <a:spcPct val="0"/>
              </a:spcBef>
            </a:pPr>
            <a:r>
              <a:rPr lang="en-US" altLang="en-US" sz="1600" dirty="0">
                <a:latin typeface="Arial" panose="020B0604020202020204" pitchFamily="34" charset="0"/>
              </a:rPr>
              <a:t>Circuits/Connections</a:t>
            </a:r>
          </a:p>
          <a:p>
            <a:pPr>
              <a:spcBef>
                <a:spcPct val="0"/>
              </a:spcBef>
            </a:pPr>
            <a:r>
              <a:rPr lang="en-US" altLang="en-US" sz="1600" dirty="0">
                <a:latin typeface="Arial" panose="020B0604020202020204" pitchFamily="34" charset="0"/>
              </a:rPr>
              <a:t>Products and Services</a:t>
            </a:r>
          </a:p>
          <a:p>
            <a:pPr>
              <a:spcBef>
                <a:spcPct val="0"/>
              </a:spcBef>
            </a:pPr>
            <a:r>
              <a:rPr lang="en-US" altLang="en-US" sz="1600" dirty="0">
                <a:latin typeface="Arial" panose="020B0604020202020204" pitchFamily="34" charset="0"/>
              </a:rPr>
              <a:t>Cell Details and Licenses</a:t>
            </a:r>
          </a:p>
          <a:p>
            <a:pPr>
              <a:spcBef>
                <a:spcPct val="0"/>
              </a:spcBef>
            </a:pPr>
            <a:r>
              <a:rPr lang="en-US" altLang="en-US" sz="1600" dirty="0">
                <a:latin typeface="Arial" panose="020B0604020202020204" pitchFamily="34" charset="0"/>
              </a:rPr>
              <a:t>Leased Lines</a:t>
            </a:r>
          </a:p>
          <a:p>
            <a:pPr>
              <a:spcBef>
                <a:spcPct val="0"/>
              </a:spcBef>
            </a:pPr>
            <a:r>
              <a:rPr lang="en-US" altLang="en-US" sz="1600" dirty="0">
                <a:latin typeface="Arial" panose="020B0604020202020204" pitchFamily="34" charset="0"/>
              </a:rPr>
              <a:t>DDF/ODF and patch panels (ISP&amp;OSP)</a:t>
            </a:r>
          </a:p>
          <a:p>
            <a:pPr>
              <a:spcBef>
                <a:spcPct val="0"/>
              </a:spcBef>
            </a:pPr>
            <a:r>
              <a:rPr lang="en-US" altLang="en-US" sz="1600" dirty="0">
                <a:latin typeface="Arial" panose="020B0604020202020204" pitchFamily="34" charset="0"/>
              </a:rPr>
              <a:t>IP addresses (IPAM)</a:t>
            </a:r>
          </a:p>
          <a:p>
            <a:pPr>
              <a:spcBef>
                <a:spcPct val="0"/>
              </a:spcBef>
            </a:pPr>
            <a:r>
              <a:rPr lang="en-US" altLang="en-US" sz="1600" dirty="0">
                <a:latin typeface="Arial" panose="020B0604020202020204" pitchFamily="34" charset="0"/>
              </a:rPr>
              <a:t>Voice routes and logical ports</a:t>
            </a:r>
          </a:p>
          <a:p>
            <a:pPr>
              <a:spcBef>
                <a:spcPct val="0"/>
              </a:spcBef>
            </a:pPr>
            <a:r>
              <a:rPr lang="en-US" altLang="en-US" sz="1600" dirty="0">
                <a:latin typeface="Arial" panose="020B0604020202020204" pitchFamily="34" charset="0"/>
              </a:rPr>
              <a:t>Network overviews</a:t>
            </a:r>
          </a:p>
          <a:p>
            <a:pPr>
              <a:spcBef>
                <a:spcPct val="0"/>
              </a:spcBef>
            </a:pPr>
            <a:r>
              <a:rPr lang="en-US" altLang="en-US" sz="1600" dirty="0">
                <a:latin typeface="Arial" panose="020B0604020202020204" pitchFamily="34" charset="0"/>
              </a:rPr>
              <a:t>Contacts</a:t>
            </a:r>
          </a:p>
          <a:p>
            <a:pPr>
              <a:spcBef>
                <a:spcPct val="0"/>
              </a:spcBef>
            </a:pPr>
            <a:r>
              <a:rPr lang="en-US" altLang="en-US" sz="1600" dirty="0">
                <a:latin typeface="Arial" panose="020B0604020202020204" pitchFamily="34" charset="0"/>
              </a:rPr>
              <a:t>Vendors</a:t>
            </a:r>
          </a:p>
          <a:p>
            <a:pPr>
              <a:spcBef>
                <a:spcPct val="0"/>
              </a:spcBef>
            </a:pPr>
            <a:r>
              <a:rPr lang="en-US" altLang="en-US" sz="1600" dirty="0">
                <a:latin typeface="Arial" panose="020B0604020202020204" pitchFamily="34" charset="0"/>
              </a:rPr>
              <a:t>Contracts</a:t>
            </a:r>
          </a:p>
        </p:txBody>
      </p:sp>
      <p:sp>
        <p:nvSpPr>
          <p:cNvPr id="15" name="Text Box 12">
            <a:extLst>
              <a:ext uri="{FF2B5EF4-FFF2-40B4-BE49-F238E27FC236}">
                <a16:creationId xmlns:a16="http://schemas.microsoft.com/office/drawing/2014/main" id="{46A074D1-5A30-4A2F-961D-C87D9554B3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98550" y="1713164"/>
            <a:ext cx="3822700" cy="427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8925" indent="-1730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b="1" dirty="0">
                <a:solidFill>
                  <a:srgbClr val="C00000"/>
                </a:solidFill>
                <a:latin typeface="Arial" panose="020B0604020202020204" pitchFamily="34" charset="0"/>
              </a:rPr>
              <a:t>Platforms supported: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600" b="1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sz="1600" dirty="0">
                <a:latin typeface="Arial" panose="020B0604020202020204" pitchFamily="34" charset="0"/>
              </a:rPr>
              <a:t>MPLS, IP, MPLS-TP, Ethernet, PTN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 dirty="0">
                <a:latin typeface="Arial" panose="020B0604020202020204" pitchFamily="34" charset="0"/>
              </a:rPr>
              <a:t>WDM/OTN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 dirty="0">
                <a:latin typeface="Arial" panose="020B0604020202020204" pitchFamily="34" charset="0"/>
              </a:rPr>
              <a:t>Fiber, FTTH/GPON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 dirty="0">
                <a:latin typeface="Arial" panose="020B0604020202020204" pitchFamily="34" charset="0"/>
              </a:rPr>
              <a:t>SDH/SONET/PDH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 dirty="0">
                <a:latin typeface="Arial" panose="020B0604020202020204" pitchFamily="34" charset="0"/>
              </a:rPr>
              <a:t>Mobile (2G,3G,4G, 5G)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 dirty="0" err="1">
                <a:latin typeface="Arial" panose="020B0604020202020204" pitchFamily="34" charset="0"/>
              </a:rPr>
              <a:t>WiFi</a:t>
            </a:r>
            <a:endParaRPr lang="en-US" altLang="en-US" sz="1600" dirty="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sz="1600" dirty="0">
                <a:latin typeface="Arial" panose="020B0604020202020204" pitchFamily="34" charset="0"/>
              </a:rPr>
              <a:t>Radio/Microwave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 dirty="0" err="1">
                <a:latin typeface="Arial" panose="020B0604020202020204" pitchFamily="34" charset="0"/>
              </a:rPr>
              <a:t>xDSL</a:t>
            </a:r>
            <a:endParaRPr lang="en-US" altLang="en-US" sz="1600" dirty="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sz="1600" dirty="0">
                <a:latin typeface="Arial" panose="020B0604020202020204" pitchFamily="34" charset="0"/>
              </a:rPr>
              <a:t>SDN/NFV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 dirty="0">
                <a:latin typeface="Arial" panose="020B0604020202020204" pitchFamily="34" charset="0"/>
              </a:rPr>
              <a:t>Voice/VoIP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 dirty="0">
                <a:latin typeface="Arial" panose="020B0604020202020204" pitchFamily="34" charset="0"/>
              </a:rPr>
              <a:t>ATM/FR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 dirty="0">
                <a:latin typeface="Arial" panose="020B0604020202020204" pitchFamily="34" charset="0"/>
              </a:rPr>
              <a:t>VSAT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 dirty="0">
                <a:latin typeface="Arial" panose="020B0604020202020204" pitchFamily="34" charset="0"/>
              </a:rPr>
              <a:t>DCN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 dirty="0">
                <a:latin typeface="Arial" panose="020B0604020202020204" pitchFamily="34" charset="0"/>
              </a:rPr>
              <a:t>Sync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 dirty="0">
                <a:latin typeface="Arial" panose="020B0604020202020204" pitchFamily="34" charset="0"/>
              </a:rPr>
              <a:t>Etc..</a:t>
            </a:r>
          </a:p>
        </p:txBody>
      </p:sp>
    </p:spTree>
    <p:extLst>
      <p:ext uri="{BB962C8B-B14F-4D97-AF65-F5344CB8AC3E}">
        <p14:creationId xmlns:p14="http://schemas.microsoft.com/office/powerpoint/2010/main" val="4129554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utoUpdateAnimBg="0"/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Afbeelding met object&#10;&#10;Beschrijving is gegenereerd met hoge betrouwbaarheid">
            <a:extLst>
              <a:ext uri="{FF2B5EF4-FFF2-40B4-BE49-F238E27FC236}">
                <a16:creationId xmlns:a16="http://schemas.microsoft.com/office/drawing/2014/main" id="{B98B2891-B7B2-4EAD-BC4E-429CFB2F4B0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561" y="319048"/>
            <a:ext cx="2513639" cy="928854"/>
          </a:xfrm>
          <a:prstGeom prst="rect">
            <a:avLst/>
          </a:prstGeom>
        </p:spPr>
      </p:pic>
      <p:sp>
        <p:nvSpPr>
          <p:cNvPr id="9" name="Text Box 14">
            <a:extLst>
              <a:ext uri="{FF2B5EF4-FFF2-40B4-BE49-F238E27FC236}">
                <a16:creationId xmlns:a16="http://schemas.microsoft.com/office/drawing/2014/main" id="{5808120C-DD2A-4CFB-8276-CC41717D60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6250" y="663127"/>
            <a:ext cx="639807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sz="3200" i="1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Network Inventory Data</a:t>
            </a:r>
          </a:p>
        </p:txBody>
      </p:sp>
      <p:sp>
        <p:nvSpPr>
          <p:cNvPr id="6" name="Text Box 12">
            <a:extLst>
              <a:ext uri="{FF2B5EF4-FFF2-40B4-BE49-F238E27FC236}">
                <a16:creationId xmlns:a16="http://schemas.microsoft.com/office/drawing/2014/main" id="{F2D83EFE-C976-4CED-B484-1230C4FC89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9281" y="1466850"/>
            <a:ext cx="4833938" cy="5247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8925" indent="-1730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600" b="1" dirty="0">
                <a:solidFill>
                  <a:srgbClr val="C00000"/>
                </a:solidFill>
                <a:latin typeface="Arial" panose="020B0604020202020204" pitchFamily="34" charset="0"/>
              </a:rPr>
              <a:t>Functionalities: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200" b="1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defRPr/>
            </a:pPr>
            <a:r>
              <a:rPr lang="en-US" alt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Inventory Management</a:t>
            </a:r>
          </a:p>
          <a:p>
            <a:pPr eaLnBrk="1" hangingPunct="1">
              <a:spcBef>
                <a:spcPct val="0"/>
              </a:spcBef>
              <a:defRPr/>
            </a:pPr>
            <a:r>
              <a:rPr lang="en-US" alt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Network Planning</a:t>
            </a:r>
          </a:p>
          <a:p>
            <a:pPr>
              <a:spcBef>
                <a:spcPct val="0"/>
              </a:spcBef>
              <a:defRPr/>
            </a:pPr>
            <a:r>
              <a:rPr lang="en-US" alt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Workflow / Order Management</a:t>
            </a:r>
          </a:p>
          <a:p>
            <a:pPr>
              <a:spcBef>
                <a:spcPct val="0"/>
              </a:spcBef>
              <a:defRPr/>
            </a:pPr>
            <a:r>
              <a:rPr lang="en-US" alt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Trouble Ticket Management</a:t>
            </a:r>
          </a:p>
          <a:p>
            <a:pPr>
              <a:spcBef>
                <a:spcPct val="0"/>
              </a:spcBef>
              <a:defRPr/>
            </a:pPr>
            <a:r>
              <a:rPr lang="en-US" alt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Stock, Spare &amp; Asset Management </a:t>
            </a:r>
          </a:p>
          <a:p>
            <a:pPr>
              <a:spcBef>
                <a:spcPct val="0"/>
              </a:spcBef>
              <a:defRPr/>
            </a:pPr>
            <a:r>
              <a:rPr lang="en-US" alt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Floor plan management</a:t>
            </a:r>
          </a:p>
          <a:p>
            <a:pPr>
              <a:spcBef>
                <a:spcPct val="0"/>
              </a:spcBef>
              <a:defRPr/>
            </a:pPr>
            <a:r>
              <a:rPr lang="en-US" alt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Reporting</a:t>
            </a:r>
          </a:p>
          <a:p>
            <a:pPr eaLnBrk="1" hangingPunct="1">
              <a:spcBef>
                <a:spcPct val="0"/>
              </a:spcBef>
              <a:defRPr/>
            </a:pPr>
            <a:endParaRPr lang="en-US" altLang="en-US" sz="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115887" indent="0" eaLnBrk="1" hangingPunct="1">
              <a:spcBef>
                <a:spcPct val="0"/>
              </a:spcBef>
              <a:buNone/>
              <a:defRPr/>
            </a:pPr>
            <a:endParaRPr lang="en-US" altLang="en-US" sz="1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None/>
              <a:defRPr/>
            </a:pPr>
            <a:r>
              <a:rPr lang="en-US" altLang="en-US" sz="1600" b="1" dirty="0">
                <a:solidFill>
                  <a:srgbClr val="C00000"/>
                </a:solidFill>
                <a:latin typeface="Arial" panose="020B0604020202020204" pitchFamily="34" charset="0"/>
              </a:rPr>
              <a:t>Visualization:</a:t>
            </a:r>
          </a:p>
          <a:p>
            <a:pPr eaLnBrk="1" hangingPunct="1">
              <a:spcBef>
                <a:spcPct val="0"/>
              </a:spcBef>
              <a:defRPr/>
            </a:pPr>
            <a:r>
              <a:rPr lang="en-US" alt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End to End Graphical connection</a:t>
            </a:r>
          </a:p>
          <a:p>
            <a:pPr eaLnBrk="1" hangingPunct="1">
              <a:spcBef>
                <a:spcPct val="0"/>
              </a:spcBef>
              <a:defRPr/>
            </a:pPr>
            <a:r>
              <a:rPr lang="en-US" alt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GIS and Graphical Network overviews</a:t>
            </a:r>
          </a:p>
          <a:p>
            <a:pPr eaLnBrk="1" hangingPunct="1">
              <a:spcBef>
                <a:spcPct val="0"/>
              </a:spcBef>
              <a:defRPr/>
            </a:pPr>
            <a:r>
              <a:rPr lang="en-US" alt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Dashboards</a:t>
            </a:r>
          </a:p>
          <a:p>
            <a:pPr eaLnBrk="1" hangingPunct="1">
              <a:spcBef>
                <a:spcPct val="0"/>
              </a:spcBef>
              <a:defRPr/>
            </a:pPr>
            <a:endParaRPr lang="en-US" altLang="en-US" sz="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115887" indent="0" eaLnBrk="1" hangingPunct="1">
              <a:spcBef>
                <a:spcPct val="0"/>
              </a:spcBef>
              <a:buNone/>
              <a:defRPr/>
            </a:pPr>
            <a:r>
              <a:rPr lang="en-US" altLang="en-US" sz="1600" b="1" dirty="0">
                <a:solidFill>
                  <a:srgbClr val="C00000"/>
                </a:solidFill>
                <a:latin typeface="Arial" panose="020B0604020202020204" pitchFamily="34" charset="0"/>
              </a:rPr>
              <a:t>Network Analysis: </a:t>
            </a:r>
          </a:p>
          <a:p>
            <a:pPr>
              <a:spcBef>
                <a:spcPct val="0"/>
              </a:spcBef>
              <a:defRPr/>
            </a:pPr>
            <a:r>
              <a:rPr lang="en-US" alt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Capacity Management</a:t>
            </a:r>
          </a:p>
          <a:p>
            <a:pPr>
              <a:spcBef>
                <a:spcPct val="0"/>
              </a:spcBef>
              <a:defRPr/>
            </a:pPr>
            <a:r>
              <a:rPr lang="en-US" alt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Planned Work impact analysis</a:t>
            </a:r>
          </a:p>
          <a:p>
            <a:pPr>
              <a:spcBef>
                <a:spcPct val="0"/>
              </a:spcBef>
              <a:defRPr/>
            </a:pPr>
            <a:r>
              <a:rPr lang="en-US" alt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Single Point of Failure calculations</a:t>
            </a:r>
          </a:p>
          <a:p>
            <a:pPr eaLnBrk="1" hangingPunct="1">
              <a:spcBef>
                <a:spcPct val="0"/>
              </a:spcBef>
              <a:defRPr/>
            </a:pPr>
            <a:endParaRPr lang="en-US" altLang="en-US" sz="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115887" indent="0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600" b="1" dirty="0">
                <a:solidFill>
                  <a:srgbClr val="C00000"/>
                </a:solidFill>
                <a:latin typeface="Arial" panose="020B0604020202020204" pitchFamily="34" charset="0"/>
              </a:rPr>
              <a:t>Network Integration:</a:t>
            </a:r>
          </a:p>
          <a:p>
            <a:pPr eaLnBrk="1" hangingPunct="1">
              <a:spcBef>
                <a:spcPct val="0"/>
              </a:spcBef>
              <a:defRPr/>
            </a:pPr>
            <a:r>
              <a:rPr lang="en-US" alt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Network Discovery and Reconciliation</a:t>
            </a:r>
          </a:p>
          <a:p>
            <a:pPr eaLnBrk="1" hangingPunct="1">
              <a:spcBef>
                <a:spcPct val="0"/>
              </a:spcBef>
              <a:defRPr/>
            </a:pPr>
            <a:r>
              <a:rPr lang="en-US" alt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Automatic Provisioning in Network </a:t>
            </a:r>
            <a:br>
              <a:rPr lang="en-US" altLang="en-US" sz="1600" dirty="0">
                <a:solidFill>
                  <a:srgbClr val="000000"/>
                </a:solidFill>
                <a:latin typeface="Arial" panose="020B0604020202020204" pitchFamily="34" charset="0"/>
              </a:rPr>
            </a:br>
            <a:r>
              <a:rPr lang="en-US" alt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Management System</a:t>
            </a:r>
          </a:p>
        </p:txBody>
      </p:sp>
      <p:sp>
        <p:nvSpPr>
          <p:cNvPr id="8" name="Rectangle 14">
            <a:extLst>
              <a:ext uri="{FF2B5EF4-FFF2-40B4-BE49-F238E27FC236}">
                <a16:creationId xmlns:a16="http://schemas.microsoft.com/office/drawing/2014/main" id="{381BF3F6-4FD6-406C-883C-0AFB46549C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62771" y="1466850"/>
            <a:ext cx="4194175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1600" b="1" dirty="0">
                <a:solidFill>
                  <a:srgbClr val="C00000"/>
                </a:solidFill>
                <a:latin typeface="Arial" charset="0"/>
              </a:rPr>
              <a:t>The following processes are supported:</a:t>
            </a:r>
          </a:p>
          <a:p>
            <a:pPr eaLnBrk="1" hangingPunct="1">
              <a:defRPr/>
            </a:pPr>
            <a:endParaRPr lang="en-US" sz="400" dirty="0">
              <a:solidFill>
                <a:prstClr val="blac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marL="288925" indent="-173038" eaLnBrk="1" hangingPunct="1">
              <a:buFontTx/>
              <a:buChar char="•"/>
              <a:defRPr/>
            </a:pPr>
            <a:r>
              <a:rPr lang="en-US" sz="1600" dirty="0">
                <a:solidFill>
                  <a:prstClr val="black"/>
                </a:solidFill>
                <a:latin typeface="Arial" charset="0"/>
              </a:rPr>
              <a:t>Service Delivery/Network Configuration</a:t>
            </a:r>
          </a:p>
          <a:p>
            <a:pPr marL="288925" indent="-173038" eaLnBrk="1" hangingPunct="1">
              <a:buFontTx/>
              <a:buChar char="•"/>
              <a:defRPr/>
            </a:pPr>
            <a:r>
              <a:rPr lang="en-US" sz="1600" dirty="0">
                <a:solidFill>
                  <a:prstClr val="black"/>
                </a:solidFill>
                <a:latin typeface="Arial" charset="0"/>
              </a:rPr>
              <a:t>Fault handling </a:t>
            </a:r>
          </a:p>
          <a:p>
            <a:pPr marL="288925" indent="-173038">
              <a:buFontTx/>
              <a:buChar char="•"/>
              <a:defRPr/>
            </a:pPr>
            <a:r>
              <a:rPr lang="en-US" sz="1600" dirty="0">
                <a:solidFill>
                  <a:prstClr val="black"/>
                </a:solidFill>
                <a:latin typeface="Arial" charset="0"/>
              </a:rPr>
              <a:t>Capacity Management</a:t>
            </a:r>
          </a:p>
          <a:p>
            <a:pPr marL="288925" indent="-173038">
              <a:buFontTx/>
              <a:buChar char="•"/>
              <a:defRPr/>
            </a:pPr>
            <a:r>
              <a:rPr lang="en-US" sz="1600" dirty="0">
                <a:solidFill>
                  <a:prstClr val="black"/>
                </a:solidFill>
                <a:latin typeface="Arial" charset="0"/>
              </a:rPr>
              <a:t>Warehouse and Spare Management </a:t>
            </a:r>
          </a:p>
          <a:p>
            <a:pPr marL="288925" indent="-173038" eaLnBrk="1" hangingPunct="1">
              <a:buFontTx/>
              <a:buChar char="•"/>
              <a:defRPr/>
            </a:pPr>
            <a:r>
              <a:rPr lang="en-US" sz="1600" dirty="0">
                <a:solidFill>
                  <a:prstClr val="black"/>
                </a:solidFill>
                <a:latin typeface="Arial" charset="0"/>
              </a:rPr>
              <a:t>Leased Line and Interconnect Mgmt</a:t>
            </a:r>
          </a:p>
          <a:p>
            <a:pPr marL="288925" indent="-173038" eaLnBrk="1" hangingPunct="1">
              <a:buFontTx/>
              <a:buChar char="•"/>
              <a:defRPr/>
            </a:pPr>
            <a:r>
              <a:rPr lang="en-US" sz="1600" dirty="0">
                <a:solidFill>
                  <a:prstClr val="black"/>
                </a:solidFill>
                <a:latin typeface="Arial" charset="0"/>
              </a:rPr>
              <a:t>Vendor and contract Management</a:t>
            </a:r>
          </a:p>
          <a:p>
            <a:pPr marL="288925" indent="-173038" eaLnBrk="1" hangingPunct="1">
              <a:buFontTx/>
              <a:buChar char="•"/>
              <a:defRPr/>
            </a:pPr>
            <a:r>
              <a:rPr lang="en-US" sz="1600" dirty="0">
                <a:solidFill>
                  <a:prstClr val="black"/>
                </a:solidFill>
                <a:latin typeface="Arial" charset="0"/>
              </a:rPr>
              <a:t>Life cycle Management </a:t>
            </a:r>
          </a:p>
          <a:p>
            <a:pPr marL="288925" indent="-173038" eaLnBrk="1" hangingPunct="1">
              <a:buFontTx/>
              <a:buChar char="•"/>
              <a:defRPr/>
            </a:pPr>
            <a:r>
              <a:rPr lang="en-US" sz="1600" dirty="0">
                <a:solidFill>
                  <a:prstClr val="black"/>
                </a:solidFill>
                <a:latin typeface="Arial" charset="0"/>
              </a:rPr>
              <a:t>Asset Management</a:t>
            </a:r>
          </a:p>
          <a:p>
            <a:pPr marL="115887" algn="just" eaLnBrk="1" hangingPunct="1">
              <a:defRPr/>
            </a:pPr>
            <a:r>
              <a:rPr lang="en-US" sz="1600" dirty="0">
                <a:solidFill>
                  <a:prstClr val="black"/>
                </a:solidFill>
                <a:latin typeface="Arial" charset="0"/>
              </a:rPr>
              <a:t/>
            </a:r>
            <a:br>
              <a:rPr lang="en-US" sz="1600" dirty="0">
                <a:solidFill>
                  <a:prstClr val="black"/>
                </a:solidFill>
                <a:latin typeface="Arial" charset="0"/>
              </a:rPr>
            </a:br>
            <a:r>
              <a:rPr lang="en-US" sz="1600" dirty="0">
                <a:solidFill>
                  <a:prstClr val="black"/>
                </a:solidFill>
                <a:latin typeface="Arial" charset="0"/>
              </a:rPr>
              <a:t>  Supports all processes to </a:t>
            </a:r>
            <a:r>
              <a:rPr lang="en-GB" sz="1600" dirty="0">
                <a:solidFill>
                  <a:prstClr val="black"/>
                </a:solidFill>
                <a:latin typeface="Arial" charset="0"/>
              </a:rPr>
              <a:t>run a modern</a:t>
            </a:r>
            <a:br>
              <a:rPr lang="en-GB" sz="1600" dirty="0">
                <a:solidFill>
                  <a:prstClr val="black"/>
                </a:solidFill>
                <a:latin typeface="Arial" charset="0"/>
              </a:rPr>
            </a:br>
            <a:r>
              <a:rPr lang="en-GB" sz="1600" dirty="0">
                <a:solidFill>
                  <a:prstClr val="black"/>
                </a:solidFill>
                <a:latin typeface="Arial" charset="0"/>
              </a:rPr>
              <a:t>  CSP engineering centre</a:t>
            </a:r>
            <a:endParaRPr lang="en-US" sz="1600" dirty="0">
              <a:solidFill>
                <a:prstClr val="black"/>
              </a:solidFill>
              <a:latin typeface="Arial" charset="0"/>
            </a:endParaRPr>
          </a:p>
          <a:p>
            <a:pPr marL="288925" indent="-173038" eaLnBrk="1" hangingPunct="1">
              <a:buFontTx/>
              <a:buChar char="•"/>
              <a:defRPr/>
            </a:pPr>
            <a:endParaRPr lang="en-US" sz="1600" dirty="0">
              <a:solidFill>
                <a:prstClr val="black"/>
              </a:solidFill>
              <a:latin typeface="Arial" charset="0"/>
            </a:endParaRPr>
          </a:p>
          <a:p>
            <a:pPr marL="288925" indent="-173038" eaLnBrk="1" hangingPunct="1">
              <a:buFontTx/>
              <a:buChar char="•"/>
              <a:defRPr/>
            </a:pPr>
            <a:endParaRPr lang="en-US" sz="1600" dirty="0">
              <a:solidFill>
                <a:prstClr val="black"/>
              </a:solidFill>
              <a:latin typeface="Arial" charset="0"/>
            </a:endParaRPr>
          </a:p>
        </p:txBody>
      </p:sp>
      <p:pic>
        <p:nvPicPr>
          <p:cNvPr id="12" name="Picture 11" descr="A close up of a piece of paper&#10;&#10;Description generated with high confidence">
            <a:extLst>
              <a:ext uri="{FF2B5EF4-FFF2-40B4-BE49-F238E27FC236}">
                <a16:creationId xmlns:a16="http://schemas.microsoft.com/office/drawing/2014/main" id="{05F96F3B-C022-4F95-989A-3B08409E32E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6189" y="4090645"/>
            <a:ext cx="6168190" cy="2740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6034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utoUpdateAnimBg="0"/>
      <p:bldP spid="6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ims">
            <a:extLst>
              <a:ext uri="{FF2B5EF4-FFF2-40B4-BE49-F238E27FC236}">
                <a16:creationId xmlns:a16="http://schemas.microsoft.com/office/drawing/2014/main" id="{3EFC8F72-C712-45CF-AF1A-D227BB1B13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6823" y="3957707"/>
            <a:ext cx="3206612" cy="974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6">
            <a:extLst>
              <a:ext uri="{FF2B5EF4-FFF2-40B4-BE49-F238E27FC236}">
                <a16:creationId xmlns:a16="http://schemas.microsoft.com/office/drawing/2014/main" id="{EAA6FEE1-69EF-4392-881C-B246259FC7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11238" y="4947120"/>
            <a:ext cx="2263339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en-US" sz="5400" b="1" i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Demo</a:t>
            </a:r>
            <a:endParaRPr lang="en-US" sz="5400" b="1" i="1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pic>
        <p:nvPicPr>
          <p:cNvPr id="7" name="Afbeelding 6" descr="Afbeelding met object&#10;&#10;Beschrijving is gegenereerd met hoge betrouwbaarheid">
            <a:extLst>
              <a:ext uri="{FF2B5EF4-FFF2-40B4-BE49-F238E27FC236}">
                <a16:creationId xmlns:a16="http://schemas.microsoft.com/office/drawing/2014/main" id="{9F6C70C2-7862-4858-95FE-B13F0935B29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561" y="319048"/>
            <a:ext cx="2513639" cy="928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5866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7023</TotalTime>
  <Words>400</Words>
  <Application>Microsoft Office PowerPoint</Application>
  <PresentationFormat>Widescreen</PresentationFormat>
  <Paragraphs>121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Kantoorthema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Mike Dorland</dc:creator>
  <cp:lastModifiedBy>surf</cp:lastModifiedBy>
  <cp:revision>50</cp:revision>
  <dcterms:created xsi:type="dcterms:W3CDTF">2017-10-03T12:40:03Z</dcterms:created>
  <dcterms:modified xsi:type="dcterms:W3CDTF">2017-11-28T15:33:48Z</dcterms:modified>
</cp:coreProperties>
</file>