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89" r:id="rId2"/>
    <p:sldId id="812" r:id="rId3"/>
    <p:sldId id="304" r:id="rId4"/>
    <p:sldId id="813" r:id="rId5"/>
    <p:sldId id="814" r:id="rId6"/>
    <p:sldId id="815" r:id="rId7"/>
    <p:sldId id="259" r:id="rId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947" autoAdjust="0"/>
    <p:restoredTop sz="96801"/>
  </p:normalViewPr>
  <p:slideViewPr>
    <p:cSldViewPr snapToGrid="0" snapToObjects="1">
      <p:cViewPr varScale="1">
        <p:scale>
          <a:sx n="142" d="100"/>
          <a:sy n="142" d="100"/>
        </p:scale>
        <p:origin x="192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14/05/2020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2020. 05. 14.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2020. 05. 14.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2020. 05. 14.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2020. 05. 14.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48407" y="1806517"/>
            <a:ext cx="6858000" cy="1339001"/>
          </a:xfrm>
        </p:spPr>
        <p:txBody>
          <a:bodyPr>
            <a:normAutofit fontScale="90000"/>
          </a:bodyPr>
          <a:lstStyle/>
          <a:p>
            <a:r>
              <a:rPr lang="pt-BR" sz="4050" dirty="0">
                <a:solidFill>
                  <a:schemeClr val="accent2"/>
                </a:solidFill>
              </a:rPr>
              <a:t>Up2U </a:t>
            </a:r>
            <a:r>
              <a:rPr lang="pt-BR" sz="4050" dirty="0" err="1">
                <a:solidFill>
                  <a:schemeClr val="accent2"/>
                </a:solidFill>
              </a:rPr>
              <a:t>All</a:t>
            </a:r>
            <a:r>
              <a:rPr lang="pt-BR" sz="4050" dirty="0">
                <a:solidFill>
                  <a:schemeClr val="accent2"/>
                </a:solidFill>
              </a:rPr>
              <a:t> </a:t>
            </a:r>
            <a:r>
              <a:rPr lang="pt-BR" sz="4050" dirty="0" err="1">
                <a:solidFill>
                  <a:schemeClr val="accent2"/>
                </a:solidFill>
              </a:rPr>
              <a:t>Hands</a:t>
            </a:r>
            <a:br>
              <a:rPr lang="pt-BR" sz="4050" dirty="0">
                <a:solidFill>
                  <a:schemeClr val="accent2"/>
                </a:solidFill>
              </a:rPr>
            </a:br>
            <a:r>
              <a:rPr lang="pt-BR" sz="4050" dirty="0" err="1">
                <a:solidFill>
                  <a:schemeClr val="accent2"/>
                </a:solidFill>
              </a:rPr>
              <a:t>Discussion</a:t>
            </a:r>
            <a:r>
              <a:rPr lang="pt-BR" sz="4050" dirty="0">
                <a:solidFill>
                  <a:schemeClr val="accent2"/>
                </a:solidFill>
              </a:rPr>
              <a:t> &amp; Final </a:t>
            </a:r>
            <a:r>
              <a:rPr lang="pt-BR" sz="4050" dirty="0" err="1">
                <a:solidFill>
                  <a:schemeClr val="accent2"/>
                </a:solidFill>
              </a:rPr>
              <a:t>conclusions</a:t>
            </a:r>
            <a:endParaRPr lang="pt-BR" sz="4050" dirty="0">
              <a:solidFill>
                <a:schemeClr val="accent2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48407" y="3872406"/>
            <a:ext cx="6858000" cy="874986"/>
          </a:xfrm>
        </p:spPr>
        <p:txBody>
          <a:bodyPr>
            <a:normAutofit/>
          </a:bodyPr>
          <a:lstStyle/>
          <a:p>
            <a:pPr algn="l">
              <a:spcBef>
                <a:spcPts val="3000"/>
              </a:spcBef>
            </a:pP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14 May 2020</a:t>
            </a:r>
          </a:p>
        </p:txBody>
      </p:sp>
    </p:spTree>
    <p:extLst>
      <p:ext uri="{BB962C8B-B14F-4D97-AF65-F5344CB8AC3E}">
        <p14:creationId xmlns:p14="http://schemas.microsoft.com/office/powerpoint/2010/main" val="675446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B09CD-AAC8-9243-9E9C-63CA13519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en-GB" dirty="0"/>
              <a:t>WP5 </a:t>
            </a:r>
            <a:r>
              <a:rPr lang="en-GB" dirty="0" err="1"/>
              <a:t>Jupyter</a:t>
            </a:r>
            <a:r>
              <a:rPr lang="en-GB" dirty="0"/>
              <a:t> notebooks on Learning Analytics an achievement of the project? They’re a new OER developed using project tools</a:t>
            </a:r>
          </a:p>
          <a:p>
            <a:pPr fontAlgn="base"/>
            <a:r>
              <a:rPr lang="en-GB" dirty="0"/>
              <a:t>Admin roles of project website and social media accounts</a:t>
            </a:r>
          </a:p>
          <a:p>
            <a:pPr fontAlgn="base"/>
            <a:r>
              <a:rPr lang="en-GB" dirty="0"/>
              <a:t>Sustainability of pedagogical support</a:t>
            </a:r>
          </a:p>
          <a:p>
            <a:pPr fontAlgn="base"/>
            <a:r>
              <a:rPr lang="en-GB" dirty="0"/>
              <a:t>How to make ICT security more visible?</a:t>
            </a:r>
          </a:p>
        </p:txBody>
      </p:sp>
    </p:spTree>
    <p:extLst>
      <p:ext uri="{BB962C8B-B14F-4D97-AF65-F5344CB8AC3E}">
        <p14:creationId xmlns:p14="http://schemas.microsoft.com/office/powerpoint/2010/main" val="4141610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(1/4)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B09CD-AAC8-9243-9E9C-63CA13519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General financial overview</a:t>
            </a:r>
          </a:p>
          <a:p>
            <a:pPr lvl="1" fontAlgn="base"/>
            <a:r>
              <a:rPr lang="en-GB" dirty="0"/>
              <a:t>Q13 MM: overspend of 162 MM… BUT!</a:t>
            </a:r>
          </a:p>
          <a:p>
            <a:pPr lvl="1" fontAlgn="base"/>
            <a:r>
              <a:rPr lang="en-GB" dirty="0"/>
              <a:t>Q13 Budget: on track</a:t>
            </a:r>
          </a:p>
          <a:p>
            <a:pPr lvl="1"/>
            <a:r>
              <a:rPr lang="en-GB" dirty="0"/>
              <a:t>Disclaimer: these numbers will be updated after the official end of the project (May)</a:t>
            </a:r>
          </a:p>
          <a:p>
            <a:pPr lvl="1"/>
            <a:endParaRPr lang="en-GB" dirty="0"/>
          </a:p>
          <a:p>
            <a:r>
              <a:rPr lang="en-GB" sz="2400" dirty="0"/>
              <a:t>Proved: interchangeability and interoperability</a:t>
            </a:r>
          </a:p>
          <a:p>
            <a:endParaRPr lang="en-GB" sz="2400" dirty="0"/>
          </a:p>
          <a:p>
            <a:r>
              <a:rPr lang="en-GB" sz="2400" dirty="0"/>
              <a:t>Standardised data collection and LA with </a:t>
            </a:r>
            <a:r>
              <a:rPr lang="en-GB" sz="2400" dirty="0" err="1"/>
              <a:t>xAPIs</a:t>
            </a:r>
            <a:endParaRPr lang="en-GB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16944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(2/4)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B09CD-AAC8-9243-9E9C-63CA13519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932 schools initiated teacher training (April 2020)</a:t>
            </a:r>
          </a:p>
          <a:p>
            <a:endParaRPr lang="en-GB" dirty="0"/>
          </a:p>
          <a:p>
            <a:r>
              <a:rPr lang="en-GB" dirty="0"/>
              <a:t>2273 teachers and 71671 students</a:t>
            </a:r>
          </a:p>
          <a:p>
            <a:endParaRPr lang="en-GB" dirty="0"/>
          </a:p>
          <a:p>
            <a:r>
              <a:rPr lang="en-GB" dirty="0"/>
              <a:t>Get Started! successfully used in Slovenia</a:t>
            </a:r>
          </a:p>
          <a:p>
            <a:endParaRPr lang="en-GB" dirty="0">
              <a:effectLst/>
            </a:endParaRPr>
          </a:p>
          <a:p>
            <a:r>
              <a:rPr lang="en-GB" dirty="0"/>
              <a:t>67 repositories available on </a:t>
            </a:r>
            <a:r>
              <a:rPr lang="en-GB" dirty="0" err="1"/>
              <a:t>eduOER</a:t>
            </a:r>
            <a:endParaRPr lang="en-GB" dirty="0"/>
          </a:p>
          <a:p>
            <a:endParaRPr lang="en-GB" dirty="0"/>
          </a:p>
          <a:p>
            <a:r>
              <a:rPr lang="en-GB" dirty="0"/>
              <a:t>Improvement of Open Cloud Mesh protocol</a:t>
            </a:r>
          </a:p>
          <a:p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04195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(3/4)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B09CD-AAC8-9243-9E9C-63CA13519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Moodle versioning: 3.3 to 3.6.2</a:t>
            </a:r>
          </a:p>
          <a:p>
            <a:endParaRPr lang="en-GB" dirty="0"/>
          </a:p>
          <a:p>
            <a:r>
              <a:rPr lang="en-GB" dirty="0">
                <a:effectLst/>
              </a:rPr>
              <a:t>Completed documentation of Application Toolbox</a:t>
            </a:r>
          </a:p>
          <a:p>
            <a:endParaRPr lang="en-GB" dirty="0"/>
          </a:p>
          <a:p>
            <a:r>
              <a:rPr lang="en-GB" dirty="0">
                <a:effectLst/>
              </a:rPr>
              <a:t>SWOT analysis on cyber security</a:t>
            </a:r>
          </a:p>
          <a:p>
            <a:pPr lvl="1"/>
            <a:r>
              <a:rPr lang="en-GB" dirty="0"/>
              <a:t>Perceived not very useful (early 2020), but what if the analysis was carried out after the COVID-19 outbreak?</a:t>
            </a:r>
          </a:p>
          <a:p>
            <a:pPr lvl="1"/>
            <a:endParaRPr lang="en-GB" dirty="0"/>
          </a:p>
          <a:p>
            <a:r>
              <a:rPr lang="en-GB" dirty="0"/>
              <a:t>Security Guidelines</a:t>
            </a:r>
          </a:p>
          <a:p>
            <a:pPr lvl="1"/>
            <a:endParaRPr lang="en-GB" dirty="0">
              <a:effectLst/>
            </a:endParaRPr>
          </a:p>
          <a:p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11828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5F0C2-BE89-0842-808C-B09F648026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 (4/4)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4BA69E-5570-2B4E-9C78-56F40809F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A6EA4A-320A-7E4D-9DFC-7048B16EC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50B09CD-AAC8-9243-9E9C-63CA135196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effectLst/>
              </a:rPr>
              <a:t>Market analysis</a:t>
            </a:r>
          </a:p>
          <a:p>
            <a:endParaRPr lang="en-GB" dirty="0"/>
          </a:p>
          <a:p>
            <a:r>
              <a:rPr lang="en-GB" dirty="0"/>
              <a:t>Business models</a:t>
            </a:r>
          </a:p>
          <a:p>
            <a:pPr lvl="1" fontAlgn="base"/>
            <a:r>
              <a:rPr lang="en-GB" sz="2100" dirty="0"/>
              <a:t>Tools for NRENs &amp; schools</a:t>
            </a:r>
          </a:p>
          <a:p>
            <a:pPr lvl="1" fontAlgn="base"/>
            <a:r>
              <a:rPr lang="en-GB" sz="2100" dirty="0"/>
              <a:t>eLearning Platform</a:t>
            </a:r>
          </a:p>
          <a:p>
            <a:pPr lvl="1" fontAlgn="base"/>
            <a:r>
              <a:rPr lang="en-GB" sz="2100" dirty="0"/>
              <a:t>University-as-a-Hub</a:t>
            </a:r>
          </a:p>
          <a:p>
            <a:pPr lvl="1" fontAlgn="base"/>
            <a:r>
              <a:rPr lang="en-GB" sz="2100" dirty="0"/>
              <a:t>Autonomous use</a:t>
            </a:r>
          </a:p>
        </p:txBody>
      </p:sp>
    </p:spTree>
    <p:extLst>
      <p:ext uri="{BB962C8B-B14F-4D97-AF65-F5344CB8AC3E}">
        <p14:creationId xmlns:p14="http://schemas.microsoft.com/office/powerpoint/2010/main" val="697562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783</TotalTime>
  <Words>253</Words>
  <Application>Microsoft Macintosh PowerPoint</Application>
  <PresentationFormat>On-screen Show (4:3)</PresentationFormat>
  <Paragraphs>59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Raleway</vt:lpstr>
      <vt:lpstr>Raleway Light</vt:lpstr>
      <vt:lpstr>Wingdings</vt:lpstr>
      <vt:lpstr>Tema do Office</vt:lpstr>
      <vt:lpstr>Up2U All Hands Discussion &amp; Final conclusions</vt:lpstr>
      <vt:lpstr>Discussion</vt:lpstr>
      <vt:lpstr>Results (1/4)</vt:lpstr>
      <vt:lpstr>Results (2/4)</vt:lpstr>
      <vt:lpstr>Results (3/4)</vt:lpstr>
      <vt:lpstr>Results (4/4)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Casper Dreef</dc:creator>
  <cp:lastModifiedBy>Casper Dreef</cp:lastModifiedBy>
  <cp:revision>31</cp:revision>
  <dcterms:created xsi:type="dcterms:W3CDTF">2020-03-09T14:58:03Z</dcterms:created>
  <dcterms:modified xsi:type="dcterms:W3CDTF">2020-05-14T14:21:00Z</dcterms:modified>
</cp:coreProperties>
</file>