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5" r:id="rId2"/>
    <p:sldId id="386" r:id="rId3"/>
    <p:sldId id="388" r:id="rId4"/>
    <p:sldId id="382" r:id="rId5"/>
    <p:sldId id="390" r:id="rId6"/>
    <p:sldId id="391" r:id="rId7"/>
    <p:sldId id="392" r:id="rId8"/>
    <p:sldId id="393" r:id="rId9"/>
    <p:sldId id="387" r:id="rId10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00" autoAdjust="0"/>
    <p:restoredTop sz="74583" autoAdjust="0"/>
  </p:normalViewPr>
  <p:slideViewPr>
    <p:cSldViewPr snapToGrid="0" snapToObjects="1">
      <p:cViewPr varScale="1">
        <p:scale>
          <a:sx n="87" d="100"/>
          <a:sy n="87" d="100"/>
        </p:scale>
        <p:origin x="163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5/14/20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de texto mestres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latin typeface="Raleway" panose="020B0503030101060003" pitchFamily="34" charset="77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latin typeface="Raleway" panose="020B0503030101060003" pitchFamily="34" charset="77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806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latin typeface="Raleway" panose="020B0503030101060003" pitchFamily="34" charset="77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latin typeface="Raleway" panose="020B0503030101060003" pitchFamily="34" charset="77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051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7811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479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8988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4777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7323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945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14/05/20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14/05/20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14/05/20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14/05/20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9J766Gfq-OyevHJ4oVQdiqZGJfvkvJu1X32sFL0PcMY/edit?usp=shari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86280" y="1644712"/>
            <a:ext cx="9969909" cy="1600644"/>
          </a:xfrm>
        </p:spPr>
        <p:txBody>
          <a:bodyPr>
            <a:normAutofit/>
          </a:bodyPr>
          <a:lstStyle/>
          <a:p>
            <a:br>
              <a:rPr lang="en-GB" sz="4400" b="1" dirty="0"/>
            </a:br>
            <a:r>
              <a:rPr lang="en-GB" sz="4400" b="1" dirty="0"/>
              <a:t>WP2-Dissemination and outreach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b="1" i="1" dirty="0"/>
              <a:t>Barbara Tóth </a:t>
            </a:r>
          </a:p>
          <a:p>
            <a:r>
              <a:rPr lang="en-GB" dirty="0"/>
              <a:t>KIFÜ, Hungary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14/05/2010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6017342"/>
            <a:ext cx="4114800" cy="704133"/>
          </a:xfrm>
        </p:spPr>
        <p:txBody>
          <a:bodyPr/>
          <a:lstStyle/>
          <a:p>
            <a:r>
              <a:rPr lang="en-GB" dirty="0"/>
              <a:t>Up2U final All Hands Meeting</a:t>
            </a:r>
            <a:br>
              <a:rPr lang="en-GB" dirty="0"/>
            </a:br>
            <a:r>
              <a:rPr lang="en-GB" dirty="0"/>
              <a:t>(virtual)</a:t>
            </a:r>
          </a:p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74679"/>
            <a:ext cx="1165497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algn="just">
              <a:buFont typeface="Arial"/>
              <a:buChar char="•"/>
            </a:pPr>
            <a:endParaRPr lang="en-GB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2800" b="1" dirty="0">
                <a:latin typeface="Raleway" panose="020B0503030101060003" pitchFamily="34" charset="77"/>
              </a:rPr>
              <a:t>Deliverable 2.4</a:t>
            </a:r>
            <a:r>
              <a:rPr lang="en-GB" sz="2800" dirty="0">
                <a:latin typeface="Raleway" panose="020B0503030101060003" pitchFamily="34" charset="77"/>
              </a:rPr>
              <a:t>-Final dissemination and outreach summary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Technical Review is done, final adjustments are currently ongoing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FF0000"/>
                </a:solidFill>
                <a:latin typeface="Raleway" panose="020B0503030101060003" pitchFamily="34" charset="77"/>
              </a:rPr>
              <a:t>Some inputs are still missing, the responsible persons were notified multiple times, last chance to provide input!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Deliverable has to be submitted for EC review </a:t>
            </a:r>
            <a:r>
              <a:rPr lang="en-GB" sz="2800" b="1" dirty="0">
                <a:latin typeface="Raleway" panose="020B0503030101060003" pitchFamily="34" charset="77"/>
              </a:rPr>
              <a:t>29 May 2020</a:t>
            </a:r>
            <a:r>
              <a:rPr lang="en-GB" sz="2800" dirty="0">
                <a:latin typeface="Raleway" panose="020B0503030101060003" pitchFamily="34" charset="77"/>
              </a:rPr>
              <a:t>.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2800" b="1" dirty="0">
                <a:latin typeface="Raleway" panose="020B0503030101060003" pitchFamily="34" charset="77"/>
              </a:rPr>
              <a:t>Video production</a:t>
            </a:r>
            <a:endParaRPr lang="en-US" sz="2800" b="1" dirty="0">
              <a:solidFill>
                <a:srgbClr val="FFC000"/>
              </a:solidFill>
              <a:latin typeface="Raleway" panose="020B0503030101060003" pitchFamily="34" charset="77"/>
            </a:endParaRP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aleway" panose="020B0503030101060003" pitchFamily="34" charset="77"/>
              </a:rPr>
              <a:t>Teachers’ testimonies</a:t>
            </a:r>
          </a:p>
          <a:p>
            <a:pPr marL="1828800" lvl="3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aleway" panose="020B0503030101060003" pitchFamily="34" charset="77"/>
                <a:hlinkClick r:id="rId3"/>
              </a:rPr>
              <a:t>Supporting document</a:t>
            </a:r>
            <a:r>
              <a:rPr lang="en-US" sz="2800" dirty="0">
                <a:latin typeface="Raleway" panose="020B0503030101060003" pitchFamily="34" charset="77"/>
              </a:rPr>
              <a:t>-not mandatory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aleway" panose="020B0503030101060003" pitchFamily="34" charset="77"/>
              </a:rPr>
              <a:t>Success stories via Zoom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0745" y="323739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Latest updates</a:t>
            </a:r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74679"/>
            <a:ext cx="1165497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algn="just">
              <a:buFont typeface="Arial"/>
              <a:buChar char="•"/>
            </a:pPr>
            <a:endParaRPr lang="en-GB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n-GB" sz="2800" dirty="0">
              <a:latin typeface="Raleway" panose="020B0503030101060003" pitchFamily="34" charset="77"/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Social Media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Thematic posts are ongoing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Will be a post about this AHM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Farewell post is scheduled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endParaRPr lang="en-GB" sz="2800" dirty="0">
              <a:latin typeface="Raleway" panose="020B0503030101060003" pitchFamily="34" charset="77"/>
            </a:endParaRPr>
          </a:p>
          <a:p>
            <a:pPr lvl="2" algn="just"/>
            <a:r>
              <a:rPr lang="en-GB" sz="2800" b="1" dirty="0">
                <a:solidFill>
                  <a:srgbClr val="FF0000"/>
                </a:solidFill>
                <a:latin typeface="Raleway" panose="020B0503030101060003" pitchFamily="34" charset="77"/>
              </a:rPr>
              <a:t>!  </a:t>
            </a:r>
            <a:r>
              <a:rPr lang="en-GB" sz="2800" dirty="0">
                <a:latin typeface="Raleway" panose="020B0503030101060003" pitchFamily="34" charset="77"/>
              </a:rPr>
              <a:t>Decision needed about: who is going to edit/cater to the website, and the social media channels from 01 June 2020?</a:t>
            </a:r>
          </a:p>
          <a:p>
            <a:pPr lvl="2" algn="just"/>
            <a:endParaRPr lang="en-GB" sz="2800" b="1" dirty="0">
              <a:solidFill>
                <a:srgbClr val="FF0000"/>
              </a:solidFill>
              <a:latin typeface="Raleway" panose="020B0503030101060003" pitchFamily="34" charset="77"/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Pedagogical Evaluation of the Pilots: the production of a flyer is currently ongoing</a:t>
            </a:r>
            <a:r>
              <a:rPr lang="en-GB" sz="2800">
                <a:latin typeface="Raleway" panose="020B0503030101060003" pitchFamily="34" charset="77"/>
              </a:rPr>
              <a:t>, expected to be ready by the last week of May.</a:t>
            </a:r>
            <a:endParaRPr lang="en-GB" sz="2800" dirty="0">
              <a:latin typeface="Raleway" panose="020B0503030101060003" pitchFamily="34" charset="7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745" y="323739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Latest updates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9E7E2A-0A44-D846-8A9D-9FA769575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3987" y="1343792"/>
            <a:ext cx="1826899" cy="21225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0B7F82-0A56-D74E-B871-7042DBBA5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2632" y="1361875"/>
            <a:ext cx="1706292" cy="227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064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29" y="1600811"/>
            <a:ext cx="1135017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3000" dirty="0">
                <a:latin typeface="Raleway" panose="020B0503030101060003" pitchFamily="34" charset="77"/>
              </a:rPr>
              <a:t>Last chance to </a:t>
            </a:r>
            <a:r>
              <a:rPr lang="en-US" sz="3000" b="1" dirty="0">
                <a:latin typeface="Raleway" panose="020B0503030101060003" pitchFamily="34" charset="77"/>
              </a:rPr>
              <a:t>promote the project’s achievements </a:t>
            </a:r>
            <a:r>
              <a:rPr lang="en-US" sz="3000" dirty="0">
                <a:latin typeface="Raleway" panose="020B0503030101060003" pitchFamily="34" charset="77"/>
              </a:rPr>
              <a:t>and the success stories of the pilots!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3000" b="1" dirty="0">
                <a:latin typeface="Raleway" panose="020B0503030101060003" pitchFamily="34" charset="77"/>
              </a:rPr>
              <a:t>Please provide news items for the website!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3000" dirty="0">
                <a:latin typeface="Raleway" panose="020B0503030101060003" pitchFamily="34" charset="77"/>
              </a:rPr>
              <a:t>If you have pictures we can create a FB album along with some texts.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3000" dirty="0">
                <a:latin typeface="Raleway" panose="020B0503030101060003" pitchFamily="34" charset="77"/>
              </a:rPr>
              <a:t>Ask your </a:t>
            </a:r>
            <a:r>
              <a:rPr lang="en-US" sz="3000" b="1" dirty="0">
                <a:latin typeface="Raleway" panose="020B0503030101060003" pitchFamily="34" charset="77"/>
              </a:rPr>
              <a:t>social media admins </a:t>
            </a:r>
            <a:r>
              <a:rPr lang="en-US" sz="3000" dirty="0">
                <a:latin typeface="Raleway" panose="020B0503030101060003" pitchFamily="34" charset="77"/>
              </a:rPr>
              <a:t>to promote the project’s content! All partners are tagged on FB (and Twitter), but only a few partners share our content.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67088" y="5937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Requests</a:t>
            </a:r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29" y="1055121"/>
            <a:ext cx="1194256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GB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3000" dirty="0">
                <a:latin typeface="Raleway" panose="020B0503030101060003" pitchFamily="34" charset="77"/>
              </a:rPr>
              <a:t>Up2U was promoted in </a:t>
            </a:r>
            <a:r>
              <a:rPr lang="en-GB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38</a:t>
            </a:r>
            <a:r>
              <a:rPr lang="en-GB" sz="3000" dirty="0">
                <a:latin typeface="Raleway" panose="020B0503030101060003" pitchFamily="34" charset="77"/>
              </a:rPr>
              <a:t> national events and </a:t>
            </a:r>
            <a:r>
              <a:rPr lang="en-GB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35</a:t>
            </a:r>
            <a:r>
              <a:rPr lang="en-GB" sz="3000" dirty="0">
                <a:latin typeface="Raleway" panose="020B0503030101060003" pitchFamily="34" charset="77"/>
              </a:rPr>
              <a:t> international conferences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3000" dirty="0">
                <a:latin typeface="Raleway" panose="020B0503030101060003" pitchFamily="34" charset="77"/>
              </a:rPr>
              <a:t>The project also held </a:t>
            </a:r>
            <a:r>
              <a:rPr lang="en-GB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5</a:t>
            </a:r>
            <a:r>
              <a:rPr lang="en-GB" sz="3000" dirty="0">
                <a:latin typeface="Raleway" panose="020B0503030101060003" pitchFamily="34" charset="77"/>
              </a:rPr>
              <a:t> workshops at international conferences, a number of workshops at national events, and supported the organisation of national training activities.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3000" dirty="0">
                <a:latin typeface="Raleway" panose="020B0503030101060003" pitchFamily="34" charset="77"/>
              </a:rPr>
              <a:t>The project  featured in </a:t>
            </a:r>
            <a:r>
              <a:rPr lang="en-GB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25</a:t>
            </a:r>
            <a:r>
              <a:rPr lang="en-GB" sz="3000" dirty="0">
                <a:latin typeface="Raleway" panose="020B0503030101060003" pitchFamily="34" charset="77"/>
              </a:rPr>
              <a:t> national and </a:t>
            </a:r>
            <a:r>
              <a:rPr lang="en-GB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6</a:t>
            </a:r>
            <a:r>
              <a:rPr lang="en-GB" sz="3000" dirty="0">
                <a:latin typeface="Raleway" panose="020B0503030101060003" pitchFamily="34" charset="77"/>
              </a:rPr>
              <a:t> international publications 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3000" dirty="0">
                <a:latin typeface="Raleway" panose="020B0503030101060003" pitchFamily="34" charset="77"/>
              </a:rPr>
              <a:t>Altogether </a:t>
            </a:r>
            <a:r>
              <a:rPr lang="en-GB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24</a:t>
            </a:r>
            <a:r>
              <a:rPr lang="en-GB" sz="3000" dirty="0">
                <a:latin typeface="Raleway" panose="020B0503030101060003" pitchFamily="34" charset="77"/>
              </a:rPr>
              <a:t> peer-reviewed papers were published</a:t>
            </a:r>
            <a:br>
              <a:rPr lang="en-GB" dirty="0"/>
            </a:b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67088" y="5937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WP2 in  numbers</a:t>
            </a:r>
          </a:p>
        </p:txBody>
      </p:sp>
    </p:spTree>
    <p:extLst>
      <p:ext uri="{BB962C8B-B14F-4D97-AF65-F5344CB8AC3E}">
        <p14:creationId xmlns:p14="http://schemas.microsoft.com/office/powerpoint/2010/main" val="1454857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6</a:t>
            </a:fld>
            <a:endParaRPr lang="en-GB"/>
          </a:p>
        </p:txBody>
      </p:sp>
      <p:pic>
        <p:nvPicPr>
          <p:cNvPr id="1026" name="Picture 2" descr="https://lh5.googleusercontent.com/NlpVKjpIeIVC36IK8IroA3dQmfWa7EUy9H2Kq27T4V3MmU8C7CsEyOUSTJEg6YeMU9vjLHbO1CctHS_Qs1DsPC8k7HMJFTLu13e93XcxS_cQ5GuSVP-k_7UAPlj0n5NgkqgFGio">
            <a:extLst>
              <a:ext uri="{FF2B5EF4-FFF2-40B4-BE49-F238E27FC236}">
                <a16:creationId xmlns:a16="http://schemas.microsoft.com/office/drawing/2014/main" id="{D7580469-E1A9-F548-B493-8FFD90610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" y="-63887"/>
            <a:ext cx="12188371" cy="681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670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46196" y="1069870"/>
            <a:ext cx="11942565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GB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3000" dirty="0">
                <a:latin typeface="Raleway" panose="020B0503030101060003" pitchFamily="34" charset="77"/>
              </a:rPr>
              <a:t>Facebook</a:t>
            </a:r>
          </a:p>
          <a:p>
            <a:r>
              <a:rPr lang="hu-HU" sz="3000" dirty="0">
                <a:latin typeface="Raleway" panose="020B0503030101060003" pitchFamily="34" charset="77"/>
              </a:rPr>
              <a:t>		</a:t>
            </a:r>
            <a:r>
              <a:rPr lang="hu-HU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377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likes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</a:p>
          <a:p>
            <a:r>
              <a:rPr lang="hu-HU" sz="3000" dirty="0">
                <a:latin typeface="Raleway" panose="020B0503030101060003" pitchFamily="34" charset="77"/>
              </a:rPr>
              <a:t>		</a:t>
            </a:r>
            <a:r>
              <a:rPr lang="hu-HU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400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followers</a:t>
            </a:r>
            <a:endParaRPr lang="hu-HU" sz="3000" dirty="0">
              <a:latin typeface="Raleway" panose="020B0503030101060003" pitchFamily="34" charset="77"/>
            </a:endParaRPr>
          </a:p>
          <a:p>
            <a:r>
              <a:rPr lang="hu-HU" sz="3000" dirty="0">
                <a:latin typeface="Raleway" panose="020B0503030101060003" pitchFamily="34" charset="77"/>
              </a:rPr>
              <a:t>		</a:t>
            </a:r>
            <a:r>
              <a:rPr lang="hu-HU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121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posts</a:t>
            </a:r>
            <a:endParaRPr lang="hu-HU" sz="3000" dirty="0">
              <a:latin typeface="Raleway" panose="020B0503030101060003" pitchFamily="34" charset="77"/>
            </a:endParaRPr>
          </a:p>
          <a:p>
            <a:r>
              <a:rPr lang="hu-HU" sz="3000" dirty="0">
                <a:latin typeface="Raleway" panose="020B0503030101060003" pitchFamily="34" charset="77"/>
              </a:rPr>
              <a:t>		most </a:t>
            </a:r>
            <a:r>
              <a:rPr lang="hu-HU" sz="3000" dirty="0" err="1">
                <a:latin typeface="Raleway" panose="020B0503030101060003" pitchFamily="34" charset="77"/>
              </a:rPr>
              <a:t>popular</a:t>
            </a:r>
            <a:r>
              <a:rPr lang="hu-HU" sz="3000" dirty="0">
                <a:latin typeface="Raleway" panose="020B0503030101060003" pitchFamily="34" charset="77"/>
              </a:rPr>
              <a:t> post </a:t>
            </a:r>
            <a:r>
              <a:rPr lang="hu-HU" sz="3000" dirty="0" err="1">
                <a:latin typeface="Raleway" panose="020B0503030101060003" pitchFamily="34" charset="77"/>
              </a:rPr>
              <a:t>reached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7500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ppl</a:t>
            </a:r>
            <a:endParaRPr lang="hu-HU" sz="3000" dirty="0">
              <a:latin typeface="Raleway" panose="020B0503030101060003" pitchFamily="34" charset="77"/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hu-HU" sz="3000" dirty="0" err="1">
                <a:latin typeface="Raleway" panose="020B0503030101060003" pitchFamily="34" charset="77"/>
              </a:rPr>
              <a:t>Twitter</a:t>
            </a:r>
            <a:endParaRPr lang="hu-HU" sz="3000" dirty="0">
              <a:latin typeface="Raleway" panose="020B0503030101060003" pitchFamily="34" charset="77"/>
            </a:endParaRPr>
          </a:p>
          <a:p>
            <a:r>
              <a:rPr lang="hu-HU" sz="3000" dirty="0">
                <a:latin typeface="Raleway" panose="020B0503030101060003" pitchFamily="34" charset="77"/>
              </a:rPr>
              <a:t>		</a:t>
            </a:r>
            <a:r>
              <a:rPr lang="hu-HU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171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followers</a:t>
            </a:r>
            <a:endParaRPr lang="hu-HU" sz="3000" dirty="0">
              <a:latin typeface="Raleway" panose="020B0503030101060003" pitchFamily="34" charset="77"/>
            </a:endParaRPr>
          </a:p>
          <a:p>
            <a:r>
              <a:rPr lang="hu-HU" sz="3000" dirty="0">
                <a:latin typeface="Raleway" panose="020B0503030101060003" pitchFamily="34" charset="77"/>
              </a:rPr>
              <a:t>		</a:t>
            </a:r>
            <a:r>
              <a:rPr lang="hu-HU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204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tweets</a:t>
            </a:r>
            <a:endParaRPr lang="hu-HU" sz="3000" dirty="0">
              <a:latin typeface="Raleway" panose="020B0503030101060003" pitchFamily="34" charset="77"/>
            </a:endParaRPr>
          </a:p>
          <a:p>
            <a:r>
              <a:rPr lang="hu-HU" sz="3000" dirty="0">
                <a:latin typeface="Raleway" panose="020B0503030101060003" pitchFamily="34" charset="77"/>
              </a:rPr>
              <a:t>		most </a:t>
            </a:r>
            <a:r>
              <a:rPr lang="hu-HU" sz="3000" dirty="0" err="1">
                <a:latin typeface="Raleway" panose="020B0503030101060003" pitchFamily="34" charset="77"/>
              </a:rPr>
              <a:t>popular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tweet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reached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5100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ppl</a:t>
            </a:r>
            <a:endParaRPr lang="hu-HU" sz="3000" dirty="0">
              <a:latin typeface="Raleway" panose="020B0503030101060003" pitchFamily="34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000" dirty="0">
                <a:latin typeface="Raleway" panose="020B0503030101060003" pitchFamily="34" charset="77"/>
              </a:rPr>
              <a:t>Slideshare-</a:t>
            </a:r>
            <a:r>
              <a:rPr lang="hu-HU" sz="3000" b="1" dirty="0">
                <a:solidFill>
                  <a:schemeClr val="accent2"/>
                </a:solidFill>
                <a:latin typeface="Raleway" panose="020B0503030101060003" pitchFamily="34" charset="77"/>
              </a:rPr>
              <a:t>70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material</a:t>
            </a:r>
            <a:r>
              <a:rPr lang="hu-HU" sz="3000" dirty="0">
                <a:latin typeface="Raleway" panose="020B0503030101060003" pitchFamily="34" charset="77"/>
              </a:rPr>
              <a:t> </a:t>
            </a:r>
            <a:r>
              <a:rPr lang="hu-HU" sz="3000" dirty="0" err="1">
                <a:latin typeface="Raleway" panose="020B0503030101060003" pitchFamily="34" charset="77"/>
              </a:rPr>
              <a:t>uploaded</a:t>
            </a:r>
            <a:endParaRPr lang="hu-HU" sz="3000" dirty="0">
              <a:latin typeface="Raleway" panose="020B0503030101060003" pitchFamily="34" charset="77"/>
            </a:endParaRPr>
          </a:p>
          <a:p>
            <a:endParaRPr lang="hu-HU" sz="3000" dirty="0">
              <a:latin typeface="Raleway" panose="020B0503030101060003" pitchFamily="34" charset="77"/>
            </a:endParaRPr>
          </a:p>
          <a:p>
            <a:br>
              <a:rPr lang="en-GB" dirty="0"/>
            </a:b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67088" y="5937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Up2U social media presence</a:t>
            </a:r>
          </a:p>
        </p:txBody>
      </p:sp>
    </p:spTree>
    <p:extLst>
      <p:ext uri="{BB962C8B-B14F-4D97-AF65-F5344CB8AC3E}">
        <p14:creationId xmlns:p14="http://schemas.microsoft.com/office/powerpoint/2010/main" val="3385690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567088" y="5937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Up2U official KPIs (M25-41)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286E5DE-A0C7-3C4B-B239-31B851203C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968517"/>
              </p:ext>
            </p:extLst>
          </p:nvPr>
        </p:nvGraphicFramePr>
        <p:xfrm>
          <a:off x="545691" y="1301611"/>
          <a:ext cx="10987548" cy="4848465"/>
        </p:xfrm>
        <a:graphic>
          <a:graphicData uri="http://schemas.openxmlformats.org/drawingml/2006/table">
            <a:tbl>
              <a:tblPr/>
              <a:tblGrid>
                <a:gridCol w="9596033">
                  <a:extLst>
                    <a:ext uri="{9D8B030D-6E8A-4147-A177-3AD203B41FA5}">
                      <a16:colId xmlns:a16="http://schemas.microsoft.com/office/drawing/2014/main" val="1190348936"/>
                    </a:ext>
                  </a:extLst>
                </a:gridCol>
                <a:gridCol w="1391515">
                  <a:extLst>
                    <a:ext uri="{9D8B030D-6E8A-4147-A177-3AD203B41FA5}">
                      <a16:colId xmlns:a16="http://schemas.microsoft.com/office/drawing/2014/main" val="42772382"/>
                    </a:ext>
                  </a:extLst>
                </a:gridCol>
              </a:tblGrid>
              <a:tr h="908616">
                <a:tc>
                  <a:txBody>
                    <a:bodyPr/>
                    <a:lstStyle/>
                    <a:p>
                      <a:pPr rtl="0" fontAlgn="t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hu-HU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Raleway" panose="020B0503030101060003" pitchFamily="34" charset="77"/>
                        </a:rPr>
                        <a:t>KPI</a:t>
                      </a:r>
                      <a:endParaRPr lang="hu-HU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hu-HU" sz="2400" b="1" i="0" u="none" strike="noStrike">
                          <a:solidFill>
                            <a:srgbClr val="FFFFFF"/>
                          </a:solidFill>
                          <a:effectLst/>
                          <a:latin typeface="Raleway" panose="020B0503030101060003" pitchFamily="34" charset="77"/>
                        </a:rPr>
                        <a:t>Quantity</a:t>
                      </a:r>
                      <a:endParaRPr lang="hu-HU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107691"/>
                  </a:ext>
                </a:extLst>
              </a:tr>
              <a:tr h="85496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Number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of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scientific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publications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produced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by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Up2U</a:t>
                      </a:r>
                      <a:endParaRPr lang="hu-HU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400" b="1" i="0" u="none" strike="noStrike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8</a:t>
                      </a:r>
                      <a:endParaRPr lang="hu-HU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2952075"/>
                  </a:ext>
                </a:extLst>
              </a:tr>
              <a:tr h="854963">
                <a:tc grid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Up2U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produced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1" i="0" u="none" strike="noStrike" dirty="0">
                          <a:solidFill>
                            <a:schemeClr val="accent2"/>
                          </a:solidFill>
                          <a:effectLst/>
                          <a:latin typeface="Raleway" panose="020B0503030101060003" pitchFamily="34" charset="77"/>
                        </a:rPr>
                        <a:t>11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peer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reviewed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papers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in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the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M25-M41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period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.</a:t>
                      </a:r>
                      <a:endParaRPr lang="hu-HU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718017"/>
                  </a:ext>
                </a:extLst>
              </a:tr>
              <a:tr h="90861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Number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of Up2U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community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events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organised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(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webinars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,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tutorials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and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training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)</a:t>
                      </a:r>
                      <a:endParaRPr lang="hu-HU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400" b="1" i="0" u="none" strike="noStrike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6</a:t>
                      </a:r>
                      <a:endParaRPr lang="hu-HU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768301"/>
                  </a:ext>
                </a:extLst>
              </a:tr>
              <a:tr h="1321307">
                <a:tc grid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Up2U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organized</a:t>
                      </a:r>
                      <a:r>
                        <a:rPr lang="hu-H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1" i="0" u="none" strike="noStrike" dirty="0">
                          <a:solidFill>
                            <a:schemeClr val="accent2"/>
                          </a:solidFill>
                          <a:effectLst/>
                          <a:latin typeface="Raleway" panose="020B0503030101060003" pitchFamily="34" charset="77"/>
                        </a:rPr>
                        <a:t>1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workshop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at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an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international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conference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(TNC 2019), </a:t>
                      </a:r>
                      <a:r>
                        <a:rPr lang="hu-HU" sz="2400" b="1" i="0" u="none" strike="noStrike" dirty="0">
                          <a:solidFill>
                            <a:schemeClr val="accent2"/>
                          </a:solidFill>
                          <a:effectLst/>
                          <a:latin typeface="Raleway" panose="020B0503030101060003" pitchFamily="34" charset="77"/>
                        </a:rPr>
                        <a:t>3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global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webinars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and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multiple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online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trainings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/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webinars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in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the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pilot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countries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peer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in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the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 M25-M41 </a:t>
                      </a:r>
                      <a:r>
                        <a:rPr lang="hu-HU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period</a:t>
                      </a: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" panose="020B0503030101060003" pitchFamily="34" charset="77"/>
                        </a:rPr>
                        <a:t>. </a:t>
                      </a:r>
                      <a:endParaRPr lang="hu-HU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8B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820148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E0CA066E-3567-DD42-958F-D3E62445B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32273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33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935514" y="4406802"/>
            <a:ext cx="1135017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lvl="1" algn="just"/>
            <a:r>
              <a:rPr lang="en-US" sz="3000" dirty="0">
                <a:latin typeface="Raleway" panose="020B0503030101060003" pitchFamily="34" charset="77"/>
              </a:rPr>
              <a:t>Thank you for your attention!</a:t>
            </a: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038600" y="50523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Any questions?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E8DE6A-748D-D14E-AB16-FB459CEEF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497" y="1808452"/>
            <a:ext cx="3220438" cy="248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816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11654</TotalTime>
  <Words>425</Words>
  <Application>Microsoft Macintosh PowerPoint</Application>
  <PresentationFormat>Widescreen</PresentationFormat>
  <Paragraphs>87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Raleway</vt:lpstr>
      <vt:lpstr>Raleway Light</vt:lpstr>
      <vt:lpstr>Tema do Office</vt:lpstr>
      <vt:lpstr> WP2-Dissemination and outreach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Barbara Tóth</cp:lastModifiedBy>
  <cp:revision>150</cp:revision>
  <cp:lastPrinted>2017-11-01T09:06:49Z</cp:lastPrinted>
  <dcterms:created xsi:type="dcterms:W3CDTF">2017-02-14T14:29:43Z</dcterms:created>
  <dcterms:modified xsi:type="dcterms:W3CDTF">2020-05-14T08:40:33Z</dcterms:modified>
</cp:coreProperties>
</file>