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71" r:id="rId2"/>
    <p:sldId id="322" r:id="rId3"/>
    <p:sldId id="535" r:id="rId4"/>
    <p:sldId id="325" r:id="rId5"/>
    <p:sldId id="537" r:id="rId6"/>
    <p:sldId id="53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5081"/>
    <a:srgbClr val="FCE0E9"/>
    <a:srgbClr val="84B4E0"/>
    <a:srgbClr val="003F5E"/>
    <a:srgbClr val="B6D8A0"/>
    <a:srgbClr val="B5E098"/>
    <a:srgbClr val="B6D9A0"/>
    <a:srgbClr val="E63464"/>
    <a:srgbClr val="FBE0E9"/>
    <a:srgbClr val="9698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34"/>
    <p:restoredTop sz="82857"/>
  </p:normalViewPr>
  <p:slideViewPr>
    <p:cSldViewPr snapToGrid="0" snapToObjects="1">
      <p:cViewPr varScale="1">
        <p:scale>
          <a:sx n="67" d="100"/>
          <a:sy n="67" d="100"/>
        </p:scale>
        <p:origin x="1315" y="53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70" d="100"/>
        <a:sy n="170" d="100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FB2A03-91E4-B64F-8247-76BA1D8A9E44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64670B-8B20-D24B-9741-BFBDCC657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135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F20137-ABA4-6645-A372-A0FA13834A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729179-20C2-DC49-A002-A21BE1BE35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1F6AF6-A77E-6B49-BA09-01DB28FD8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A7C68-8C48-9441-9B90-9ADA3AA7DAFB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C5FD38-8FA5-7042-BF42-90AFB8B51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029BF8-42B1-AA4C-8C0E-58ECDC61D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3F188-30C4-CA43-A8E2-943BDCF47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48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AA6C3-DCBB-C74D-96AB-BF3276E95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A4D02B-C478-E440-9631-0B9529A036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8FC753-6D89-8E43-9DDB-FE42D81DF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A7C68-8C48-9441-9B90-9ADA3AA7DAFB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016072-4577-994B-AB51-E54745515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4B0F33-FC85-324B-82B9-B68DCA7F8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3F188-30C4-CA43-A8E2-943BDCF47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4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DF7E8F2-CD26-4C44-86FC-6F07EC943C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2DA06A-899C-C84F-980B-D39E619F96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D21A39-F0A3-0E47-A3A7-D7DB074FA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A7C68-8C48-9441-9B90-9ADA3AA7DAFB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61DA72-43E1-2E4F-B065-F3B783ED9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2EEDE7-6BFF-7347-B17B-33F64EBCC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3F188-30C4-CA43-A8E2-943BDCF47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62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4FC444-A832-5349-A719-646C80662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3952DF-35BE-8F45-9BC3-12B4E941A2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655E49-4125-2F44-9EC3-C00C7187F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A7C68-8C48-9441-9B90-9ADA3AA7DAFB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2039CC-642D-3948-B9CC-1088FDE89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CA40D9-B50A-3441-83D4-5F0E82367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3F188-30C4-CA43-A8E2-943BDCF47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939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64C11-41C0-7B4A-91B3-6D1D25370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72F454-99CF-CB45-9B03-07CB9DCFEF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B82649-28B3-8343-B96B-6A18FA3C3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A7C68-8C48-9441-9B90-9ADA3AA7DAFB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82A512-5C2F-044D-A483-068002573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CB3706-5006-2B45-A62E-AE56AD1F8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3F188-30C4-CA43-A8E2-943BDCF47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140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92E09-2534-4D42-94C4-D967E6ED8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6C2E21-03A7-6B4B-9159-31EAC7C578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D12220-6987-5F40-9362-FF11CD5887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F39BEF-6B01-A047-AA5C-7F3D40983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A7C68-8C48-9441-9B90-9ADA3AA7DAFB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F880AE-5817-7246-A976-F2DF2B5ED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D3B578-74FF-C046-9EA2-29147CD85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3F188-30C4-CA43-A8E2-943BDCF47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454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955A7D-84E6-7E45-A60A-7B832BA69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A3D53A-2401-9140-820C-D6CB926824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5A9E55-0402-CA4D-B3F2-A878042C68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B8C6C-8AE9-C44E-9EE3-3AE7956931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CF1E36-F5F3-154E-8268-57B0CE903B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EF6B90A-5E0A-C644-A848-81E073FAC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A7C68-8C48-9441-9B90-9ADA3AA7DAFB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7E444F-F3DC-2E45-A7E4-459E58A66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7793390-2C73-6B42-B317-491E60674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3F188-30C4-CA43-A8E2-943BDCF47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910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70DC44-3798-8443-9B1C-11DC4E9DB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C80CE7-0404-CF43-9A0B-2FA9D0C7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A7C68-8C48-9441-9B90-9ADA3AA7DAFB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4916AB-109D-C547-BA68-1D91D8AB3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03F0DB-6EE4-7346-9D86-191737E1A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3F188-30C4-CA43-A8E2-943BDCF47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72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5F4B53-EC96-3841-BA68-59B100ED2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A7C68-8C48-9441-9B90-9ADA3AA7DAFB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1E8C57-AB5B-3B4C-8955-42855C238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A18C27-9F04-EA45-A183-3BB51359F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3F188-30C4-CA43-A8E2-943BDCF47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015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5678CF-46D4-7144-92E1-68FF20E9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162AC3-3585-2247-9461-BCEAFD368A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1F580D-3507-6C40-BC19-34BF403E48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6EECA4-041B-5B4C-AF11-66FADB7EB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A7C68-8C48-9441-9B90-9ADA3AA7DAFB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8564F2-5D8B-6741-8960-955A5F02E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61FBA6-3947-3749-AB85-777B55AE0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3F188-30C4-CA43-A8E2-943BDCF47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019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509995-1F0E-304B-8A33-D81C56B95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E603FD-B3A9-BD47-84B2-18B741D914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8BCBF9-630B-4246-BD33-A134849D52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6BAEFD-9448-FC49-97B7-F1F4FED8E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A7C68-8C48-9441-9B90-9ADA3AA7DAFB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675A6-6E46-1648-8F53-56B915835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48C229-2500-704E-BF99-AEC60EAEC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3F188-30C4-CA43-A8E2-943BDCF47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987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DE1106-EBE3-7D44-BE88-997418CA2A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880338-3F43-4645-9F94-BE61E0DD8C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EBCF1C-D31F-6547-802F-E62C46BB2C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DA7C68-8C48-9441-9B90-9ADA3AA7DAFB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196471-4A67-BD49-BF57-8E9C97409B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CB3547-E4F6-AE4B-8633-C1C03AAE72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3F188-30C4-CA43-A8E2-943BDCF47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541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60CDD14-239B-449B-A251-7AC1188F5B4B}"/>
              </a:ext>
            </a:extLst>
          </p:cNvPr>
          <p:cNvSpPr txBox="1">
            <a:spLocks/>
          </p:cNvSpPr>
          <p:nvPr/>
        </p:nvSpPr>
        <p:spPr>
          <a:xfrm>
            <a:off x="3834975" y="2230080"/>
            <a:ext cx="5113720" cy="80927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dirty="0" err="1">
                <a:solidFill>
                  <a:schemeClr val="accent1">
                    <a:lumMod val="50000"/>
                  </a:schemeClr>
                </a:solidFill>
              </a:rPr>
              <a:t>eduVPN</a:t>
            </a:r>
            <a:endParaRPr lang="en-US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5FB5763-1D78-49A8-8D56-94B94C5DFBD6}"/>
              </a:ext>
            </a:extLst>
          </p:cNvPr>
          <p:cNvSpPr txBox="1">
            <a:spLocks/>
          </p:cNvSpPr>
          <p:nvPr/>
        </p:nvSpPr>
        <p:spPr>
          <a:xfrm>
            <a:off x="3860376" y="3149740"/>
            <a:ext cx="5731268" cy="89933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dirty="0" err="1">
                <a:solidFill>
                  <a:schemeClr val="accent1">
                    <a:lumMod val="50000"/>
                  </a:schemeClr>
                </a:solidFill>
              </a:rPr>
              <a:t>eduMEET</a:t>
            </a:r>
            <a:endParaRPr lang="en-US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CD99892-185A-47A7-82DB-9298D686B85C}"/>
              </a:ext>
            </a:extLst>
          </p:cNvPr>
          <p:cNvSpPr txBox="1">
            <a:spLocks/>
          </p:cNvSpPr>
          <p:nvPr/>
        </p:nvSpPr>
        <p:spPr>
          <a:xfrm>
            <a:off x="3834974" y="1228889"/>
            <a:ext cx="6703486" cy="41997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000" b="1" dirty="0">
                <a:solidFill>
                  <a:srgbClr val="065081"/>
                </a:solidFill>
              </a:rPr>
              <a:t>Karl Meyer | GÉANT Services Update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B1C9D65-EB2A-4856-8A7B-0381C318A060}"/>
              </a:ext>
            </a:extLst>
          </p:cNvPr>
          <p:cNvSpPr txBox="1">
            <a:spLocks/>
          </p:cNvSpPr>
          <p:nvPr/>
        </p:nvSpPr>
        <p:spPr>
          <a:xfrm>
            <a:off x="3860376" y="4194791"/>
            <a:ext cx="2876797" cy="89933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dirty="0" err="1">
                <a:solidFill>
                  <a:schemeClr val="accent1">
                    <a:lumMod val="50000"/>
                  </a:schemeClr>
                </a:solidFill>
              </a:rPr>
              <a:t>WiFiMon</a:t>
            </a:r>
            <a:endParaRPr lang="en-US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F101592-EB75-429A-ABC8-F0512880A57E}"/>
              </a:ext>
            </a:extLst>
          </p:cNvPr>
          <p:cNvSpPr/>
          <p:nvPr/>
        </p:nvSpPr>
        <p:spPr>
          <a:xfrm>
            <a:off x="3313769" y="2380055"/>
            <a:ext cx="327764" cy="327764"/>
          </a:xfrm>
          <a:prstGeom prst="ellipse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EA4909A-13F3-4CEF-91A4-CFF964DF1583}"/>
              </a:ext>
            </a:extLst>
          </p:cNvPr>
          <p:cNvSpPr/>
          <p:nvPr/>
        </p:nvSpPr>
        <p:spPr>
          <a:xfrm>
            <a:off x="3313769" y="3435522"/>
            <a:ext cx="327764" cy="327764"/>
          </a:xfrm>
          <a:prstGeom prst="ellipse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A998B75-EBC1-4137-A9EE-BF348FE127AF}"/>
              </a:ext>
            </a:extLst>
          </p:cNvPr>
          <p:cNvSpPr/>
          <p:nvPr/>
        </p:nvSpPr>
        <p:spPr>
          <a:xfrm>
            <a:off x="3402132" y="2468418"/>
            <a:ext cx="151037" cy="151037"/>
          </a:xfrm>
          <a:prstGeom prst="ellipse">
            <a:avLst/>
          </a:prstGeom>
          <a:solidFill>
            <a:srgbClr val="B6D9A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139B34C-DB0B-435C-8E79-EAE331D0C75B}"/>
              </a:ext>
            </a:extLst>
          </p:cNvPr>
          <p:cNvSpPr/>
          <p:nvPr/>
        </p:nvSpPr>
        <p:spPr>
          <a:xfrm>
            <a:off x="3402132" y="3523886"/>
            <a:ext cx="151037" cy="151037"/>
          </a:xfrm>
          <a:prstGeom prst="ellipse">
            <a:avLst/>
          </a:prstGeom>
          <a:solidFill>
            <a:schemeClr val="accent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6027A4F-541D-4FFA-A704-565972D7B786}"/>
              </a:ext>
            </a:extLst>
          </p:cNvPr>
          <p:cNvSpPr/>
          <p:nvPr/>
        </p:nvSpPr>
        <p:spPr>
          <a:xfrm>
            <a:off x="3313769" y="4491087"/>
            <a:ext cx="327764" cy="327764"/>
          </a:xfrm>
          <a:prstGeom prst="ellipse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E980A68-4772-4E41-A4AF-CF10A6948D87}"/>
              </a:ext>
            </a:extLst>
          </p:cNvPr>
          <p:cNvSpPr/>
          <p:nvPr/>
        </p:nvSpPr>
        <p:spPr>
          <a:xfrm>
            <a:off x="3402132" y="4579450"/>
            <a:ext cx="151037" cy="151037"/>
          </a:xfrm>
          <a:prstGeom prst="ellipse">
            <a:avLst/>
          </a:prstGeom>
          <a:solidFill>
            <a:srgbClr val="C00000">
              <a:alpha val="70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0A4BC3D-D719-4C2C-A683-F78584CC3553}"/>
              </a:ext>
            </a:extLst>
          </p:cNvPr>
          <p:cNvGrpSpPr/>
          <p:nvPr/>
        </p:nvGrpSpPr>
        <p:grpSpPr>
          <a:xfrm>
            <a:off x="3280833" y="1274996"/>
            <a:ext cx="393634" cy="327764"/>
            <a:chOff x="2658983" y="1161433"/>
            <a:chExt cx="509762" cy="424459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6B19B463-5ABB-4ECB-9BE2-1E39DF535DA3}"/>
                </a:ext>
              </a:extLst>
            </p:cNvPr>
            <p:cNvSpPr/>
            <p:nvPr/>
          </p:nvSpPr>
          <p:spPr>
            <a:xfrm>
              <a:off x="2701635" y="1161433"/>
              <a:ext cx="424459" cy="42445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Picture 15" descr="A close up of a logo&#10;&#10;Description automatically generated">
              <a:extLst>
                <a:ext uri="{FF2B5EF4-FFF2-40B4-BE49-F238E27FC236}">
                  <a16:creationId xmlns:a16="http://schemas.microsoft.com/office/drawing/2014/main" id="{6C223E17-5607-41EA-921C-A0B3852F5F9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4840" r="13794" b="3082"/>
            <a:stretch/>
          </p:blipFill>
          <p:spPr>
            <a:xfrm>
              <a:off x="2658983" y="1161433"/>
              <a:ext cx="509762" cy="392574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F54E3605-B277-4640-BE9D-1853AE6CCB2F}"/>
              </a:ext>
            </a:extLst>
          </p:cNvPr>
          <p:cNvSpPr/>
          <p:nvPr/>
        </p:nvSpPr>
        <p:spPr>
          <a:xfrm>
            <a:off x="0" y="6073944"/>
            <a:ext cx="12192000" cy="784056"/>
          </a:xfrm>
          <a:prstGeom prst="rect">
            <a:avLst/>
          </a:prstGeom>
          <a:solidFill>
            <a:schemeClr val="accent6">
              <a:lumMod val="60000"/>
              <a:lumOff val="40000"/>
              <a:alpha val="85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20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CE8806BA-64B0-4D43-AD37-EDAADAE639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473" t="47392" r="42343"/>
          <a:stretch/>
        </p:blipFill>
        <p:spPr>
          <a:xfrm>
            <a:off x="10839741" y="6128726"/>
            <a:ext cx="1047459" cy="674491"/>
          </a:xfrm>
          <a:prstGeom prst="rect">
            <a:avLst/>
          </a:prstGeom>
        </p:spPr>
      </p:pic>
      <p:sp>
        <p:nvSpPr>
          <p:cNvPr id="19" name="Title 1">
            <a:extLst>
              <a:ext uri="{FF2B5EF4-FFF2-40B4-BE49-F238E27FC236}">
                <a16:creationId xmlns:a16="http://schemas.microsoft.com/office/drawing/2014/main" id="{B43A83D7-9F0D-4E12-B4C2-AE0F76662A73}"/>
              </a:ext>
            </a:extLst>
          </p:cNvPr>
          <p:cNvSpPr txBox="1">
            <a:spLocks/>
          </p:cNvSpPr>
          <p:nvPr/>
        </p:nvSpPr>
        <p:spPr>
          <a:xfrm>
            <a:off x="3860376" y="5202127"/>
            <a:ext cx="5113720" cy="80927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dirty="0">
                <a:solidFill>
                  <a:schemeClr val="accent1">
                    <a:lumMod val="50000"/>
                  </a:schemeClr>
                </a:solidFill>
              </a:rPr>
              <a:t>InAcademia</a:t>
            </a:r>
            <a:endParaRPr lang="en-US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86A2D08-9B17-43FE-A9EB-463454D24A3F}"/>
              </a:ext>
            </a:extLst>
          </p:cNvPr>
          <p:cNvSpPr/>
          <p:nvPr/>
        </p:nvSpPr>
        <p:spPr>
          <a:xfrm>
            <a:off x="3339170" y="5352102"/>
            <a:ext cx="327764" cy="327764"/>
          </a:xfrm>
          <a:prstGeom prst="ellipse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B01AAF0-24D5-492F-8286-40BD572CE577}"/>
              </a:ext>
            </a:extLst>
          </p:cNvPr>
          <p:cNvSpPr/>
          <p:nvPr/>
        </p:nvSpPr>
        <p:spPr>
          <a:xfrm>
            <a:off x="3427533" y="5440465"/>
            <a:ext cx="151037" cy="151037"/>
          </a:xfrm>
          <a:prstGeom prst="ellipse">
            <a:avLst/>
          </a:prstGeom>
          <a:solidFill>
            <a:srgbClr val="B6D9A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005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868BB94-F9E0-4CEA-80EF-DFFBC843FC04}"/>
              </a:ext>
            </a:extLst>
          </p:cNvPr>
          <p:cNvSpPr/>
          <p:nvPr/>
        </p:nvSpPr>
        <p:spPr>
          <a:xfrm>
            <a:off x="0" y="-98385"/>
            <a:ext cx="12203430" cy="6073189"/>
          </a:xfrm>
          <a:prstGeom prst="rect">
            <a:avLst/>
          </a:prstGeom>
          <a:solidFill>
            <a:srgbClr val="B6D8A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20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54B2AD3-FA12-462A-B2CF-6286DC077468}"/>
              </a:ext>
            </a:extLst>
          </p:cNvPr>
          <p:cNvSpPr/>
          <p:nvPr/>
        </p:nvSpPr>
        <p:spPr>
          <a:xfrm>
            <a:off x="7901033" y="-2231442"/>
            <a:ext cx="6488143" cy="6488143"/>
          </a:xfrm>
          <a:prstGeom prst="ellipse">
            <a:avLst/>
          </a:pr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7445DC4-2781-4C8C-B149-D97CED14B1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46402" y="547838"/>
            <a:ext cx="1151733" cy="1253181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36700" y="288017"/>
            <a:ext cx="6705600" cy="1171151"/>
          </a:xfrm>
        </p:spPr>
        <p:txBody>
          <a:bodyPr/>
          <a:lstStyle/>
          <a:p>
            <a:r>
              <a:rPr lang="en-GB" dirty="0" err="1">
                <a:solidFill>
                  <a:schemeClr val="bg1"/>
                </a:solidFill>
              </a:rPr>
              <a:t>eduVPN</a:t>
            </a:r>
            <a:r>
              <a:rPr lang="en-GB" dirty="0">
                <a:solidFill>
                  <a:schemeClr val="bg1"/>
                </a:solidFill>
              </a:rPr>
              <a:t> – eduVPN.org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</a:t>
            </a:fld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C2C3A89-CB15-6B4A-969C-55EF4599C92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473" t="47392" r="42343"/>
          <a:stretch/>
        </p:blipFill>
        <p:spPr>
          <a:xfrm>
            <a:off x="10839741" y="6128726"/>
            <a:ext cx="1047459" cy="674491"/>
          </a:xfrm>
          <a:prstGeom prst="rect">
            <a:avLst/>
          </a:prstGeom>
        </p:spPr>
      </p:pic>
      <p:pic>
        <p:nvPicPr>
          <p:cNvPr id="13" name="Picture 12" descr="A screenshot of a cell phone&#10;&#10;Description automatically generated">
            <a:extLst>
              <a:ext uri="{FF2B5EF4-FFF2-40B4-BE49-F238E27FC236}">
                <a16:creationId xmlns:a16="http://schemas.microsoft.com/office/drawing/2014/main" id="{933EB870-2B59-4185-9C5A-2D2C869D851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382" y="1497942"/>
            <a:ext cx="5448804" cy="42234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84DF75C9-99E6-4803-8EFA-3CDE3E317E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931" y="1513732"/>
            <a:ext cx="4373659" cy="4351338"/>
          </a:xfrm>
        </p:spPr>
        <p:txBody>
          <a:bodyPr>
            <a:normAutofit/>
          </a:bodyPr>
          <a:lstStyle/>
          <a:p>
            <a:pPr lvl="1"/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Open-Source, Free VPN solution for NRENs and Institutions</a:t>
            </a:r>
          </a:p>
          <a:p>
            <a:pPr lvl="1"/>
            <a:endParaRPr lang="en-GB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lvl="1"/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Institutions can build their own </a:t>
            </a:r>
            <a:r>
              <a:rPr lang="en-GB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eduVPN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service quickly and easily</a:t>
            </a:r>
          </a:p>
          <a:p>
            <a:pPr lvl="1"/>
            <a:endParaRPr lang="en-GB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lvl="1"/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Ideal for remote learning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2AC57AA-218D-4664-B581-F94475B773E3}"/>
              </a:ext>
            </a:extLst>
          </p:cNvPr>
          <p:cNvSpPr/>
          <p:nvPr/>
        </p:nvSpPr>
        <p:spPr>
          <a:xfrm flipV="1">
            <a:off x="0" y="6029587"/>
            <a:ext cx="12192001" cy="828413"/>
          </a:xfrm>
          <a:prstGeom prst="rect">
            <a:avLst/>
          </a:prstGeom>
          <a:solidFill>
            <a:srgbClr val="84B4E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20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B89859D-9337-4A72-A8D0-65B3D18EC85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473" t="47392" r="42343"/>
          <a:stretch/>
        </p:blipFill>
        <p:spPr>
          <a:xfrm>
            <a:off x="10839742" y="6128727"/>
            <a:ext cx="1047459" cy="674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092144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C5C6A1D-49D3-487E-A7CE-22BC4531712B}"/>
              </a:ext>
            </a:extLst>
          </p:cNvPr>
          <p:cNvSpPr/>
          <p:nvPr/>
        </p:nvSpPr>
        <p:spPr>
          <a:xfrm>
            <a:off x="0" y="0"/>
            <a:ext cx="12192000" cy="6038916"/>
          </a:xfrm>
          <a:prstGeom prst="rect">
            <a:avLst/>
          </a:prstGeom>
          <a:solidFill>
            <a:schemeClr val="accent5">
              <a:alpha val="75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20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C6E5205-07C6-484E-A778-2813A36C8482}"/>
              </a:ext>
            </a:extLst>
          </p:cNvPr>
          <p:cNvSpPr/>
          <p:nvPr/>
        </p:nvSpPr>
        <p:spPr>
          <a:xfrm>
            <a:off x="7901033" y="-2231442"/>
            <a:ext cx="6488143" cy="6488143"/>
          </a:xfrm>
          <a:prstGeom prst="ellipse">
            <a:avLst/>
          </a:pr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03F1BD3D-102E-42D1-A0F0-71120ECB64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7703" y="192493"/>
            <a:ext cx="1151733" cy="125318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44F1B6E-6944-4598-8AA0-74B7047C64E4}"/>
              </a:ext>
            </a:extLst>
          </p:cNvPr>
          <p:cNvSpPr/>
          <p:nvPr/>
        </p:nvSpPr>
        <p:spPr>
          <a:xfrm flipV="1">
            <a:off x="0" y="6089732"/>
            <a:ext cx="12192000" cy="778888"/>
          </a:xfrm>
          <a:prstGeom prst="rect">
            <a:avLst/>
          </a:prstGeom>
          <a:solidFill>
            <a:srgbClr val="E63464">
              <a:alpha val="50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200"/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2C8B7462-6193-47CA-B434-0E8972115526}"/>
              </a:ext>
            </a:extLst>
          </p:cNvPr>
          <p:cNvSpPr txBox="1">
            <a:spLocks/>
          </p:cNvSpPr>
          <p:nvPr/>
        </p:nvSpPr>
        <p:spPr>
          <a:xfrm>
            <a:off x="1217189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>
                <a:solidFill>
                  <a:schemeClr val="bg1"/>
                </a:solidFill>
              </a:rPr>
              <a:t>eduMEET</a:t>
            </a:r>
            <a:r>
              <a:rPr lang="en-US" dirty="0">
                <a:solidFill>
                  <a:schemeClr val="bg1"/>
                </a:solidFill>
              </a:rPr>
              <a:t> – eduMEET.org</a:t>
            </a:r>
            <a:endParaRPr lang="en-US" i="1" dirty="0">
              <a:solidFill>
                <a:schemeClr val="bg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F1877B4-FF19-9E49-9C00-A1A29C04FD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473" t="47392" r="42343"/>
          <a:stretch/>
        </p:blipFill>
        <p:spPr>
          <a:xfrm>
            <a:off x="10839741" y="6128726"/>
            <a:ext cx="1047459" cy="674491"/>
          </a:xfrm>
          <a:prstGeom prst="rect">
            <a:avLst/>
          </a:prstGeom>
        </p:spPr>
      </p:pic>
      <p:pic>
        <p:nvPicPr>
          <p:cNvPr id="23" name="Picture 22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9E5E8BAE-1471-4489-A026-295679EAA1A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30"/>
          <a:stretch/>
        </p:blipFill>
        <p:spPr>
          <a:xfrm>
            <a:off x="5150695" y="1503593"/>
            <a:ext cx="6435389" cy="396817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4" name="Content Placeholder 1">
            <a:extLst>
              <a:ext uri="{FF2B5EF4-FFF2-40B4-BE49-F238E27FC236}">
                <a16:creationId xmlns:a16="http://schemas.microsoft.com/office/drawing/2014/main" id="{BE5FC7AD-E558-41FB-839B-5FF353085F4E}"/>
              </a:ext>
            </a:extLst>
          </p:cNvPr>
          <p:cNvSpPr txBox="1">
            <a:spLocks/>
          </p:cNvSpPr>
          <p:nvPr/>
        </p:nvSpPr>
        <p:spPr>
          <a:xfrm>
            <a:off x="346931" y="1513732"/>
            <a:ext cx="4373659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Open-Source, Video Conferencing System</a:t>
            </a:r>
          </a:p>
          <a:p>
            <a:pPr lvl="1"/>
            <a:endParaRPr lang="en-GB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lvl="1"/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Institutions can build their own </a:t>
            </a:r>
            <a:r>
              <a:rPr lang="en-GB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eduMEET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service quickly and easily</a:t>
            </a:r>
          </a:p>
          <a:p>
            <a:pPr lvl="1"/>
            <a:endParaRPr lang="en-GB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lvl="1"/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No client software – 100% web-based</a:t>
            </a:r>
          </a:p>
          <a:p>
            <a:pPr lvl="1"/>
            <a:endParaRPr lang="en-GB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lvl="1"/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Ideal for remote learning</a:t>
            </a:r>
          </a:p>
        </p:txBody>
      </p:sp>
    </p:spTree>
    <p:extLst>
      <p:ext uri="{BB962C8B-B14F-4D97-AF65-F5344CB8AC3E}">
        <p14:creationId xmlns:p14="http://schemas.microsoft.com/office/powerpoint/2010/main" val="1986404243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7F50FEF3-13B4-49D4-9152-C103009D75D3}"/>
              </a:ext>
            </a:extLst>
          </p:cNvPr>
          <p:cNvGrpSpPr/>
          <p:nvPr/>
        </p:nvGrpSpPr>
        <p:grpSpPr>
          <a:xfrm>
            <a:off x="-5014036" y="-13762955"/>
            <a:ext cx="19784320" cy="19836897"/>
            <a:chOff x="-5014036" y="-13774530"/>
            <a:chExt cx="19784320" cy="1983689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2BA4916-C964-45F3-8DD6-91885223976B}"/>
                </a:ext>
              </a:extLst>
            </p:cNvPr>
            <p:cNvSpPr/>
            <p:nvPr/>
          </p:nvSpPr>
          <p:spPr>
            <a:xfrm flipV="1">
              <a:off x="1" y="-11578"/>
              <a:ext cx="12192000" cy="6073945"/>
            </a:xfrm>
            <a:prstGeom prst="rect">
              <a:avLst/>
            </a:prstGeom>
            <a:solidFill>
              <a:srgbClr val="E63464">
                <a:alpha val="50000"/>
              </a:srgb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20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DDE71046-1F54-4DDB-95D7-FAA69F7739E2}"/>
                </a:ext>
              </a:extLst>
            </p:cNvPr>
            <p:cNvSpPr/>
            <p:nvPr/>
          </p:nvSpPr>
          <p:spPr>
            <a:xfrm>
              <a:off x="1133332" y="-7574585"/>
              <a:ext cx="13636952" cy="13636952"/>
            </a:xfrm>
            <a:prstGeom prst="ellipse">
              <a:avLst/>
            </a:prstGeom>
            <a:solidFill>
              <a:srgbClr val="E63464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84AAC2C7-3090-44A6-BC30-A741D920DFAC}"/>
                </a:ext>
              </a:extLst>
            </p:cNvPr>
            <p:cNvSpPr/>
            <p:nvPr/>
          </p:nvSpPr>
          <p:spPr>
            <a:xfrm>
              <a:off x="-5014036" y="-13774530"/>
              <a:ext cx="19755156" cy="19755156"/>
            </a:xfrm>
            <a:prstGeom prst="ellipse">
              <a:avLst/>
            </a:prstGeom>
            <a:solidFill>
              <a:schemeClr val="bg1">
                <a:alpha val="2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8817" y="159141"/>
            <a:ext cx="7606445" cy="1138812"/>
          </a:xfrm>
        </p:spPr>
        <p:txBody>
          <a:bodyPr>
            <a:normAutofit/>
          </a:bodyPr>
          <a:lstStyle/>
          <a:p>
            <a:r>
              <a:rPr lang="en-GB" dirty="0" err="1">
                <a:solidFill>
                  <a:schemeClr val="bg1"/>
                </a:solidFill>
              </a:rPr>
              <a:t>WiFiMon</a:t>
            </a:r>
            <a:r>
              <a:rPr lang="en-GB" dirty="0">
                <a:solidFill>
                  <a:schemeClr val="bg1"/>
                </a:solidFill>
              </a:rPr>
              <a:t> – geant.org/</a:t>
            </a:r>
            <a:r>
              <a:rPr lang="en-GB" dirty="0" err="1">
                <a:solidFill>
                  <a:schemeClr val="bg1"/>
                </a:solidFill>
              </a:rPr>
              <a:t>wifimon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4</a:t>
            </a:fld>
            <a:endParaRPr lang="en-GB" dirty="0"/>
          </a:p>
        </p:txBody>
      </p:sp>
      <p:pic>
        <p:nvPicPr>
          <p:cNvPr id="10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6411B11D-9135-4E74-948D-D6E56093F4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3420" y="1497941"/>
            <a:ext cx="5938678" cy="42725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F2C25E8B-CD9A-451C-8DD1-E64D2ACD2B88}"/>
              </a:ext>
            </a:extLst>
          </p:cNvPr>
          <p:cNvSpPr txBox="1">
            <a:spLocks/>
          </p:cNvSpPr>
          <p:nvPr/>
        </p:nvSpPr>
        <p:spPr>
          <a:xfrm>
            <a:off x="346931" y="1513732"/>
            <a:ext cx="4373659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WiFi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Monitoring service for institutions</a:t>
            </a:r>
          </a:p>
          <a:p>
            <a:pPr lvl="1"/>
            <a:endParaRPr lang="en-GB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lvl="1"/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Crowd-Sourced measurements</a:t>
            </a:r>
          </a:p>
          <a:p>
            <a:pPr lvl="1"/>
            <a:endParaRPr lang="en-GB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lvl="1"/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Perfect for large scale campus implementations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D9BBDC-A5C3-450A-9EBD-D399A9708321}"/>
              </a:ext>
            </a:extLst>
          </p:cNvPr>
          <p:cNvSpPr/>
          <p:nvPr/>
        </p:nvSpPr>
        <p:spPr>
          <a:xfrm>
            <a:off x="-1" y="6152802"/>
            <a:ext cx="12192000" cy="784056"/>
          </a:xfrm>
          <a:prstGeom prst="rect">
            <a:avLst/>
          </a:prstGeom>
          <a:solidFill>
            <a:schemeClr val="accent6">
              <a:lumMod val="60000"/>
              <a:lumOff val="40000"/>
              <a:alpha val="85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20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96A2939-899A-4BFF-BDF9-9729968598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473" t="47392" r="42343"/>
          <a:stretch/>
        </p:blipFill>
        <p:spPr>
          <a:xfrm>
            <a:off x="10839740" y="6207584"/>
            <a:ext cx="1047459" cy="674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071379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868BB94-F9E0-4CEA-80EF-DFFBC843FC04}"/>
              </a:ext>
            </a:extLst>
          </p:cNvPr>
          <p:cNvSpPr/>
          <p:nvPr/>
        </p:nvSpPr>
        <p:spPr>
          <a:xfrm>
            <a:off x="0" y="-98385"/>
            <a:ext cx="12203430" cy="6073189"/>
          </a:xfrm>
          <a:prstGeom prst="rect">
            <a:avLst/>
          </a:prstGeom>
          <a:solidFill>
            <a:srgbClr val="B6D8A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20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54B2AD3-FA12-462A-B2CF-6286DC077468}"/>
              </a:ext>
            </a:extLst>
          </p:cNvPr>
          <p:cNvSpPr/>
          <p:nvPr/>
        </p:nvSpPr>
        <p:spPr>
          <a:xfrm>
            <a:off x="7901033" y="-2231442"/>
            <a:ext cx="6488143" cy="6488143"/>
          </a:xfrm>
          <a:prstGeom prst="ellipse">
            <a:avLst/>
          </a:pr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7445DC4-2781-4C8C-B149-D97CED14B1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46402" y="547838"/>
            <a:ext cx="1151733" cy="1253181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36700" y="288017"/>
            <a:ext cx="7241540" cy="1171151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InAcademia – inacademia.org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5</a:t>
            </a:fld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C2C3A89-CB15-6B4A-969C-55EF4599C92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473" t="47392" r="42343"/>
          <a:stretch/>
        </p:blipFill>
        <p:spPr>
          <a:xfrm>
            <a:off x="10839741" y="6128726"/>
            <a:ext cx="1047459" cy="674491"/>
          </a:xfrm>
          <a:prstGeom prst="rect">
            <a:avLst/>
          </a:prstGeom>
        </p:spPr>
      </p:pic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84DF75C9-99E6-4803-8EFA-3CDE3E317E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931" y="1513732"/>
            <a:ext cx="4373659" cy="4351338"/>
          </a:xfrm>
        </p:spPr>
        <p:txBody>
          <a:bodyPr>
            <a:normAutofit/>
          </a:bodyPr>
          <a:lstStyle/>
          <a:p>
            <a:pPr lvl="1"/>
            <a:r>
              <a:rPr lang="en-GB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eduGAIN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based identity verification for student offers/discounts</a:t>
            </a:r>
          </a:p>
          <a:p>
            <a:pPr lvl="1"/>
            <a:endParaRPr lang="en-GB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lvl="1"/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Looking to recruit Institutions to build critical mass</a:t>
            </a:r>
          </a:p>
          <a:p>
            <a:pPr lvl="1"/>
            <a:endParaRPr lang="en-GB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lvl="1"/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Simple implementation</a:t>
            </a:r>
          </a:p>
          <a:p>
            <a:pPr lvl="1"/>
            <a:endParaRPr lang="en-GB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lvl="1"/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Needs Pan-NREN awareness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2AC57AA-218D-4664-B581-F94475B773E3}"/>
              </a:ext>
            </a:extLst>
          </p:cNvPr>
          <p:cNvSpPr/>
          <p:nvPr/>
        </p:nvSpPr>
        <p:spPr>
          <a:xfrm flipV="1">
            <a:off x="0" y="6029587"/>
            <a:ext cx="12192001" cy="828413"/>
          </a:xfrm>
          <a:prstGeom prst="rect">
            <a:avLst/>
          </a:prstGeom>
          <a:solidFill>
            <a:srgbClr val="84B4E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20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B89859D-9337-4A72-A8D0-65B3D18EC85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473" t="47392" r="42343"/>
          <a:stretch/>
        </p:blipFill>
        <p:spPr>
          <a:xfrm>
            <a:off x="10839742" y="6128727"/>
            <a:ext cx="1047459" cy="674491"/>
          </a:xfrm>
          <a:prstGeom prst="rect">
            <a:avLst/>
          </a:prstGeom>
        </p:spPr>
      </p:pic>
      <p:pic>
        <p:nvPicPr>
          <p:cNvPr id="14" name="Picture 1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694AA54B-DCE6-4381-B9C1-476D80E696F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9500" y="1376227"/>
            <a:ext cx="5383560" cy="44319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42844783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1184608-16B9-A847-A0DD-ED7DF7E70BBF}"/>
              </a:ext>
            </a:extLst>
          </p:cNvPr>
          <p:cNvSpPr txBox="1">
            <a:spLocks/>
          </p:cNvSpPr>
          <p:nvPr/>
        </p:nvSpPr>
        <p:spPr>
          <a:xfrm>
            <a:off x="4344261" y="2534880"/>
            <a:ext cx="5113720" cy="80927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4200" b="1" dirty="0">
                <a:solidFill>
                  <a:schemeClr val="accent1">
                    <a:lumMod val="50000"/>
                  </a:schemeClr>
                </a:solidFill>
              </a:rPr>
              <a:t>Thank you</a:t>
            </a:r>
            <a:endParaRPr lang="en-US" sz="4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AA5930A-9C61-F945-9FB2-8672E06B4C12}"/>
              </a:ext>
            </a:extLst>
          </p:cNvPr>
          <p:cNvSpPr txBox="1">
            <a:spLocks/>
          </p:cNvSpPr>
          <p:nvPr/>
        </p:nvSpPr>
        <p:spPr>
          <a:xfrm>
            <a:off x="4369662" y="3119260"/>
            <a:ext cx="5088319" cy="89933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4200" dirty="0">
                <a:solidFill>
                  <a:schemeClr val="accent1">
                    <a:lumMod val="50000"/>
                  </a:schemeClr>
                </a:solidFill>
              </a:rPr>
              <a:t>Any questions?</a:t>
            </a:r>
            <a:endParaRPr lang="en-US" sz="4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DD6972E-E5F3-0745-8DEB-EF5B4087E6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473" t="47392" r="42343"/>
          <a:stretch/>
        </p:blipFill>
        <p:spPr>
          <a:xfrm>
            <a:off x="10839741" y="6128726"/>
            <a:ext cx="1047459" cy="674491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41C82388-EC86-C149-9C5F-5B2BA64B6E96}"/>
              </a:ext>
            </a:extLst>
          </p:cNvPr>
          <p:cNvGrpSpPr/>
          <p:nvPr/>
        </p:nvGrpSpPr>
        <p:grpSpPr>
          <a:xfrm>
            <a:off x="3686261" y="2666465"/>
            <a:ext cx="543792" cy="452795"/>
            <a:chOff x="2658983" y="1161433"/>
            <a:chExt cx="509762" cy="424459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F776D5E-1111-CE48-90F2-232D352102CF}"/>
                </a:ext>
              </a:extLst>
            </p:cNvPr>
            <p:cNvSpPr/>
            <p:nvPr/>
          </p:nvSpPr>
          <p:spPr>
            <a:xfrm>
              <a:off x="2701635" y="1161433"/>
              <a:ext cx="424459" cy="42445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 descr="A close up of a logo&#10;&#10;Description automatically generated">
              <a:extLst>
                <a:ext uri="{FF2B5EF4-FFF2-40B4-BE49-F238E27FC236}">
                  <a16:creationId xmlns:a16="http://schemas.microsoft.com/office/drawing/2014/main" id="{1C644B03-F706-794B-AE90-88F3C50A1B0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4840" r="13794" b="3082"/>
            <a:stretch/>
          </p:blipFill>
          <p:spPr>
            <a:xfrm>
              <a:off x="2658983" y="1161433"/>
              <a:ext cx="509762" cy="392574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A3D0D337-38D6-4D80-B763-56051B0F4A8B}"/>
              </a:ext>
            </a:extLst>
          </p:cNvPr>
          <p:cNvSpPr/>
          <p:nvPr/>
        </p:nvSpPr>
        <p:spPr>
          <a:xfrm flipV="1">
            <a:off x="0" y="0"/>
            <a:ext cx="12192001" cy="828413"/>
          </a:xfrm>
          <a:prstGeom prst="rect">
            <a:avLst/>
          </a:prstGeom>
          <a:solidFill>
            <a:srgbClr val="84B4E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200"/>
          </a:p>
        </p:txBody>
      </p:sp>
    </p:spTree>
    <p:extLst>
      <p:ext uri="{BB962C8B-B14F-4D97-AF65-F5344CB8AC3E}">
        <p14:creationId xmlns:p14="http://schemas.microsoft.com/office/powerpoint/2010/main" val="1805728651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2802</TotalTime>
  <Words>124</Words>
  <Application>Microsoft Office PowerPoint</Application>
  <PresentationFormat>Widescreen</PresentationFormat>
  <Paragraphs>38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eduVPN – eduVPN.org</vt:lpstr>
      <vt:lpstr>PowerPoint Presentation</vt:lpstr>
      <vt:lpstr>WiFiMon – geant.org/wifimon</vt:lpstr>
      <vt:lpstr>InAcademia – inacademia.org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Hasleham</dc:creator>
  <cp:lastModifiedBy>Karl Meyer</cp:lastModifiedBy>
  <cp:revision>86</cp:revision>
  <dcterms:created xsi:type="dcterms:W3CDTF">2020-10-20T13:37:06Z</dcterms:created>
  <dcterms:modified xsi:type="dcterms:W3CDTF">2020-10-28T12:54:50Z</dcterms:modified>
</cp:coreProperties>
</file>