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19" r:id="rId1"/>
    <p:sldMasterId id="2147483720" r:id="rId2"/>
    <p:sldMasterId id="2147483721" r:id="rId3"/>
    <p:sldMasterId id="2147483722" r:id="rId4"/>
  </p:sldMasterIdLst>
  <p:notesMasterIdLst>
    <p:notesMasterId r:id="rId33"/>
  </p:notesMasterIdLst>
  <p:sldIdLst>
    <p:sldId id="256" r:id="rId5"/>
    <p:sldId id="261" r:id="rId6"/>
    <p:sldId id="263" r:id="rId7"/>
    <p:sldId id="262" r:id="rId8"/>
    <p:sldId id="264" r:id="rId9"/>
    <p:sldId id="265" r:id="rId10"/>
    <p:sldId id="273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4" r:id="rId19"/>
    <p:sldId id="275" r:id="rId20"/>
    <p:sldId id="276" r:id="rId21"/>
    <p:sldId id="277" r:id="rId22"/>
    <p:sldId id="279" r:id="rId23"/>
    <p:sldId id="281" r:id="rId24"/>
    <p:sldId id="282" r:id="rId25"/>
    <p:sldId id="283" r:id="rId26"/>
    <p:sldId id="280" r:id="rId27"/>
    <p:sldId id="287" r:id="rId28"/>
    <p:sldId id="286" r:id="rId29"/>
    <p:sldId id="288" r:id="rId30"/>
    <p:sldId id="258" r:id="rId31"/>
    <p:sldId id="260" r:id="rId3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FC1"/>
    <a:srgbClr val="C8D3FF"/>
    <a:srgbClr val="E64626"/>
    <a:srgbClr val="AC7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7" d="100"/>
          <a:sy n="157" d="100"/>
        </p:scale>
        <p:origin x="29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5c50dac77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g5c50dac7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4f967a7edb_6_2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g4f967a7edb_6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4f967a7edb_6_3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g4f967a7edb_6_3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5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" name="Google Shape;63;p1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Custom Layout">
  <p:cSld name="27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69" name="Google Shape;69;p1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75" name="Google Shape;75;p1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Custom Layout">
  <p:cSld name="22_Custom Layou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1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87" name="Google Shape;87;p1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76338" y="165198"/>
            <a:ext cx="1175237" cy="668604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637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94" name="Google Shape;94;p20" descr="\\CHFILE02\Folders\Francesca\My Documents\GEANT\GN4\GN4-1\Templates\geant_logo_300dpi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98624" y="4534942"/>
            <a:ext cx="752951" cy="36957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0"/>
          <p:cNvSpPr/>
          <p:nvPr/>
        </p:nvSpPr>
        <p:spPr>
          <a:xfrm>
            <a:off x="7040837" y="4719727"/>
            <a:ext cx="856965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98" name="Google Shape;98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04" name="Google Shape;10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2811" y="-6470"/>
            <a:ext cx="2151189" cy="5150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2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11" name="Google Shape;111;p2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22" name="Google Shape;122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43226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29" name="Google Shape;129;p2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35" name="Google Shape;135;p2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41" name="Google Shape;141;p2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8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ustom Layout">
  <p:cSld name="10_Custom Layou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47" name="Google Shape;147;p2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29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53" name="Google Shape;153;p3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30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59" name="Google Shape;159;p3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1" name="Google Shape;161;p31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65" name="Google Shape;165;p3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32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71" name="Google Shape;171;p3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3" name="Google Shape;173;p33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>
  <p:cSld name="15_Custom Layou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77" name="Google Shape;177;p3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34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83" name="Google Shape;183;p3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35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Custom Layout">
  <p:cSld name="18_Custom Layou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89" name="Google Shape;189;p3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6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95" name="Google Shape;195;p3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7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01" name="Google Shape;201;p3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38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Custom Layout">
  <p:cSld name="21_Custom Layout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07" name="Google Shape;207;p3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39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Custom Layout">
  <p:cSld name="24_Custom Layout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4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13" name="Google Shape;213;p4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4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5" name="Google Shape;215;p40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-41563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4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19" name="Google Shape;219;p4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4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41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4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25" name="Google Shape;225;p4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42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Custom Layout">
  <p:cSld name="28_Custom Layou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4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31" name="Google Shape;231;p4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4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3" name="Google Shape;233;p43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47"/>
          <p:cNvPicPr preferRelativeResize="0"/>
          <p:nvPr/>
        </p:nvPicPr>
        <p:blipFill rotWithShape="1">
          <a:blip r:embed="rId2">
            <a:alphaModFix/>
          </a:blip>
          <a:srcRect l="34640"/>
          <a:stretch/>
        </p:blipFill>
        <p:spPr>
          <a:xfrm>
            <a:off x="7739742" y="0"/>
            <a:ext cx="140425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4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4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4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47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47"/>
          <p:cNvSpPr txBox="1">
            <a:spLocks noGrp="1"/>
          </p:cNvSpPr>
          <p:nvPr>
            <p:ph type="sldNum" idx="12"/>
          </p:nvPr>
        </p:nvSpPr>
        <p:spPr>
          <a:xfrm>
            <a:off x="6373883" y="4722703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8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3" name="Google Shape;263;p4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4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5" name="Google Shape;265;p4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48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69" name="Google Shape;269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4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72" name="Google Shape;272;p49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49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5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84" name="Google Shape;284;p5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5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86" name="Google Shape;286;p51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51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Custom Layout">
  <p:cSld name="22_Custom Layout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5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91" name="Google Shape;291;p5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5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93" name="Google Shape;293;p52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52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5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98" name="Google Shape;298;p5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5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0" name="Google Shape;300;p53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53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5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04" name="Google Shape;304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2811" y="-6469"/>
            <a:ext cx="2151189" cy="5150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5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7" name="Google Shape;307;p54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54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5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12" name="Google Shape;312;p5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5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p55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55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18" name="Google Shape;318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5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5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1" name="Google Shape;321;p56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56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25" name="Google Shape;325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5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5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8" name="Google Shape;328;p57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57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43226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5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33" name="Google Shape;333;p5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5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5" name="Google Shape;335;p58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58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5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5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40" name="Google Shape;340;p5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5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42" name="Google Shape;342;p59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59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6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47" name="Google Shape;347;p6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6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49" name="Google Shape;349;p60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60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ustom Layout">
  <p:cSld name="10_Custom Layout"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6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54" name="Google Shape;354;p6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6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6" name="Google Shape;356;p61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p61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6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61" name="Google Shape;361;p6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6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3" name="Google Shape;363;p62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62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Google Shape;366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6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68" name="Google Shape;368;p6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6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0" name="Google Shape;370;p63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p63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6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6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75" name="Google Shape;375;p6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6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7" name="Google Shape;377;p64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64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p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6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82" name="Google Shape;382;p6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6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4" name="Google Shape;384;p65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65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>
  <p:cSld name="15_Custom Layout"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p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6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89" name="Google Shape;389;p6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6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1" name="Google Shape;391;p66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66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Google Shape;394;p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6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96" name="Google Shape;396;p6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6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8" name="Google Shape;398;p67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67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Custom Layout">
  <p:cSld name="18_Custom Layout"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6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03" name="Google Shape;403;p6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6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05" name="Google Shape;405;p68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68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6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6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10" name="Google Shape;410;p6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6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2" name="Google Shape;412;p69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69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7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17" name="Google Shape;417;p7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7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9" name="Google Shape;419;p70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70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Custom Layout">
  <p:cSld name="21_Custom Layout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" name="Google Shape;422;p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7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24" name="Google Shape;424;p7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7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6" name="Google Shape;426;p71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p71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Custom Layout">
  <p:cSld name="24_Custom Layout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7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31" name="Google Shape;431;p7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7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33" name="Google Shape;433;p72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72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p7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-41563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7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38" name="Google Shape;438;p7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7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40" name="Google Shape;440;p73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p73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7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7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45" name="Google Shape;445;p7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7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47" name="Google Shape;447;p74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74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Custom Layout">
  <p:cSld name="28_Custom Layout"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7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7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52" name="Google Shape;452;p7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7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54" name="Google Shape;454;p75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75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slideLayout" Target="../slideLayouts/slideLayout66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29" Type="http://schemas.openxmlformats.org/officeDocument/2006/relationships/theme" Target="../theme/theme4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28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Relationship Id="rId27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637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749171" y="4672013"/>
            <a:ext cx="99537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236" name="Google Shape;236;p4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7" name="Google Shape;237;p4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8" name="Google Shape;238;p4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9" name="Google Shape;239;p4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0" name="Google Shape;240;p44"/>
          <p:cNvPicPr preferRelativeResize="0"/>
          <p:nvPr/>
        </p:nvPicPr>
        <p:blipFill rotWithShape="1">
          <a:blip r:embed="rId3">
            <a:alphaModFix/>
          </a:blip>
          <a:srcRect l="29113" t="13460" r="32413" b="53353"/>
          <a:stretch/>
        </p:blipFill>
        <p:spPr>
          <a:xfrm flipH="1">
            <a:off x="0" y="-18048"/>
            <a:ext cx="9156607" cy="5161548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44"/>
          <p:cNvSpPr txBox="1"/>
          <p:nvPr/>
        </p:nvSpPr>
        <p:spPr>
          <a:xfrm>
            <a:off x="749171" y="1903679"/>
            <a:ext cx="4565326" cy="354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33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44"/>
          <p:cNvSpPr txBox="1"/>
          <p:nvPr/>
        </p:nvSpPr>
        <p:spPr>
          <a:xfrm>
            <a:off x="749171" y="3833117"/>
            <a:ext cx="1820980" cy="32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500" b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44"/>
          <p:cNvSpPr txBox="1"/>
          <p:nvPr/>
        </p:nvSpPr>
        <p:spPr>
          <a:xfrm>
            <a:off x="749172" y="2517796"/>
            <a:ext cx="3752453" cy="270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44"/>
          <p:cNvSpPr txBox="1"/>
          <p:nvPr/>
        </p:nvSpPr>
        <p:spPr>
          <a:xfrm>
            <a:off x="1216512" y="4581086"/>
            <a:ext cx="1761113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5" name="Google Shape;245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010" y="4618114"/>
            <a:ext cx="426502" cy="272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44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749171" y="390222"/>
            <a:ext cx="1074337" cy="65766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250" name="Google Shape;250;p46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6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1" name="Google Shape;251;p46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46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2" r:id="rId22"/>
    <p:sldLayoutId id="2147483713" r:id="rId23"/>
    <p:sldLayoutId id="2147483714" r:id="rId24"/>
    <p:sldLayoutId id="2147483715" r:id="rId25"/>
    <p:sldLayoutId id="2147483716" r:id="rId26"/>
    <p:sldLayoutId id="2147483717" r:id="rId27"/>
    <p:sldLayoutId id="2147483718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3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7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200"/>
              <a:buFont typeface="Calibri"/>
              <a:buNone/>
            </a:pPr>
            <a:endParaRPr sz="2200"/>
          </a:p>
        </p:txBody>
      </p:sp>
      <p:sp>
        <p:nvSpPr>
          <p:cNvPr id="461" name="Google Shape;461;p7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100"/>
              <a:buNone/>
            </a:pPr>
            <a:endParaRPr/>
          </a:p>
        </p:txBody>
      </p:sp>
      <p:sp>
        <p:nvSpPr>
          <p:cNvPr id="462" name="Google Shape;462;p76"/>
          <p:cNvSpPr txBox="1"/>
          <p:nvPr/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400"/>
              <a:buFont typeface="Calibri"/>
              <a:buNone/>
            </a:pPr>
            <a:r>
              <a:rPr lang="en" sz="2400" b="1" i="0" u="none" strike="noStrike" cap="non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 sz="2400" b="1" i="0" u="none" strike="noStrike" cap="none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76"/>
          <p:cNvSpPr txBox="1"/>
          <p:nvPr/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</a:pPr>
            <a:r>
              <a:rPr lang="en"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Click to edit Master text styles</a:t>
            </a:r>
            <a:endParaRPr sz="1100"/>
          </a:p>
          <a:p>
            <a:pPr marL="520700" marR="0" lvl="1" indent="-177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Second level</a:t>
            </a:r>
            <a:endParaRPr sz="1100"/>
          </a:p>
          <a:p>
            <a:pPr marL="863600" marR="0" lvl="2" indent="-1714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</a:pPr>
            <a:r>
              <a:rPr lang="en"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Third level</a:t>
            </a:r>
            <a:endParaRPr sz="1100"/>
          </a:p>
          <a:p>
            <a:pPr marL="1206500" marR="0" lvl="3" indent="-177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Fourth level</a:t>
            </a:r>
            <a:endParaRPr sz="1100"/>
          </a:p>
          <a:p>
            <a:pPr marL="1549400" marR="0" lvl="4" indent="-177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Fifth level</a:t>
            </a:r>
            <a:endParaRPr sz="1400" b="0" i="0" u="none" strike="noStrike" cap="non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76"/>
          <p:cNvSpPr txBox="1"/>
          <p:nvPr/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24/04/2019</a:t>
            </a:r>
            <a:endParaRPr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76"/>
          <p:cNvSpPr txBox="1"/>
          <p:nvPr/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6" name="Google Shape;466;p76"/>
          <p:cNvPicPr preferRelativeResize="0"/>
          <p:nvPr/>
        </p:nvPicPr>
        <p:blipFill rotWithShape="1">
          <a:blip r:embed="rId3">
            <a:alphaModFix/>
          </a:blip>
          <a:srcRect l="29115" t="13460" r="32412" b="53351"/>
          <a:stretch/>
        </p:blipFill>
        <p:spPr>
          <a:xfrm flipH="1">
            <a:off x="0" y="-18048"/>
            <a:ext cx="9156607" cy="516155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76"/>
          <p:cNvSpPr txBox="1"/>
          <p:nvPr/>
        </p:nvSpPr>
        <p:spPr>
          <a:xfrm>
            <a:off x="662195" y="1375838"/>
            <a:ext cx="5577000" cy="3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Trust &amp; Identity Incubator</a:t>
            </a:r>
            <a:endParaRPr sz="21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18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(De)Provisioning users activity</a:t>
            </a: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76"/>
          <p:cNvSpPr txBox="1"/>
          <p:nvPr/>
        </p:nvSpPr>
        <p:spPr>
          <a:xfrm>
            <a:off x="669328" y="4565458"/>
            <a:ext cx="18210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5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9" name="Google Shape;469;p76"/>
          <p:cNvPicPr preferRelativeResize="0"/>
          <p:nvPr/>
        </p:nvPicPr>
        <p:blipFill rotWithShape="1">
          <a:blip r:embed="rId4">
            <a:alphaModFix/>
          </a:blip>
          <a:srcRect b="-7434"/>
          <a:stretch/>
        </p:blipFill>
        <p:spPr>
          <a:xfrm>
            <a:off x="749171" y="390222"/>
            <a:ext cx="1074337" cy="657668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76"/>
          <p:cNvSpPr txBox="1"/>
          <p:nvPr/>
        </p:nvSpPr>
        <p:spPr>
          <a:xfrm>
            <a:off x="669329" y="2705054"/>
            <a:ext cx="4623000" cy="2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</a:pPr>
            <a:r>
              <a:rPr lang="en-US" sz="1500" b="0" i="1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Uros </a:t>
            </a:r>
            <a:r>
              <a:rPr lang="en-US" sz="1500" b="0" i="1" u="none" strike="noStrike" cap="none" dirty="0" err="1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Stevanovic</a:t>
            </a:r>
            <a:endParaRPr sz="1500" b="0" i="1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76"/>
          <p:cNvSpPr txBox="1"/>
          <p:nvPr/>
        </p:nvSpPr>
        <p:spPr>
          <a:xfrm>
            <a:off x="669329" y="3555653"/>
            <a:ext cx="3752700" cy="2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Sprint </a:t>
            </a:r>
            <a:r>
              <a:rPr lang="en" sz="15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Demo, 2020-07-02</a:t>
            </a:r>
            <a:endParaRPr sz="15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76"/>
          <p:cNvSpPr txBox="1"/>
          <p:nvPr/>
        </p:nvSpPr>
        <p:spPr>
          <a:xfrm>
            <a:off x="662185" y="3917837"/>
            <a:ext cx="17961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8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(at least) solutions:</a:t>
            </a:r>
          </a:p>
          <a:p>
            <a:pPr lvl="1"/>
            <a:r>
              <a:rPr lang="en-US" dirty="0" smtClean="0"/>
              <a:t>PERUN</a:t>
            </a:r>
          </a:p>
          <a:p>
            <a:pPr lvl="1"/>
            <a:r>
              <a:rPr lang="en-US" dirty="0" smtClean="0"/>
              <a:t>FEUDAL</a:t>
            </a:r>
          </a:p>
          <a:p>
            <a:r>
              <a:rPr lang="en-US" dirty="0"/>
              <a:t>Decentralized vs Centralized</a:t>
            </a:r>
          </a:p>
          <a:p>
            <a:r>
              <a:rPr lang="en-US" dirty="0"/>
              <a:t>Asynchronous vs sequential</a:t>
            </a:r>
          </a:p>
          <a:p>
            <a:r>
              <a:rPr lang="en-US" dirty="0"/>
              <a:t>General vs per-service data format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(De)Provision users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52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49171" y="1071038"/>
            <a:ext cx="6475200" cy="3521744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embership Management Service</a:t>
            </a:r>
          </a:p>
          <a:p>
            <a:pPr lvl="1"/>
            <a:r>
              <a:rPr lang="en-US" dirty="0" smtClean="0"/>
              <a:t>VO and group management</a:t>
            </a:r>
          </a:p>
          <a:p>
            <a:pPr lvl="1"/>
            <a:r>
              <a:rPr lang="en-US" dirty="0" smtClean="0"/>
              <a:t>User management</a:t>
            </a:r>
          </a:p>
          <a:p>
            <a:pPr lvl="1"/>
            <a:r>
              <a:rPr lang="en-US" dirty="0" smtClean="0"/>
              <a:t>Service management</a:t>
            </a:r>
          </a:p>
          <a:p>
            <a:pPr lvl="1"/>
            <a:r>
              <a:rPr lang="en-US" dirty="0" smtClean="0"/>
              <a:t>Customizable</a:t>
            </a:r>
          </a:p>
          <a:p>
            <a:r>
              <a:rPr lang="en-US" dirty="0" smtClean="0"/>
              <a:t>Synchronization to/from external source (e.g. LDAP)</a:t>
            </a:r>
          </a:p>
          <a:p>
            <a:r>
              <a:rPr lang="en-US" dirty="0" smtClean="0"/>
              <a:t>REST API</a:t>
            </a:r>
          </a:p>
          <a:p>
            <a:r>
              <a:rPr lang="en-US" dirty="0" smtClean="0"/>
              <a:t>Developed and maintained by CESNET</a:t>
            </a:r>
          </a:p>
          <a:p>
            <a:r>
              <a:rPr lang="en-US" dirty="0" smtClean="0"/>
              <a:t>One use case: MMS for a proxy</a:t>
            </a:r>
          </a:p>
          <a:p>
            <a:r>
              <a:rPr lang="en-US" dirty="0" smtClean="0"/>
              <a:t>Typically “hidden” from a “regular” user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24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PERUN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71" y="948956"/>
            <a:ext cx="6490856" cy="40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384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PERUN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98" y="851973"/>
            <a:ext cx="6783650" cy="404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70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49171" y="1071037"/>
            <a:ext cx="6475200" cy="3417835"/>
          </a:xfrm>
        </p:spPr>
        <p:txBody>
          <a:bodyPr/>
          <a:lstStyle/>
          <a:p>
            <a:r>
              <a:rPr lang="en-US" dirty="0" smtClean="0"/>
              <a:t>Flow </a:t>
            </a:r>
            <a:r>
              <a:rPr lang="en-US" dirty="0"/>
              <a:t>is not </a:t>
            </a:r>
            <a:r>
              <a:rPr lang="en-US" dirty="0" smtClean="0"/>
              <a:t>“</a:t>
            </a:r>
            <a:r>
              <a:rPr lang="en-US" dirty="0"/>
              <a:t>user-centric”, i.e. deployment is typically not decided by the user</a:t>
            </a:r>
          </a:p>
          <a:p>
            <a:r>
              <a:rPr lang="en-US" dirty="0"/>
              <a:t>Centralized model</a:t>
            </a:r>
          </a:p>
          <a:p>
            <a:pPr lvl="1"/>
            <a:r>
              <a:rPr lang="en-US" dirty="0"/>
              <a:t>Master + slave model</a:t>
            </a:r>
          </a:p>
          <a:p>
            <a:pPr lvl="1"/>
            <a:r>
              <a:rPr lang="en-US" dirty="0"/>
              <a:t>More tightly integrated (akin to “business environment”)</a:t>
            </a:r>
          </a:p>
          <a:p>
            <a:pPr lvl="1"/>
            <a:r>
              <a:rPr lang="en-US" dirty="0"/>
              <a:t>Trust level required between sites and PERUN is </a:t>
            </a:r>
            <a:r>
              <a:rPr lang="en-US" dirty="0" smtClean="0"/>
              <a:t>high</a:t>
            </a:r>
            <a:endParaRPr lang="en-US" dirty="0"/>
          </a:p>
          <a:p>
            <a:pPr lvl="1"/>
            <a:r>
              <a:rPr lang="en-US" dirty="0"/>
              <a:t>Customized communication (format per service)</a:t>
            </a:r>
          </a:p>
          <a:p>
            <a:r>
              <a:rPr lang="en-US" dirty="0"/>
              <a:t>Synchronous deployment</a:t>
            </a:r>
          </a:p>
          <a:p>
            <a:pPr lvl="1"/>
            <a:r>
              <a:rPr lang="en-US" dirty="0"/>
              <a:t>Service needs to be online</a:t>
            </a:r>
          </a:p>
          <a:p>
            <a:pPr lvl="1"/>
            <a:r>
              <a:rPr lang="en-US" dirty="0"/>
              <a:t>Typically SSH connection to services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PERUN User Provisioning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243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Federated User Credential Deployment Portal</a:t>
            </a:r>
          </a:p>
          <a:p>
            <a:pPr lvl="1"/>
            <a:r>
              <a:rPr lang="en-US" dirty="0"/>
              <a:t>Web application (OIDC client)</a:t>
            </a:r>
          </a:p>
          <a:p>
            <a:pPr lvl="1"/>
            <a:r>
              <a:rPr lang="en-US" dirty="0"/>
              <a:t>Provision/</a:t>
            </a:r>
            <a:r>
              <a:rPr lang="en-US" dirty="0" err="1"/>
              <a:t>deprovision</a:t>
            </a:r>
            <a:r>
              <a:rPr lang="en-US" dirty="0"/>
              <a:t> users</a:t>
            </a:r>
          </a:p>
          <a:p>
            <a:pPr lvl="1"/>
            <a:r>
              <a:rPr lang="en-US" dirty="0"/>
              <a:t>Deploy credentials (e.g. SSH)</a:t>
            </a:r>
          </a:p>
          <a:p>
            <a:pPr lvl="1"/>
            <a:r>
              <a:rPr lang="en-US" dirty="0" err="1"/>
              <a:t>AuthZ</a:t>
            </a:r>
            <a:r>
              <a:rPr lang="en-US" dirty="0"/>
              <a:t> discrimination</a:t>
            </a:r>
          </a:p>
          <a:p>
            <a:r>
              <a:rPr lang="en-US" dirty="0"/>
              <a:t>Architecture</a:t>
            </a:r>
          </a:p>
          <a:p>
            <a:pPr lvl="1"/>
            <a:r>
              <a:rPr lang="en-US" dirty="0"/>
              <a:t>Web portal (UI)</a:t>
            </a:r>
          </a:p>
          <a:p>
            <a:pPr lvl="1"/>
            <a:r>
              <a:rPr lang="en-US" dirty="0" err="1"/>
              <a:t>Backend+database</a:t>
            </a:r>
            <a:r>
              <a:rPr lang="en-US" dirty="0"/>
              <a:t> (user info and credentials)</a:t>
            </a:r>
          </a:p>
          <a:p>
            <a:pPr lvl="1"/>
            <a:r>
              <a:rPr lang="en-US" dirty="0"/>
              <a:t>Clients (deployed service side) + “adapters”</a:t>
            </a:r>
          </a:p>
          <a:p>
            <a:r>
              <a:rPr lang="en-US" dirty="0"/>
              <a:t>Pub-Sub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660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idx="1"/>
          </p:nvPr>
        </p:nvSpPr>
        <p:spPr>
          <a:xfrm>
            <a:off x="4190829" y="1071038"/>
            <a:ext cx="3823618" cy="3751974"/>
          </a:xfrm>
        </p:spPr>
        <p:txBody>
          <a:bodyPr/>
          <a:lstStyle/>
          <a:p>
            <a:r>
              <a:rPr lang="en-US" sz="1600" dirty="0" smtClean="0"/>
              <a:t>Web portal (user interaction point)</a:t>
            </a:r>
          </a:p>
          <a:p>
            <a:r>
              <a:rPr lang="en-US" sz="1600" dirty="0"/>
              <a:t>REST </a:t>
            </a:r>
            <a:r>
              <a:rPr lang="en-US" sz="1600" dirty="0" smtClean="0"/>
              <a:t>API</a:t>
            </a:r>
          </a:p>
          <a:p>
            <a:r>
              <a:rPr lang="en-US" sz="1600" dirty="0" smtClean="0"/>
              <a:t>Backend</a:t>
            </a:r>
          </a:p>
          <a:p>
            <a:pPr lvl="1"/>
            <a:r>
              <a:rPr lang="en-US" sz="1300" dirty="0" smtClean="0"/>
              <a:t>Django</a:t>
            </a:r>
          </a:p>
          <a:p>
            <a:r>
              <a:rPr lang="en-US" sz="1600" dirty="0" err="1" smtClean="0"/>
              <a:t>RabbitMQ</a:t>
            </a:r>
            <a:r>
              <a:rPr lang="en-US" sz="1600" dirty="0" smtClean="0"/>
              <a:t> (Pub-Sub)</a:t>
            </a:r>
          </a:p>
          <a:p>
            <a:r>
              <a:rPr lang="en-US" sz="1600" dirty="0" smtClean="0"/>
              <a:t>Clients (Go, Python, </a:t>
            </a:r>
            <a:r>
              <a:rPr lang="en-US" sz="1600" dirty="0" err="1" smtClean="0"/>
              <a:t>etc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Scripts</a:t>
            </a:r>
          </a:p>
          <a:p>
            <a:pPr lvl="1"/>
            <a:r>
              <a:rPr lang="en-US" sz="1300" dirty="0" smtClean="0"/>
              <a:t>Adapters</a:t>
            </a:r>
          </a:p>
          <a:p>
            <a:r>
              <a:rPr lang="en-US" sz="1600" dirty="0" smtClean="0"/>
              <a:t>JSON data format:</a:t>
            </a:r>
          </a:p>
          <a:p>
            <a:pPr lvl="1"/>
            <a:r>
              <a:rPr lang="en-US" sz="1300" dirty="0" smtClean="0"/>
              <a:t>Status</a:t>
            </a:r>
          </a:p>
          <a:p>
            <a:pPr lvl="1"/>
            <a:r>
              <a:rPr lang="en-US" sz="1300" dirty="0" smtClean="0"/>
              <a:t>User info</a:t>
            </a:r>
          </a:p>
          <a:p>
            <a:pPr lvl="1"/>
            <a:r>
              <a:rPr lang="en-US" sz="1300" dirty="0" smtClean="0"/>
              <a:t>credentials</a:t>
            </a:r>
          </a:p>
          <a:p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35" y="1129356"/>
            <a:ext cx="3381895" cy="310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3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16" y="997446"/>
            <a:ext cx="4462116" cy="392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49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66044" y="987910"/>
            <a:ext cx="6475200" cy="4048217"/>
          </a:xfrm>
        </p:spPr>
        <p:txBody>
          <a:bodyPr/>
          <a:lstStyle/>
          <a:p>
            <a:r>
              <a:rPr lang="en-US" sz="2000" dirty="0"/>
              <a:t>OIDC client</a:t>
            </a:r>
          </a:p>
          <a:p>
            <a:r>
              <a:rPr lang="en-US" sz="2000" dirty="0"/>
              <a:t>User-centric flow</a:t>
            </a:r>
          </a:p>
          <a:p>
            <a:pPr lvl="1"/>
            <a:r>
              <a:rPr lang="en-US" sz="1600" dirty="0"/>
              <a:t>Typically user is in control</a:t>
            </a:r>
          </a:p>
          <a:p>
            <a:pPr lvl="1"/>
            <a:r>
              <a:rPr lang="en-US" sz="1600" dirty="0"/>
              <a:t>Deployment per service, per VO</a:t>
            </a:r>
          </a:p>
          <a:p>
            <a:r>
              <a:rPr lang="en-US" sz="2000" dirty="0"/>
              <a:t>Decentralized model</a:t>
            </a:r>
          </a:p>
          <a:p>
            <a:pPr lvl="1"/>
            <a:r>
              <a:rPr lang="en-US" sz="1600" dirty="0"/>
              <a:t>Server + client model</a:t>
            </a:r>
          </a:p>
          <a:p>
            <a:pPr lvl="1"/>
            <a:r>
              <a:rPr lang="en-US" sz="1600" dirty="0"/>
              <a:t>Clients runs at sites (admin control), trust level not necessarily very high</a:t>
            </a:r>
          </a:p>
          <a:p>
            <a:pPr lvl="1"/>
            <a:r>
              <a:rPr lang="en-US" sz="1600" dirty="0"/>
              <a:t>Client only receives the info (</a:t>
            </a:r>
            <a:r>
              <a:rPr lang="en-US" sz="1600" dirty="0" err="1"/>
              <a:t>user_info</a:t>
            </a:r>
            <a:r>
              <a:rPr lang="en-US" sz="1600" dirty="0"/>
              <a:t>, JSON)</a:t>
            </a:r>
          </a:p>
          <a:p>
            <a:pPr lvl="1"/>
            <a:r>
              <a:rPr lang="en-US" sz="1600" dirty="0"/>
              <a:t>Standardized communication</a:t>
            </a:r>
          </a:p>
          <a:p>
            <a:r>
              <a:rPr lang="en-US" sz="2000" dirty="0"/>
              <a:t>Asynchronous communication</a:t>
            </a:r>
          </a:p>
          <a:p>
            <a:pPr lvl="1"/>
            <a:r>
              <a:rPr lang="en-US" sz="1600" dirty="0"/>
              <a:t>Pub-sub, outgoing connection at clients</a:t>
            </a:r>
          </a:p>
          <a:p>
            <a:pPr lvl="1"/>
            <a:r>
              <a:rPr lang="en-US" sz="1600" dirty="0"/>
              <a:t>Flexible messaging (resending upon failure, onboarding, </a:t>
            </a:r>
            <a:r>
              <a:rPr lang="en-US" sz="1600" dirty="0" err="1"/>
              <a:t>etc</a:t>
            </a:r>
            <a:r>
              <a:rPr lang="en-US" sz="1600" dirty="0"/>
              <a:t>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452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04884" y="1099088"/>
            <a:ext cx="4100776" cy="3263504"/>
          </a:xfrm>
        </p:spPr>
        <p:txBody>
          <a:bodyPr/>
          <a:lstStyle/>
          <a:p>
            <a:r>
              <a:rPr lang="en-US" sz="1600" dirty="0" smtClean="0"/>
              <a:t>OIDC client</a:t>
            </a:r>
          </a:p>
          <a:p>
            <a:r>
              <a:rPr lang="en-US" sz="1600" dirty="0" smtClean="0"/>
              <a:t>User-centric flow</a:t>
            </a:r>
          </a:p>
          <a:p>
            <a:pPr lvl="1"/>
            <a:r>
              <a:rPr lang="en-US" sz="1300" dirty="0" smtClean="0"/>
              <a:t>Typically user is in control</a:t>
            </a:r>
          </a:p>
          <a:p>
            <a:pPr lvl="1"/>
            <a:r>
              <a:rPr lang="en-US" sz="1300" dirty="0" smtClean="0"/>
              <a:t>Deployment per service, per VO</a:t>
            </a:r>
          </a:p>
          <a:p>
            <a:r>
              <a:rPr lang="en-US" sz="1600" dirty="0" smtClean="0"/>
              <a:t>Decentralized model</a:t>
            </a:r>
          </a:p>
          <a:p>
            <a:pPr lvl="1"/>
            <a:r>
              <a:rPr lang="en-US" sz="1300" dirty="0" smtClean="0"/>
              <a:t>Server + client model</a:t>
            </a:r>
          </a:p>
          <a:p>
            <a:pPr lvl="1"/>
            <a:r>
              <a:rPr lang="en-US" sz="1300" dirty="0" smtClean="0"/>
              <a:t>Clients runs at sites (admin control), trust level not necessarily very high</a:t>
            </a:r>
          </a:p>
          <a:p>
            <a:pPr lvl="1"/>
            <a:r>
              <a:rPr lang="en-US" sz="1300" dirty="0" smtClean="0"/>
              <a:t>Client only receives the info (</a:t>
            </a:r>
            <a:r>
              <a:rPr lang="en-US" sz="1300" dirty="0" err="1" smtClean="0"/>
              <a:t>user_info</a:t>
            </a:r>
            <a:r>
              <a:rPr lang="en-US" sz="1300" dirty="0" smtClean="0"/>
              <a:t>, JSON)</a:t>
            </a:r>
          </a:p>
          <a:p>
            <a:pPr lvl="1"/>
            <a:r>
              <a:rPr lang="en-US" sz="1300" dirty="0" smtClean="0"/>
              <a:t>Standardized communication</a:t>
            </a:r>
          </a:p>
          <a:p>
            <a:r>
              <a:rPr lang="en-US" sz="1600" dirty="0" smtClean="0"/>
              <a:t>Asynchronous communication</a:t>
            </a:r>
          </a:p>
          <a:p>
            <a:pPr lvl="1"/>
            <a:r>
              <a:rPr lang="en-US" sz="1300" dirty="0" smtClean="0"/>
              <a:t>Pub-sub, outgoing connection at clients</a:t>
            </a:r>
          </a:p>
          <a:p>
            <a:pPr lvl="1"/>
            <a:r>
              <a:rPr lang="en-US" sz="1300" dirty="0" smtClean="0"/>
              <a:t>Flexible messaging (resending upon failure, onboarding, </a:t>
            </a:r>
            <a:r>
              <a:rPr lang="en-US" sz="1300" dirty="0" err="1" smtClean="0"/>
              <a:t>etc</a:t>
            </a:r>
            <a:r>
              <a:rPr lang="en-US" sz="1300" dirty="0" smtClean="0"/>
              <a:t>)</a:t>
            </a:r>
          </a:p>
          <a:p>
            <a:pPr lvl="1"/>
            <a:endParaRPr lang="en-US" sz="13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Side-by-side comparison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939796" y="852055"/>
            <a:ext cx="941517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600" b="0" dirty="0" smtClean="0"/>
              <a:t>FEUDAL</a:t>
            </a:r>
            <a:endParaRPr lang="en-US" b="0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4414928" y="1138352"/>
            <a:ext cx="422419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z="1700" dirty="0" smtClean="0"/>
              <a:t>MMS (Membership management service)</a:t>
            </a:r>
          </a:p>
          <a:p>
            <a:pPr lvl="1"/>
            <a:r>
              <a:rPr lang="en-US" sz="1300" dirty="0" smtClean="0"/>
              <a:t>Flow is not very “user-centric”, i.e. deployment is typically not decided by the user</a:t>
            </a:r>
          </a:p>
          <a:p>
            <a:r>
              <a:rPr lang="en-US" sz="1700" dirty="0" smtClean="0"/>
              <a:t>Centralized model</a:t>
            </a:r>
          </a:p>
          <a:p>
            <a:pPr lvl="1"/>
            <a:r>
              <a:rPr lang="en-US" sz="1300" dirty="0" smtClean="0"/>
              <a:t>Master + slave model</a:t>
            </a:r>
          </a:p>
          <a:p>
            <a:pPr lvl="1"/>
            <a:r>
              <a:rPr lang="en-US" sz="1300" dirty="0" smtClean="0"/>
              <a:t>More tightly integrated (akin to “business environment”)</a:t>
            </a:r>
          </a:p>
          <a:p>
            <a:pPr lvl="1"/>
            <a:r>
              <a:rPr lang="en-US" sz="1300" dirty="0" smtClean="0"/>
              <a:t>Trust level required between sites and PERUN is higher</a:t>
            </a:r>
          </a:p>
          <a:p>
            <a:pPr lvl="1"/>
            <a:r>
              <a:rPr lang="en-US" sz="1300" dirty="0" smtClean="0"/>
              <a:t>Customized communication (format per service)</a:t>
            </a:r>
          </a:p>
          <a:p>
            <a:r>
              <a:rPr lang="en-US" sz="1600" dirty="0" smtClean="0"/>
              <a:t>Synchronous deployment</a:t>
            </a:r>
          </a:p>
          <a:p>
            <a:pPr lvl="1"/>
            <a:r>
              <a:rPr lang="en-US" sz="1300" dirty="0" smtClean="0"/>
              <a:t>Service needs to be online</a:t>
            </a:r>
          </a:p>
          <a:p>
            <a:pPr lvl="1"/>
            <a:r>
              <a:rPr lang="en-US" sz="1300" dirty="0" smtClean="0"/>
              <a:t>Typically SSH connection to services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940530" y="852055"/>
            <a:ext cx="941517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600" b="0" dirty="0" smtClean="0"/>
              <a:t>PERUN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8044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02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49171" y="1071038"/>
            <a:ext cx="7421042" cy="3263504"/>
          </a:xfrm>
        </p:spPr>
        <p:txBody>
          <a:bodyPr/>
          <a:lstStyle/>
          <a:p>
            <a:r>
              <a:rPr lang="en-US" dirty="0" smtClean="0"/>
              <a:t>FEUDAL and PERUN have complementing flows/use cases</a:t>
            </a:r>
          </a:p>
          <a:p>
            <a:r>
              <a:rPr lang="en-US" dirty="0" smtClean="0"/>
              <a:t>Tight integration, easy-to-understand deployment, easy VO deployment </a:t>
            </a:r>
            <a:r>
              <a:rPr lang="en-US" dirty="0" smtClean="0">
                <a:sym typeface="Wingdings" panose="05000000000000000000" pitchFamily="2" charset="2"/>
              </a:rPr>
              <a:t> PERUN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Flexible model, user may decide, asynchronous decentralized communication  FEUDAL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174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49171" y="1071038"/>
            <a:ext cx="7421042" cy="3263504"/>
          </a:xfrm>
        </p:spPr>
        <p:txBody>
          <a:bodyPr/>
          <a:lstStyle/>
          <a:p>
            <a:r>
              <a:rPr lang="en-US" dirty="0" smtClean="0"/>
              <a:t>FEUDAL and PERUN have complementing flows/use cases</a:t>
            </a:r>
          </a:p>
          <a:p>
            <a:r>
              <a:rPr lang="en-US" dirty="0" smtClean="0"/>
              <a:t>Tight integration, easy-to-understand deployment, easy VO deployment </a:t>
            </a:r>
            <a:r>
              <a:rPr lang="en-US" dirty="0" smtClean="0">
                <a:sym typeface="Wingdings" panose="05000000000000000000" pitchFamily="2" charset="2"/>
              </a:rPr>
              <a:t> PERUN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Flexible model, user may decide, asynchronous decentralized communication  FEUDAL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marL="9525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How to proceed?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723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49171" y="1071037"/>
            <a:ext cx="6475200" cy="3930453"/>
          </a:xfrm>
        </p:spPr>
        <p:txBody>
          <a:bodyPr/>
          <a:lstStyle/>
          <a:p>
            <a:r>
              <a:rPr lang="en-US" dirty="0" smtClean="0"/>
              <a:t>Not PERUN or FEUDAL, but both</a:t>
            </a:r>
          </a:p>
          <a:p>
            <a:r>
              <a:rPr lang="en-US" dirty="0" smtClean="0"/>
              <a:t>Centralized model needed/expected/reasonable </a:t>
            </a:r>
            <a:r>
              <a:rPr lang="en-US" dirty="0" smtClean="0">
                <a:sym typeface="Wingdings" panose="05000000000000000000" pitchFamily="2" charset="2"/>
              </a:rPr>
              <a:t> PERUN: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Cloud apps (e.g. </a:t>
            </a:r>
            <a:r>
              <a:rPr lang="en-US" dirty="0" err="1" smtClean="0">
                <a:sym typeface="Wingdings" panose="05000000000000000000" pitchFamily="2" charset="2"/>
              </a:rPr>
              <a:t>GSuites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dirty="0" smtClean="0"/>
              <a:t>Mail lists</a:t>
            </a:r>
          </a:p>
          <a:p>
            <a:pPr lvl="1"/>
            <a:r>
              <a:rPr lang="en-US" dirty="0" smtClean="0"/>
              <a:t>LDAP (executed by PERUN)</a:t>
            </a:r>
          </a:p>
          <a:p>
            <a:pPr lvl="1"/>
            <a:r>
              <a:rPr lang="en-US" dirty="0" smtClean="0"/>
              <a:t>Windows apps</a:t>
            </a:r>
          </a:p>
          <a:p>
            <a:r>
              <a:rPr lang="en-US" dirty="0" smtClean="0"/>
              <a:t>Decentralized model </a:t>
            </a:r>
            <a:r>
              <a:rPr lang="en-US" dirty="0" smtClean="0">
                <a:sym typeface="Wingdings" panose="05000000000000000000" pitchFamily="2" charset="2"/>
              </a:rPr>
              <a:t> FEUDAL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Provision users for SSH access to VMs</a:t>
            </a:r>
          </a:p>
          <a:p>
            <a:pPr lvl="1"/>
            <a:r>
              <a:rPr lang="en-US" dirty="0" smtClean="0"/>
              <a:t>LDAP (executed on site’s side)</a:t>
            </a:r>
          </a:p>
          <a:p>
            <a:pPr lvl="1"/>
            <a:r>
              <a:rPr lang="en-US" dirty="0" smtClean="0"/>
              <a:t>Mail lists (via LDAP)</a:t>
            </a:r>
          </a:p>
          <a:p>
            <a:pPr lvl="1"/>
            <a:r>
              <a:rPr lang="en-US" dirty="0" smtClean="0"/>
              <a:t>Further plugins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26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PERUN + FEUDAL:</a:t>
            </a:r>
          </a:p>
          <a:p>
            <a:pPr lvl="1"/>
            <a:r>
              <a:rPr lang="en-US" dirty="0" smtClean="0"/>
              <a:t>PERUN is an MMS (users’ info is up-to-date)</a:t>
            </a:r>
          </a:p>
          <a:p>
            <a:pPr lvl="1"/>
            <a:r>
              <a:rPr lang="en-US" dirty="0" smtClean="0"/>
              <a:t>FEUDAL is a “client” of PERUN (or </a:t>
            </a:r>
            <a:r>
              <a:rPr lang="en-US" dirty="0" smtClean="0"/>
              <a:t>other MMS)</a:t>
            </a:r>
          </a:p>
          <a:p>
            <a:r>
              <a:rPr lang="en-US" dirty="0" smtClean="0"/>
              <a:t>Centralized Model </a:t>
            </a:r>
            <a:r>
              <a:rPr lang="en-US" dirty="0" smtClean="0">
                <a:sym typeface="Wingdings" panose="05000000000000000000" pitchFamily="2" charset="2"/>
              </a:rPr>
              <a:t> PERUN directly executes action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Decentralized Model  PERUN via FEUDAL updates info</a:t>
            </a:r>
          </a:p>
          <a:p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Up-to-date info / </a:t>
            </a:r>
            <a:r>
              <a:rPr lang="en-US" dirty="0" err="1" smtClean="0"/>
              <a:t>Deprovision</a:t>
            </a:r>
            <a:r>
              <a:rPr lang="en-US" dirty="0" smtClean="0"/>
              <a:t>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80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77983" y="1115923"/>
          <a:ext cx="6463144" cy="250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4965">
                  <a:extLst>
                    <a:ext uri="{9D8B030D-6E8A-4147-A177-3AD203B41FA5}">
                      <a16:colId xmlns:a16="http://schemas.microsoft.com/office/drawing/2014/main" val="1756656925"/>
                    </a:ext>
                  </a:extLst>
                </a:gridCol>
                <a:gridCol w="1115220">
                  <a:extLst>
                    <a:ext uri="{9D8B030D-6E8A-4147-A177-3AD203B41FA5}">
                      <a16:colId xmlns:a16="http://schemas.microsoft.com/office/drawing/2014/main" val="2734437339"/>
                    </a:ext>
                  </a:extLst>
                </a:gridCol>
                <a:gridCol w="3852959">
                  <a:extLst>
                    <a:ext uri="{9D8B030D-6E8A-4147-A177-3AD203B41FA5}">
                      <a16:colId xmlns:a16="http://schemas.microsoft.com/office/drawing/2014/main" val="26104825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PATH</a:t>
                      </a:r>
                      <a:endParaRPr lang="en-US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METHOD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0387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at/</a:t>
                      </a:r>
                      <a:endParaRPr lang="en-US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Update a user using an access token. The access token is used to retrieve an up-to-date </a:t>
                      </a:r>
                      <a:r>
                        <a:rPr lang="en-US" dirty="0" err="1" smtClean="0"/>
                        <a:t>userinfo</a:t>
                      </a:r>
                      <a:r>
                        <a:rPr lang="en-US" dirty="0" smtClean="0"/>
                        <a:t>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528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userinfo</a:t>
                      </a:r>
                      <a:r>
                        <a:rPr lang="en-US" dirty="0" smtClean="0"/>
                        <a:t>/ </a:t>
                      </a:r>
                      <a:endParaRPr lang="en-US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Update a user using a plain </a:t>
                      </a:r>
                      <a:r>
                        <a:rPr lang="en-US" dirty="0" err="1" smtClean="0"/>
                        <a:t>userinfo</a:t>
                      </a:r>
                      <a:r>
                        <a:rPr lang="en-US" dirty="0" smtClean="0"/>
                        <a:t>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5491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users/</a:t>
                      </a:r>
                    </a:p>
                    <a:p>
                      <a:r>
                        <a:rPr lang="en-US" dirty="0" smtClean="0"/>
                        <a:t>users/?</a:t>
                      </a:r>
                      <a:r>
                        <a:rPr lang="en-US" dirty="0" err="1" smtClean="0"/>
                        <a:t>vo</a:t>
                      </a:r>
                      <a:r>
                        <a:rPr lang="en-US" dirty="0" smtClean="0"/>
                        <a:t>=&lt;</a:t>
                      </a:r>
                      <a:r>
                        <a:rPr lang="en-US" dirty="0" err="1" smtClean="0"/>
                        <a:t>vo</a:t>
                      </a:r>
                      <a:r>
                        <a:rPr lang="en-US" dirty="0" smtClean="0"/>
                        <a:t>&gt;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Retrieve the subjects of the registered users. Can be filtered by vo.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0210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user/&lt;sub&gt;/</a:t>
                      </a:r>
                      <a:endParaRPr lang="en-US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DELETE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Check if the user with sub &lt;sub&gt; is registered.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Delete the user with sub &lt;sub&gt; from feudal.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6708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265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idx="1"/>
          </p:nvPr>
        </p:nvSpPr>
        <p:spPr>
          <a:xfrm>
            <a:off x="651448" y="1022919"/>
            <a:ext cx="6475200" cy="3263400"/>
          </a:xfrm>
        </p:spPr>
        <p:txBody>
          <a:bodyPr/>
          <a:lstStyle/>
          <a:p>
            <a:r>
              <a:rPr lang="en-US" sz="1800" dirty="0" smtClean="0"/>
              <a:t>JSON based API, </a:t>
            </a:r>
            <a:r>
              <a:rPr lang="en-US" sz="1800" dirty="0" err="1" smtClean="0"/>
              <a:t>userinfo</a:t>
            </a:r>
            <a:r>
              <a:rPr lang="en-US" sz="1800" dirty="0" smtClean="0"/>
              <a:t> </a:t>
            </a:r>
            <a:endParaRPr lang="en-US" sz="1500" dirty="0"/>
          </a:p>
          <a:p>
            <a:r>
              <a:rPr lang="en-US" sz="1800" dirty="0" smtClean="0"/>
              <a:t>API:</a:t>
            </a:r>
            <a:endParaRPr lang="en-US" sz="1600" dirty="0"/>
          </a:p>
          <a:p>
            <a:pPr lvl="1"/>
            <a:r>
              <a:rPr lang="en-US" sz="1500" dirty="0" smtClean="0"/>
              <a:t>Get all users (also per VO)</a:t>
            </a:r>
          </a:p>
          <a:p>
            <a:pPr lvl="1"/>
            <a:r>
              <a:rPr lang="en-US" sz="1500" dirty="0" smtClean="0"/>
              <a:t>Update user info</a:t>
            </a:r>
          </a:p>
          <a:p>
            <a:pPr lvl="1"/>
            <a:r>
              <a:rPr lang="en-US" sz="1500" dirty="0" smtClean="0"/>
              <a:t>Delete a user</a:t>
            </a:r>
          </a:p>
          <a:p>
            <a:pPr lvl="1"/>
            <a:r>
              <a:rPr lang="en-US" sz="1500" dirty="0" smtClean="0"/>
              <a:t>Check if user exists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77743" y="852055"/>
            <a:ext cx="453681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{</a:t>
            </a:r>
          </a:p>
          <a:p>
            <a:r>
              <a:rPr lang="en-US" sz="1100" dirty="0"/>
              <a:t>    "</a:t>
            </a:r>
            <a:r>
              <a:rPr lang="en-US" sz="1100" dirty="0" err="1"/>
              <a:t>userinfo</a:t>
            </a:r>
            <a:r>
              <a:rPr lang="en-US" sz="1100" dirty="0"/>
              <a:t>": {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iss</a:t>
            </a:r>
            <a:r>
              <a:rPr lang="en-US" sz="1100" dirty="0"/>
              <a:t>": "https://proxy.acc.eduteams.org",</a:t>
            </a:r>
          </a:p>
          <a:p>
            <a:r>
              <a:rPr lang="en-US" sz="1100" dirty="0"/>
              <a:t>        "sub": </a:t>
            </a:r>
            <a:r>
              <a:rPr lang="en-US" sz="1100" dirty="0" smtClean="0"/>
              <a:t>“&lt;sub&gt;@eduteams.org</a:t>
            </a:r>
            <a:r>
              <a:rPr lang="en-US" sz="1100" dirty="0"/>
              <a:t>",</a:t>
            </a:r>
          </a:p>
          <a:p>
            <a:r>
              <a:rPr lang="en-US" sz="1100" dirty="0"/>
              <a:t>        "name": "Uros Stevanovic",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given_name</a:t>
            </a:r>
            <a:r>
              <a:rPr lang="en-US" sz="1100" dirty="0"/>
              <a:t>": "Uros",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family_name</a:t>
            </a:r>
            <a:r>
              <a:rPr lang="en-US" sz="1100" dirty="0"/>
              <a:t>": "Stevanovic",</a:t>
            </a:r>
          </a:p>
          <a:p>
            <a:r>
              <a:rPr lang="en-US" sz="1100" dirty="0"/>
              <a:t>        "email": "uros.stevanovic@kit.edu",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ssh_key</a:t>
            </a:r>
            <a:r>
              <a:rPr lang="en-US" sz="1100" dirty="0"/>
              <a:t>": </a:t>
            </a:r>
            <a:r>
              <a:rPr lang="en-US" sz="1100" dirty="0" smtClean="0"/>
              <a:t>“&lt;</a:t>
            </a:r>
            <a:r>
              <a:rPr lang="en-US" sz="1100" dirty="0" err="1" smtClean="0"/>
              <a:t>some_key</a:t>
            </a:r>
            <a:r>
              <a:rPr lang="en-US" sz="1100" dirty="0" smtClean="0"/>
              <a:t>&gt;",</a:t>
            </a:r>
            <a:endParaRPr lang="en-US" sz="1100" dirty="0"/>
          </a:p>
          <a:p>
            <a:r>
              <a:rPr lang="en-US" sz="1100" dirty="0"/>
              <a:t>        "</a:t>
            </a:r>
            <a:r>
              <a:rPr lang="en-US" sz="1100" dirty="0" err="1"/>
              <a:t>eduperson_entitlement</a:t>
            </a:r>
            <a:r>
              <a:rPr lang="en-US" sz="1100" dirty="0"/>
              <a:t>": [ </a:t>
            </a:r>
            <a:r>
              <a:rPr lang="en-US" sz="1100" dirty="0" smtClean="0"/>
              <a:t>“&lt;group1&gt;",</a:t>
            </a:r>
            <a:endParaRPr lang="en-US" sz="1100" dirty="0"/>
          </a:p>
          <a:p>
            <a:r>
              <a:rPr lang="en-US" sz="1100" dirty="0"/>
              <a:t>                                   </a:t>
            </a:r>
            <a:r>
              <a:rPr lang="en-US" sz="1100" dirty="0" smtClean="0"/>
              <a:t>“&lt;group2&gt;"</a:t>
            </a:r>
            <a:endParaRPr lang="en-US" sz="1100" dirty="0"/>
          </a:p>
          <a:p>
            <a:r>
              <a:rPr lang="en-US" sz="1100" dirty="0"/>
              <a:t>        ],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eduperson_targeted_id</a:t>
            </a:r>
            <a:r>
              <a:rPr lang="en-US" sz="1100" dirty="0"/>
              <a:t>": [ </a:t>
            </a:r>
            <a:r>
              <a:rPr lang="en-US" sz="1100" dirty="0" smtClean="0"/>
              <a:t>“&lt;some string&gt;@eduteams.org</a:t>
            </a:r>
            <a:r>
              <a:rPr lang="en-US" sz="1100" dirty="0"/>
              <a:t>" ],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eduperson_principal_name</a:t>
            </a:r>
            <a:r>
              <a:rPr lang="en-US" sz="1100" dirty="0"/>
              <a:t>": [ "urost@acc.eduteams.org" ],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eduperson_scoped_affiliation</a:t>
            </a:r>
            <a:r>
              <a:rPr lang="en-US" sz="1100" dirty="0"/>
              <a:t>": [ "member@acc.eduteams.org" ]</a:t>
            </a:r>
          </a:p>
          <a:p>
            <a:r>
              <a:rPr lang="en-US" sz="1100" dirty="0"/>
              <a:t>    }</a:t>
            </a:r>
          </a:p>
          <a:p>
            <a:r>
              <a:rPr lang="en-US" sz="1100" dirty="0"/>
              <a:t>    </a:t>
            </a:r>
          </a:p>
          <a:p>
            <a:r>
              <a:rPr lang="en-US" sz="1100" dirty="0" smtClean="0"/>
              <a:t>}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86153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FEUDAL “look and feel” + SSH use case</a:t>
            </a:r>
          </a:p>
          <a:p>
            <a:r>
              <a:rPr lang="en-US" dirty="0" smtClean="0"/>
              <a:t>FEUDAL API (MMS + FEUDAL)</a:t>
            </a:r>
          </a:p>
          <a:p>
            <a:r>
              <a:rPr lang="en-US" dirty="0" smtClean="0"/>
              <a:t>FEUDAL update of user info</a:t>
            </a:r>
          </a:p>
          <a:p>
            <a:r>
              <a:rPr lang="en-US" dirty="0" smtClean="0"/>
              <a:t>FEUDAL LDAP use case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8981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7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200"/>
              <a:buFont typeface="Calibri"/>
              <a:buNone/>
            </a:pPr>
            <a:r>
              <a:rPr lang="en" sz="2200"/>
              <a:t> Achievements</a:t>
            </a:r>
            <a:endParaRPr sz="2200"/>
          </a:p>
        </p:txBody>
      </p:sp>
      <p:pic>
        <p:nvPicPr>
          <p:cNvPr id="487" name="Google Shape;487;p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186" y="413805"/>
            <a:ext cx="553316" cy="553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7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02235" y="0"/>
            <a:ext cx="1456677" cy="5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Placeholder 1"/>
          <p:cNvSpPr>
            <a:spLocks noGrp="1"/>
          </p:cNvSpPr>
          <p:nvPr>
            <p:ph type="body" idx="1"/>
          </p:nvPr>
        </p:nvSpPr>
        <p:spPr>
          <a:xfrm>
            <a:off x="749170" y="1071038"/>
            <a:ext cx="7169533" cy="3263400"/>
          </a:xfrm>
        </p:spPr>
        <p:txBody>
          <a:bodyPr/>
          <a:lstStyle/>
          <a:p>
            <a:r>
              <a:rPr lang="en-US" dirty="0" smtClean="0"/>
              <a:t>Provision </a:t>
            </a:r>
            <a:r>
              <a:rPr lang="en-US" dirty="0" smtClean="0"/>
              <a:t>users, via PERUN</a:t>
            </a:r>
            <a:r>
              <a:rPr lang="en-US" smtClean="0"/>
              <a:t>, FEUDAL, </a:t>
            </a:r>
            <a:r>
              <a:rPr lang="en-US" dirty="0" smtClean="0"/>
              <a:t>or PERUN+FEUDAL:</a:t>
            </a:r>
            <a:endParaRPr lang="en-US" dirty="0" smtClean="0"/>
          </a:p>
          <a:p>
            <a:pPr lvl="1"/>
            <a:r>
              <a:rPr lang="en-US" dirty="0" smtClean="0"/>
              <a:t>Cloud applications</a:t>
            </a:r>
          </a:p>
          <a:p>
            <a:pPr lvl="1"/>
            <a:r>
              <a:rPr lang="en-US" dirty="0" smtClean="0"/>
              <a:t>LDAP (+ Mail lists)</a:t>
            </a:r>
          </a:p>
          <a:p>
            <a:pPr lvl="1"/>
            <a:r>
              <a:rPr lang="en-US" dirty="0" smtClean="0"/>
              <a:t>Access to VMs (SSH)</a:t>
            </a:r>
          </a:p>
          <a:p>
            <a:pPr lvl="1"/>
            <a:r>
              <a:rPr lang="en-US" dirty="0" smtClean="0"/>
              <a:t>Windows applications</a:t>
            </a:r>
          </a:p>
          <a:p>
            <a:r>
              <a:rPr lang="en-US" dirty="0" smtClean="0"/>
              <a:t>Centralized + </a:t>
            </a:r>
            <a:r>
              <a:rPr lang="en-US" dirty="0" smtClean="0"/>
              <a:t>Decentralized</a:t>
            </a:r>
            <a:endParaRPr lang="en-US" dirty="0" smtClean="0"/>
          </a:p>
          <a:p>
            <a:r>
              <a:rPr lang="en-US" dirty="0" smtClean="0"/>
              <a:t>Up-to-date info</a:t>
            </a:r>
          </a:p>
          <a:p>
            <a:r>
              <a:rPr lang="en-US" dirty="0" err="1" smtClean="0"/>
              <a:t>Deprovision</a:t>
            </a:r>
            <a:r>
              <a:rPr lang="en-US" dirty="0" smtClean="0"/>
              <a:t> users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417032" y="1225296"/>
            <a:ext cx="2507096" cy="3304032"/>
          </a:xfrm>
          <a:prstGeom prst="roundRect">
            <a:avLst/>
          </a:prstGeom>
          <a:solidFill>
            <a:srgbClr val="C8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71" y="1461556"/>
            <a:ext cx="1772915" cy="1772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732" y="3535349"/>
            <a:ext cx="518491" cy="5184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52" y="3644956"/>
            <a:ext cx="466881" cy="4668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620" y="3320202"/>
            <a:ext cx="588777" cy="5887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13298" y="4531725"/>
            <a:ext cx="655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i="1" dirty="0" smtClean="0"/>
              <a:t>user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69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6054436" y="1156851"/>
            <a:ext cx="1641764" cy="3372477"/>
          </a:xfrm>
          <a:prstGeom prst="roundRect">
            <a:avLst/>
          </a:prstGeom>
          <a:solidFill>
            <a:srgbClr val="FFC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17032" y="1225296"/>
            <a:ext cx="2507096" cy="3304032"/>
          </a:xfrm>
          <a:prstGeom prst="roundRect">
            <a:avLst/>
          </a:prstGeom>
          <a:solidFill>
            <a:srgbClr val="C8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71" y="1461556"/>
            <a:ext cx="1772915" cy="1772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732" y="3535349"/>
            <a:ext cx="518491" cy="5184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52" y="3644956"/>
            <a:ext cx="466881" cy="4668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620" y="3320202"/>
            <a:ext cx="588777" cy="5887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841" y="1156851"/>
            <a:ext cx="1116124" cy="11161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150" y="2144840"/>
            <a:ext cx="1175362" cy="11753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210" y="3402458"/>
            <a:ext cx="1175613" cy="11756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13298" y="4531725"/>
            <a:ext cx="655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i="1" dirty="0" smtClean="0"/>
              <a:t>user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579762" y="4531724"/>
            <a:ext cx="1088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i="1" dirty="0" smtClean="0"/>
              <a:t>resources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58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417032" y="1225296"/>
            <a:ext cx="2507096" cy="3304032"/>
          </a:xfrm>
          <a:prstGeom prst="roundRect">
            <a:avLst/>
          </a:prstGeom>
          <a:solidFill>
            <a:srgbClr val="C8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054436" y="1156851"/>
            <a:ext cx="1641764" cy="3372477"/>
          </a:xfrm>
          <a:prstGeom prst="roundRect">
            <a:avLst/>
          </a:prstGeom>
          <a:solidFill>
            <a:srgbClr val="FFC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71" y="1461556"/>
            <a:ext cx="1772915" cy="1772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732" y="3535349"/>
            <a:ext cx="518491" cy="5184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52" y="3644956"/>
            <a:ext cx="466881" cy="4668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620" y="3320202"/>
            <a:ext cx="588777" cy="5887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841" y="1156851"/>
            <a:ext cx="1116124" cy="11161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150" y="2144840"/>
            <a:ext cx="1175362" cy="11753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210" y="3402458"/>
            <a:ext cx="1175613" cy="117561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67" y="1524334"/>
            <a:ext cx="3001818" cy="2341418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3339354" y="3908979"/>
            <a:ext cx="2299855" cy="35625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13298" y="4531725"/>
            <a:ext cx="655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i="1" dirty="0" smtClean="0"/>
              <a:t>user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579762" y="4531724"/>
            <a:ext cx="1088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i="1" dirty="0" smtClean="0"/>
              <a:t>resources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944902" y="4529328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i="1" dirty="0" smtClean="0"/>
              <a:t>AAI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64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702062" y="1118682"/>
            <a:ext cx="1641764" cy="3372477"/>
          </a:xfrm>
          <a:prstGeom prst="roundRect">
            <a:avLst/>
          </a:prstGeom>
          <a:solidFill>
            <a:srgbClr val="FFC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551641" y="1071038"/>
            <a:ext cx="5518632" cy="3263400"/>
          </a:xfrm>
        </p:spPr>
        <p:txBody>
          <a:bodyPr/>
          <a:lstStyle/>
          <a:p>
            <a:r>
              <a:rPr lang="en-US" sz="1800" dirty="0" smtClean="0"/>
              <a:t>Using web services typically involves “in-time” release of attributes</a:t>
            </a:r>
          </a:p>
          <a:p>
            <a:pPr lvl="1"/>
            <a:r>
              <a:rPr lang="en-US" sz="1500" dirty="0" smtClean="0"/>
              <a:t>Up-to-date info (e.g. behind a proxy/</a:t>
            </a:r>
            <a:r>
              <a:rPr lang="en-US" sz="1500" dirty="0" err="1" smtClean="0"/>
              <a:t>IdP</a:t>
            </a:r>
            <a:r>
              <a:rPr lang="en-US" sz="1500" dirty="0" smtClean="0"/>
              <a:t>)</a:t>
            </a:r>
          </a:p>
          <a:p>
            <a:pPr lvl="1"/>
            <a:r>
              <a:rPr lang="en-US" sz="1500" dirty="0" smtClean="0"/>
              <a:t>Flows are well defined</a:t>
            </a:r>
          </a:p>
          <a:p>
            <a:pPr lvl="1"/>
            <a:r>
              <a:rPr lang="en-US" sz="1500" dirty="0" smtClean="0"/>
              <a:t>Numerous activities are solving this problem</a:t>
            </a:r>
          </a:p>
          <a:p>
            <a:r>
              <a:rPr lang="en-US" sz="1800" dirty="0" smtClean="0"/>
              <a:t>Non-web services require “specialized” flow</a:t>
            </a:r>
          </a:p>
          <a:p>
            <a:pPr lvl="1"/>
            <a:r>
              <a:rPr lang="en-US" sz="1500" dirty="0" smtClean="0"/>
              <a:t>Additional credentials (e.g. SSH keys)</a:t>
            </a:r>
          </a:p>
          <a:p>
            <a:pPr lvl="1"/>
            <a:r>
              <a:rPr lang="en-US" sz="1500" dirty="0" smtClean="0"/>
              <a:t>Once created, users “bypassing” </a:t>
            </a:r>
            <a:r>
              <a:rPr lang="en-US" sz="1500" dirty="0" err="1" smtClean="0"/>
              <a:t>IdPs</a:t>
            </a:r>
            <a:r>
              <a:rPr lang="en-US" sz="1500" dirty="0" smtClean="0"/>
              <a:t> (or proxies)</a:t>
            </a:r>
            <a:endParaRPr lang="en-US" sz="1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vs non-web services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68" y="1071038"/>
            <a:ext cx="1116124" cy="11161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77" y="2059027"/>
            <a:ext cx="1175362" cy="11753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37" y="3316645"/>
            <a:ext cx="1175613" cy="117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3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702062" y="1118682"/>
            <a:ext cx="1641764" cy="3372477"/>
          </a:xfrm>
          <a:prstGeom prst="roundRect">
            <a:avLst/>
          </a:prstGeom>
          <a:solidFill>
            <a:srgbClr val="FFC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551641" y="1071038"/>
            <a:ext cx="5518632" cy="3263400"/>
          </a:xfrm>
        </p:spPr>
        <p:txBody>
          <a:bodyPr/>
          <a:lstStyle/>
          <a:p>
            <a:r>
              <a:rPr lang="en-US" sz="1800" dirty="0" smtClean="0"/>
              <a:t>Provision (and </a:t>
            </a:r>
            <a:r>
              <a:rPr lang="en-US" sz="1800" dirty="0" err="1" smtClean="0"/>
              <a:t>deprovision</a:t>
            </a:r>
            <a:r>
              <a:rPr lang="en-US" sz="1800" dirty="0" smtClean="0"/>
              <a:t>) users:</a:t>
            </a:r>
            <a:endParaRPr lang="en-US" dirty="0" smtClean="0"/>
          </a:p>
          <a:p>
            <a:pPr lvl="1"/>
            <a:r>
              <a:rPr lang="en-US" sz="1500" dirty="0" smtClean="0"/>
              <a:t>Create accounts</a:t>
            </a:r>
          </a:p>
          <a:p>
            <a:pPr lvl="1"/>
            <a:r>
              <a:rPr lang="en-US" sz="1500" dirty="0" smtClean="0"/>
              <a:t>Provide necessary info to services</a:t>
            </a:r>
          </a:p>
          <a:p>
            <a:pPr lvl="1"/>
            <a:r>
              <a:rPr lang="en-US" sz="1500" dirty="0"/>
              <a:t>Provide access credentials (e.g. SSH keys</a:t>
            </a:r>
            <a:r>
              <a:rPr lang="en-US" sz="1500" dirty="0" smtClean="0"/>
              <a:t>)</a:t>
            </a:r>
            <a:endParaRPr lang="en-US" sz="1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Users</a:t>
            </a:r>
            <a:r>
              <a:rPr lang="en-US" dirty="0" smtClean="0"/>
              <a:t> using </a:t>
            </a:r>
            <a:r>
              <a:rPr lang="en-US" i="1" dirty="0" smtClean="0"/>
              <a:t>resources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68" y="1071038"/>
            <a:ext cx="1116124" cy="11161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77" y="2059027"/>
            <a:ext cx="1175362" cy="11753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37" y="3316645"/>
            <a:ext cx="1175613" cy="117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1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702062" y="1118682"/>
            <a:ext cx="1641764" cy="3372477"/>
          </a:xfrm>
          <a:prstGeom prst="roundRect">
            <a:avLst/>
          </a:prstGeom>
          <a:solidFill>
            <a:srgbClr val="FFC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551641" y="1071038"/>
            <a:ext cx="5518632" cy="3263400"/>
          </a:xfrm>
        </p:spPr>
        <p:txBody>
          <a:bodyPr/>
          <a:lstStyle/>
          <a:p>
            <a:r>
              <a:rPr lang="en-US" sz="1800" dirty="0" smtClean="0"/>
              <a:t>Provision (and </a:t>
            </a:r>
            <a:r>
              <a:rPr lang="en-US" sz="1800" dirty="0" err="1" smtClean="0"/>
              <a:t>deprovision</a:t>
            </a:r>
            <a:r>
              <a:rPr lang="en-US" sz="1800" dirty="0" smtClean="0"/>
              <a:t>) users:</a:t>
            </a:r>
            <a:endParaRPr lang="en-US" dirty="0" smtClean="0"/>
          </a:p>
          <a:p>
            <a:pPr lvl="1"/>
            <a:r>
              <a:rPr lang="en-US" sz="1500" dirty="0" smtClean="0"/>
              <a:t>Create accounts</a:t>
            </a:r>
          </a:p>
          <a:p>
            <a:pPr lvl="1"/>
            <a:r>
              <a:rPr lang="en-US" sz="1500" dirty="0" smtClean="0"/>
              <a:t>Provide necessary info to services</a:t>
            </a:r>
          </a:p>
          <a:p>
            <a:pPr lvl="1"/>
            <a:r>
              <a:rPr lang="en-US" sz="1500" dirty="0"/>
              <a:t>Provide access credentials (e.g. SSH keys</a:t>
            </a:r>
            <a:r>
              <a:rPr lang="en-US" sz="1500" dirty="0" smtClean="0"/>
              <a:t>)</a:t>
            </a:r>
          </a:p>
          <a:p>
            <a:r>
              <a:rPr lang="en-US" sz="1800" dirty="0" smtClean="0"/>
              <a:t>Information up-to-date?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Users</a:t>
            </a:r>
            <a:r>
              <a:rPr lang="en-US" dirty="0" smtClean="0"/>
              <a:t> using </a:t>
            </a:r>
            <a:r>
              <a:rPr lang="en-US" i="1" dirty="0" smtClean="0"/>
              <a:t>resources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68" y="1071038"/>
            <a:ext cx="1116124" cy="11161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77" y="2059027"/>
            <a:ext cx="1175362" cy="11753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37" y="3316645"/>
            <a:ext cx="1175613" cy="117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702062" y="1118682"/>
            <a:ext cx="1641764" cy="3372477"/>
          </a:xfrm>
          <a:prstGeom prst="roundRect">
            <a:avLst/>
          </a:prstGeom>
          <a:solidFill>
            <a:srgbClr val="FFC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551641" y="1071038"/>
            <a:ext cx="5518632" cy="3263400"/>
          </a:xfrm>
        </p:spPr>
        <p:txBody>
          <a:bodyPr/>
          <a:lstStyle/>
          <a:p>
            <a:r>
              <a:rPr lang="en-US" sz="1800" dirty="0" smtClean="0"/>
              <a:t>Provision (and </a:t>
            </a:r>
            <a:r>
              <a:rPr lang="en-US" sz="1800" dirty="0" err="1" smtClean="0"/>
              <a:t>deprovision</a:t>
            </a:r>
            <a:r>
              <a:rPr lang="en-US" sz="1800" dirty="0" smtClean="0"/>
              <a:t>) users:</a:t>
            </a:r>
            <a:endParaRPr lang="en-US" dirty="0" smtClean="0"/>
          </a:p>
          <a:p>
            <a:pPr lvl="1"/>
            <a:r>
              <a:rPr lang="en-US" sz="1500" dirty="0" smtClean="0"/>
              <a:t>Create accounts</a:t>
            </a:r>
          </a:p>
          <a:p>
            <a:pPr lvl="1"/>
            <a:r>
              <a:rPr lang="en-US" sz="1500" dirty="0" smtClean="0"/>
              <a:t>Provide necessary info to services</a:t>
            </a:r>
          </a:p>
          <a:p>
            <a:pPr lvl="1"/>
            <a:r>
              <a:rPr lang="en-US" sz="1500" dirty="0" smtClean="0"/>
              <a:t>Provide access credentials (e.g. SSH keys)</a:t>
            </a:r>
          </a:p>
          <a:p>
            <a:r>
              <a:rPr lang="en-US" sz="1800" dirty="0" smtClean="0"/>
              <a:t>Information up-to-date?</a:t>
            </a:r>
          </a:p>
          <a:p>
            <a:r>
              <a:rPr lang="en-US" sz="1800" dirty="0" err="1" smtClean="0"/>
              <a:t>Deprovision</a:t>
            </a:r>
            <a:r>
              <a:rPr lang="en-US" sz="1800" dirty="0" smtClean="0"/>
              <a:t> users?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Users</a:t>
            </a:r>
            <a:r>
              <a:rPr lang="en-US" dirty="0" smtClean="0"/>
              <a:t> using </a:t>
            </a:r>
            <a:r>
              <a:rPr lang="en-US" i="1" dirty="0" smtClean="0"/>
              <a:t>resources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68" y="1071038"/>
            <a:ext cx="1116124" cy="11161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77" y="2059027"/>
            <a:ext cx="1175362" cy="11753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37" y="3316645"/>
            <a:ext cx="1175613" cy="117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4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1094</Words>
  <Application>Microsoft Office PowerPoint</Application>
  <PresentationFormat>On-screen Show (16:9)</PresentationFormat>
  <Paragraphs>229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Wingdings</vt:lpstr>
      <vt:lpstr>Simple Light</vt:lpstr>
      <vt:lpstr>Office Theme</vt:lpstr>
      <vt:lpstr>1_Custom Design</vt:lpstr>
      <vt:lpstr>Office Theme</vt:lpstr>
      <vt:lpstr>PowerPoint Presentation</vt:lpstr>
      <vt:lpstr>Remote access</vt:lpstr>
      <vt:lpstr>Remote access</vt:lpstr>
      <vt:lpstr>Remote access</vt:lpstr>
      <vt:lpstr>Remote access</vt:lpstr>
      <vt:lpstr>Web vs non-web services</vt:lpstr>
      <vt:lpstr>Users using resources</vt:lpstr>
      <vt:lpstr>Users using resources</vt:lpstr>
      <vt:lpstr>Users using resources</vt:lpstr>
      <vt:lpstr>(De)Provision users activity</vt:lpstr>
      <vt:lpstr>PERUN</vt:lpstr>
      <vt:lpstr>PERUN</vt:lpstr>
      <vt:lpstr>PERUN</vt:lpstr>
      <vt:lpstr>PERUN User Provisioning </vt:lpstr>
      <vt:lpstr>FEUDAL</vt:lpstr>
      <vt:lpstr>FEUDAL</vt:lpstr>
      <vt:lpstr>FEUDAL</vt:lpstr>
      <vt:lpstr>FEUDAL</vt:lpstr>
      <vt:lpstr>Side-by-side comparison</vt:lpstr>
      <vt:lpstr>Usage consideration</vt:lpstr>
      <vt:lpstr>Usage consideration</vt:lpstr>
      <vt:lpstr>Use cases</vt:lpstr>
      <vt:lpstr>Up-to-date info / Deprovision users</vt:lpstr>
      <vt:lpstr>API</vt:lpstr>
      <vt:lpstr>API</vt:lpstr>
      <vt:lpstr>DEMO</vt:lpstr>
      <vt:lpstr> Achievements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uros</dc:creator>
  <cp:lastModifiedBy>Uros Uros</cp:lastModifiedBy>
  <cp:revision>19</cp:revision>
  <dcterms:modified xsi:type="dcterms:W3CDTF">2020-07-02T12:10:37Z</dcterms:modified>
</cp:coreProperties>
</file>