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488" r:id="rId3"/>
    <p:sldId id="510" r:id="rId4"/>
    <p:sldId id="511" r:id="rId5"/>
    <p:sldId id="504" r:id="rId6"/>
    <p:sldId id="503" r:id="rId7"/>
    <p:sldId id="501" r:id="rId8"/>
    <p:sldId id="509" r:id="rId9"/>
    <p:sldId id="507" r:id="rId10"/>
    <p:sldId id="263" r:id="rId11"/>
    <p:sldId id="264" r:id="rId12"/>
    <p:sldId id="508" r:id="rId13"/>
    <p:sldId id="494" r:id="rId14"/>
    <p:sldId id="506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5081"/>
    <a:srgbClr val="9E1F63"/>
    <a:srgbClr val="1F4E79"/>
    <a:srgbClr val="99BDCB"/>
    <a:srgbClr val="4C7F94"/>
    <a:srgbClr val="C7DBE3"/>
    <a:srgbClr val="D2D6EA"/>
    <a:srgbClr val="8A94C8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51" autoAdjust="0"/>
    <p:restoredTop sz="94987" autoAdjust="0"/>
  </p:normalViewPr>
  <p:slideViewPr>
    <p:cSldViewPr snapToGrid="0">
      <p:cViewPr>
        <p:scale>
          <a:sx n="70" d="100"/>
          <a:sy n="70" d="100"/>
        </p:scale>
        <p:origin x="1584" y="312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0" d="100"/>
        <a:sy n="70" d="100"/>
      </p:scale>
      <p:origin x="0" y="-1392"/>
    </p:cViewPr>
  </p:sorterViewPr>
  <p:notesViewPr>
    <p:cSldViewPr snapToGrid="0">
      <p:cViewPr varScale="1">
        <p:scale>
          <a:sx n="91" d="100"/>
          <a:sy n="91" d="100"/>
        </p:scale>
        <p:origin x="4133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82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97749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4563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3D2EFC41-11F1-4065-B263-4CA2FD9C5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5654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42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791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2239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6108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7071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8998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488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7f28cd349b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7f28cd349b_0_7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g7f28cd349b_0_7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NL"/>
              <a:t>10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7f28cd349b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7f28cd349b_0_8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g7f28cd349b_0_8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NL"/>
              <a:t>11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cs.google.com/document/d/10ZbBSyMXa5pR6J2BgResnxWRz1cxQWCUJEruJ8W-6QM/edit?usp=sharin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TR/websub/" TargetMode="External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s.google.com/document/d/10ZbBSyMXa5pR6J2BgResnxWRz1cxQWCUJEruJ8W-6QM/edit?usp=sharing" TargetMode="External"/><Relationship Id="rId5" Type="http://schemas.openxmlformats.org/officeDocument/2006/relationships/hyperlink" Target="https://docs.google.com/document/d/1-0SQkrKccqRj2welXm-bpMXRKdRbxTcz2J2llH0uiLk/edit?usp=sharing" TargetMode="External"/><Relationship Id="rId4" Type="http://schemas.openxmlformats.org/officeDocument/2006/relationships/hyperlink" Target="https://github.com/mrvanes/pyF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76200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594379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Sprint demo #6 (Final)–  30</a:t>
            </a:r>
            <a:r>
              <a:rPr lang="en-GB" sz="2400" baseline="30000" dirty="0">
                <a:solidFill>
                  <a:schemeClr val="bg1"/>
                </a:solidFill>
              </a:rPr>
              <a:t>th</a:t>
            </a:r>
            <a:r>
              <a:rPr lang="en-GB" sz="2400" dirty="0">
                <a:solidFill>
                  <a:schemeClr val="bg1"/>
                </a:solidFill>
              </a:rPr>
              <a:t>  June 2020</a:t>
            </a: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8" y="3606739"/>
            <a:ext cx="6702161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Martin van Es /Alan </a:t>
            </a:r>
            <a:r>
              <a:rPr lang="en-US" sz="2200" b="1" dirty="0">
                <a:solidFill>
                  <a:schemeClr val="bg1"/>
                </a:solidFill>
              </a:rPr>
              <a:t>L</a:t>
            </a:r>
            <a:r>
              <a:rPr lang="en-US" sz="2200" b="1" i="0" dirty="0">
                <a:solidFill>
                  <a:schemeClr val="bg1"/>
                </a:solidFill>
              </a:rPr>
              <a:t>ewis/Niels van Dijk/Halil Adem</a:t>
            </a: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Q2  2020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baseline="0" dirty="0">
                <a:solidFill>
                  <a:schemeClr val="bg1"/>
                </a:solidFill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3" y="2075740"/>
            <a:ext cx="8511457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Metadata PushMDQ 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pic>
        <p:nvPicPr>
          <p:cNvPr id="15" name="Google Shape;173;p26">
            <a:extLst>
              <a:ext uri="{FF2B5EF4-FFF2-40B4-BE49-F238E27FC236}">
                <a16:creationId xmlns:a16="http://schemas.microsoft.com/office/drawing/2014/main" id="{03CD92CC-B1A8-4C3B-B149-E375767AF6E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12357" y="5137569"/>
            <a:ext cx="4220700" cy="15348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275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4000" dirty="0"/>
              <a:t>WebSub notification with Flat file pull</a:t>
            </a:r>
            <a:endParaRPr sz="4000" dirty="0"/>
          </a:p>
        </p:txBody>
      </p:sp>
      <p:sp>
        <p:nvSpPr>
          <p:cNvPr id="196" name="Google Shape;196;p20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NL"/>
              <a:t>10</a:t>
            </a:fld>
            <a:endParaRPr/>
          </a:p>
        </p:txBody>
      </p:sp>
      <p:pic>
        <p:nvPicPr>
          <p:cNvPr id="197" name="Google Shape;197;p20"/>
          <p:cNvPicPr preferRelativeResize="0"/>
          <p:nvPr/>
        </p:nvPicPr>
        <p:blipFill rotWithShape="1">
          <a:blip r:embed="rId3">
            <a:alphaModFix/>
          </a:blip>
          <a:srcRect l="41867"/>
          <a:stretch/>
        </p:blipFill>
        <p:spPr>
          <a:xfrm>
            <a:off x="2821178" y="1402171"/>
            <a:ext cx="7378337" cy="44652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4000" dirty="0"/>
              <a:t>Websub per entity notification</a:t>
            </a:r>
            <a:endParaRPr sz="4000" dirty="0"/>
          </a:p>
        </p:txBody>
      </p:sp>
      <p:sp>
        <p:nvSpPr>
          <p:cNvPr id="204" name="Google Shape;204;p21"/>
          <p:cNvSpPr txBox="1"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nl-NL"/>
              <a:t>11</a:t>
            </a:fld>
            <a:endParaRPr/>
          </a:p>
        </p:txBody>
      </p:sp>
      <p:pic>
        <p:nvPicPr>
          <p:cNvPr id="205" name="Google Shape;205;p21"/>
          <p:cNvPicPr preferRelativeResize="0"/>
          <p:nvPr/>
        </p:nvPicPr>
        <p:blipFill rotWithShape="1">
          <a:blip r:embed="rId3">
            <a:alphaModFix/>
          </a:blip>
          <a:srcRect l="36768"/>
          <a:stretch/>
        </p:blipFill>
        <p:spPr>
          <a:xfrm>
            <a:off x="2319745" y="1797641"/>
            <a:ext cx="7332650" cy="385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Deployment considerations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AC51F6E1-6982-4C4C-B2F5-436144EEA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9953" y="1547498"/>
            <a:ext cx="8873774" cy="5189204"/>
          </a:xfrm>
        </p:spPr>
        <p:txBody>
          <a:bodyPr>
            <a:normAutofit fontScale="85000" lnSpcReduction="10000"/>
          </a:bodyPr>
          <a:lstStyle/>
          <a:p>
            <a:r>
              <a:rPr lang="en-GB" sz="2600" dirty="0"/>
              <a:t>Adoption of PushMDQ needs careful consideration to maximise the benefits – see</a:t>
            </a:r>
          </a:p>
          <a:p>
            <a:pPr marL="457200" lvl="1" indent="0">
              <a:buNone/>
            </a:pPr>
            <a:r>
              <a:rPr lang="en-GB" sz="2000" dirty="0">
                <a:hlinkClick r:id="rId4"/>
              </a:rPr>
              <a:t>https://docs.google.com/document/d/10ZbBSyMXa5pR6J2BgResnxWRz1cxQWCUJEruJ8W-6QM/edit?usp=sharing</a:t>
            </a:r>
            <a:endParaRPr lang="en-GB" sz="2000" dirty="0"/>
          </a:p>
          <a:p>
            <a:pPr fontAlgn="base">
              <a:spcAft>
                <a:spcPts val="600"/>
              </a:spcAft>
            </a:pPr>
            <a:r>
              <a:rPr lang="en-GB" dirty="0"/>
              <a:t>The protocol must be implemented (at least) at federation level</a:t>
            </a:r>
          </a:p>
          <a:p>
            <a:pPr fontAlgn="base">
              <a:spcAft>
                <a:spcPts val="600"/>
              </a:spcAft>
            </a:pPr>
            <a:r>
              <a:rPr lang="en-GB" dirty="0"/>
              <a:t>For maximum benefit subscribers and publishers support MDQ</a:t>
            </a:r>
          </a:p>
          <a:p>
            <a:pPr fontAlgn="base">
              <a:spcAft>
                <a:spcPts val="600"/>
              </a:spcAft>
            </a:pPr>
            <a:r>
              <a:rPr lang="en-GB" dirty="0"/>
              <a:t>A hub must be established – but a public hub could be used</a:t>
            </a:r>
          </a:p>
          <a:p>
            <a:pPr fontAlgn="base">
              <a:spcAft>
                <a:spcPts val="600"/>
              </a:spcAft>
            </a:pPr>
            <a:r>
              <a:rPr lang="en-GB" dirty="0"/>
              <a:t>A hub resilience mechanism should be in place</a:t>
            </a:r>
          </a:p>
          <a:p>
            <a:pPr fontAlgn="base">
              <a:spcAft>
                <a:spcPts val="600"/>
              </a:spcAft>
            </a:pPr>
            <a:r>
              <a:rPr lang="en-GB" dirty="0"/>
              <a:t>Batch processing delays at the federation must be minimised</a:t>
            </a:r>
          </a:p>
          <a:p>
            <a:pPr fontAlgn="base">
              <a:spcAft>
                <a:spcPts val="600"/>
              </a:spcAft>
            </a:pPr>
            <a:r>
              <a:rPr lang="en-GB" dirty="0"/>
              <a:t>Notification thresholds for pulling of changes must be set</a:t>
            </a:r>
          </a:p>
          <a:p>
            <a:pPr fontAlgn="base">
              <a:spcAft>
                <a:spcPts val="600"/>
              </a:spcAft>
            </a:pPr>
            <a:r>
              <a:rPr lang="en-GB" dirty="0"/>
              <a:t>The end to end trust model needs to be worked out</a:t>
            </a:r>
          </a:p>
          <a:p>
            <a:pPr fontAlgn="base">
              <a:spcAft>
                <a:spcPts val="600"/>
              </a:spcAft>
            </a:pPr>
            <a:r>
              <a:rPr lang="en-GB" dirty="0"/>
              <a:t>Missed notification and back off strategy must be implemented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735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6" y="1428049"/>
            <a:ext cx="8633637" cy="488950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w3C </a:t>
            </a:r>
            <a:r>
              <a:rPr lang="en-US" dirty="0" err="1"/>
              <a:t>WebSub</a:t>
            </a:r>
            <a:r>
              <a:rPr lang="en-US" dirty="0"/>
              <a:t> specification</a:t>
            </a:r>
            <a:br>
              <a:rPr lang="en-US" dirty="0"/>
            </a:br>
            <a:r>
              <a:rPr lang="en-US" dirty="0">
                <a:hlinkClick r:id="rId3"/>
              </a:rPr>
              <a:t>https://www.w3.org/TR/websub/</a:t>
            </a:r>
            <a:br>
              <a:rPr lang="en-US" dirty="0"/>
            </a:br>
            <a:endParaRPr lang="en-US" dirty="0"/>
          </a:p>
          <a:p>
            <a:r>
              <a:rPr lang="en-US" dirty="0"/>
              <a:t>Implementation on GitHub</a:t>
            </a:r>
            <a:br>
              <a:rPr lang="en-US" dirty="0"/>
            </a:br>
            <a:r>
              <a:rPr lang="en-GB" dirty="0">
                <a:hlinkClick r:id="rId4"/>
              </a:rPr>
              <a:t>https://github.com/mrvanes/pyFF</a:t>
            </a:r>
            <a:endParaRPr lang="en-GB" dirty="0"/>
          </a:p>
          <a:p>
            <a:endParaRPr lang="en-GB" dirty="0"/>
          </a:p>
          <a:p>
            <a:r>
              <a:rPr lang="en-GB" dirty="0"/>
              <a:t>Use of public websub hubs</a:t>
            </a:r>
            <a:br>
              <a:rPr lang="en-GB" dirty="0"/>
            </a:br>
            <a:r>
              <a:rPr lang="en-GB" dirty="0">
                <a:hlinkClick r:id="rId5"/>
              </a:rPr>
              <a:t>https://docs.google.com/document/d/1-0SQkrKccqRj2welXm-bpMXRKdRbxTcz2J2llH0uiLk/edit?usp=sharing</a:t>
            </a:r>
            <a:endParaRPr lang="en-GB" dirty="0"/>
          </a:p>
          <a:p>
            <a:endParaRPr lang="en-GB" dirty="0"/>
          </a:p>
          <a:p>
            <a:r>
              <a:rPr lang="en-GB" dirty="0"/>
              <a:t>Implementation guidance for federations</a:t>
            </a:r>
            <a:br>
              <a:rPr lang="en-GB" dirty="0"/>
            </a:br>
            <a:r>
              <a:rPr lang="en-GB" dirty="0">
                <a:hlinkClick r:id="rId6"/>
              </a:rPr>
              <a:t>https://docs.google.com/document/d/10ZbBSyMXa5pR6J2BgResnxWRz1cxQWCUJEruJ8W-6QM/edit?usp=sharing</a:t>
            </a:r>
            <a:br>
              <a:rPr lang="en-GB" dirty="0"/>
            </a:b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do I find </a:t>
            </a:r>
            <a:r>
              <a:rPr lang="en-GB"/>
              <a:t>out more?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953EC5-7B0A-4756-BDBE-A967EFDE53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60917"/>
            <a:ext cx="719401" cy="7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5948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4189A4-8E4D-4B1A-ADD3-D338ED632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Looking ahead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338D89-4E13-4B13-8F46-F47B2A655F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DB48BA-179A-4F59-A064-45DC16C471F2}"/>
              </a:ext>
            </a:extLst>
          </p:cNvPr>
          <p:cNvSpPr/>
          <p:nvPr/>
        </p:nvSpPr>
        <p:spPr>
          <a:xfrm>
            <a:off x="1648711" y="1293777"/>
            <a:ext cx="906602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Stakeholders support the idea of a pilot with eduGAIN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Interest (at least) from SURFnet, DFN and </a:t>
            </a:r>
            <a:r>
              <a:rPr lang="en-GB" sz="2400" dirty="0" err="1">
                <a:solidFill>
                  <a:schemeClr val="accent1">
                    <a:lumMod val="50000"/>
                  </a:schemeClr>
                </a:solidFill>
              </a:rPr>
              <a:t>GRnet</a:t>
            </a: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May also be of interest to Seamless Access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Handover to eduGAIN with support from Incubator (as needed)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Create pilot proposal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Infoshare to engage federations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A63A6206-27E8-4AD7-A3EE-AEEC4E3879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2" y="556023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768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15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 dirty="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0089" y="1547498"/>
            <a:ext cx="8633637" cy="5189204"/>
          </a:xfrm>
        </p:spPr>
        <p:txBody>
          <a:bodyPr>
            <a:normAutofit/>
          </a:bodyPr>
          <a:lstStyle/>
          <a:p>
            <a:r>
              <a:rPr lang="en-GB" dirty="0"/>
              <a:t>Problem statement</a:t>
            </a:r>
          </a:p>
          <a:p>
            <a:pPr lvl="1"/>
            <a:r>
              <a:rPr lang="en-GB" dirty="0"/>
              <a:t>Efficient metadata distribution is vital for all federations</a:t>
            </a:r>
          </a:p>
          <a:p>
            <a:pPr lvl="2"/>
            <a:r>
              <a:rPr lang="en-GB" dirty="0"/>
              <a:t>As federations scale, exchanging a flat file becomes problematic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Propagation delays can open the possibility of compromise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MDQ goes some way to addressing this issue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BUT is deterministic and a SPOF</a:t>
            </a:r>
          </a:p>
          <a:p>
            <a:pPr lvl="2"/>
            <a:endParaRPr lang="en-GB" dirty="0"/>
          </a:p>
          <a:p>
            <a:r>
              <a:rPr lang="en-GB" dirty="0"/>
              <a:t>Solution proposal</a:t>
            </a:r>
          </a:p>
          <a:p>
            <a:pPr lvl="1"/>
            <a:r>
              <a:rPr lang="en-GB" dirty="0"/>
              <a:t>A push-based publisher-subscriber approach based on websub</a:t>
            </a:r>
          </a:p>
          <a:p>
            <a:pPr lvl="2"/>
            <a:r>
              <a:rPr lang="en-GB" dirty="0"/>
              <a:t>Metadata publisher publishes to a hub</a:t>
            </a:r>
          </a:p>
          <a:p>
            <a:pPr lvl="2"/>
            <a:r>
              <a:rPr lang="en-GB" dirty="0"/>
              <a:t>Interested parties subscribe </a:t>
            </a:r>
          </a:p>
          <a:p>
            <a:pPr lvl="2"/>
            <a:r>
              <a:rPr lang="en-GB" dirty="0"/>
              <a:t>Hub send notifications when an update occurs</a:t>
            </a:r>
          </a:p>
          <a:p>
            <a:pPr lvl="2"/>
            <a:r>
              <a:rPr lang="en-GB" dirty="0"/>
              <a:t>Metadata propagation time is reduced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Aims and objectives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  <p:pic>
        <p:nvPicPr>
          <p:cNvPr id="8" name="Google Shape;183;p19">
            <a:extLst>
              <a:ext uri="{FF2B5EF4-FFF2-40B4-BE49-F238E27FC236}">
                <a16:creationId xmlns:a16="http://schemas.microsoft.com/office/drawing/2014/main" id="{C8309DA7-9A6D-4558-B567-AE9FC68C1A74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80013" y="2958142"/>
            <a:ext cx="4178113" cy="173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487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Starting point - eduGAIN metadata exchange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FCB37C-0166-41D3-BFC3-C95912EAD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91" y="558126"/>
            <a:ext cx="724984" cy="7249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9CC861-3292-4479-862A-B2BDA16B4F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486" y="1809426"/>
            <a:ext cx="10152964" cy="4223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967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6C1BC7F-D212-4D5D-91C3-E9BC2E28D7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We cannot change the trust framework</a:t>
            </a:r>
          </a:p>
          <a:p>
            <a:pPr lvl="1"/>
            <a:r>
              <a:rPr lang="en-GB" dirty="0"/>
              <a:t>Federations establish trust with their entities</a:t>
            </a:r>
          </a:p>
          <a:p>
            <a:pPr lvl="1"/>
            <a:r>
              <a:rPr lang="en-GB" dirty="0"/>
              <a:t>eduGAIN provides trusted aggregated metadata</a:t>
            </a:r>
          </a:p>
          <a:p>
            <a:pPr lvl="1"/>
            <a:endParaRPr lang="en-GB" dirty="0"/>
          </a:p>
          <a:p>
            <a:r>
              <a:rPr lang="en-GB" dirty="0"/>
              <a:t>We must remain backwards compatible</a:t>
            </a:r>
          </a:p>
          <a:p>
            <a:pPr lvl="1"/>
            <a:r>
              <a:rPr lang="en-GB" dirty="0"/>
              <a:t>Most federations are using a flat file structure for metadata</a:t>
            </a:r>
          </a:p>
          <a:p>
            <a:pPr lvl="1"/>
            <a:r>
              <a:rPr lang="en-GB" dirty="0"/>
              <a:t>Some federations have implemented MDQ protocol</a:t>
            </a:r>
          </a:p>
          <a:p>
            <a:endParaRPr lang="en-GB" dirty="0"/>
          </a:p>
          <a:p>
            <a:r>
              <a:rPr lang="en-GB" dirty="0"/>
              <a:t>We want to make some significant improvements</a:t>
            </a:r>
          </a:p>
          <a:p>
            <a:pPr lvl="1"/>
            <a:r>
              <a:rPr lang="en-GB" dirty="0"/>
              <a:t>Improve propagation time for changes</a:t>
            </a:r>
          </a:p>
          <a:p>
            <a:pPr lvl="1"/>
            <a:r>
              <a:rPr lang="en-GB" dirty="0"/>
              <a:t>Reduce processing overhead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Some basic assumptions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FCB37C-0166-41D3-BFC3-C95912EAD9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91" y="558126"/>
            <a:ext cx="724984" cy="724984"/>
          </a:xfrm>
          <a:prstGeom prst="rect">
            <a:avLst/>
          </a:prstGeom>
        </p:spPr>
      </p:pic>
      <p:pic>
        <p:nvPicPr>
          <p:cNvPr id="1026" name="Picture 2" descr="Ye canna change the laws of physics! - Cheezburger - Funny Memes ...">
            <a:extLst>
              <a:ext uri="{FF2B5EF4-FFF2-40B4-BE49-F238E27FC236}">
                <a16:creationId xmlns:a16="http://schemas.microsoft.com/office/drawing/2014/main" id="{0ADDB479-2BEB-461D-A650-384F01F710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6"/>
          <a:stretch/>
        </p:blipFill>
        <p:spPr bwMode="auto">
          <a:xfrm>
            <a:off x="8498510" y="705164"/>
            <a:ext cx="2976399" cy="1918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692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90CB03E-FCCE-4F60-85A7-3046A341FE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371" t="32000" r="73187" b="14000"/>
          <a:stretch/>
        </p:blipFill>
        <p:spPr>
          <a:xfrm>
            <a:off x="7580141" y="248925"/>
            <a:ext cx="3532276" cy="3474084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583" y="1503380"/>
            <a:ext cx="8633637" cy="5189204"/>
          </a:xfrm>
        </p:spPr>
        <p:txBody>
          <a:bodyPr/>
          <a:lstStyle/>
          <a:p>
            <a:pPr lvl="2"/>
            <a:endParaRPr lang="en-GB" dirty="0"/>
          </a:p>
          <a:p>
            <a:pPr lvl="1"/>
            <a:r>
              <a:rPr lang="en-GB" dirty="0"/>
              <a:t>Investigate websub offerings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Develop pyFF implementation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Investigate public websub hubs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Understand best practice for deployments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Test with federation flat-file metadata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Discuss results with stakeholders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What did we do?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0FCB37C-0166-41D3-BFC3-C95912EAD9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91" y="558126"/>
            <a:ext cx="724984" cy="7249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05082C-A9FB-4114-9C7E-891BF47DEE9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937" t="33334" r="69250" b="11333"/>
          <a:stretch/>
        </p:blipFill>
        <p:spPr>
          <a:xfrm>
            <a:off x="6950869" y="2851090"/>
            <a:ext cx="3532276" cy="3466469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5537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How did we do it?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988A6CB-F773-4518-80AA-DE6C2EDDC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176" y="1547498"/>
            <a:ext cx="5871053" cy="5189204"/>
          </a:xfrm>
        </p:spPr>
        <p:txBody>
          <a:bodyPr>
            <a:normAutofit fontScale="92500" lnSpcReduction="10000"/>
          </a:bodyPr>
          <a:lstStyle/>
          <a:p>
            <a:pPr lvl="2"/>
            <a:endParaRPr lang="en-GB" dirty="0"/>
          </a:p>
          <a:p>
            <a:pPr lvl="1"/>
            <a:r>
              <a:rPr lang="en-GB" dirty="0"/>
              <a:t>Understand spec(s) and terminology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Understand the pyFF perspective</a:t>
            </a:r>
          </a:p>
          <a:p>
            <a:pPr lvl="2"/>
            <a:r>
              <a:rPr lang="en-GB" dirty="0"/>
              <a:t>Metadata endpoints</a:t>
            </a:r>
          </a:p>
          <a:p>
            <a:pPr lvl="2"/>
            <a:r>
              <a:rPr lang="en-GB" dirty="0"/>
              <a:t>pyFF Notifications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Build pyFF implementation using Flask-websub</a:t>
            </a:r>
          </a:p>
          <a:p>
            <a:pPr lvl="2"/>
            <a:r>
              <a:rPr lang="en-GB" dirty="0"/>
              <a:t>Publisher/Subscriber/Hub</a:t>
            </a:r>
          </a:p>
          <a:p>
            <a:pPr marL="457200" lvl="1" indent="0">
              <a:buNone/>
            </a:pPr>
            <a:endParaRPr lang="en-GB" dirty="0"/>
          </a:p>
          <a:p>
            <a:pPr lvl="1"/>
            <a:r>
              <a:rPr lang="en-GB" dirty="0"/>
              <a:t>Test with federation metadata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Document considerations and constraints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Gather details on community websub hubs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90E173-5165-4AC7-B771-2250C55657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03" y="549993"/>
            <a:ext cx="719401" cy="71940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31DE8A5-600A-46EA-B131-53BA1CB3DD6B}"/>
              </a:ext>
            </a:extLst>
          </p:cNvPr>
          <p:cNvGrpSpPr/>
          <p:nvPr/>
        </p:nvGrpSpPr>
        <p:grpSpPr>
          <a:xfrm>
            <a:off x="6595109" y="1491278"/>
            <a:ext cx="4887669" cy="2235537"/>
            <a:chOff x="6595109" y="1491278"/>
            <a:chExt cx="4887669" cy="223553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625571A-1BCE-4192-89A5-DF311F3633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6012" t="29462" r="31448" b="48387"/>
            <a:stretch/>
          </p:blipFill>
          <p:spPr>
            <a:xfrm>
              <a:off x="6595109" y="1491278"/>
              <a:ext cx="4887669" cy="2235537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EB759F9-DAD1-4D96-A775-4E70B6EFBC0E}"/>
                </a:ext>
              </a:extLst>
            </p:cNvPr>
            <p:cNvSpPr/>
            <p:nvPr/>
          </p:nvSpPr>
          <p:spPr>
            <a:xfrm>
              <a:off x="6595109" y="1966641"/>
              <a:ext cx="1621971" cy="3320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5A7CD73-852C-42CE-89A4-6C9027F754AB}"/>
                </a:ext>
              </a:extLst>
            </p:cNvPr>
            <p:cNvSpPr txBox="1"/>
            <p:nvPr/>
          </p:nvSpPr>
          <p:spPr>
            <a:xfrm>
              <a:off x="6595109" y="1929361"/>
              <a:ext cx="1547860" cy="36933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solidFill>
                    <a:srgbClr val="065081"/>
                  </a:solidFill>
                </a:rPr>
                <a:t>mrvanes/pyFF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1120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EEF8E3-4C6C-42D7-B9E6-EBB54876F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305088"/>
            <a:ext cx="8633637" cy="4847747"/>
          </a:xfrm>
        </p:spPr>
        <p:txBody>
          <a:bodyPr>
            <a:normAutofit/>
          </a:bodyPr>
          <a:lstStyle/>
          <a:p>
            <a:r>
              <a:rPr lang="en-GB" dirty="0"/>
              <a:t>Martin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A69D78-3EEC-4356-86E8-BF2A6AB96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Implementation Demonstration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8E8FF-0C32-4BA0-85BA-8A9F8CE80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B9EB77-5B66-495C-AED7-E2BE389B58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21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931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What did we learn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AC51F6E1-6982-4C4C-B2F5-436144EEAA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9953" y="1547498"/>
            <a:ext cx="8873774" cy="5189204"/>
          </a:xfrm>
        </p:spPr>
        <p:txBody>
          <a:bodyPr>
            <a:normAutofit/>
          </a:bodyPr>
          <a:lstStyle/>
          <a:p>
            <a:r>
              <a:rPr lang="en-GB" dirty="0"/>
              <a:t>Adoption of PushMDQ has a number of potential benefits</a:t>
            </a:r>
          </a:p>
          <a:p>
            <a:endParaRPr lang="en-GB" dirty="0"/>
          </a:p>
          <a:p>
            <a:pPr lvl="1" fontAlgn="base"/>
            <a:r>
              <a:rPr lang="en-GB" dirty="0"/>
              <a:t>Changing from deterministic pull to a push mechanism reduces pulls by up to 95%</a:t>
            </a:r>
          </a:p>
          <a:p>
            <a:pPr lvl="1" fontAlgn="base"/>
            <a:r>
              <a:rPr lang="en-GB" dirty="0"/>
              <a:t>Updates can be propagated to all entities instantly (for practical purposes)</a:t>
            </a:r>
          </a:p>
          <a:p>
            <a:pPr lvl="1" fontAlgn="base"/>
            <a:r>
              <a:rPr lang="en-GB" dirty="0"/>
              <a:t>Use of MDQ within PushMDQ reduces the processing overhead</a:t>
            </a:r>
          </a:p>
          <a:p>
            <a:pPr lvl="1" fontAlgn="base"/>
            <a:r>
              <a:rPr lang="en-GB" dirty="0"/>
              <a:t>Backwards compatibility with existing flat-file distribution is possible</a:t>
            </a:r>
          </a:p>
          <a:p>
            <a:pPr lvl="1" fontAlgn="base"/>
            <a:r>
              <a:rPr lang="en-GB" dirty="0"/>
              <a:t>There is no longer a single point of failure</a:t>
            </a:r>
          </a:p>
          <a:p>
            <a:pPr lvl="1" fontAlgn="base"/>
            <a:r>
              <a:rPr lang="en-GB" dirty="0"/>
              <a:t>Websub hubs do not need to be intelligent and may exist outside the federation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8282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0DDA39-02F9-4515-A018-FBF8AC7E6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Notification of changes with flat-file pull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BC1A11-AC2A-4911-A47F-11C8D77D3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D0B49DD-E355-467E-B618-AB588D0A84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4451" y="1468236"/>
            <a:ext cx="9441180" cy="468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76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44097</TotalTime>
  <Words>684</Words>
  <Application>Microsoft Office PowerPoint</Application>
  <PresentationFormat>Widescreen</PresentationFormat>
  <Paragraphs>141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Myriad Pro</vt:lpstr>
      <vt:lpstr>Office Theme</vt:lpstr>
      <vt:lpstr>PowerPoint Presentation</vt:lpstr>
      <vt:lpstr>Aims and objectives</vt:lpstr>
      <vt:lpstr>Starting point - eduGAIN metadata exchange</vt:lpstr>
      <vt:lpstr>Some basic assumptions</vt:lpstr>
      <vt:lpstr>What did we do?</vt:lpstr>
      <vt:lpstr>How did we do it?</vt:lpstr>
      <vt:lpstr>Implementation Demonstration</vt:lpstr>
      <vt:lpstr>What did we learn</vt:lpstr>
      <vt:lpstr>Notification of changes with flat-file pull</vt:lpstr>
      <vt:lpstr>WebSub notification with Flat file pull</vt:lpstr>
      <vt:lpstr>Websub per entity notification</vt:lpstr>
      <vt:lpstr>Deployment considerations</vt:lpstr>
      <vt:lpstr>How do I find out more?</vt:lpstr>
      <vt:lpstr>Looking ahead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Lewis</dc:creator>
  <cp:lastModifiedBy>Alan Lewis</cp:lastModifiedBy>
  <cp:revision>219</cp:revision>
  <cp:lastPrinted>2019-11-12T08:58:00Z</cp:lastPrinted>
  <dcterms:created xsi:type="dcterms:W3CDTF">2019-01-29T11:50:49Z</dcterms:created>
  <dcterms:modified xsi:type="dcterms:W3CDTF">2020-06-30T12:36:55Z</dcterms:modified>
</cp:coreProperties>
</file>