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488" r:id="rId3"/>
    <p:sldId id="491" r:id="rId4"/>
    <p:sldId id="502" r:id="rId5"/>
    <p:sldId id="503" r:id="rId6"/>
    <p:sldId id="499" r:id="rId7"/>
    <p:sldId id="489" r:id="rId8"/>
    <p:sldId id="504" r:id="rId9"/>
    <p:sldId id="501" r:id="rId10"/>
    <p:sldId id="498" r:id="rId11"/>
    <p:sldId id="494" r:id="rId12"/>
    <p:sldId id="505" r:id="rId13"/>
    <p:sldId id="27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5081"/>
    <a:srgbClr val="9E1F63"/>
    <a:srgbClr val="1F4E79"/>
    <a:srgbClr val="99BDCB"/>
    <a:srgbClr val="4C7F94"/>
    <a:srgbClr val="C7DBE3"/>
    <a:srgbClr val="D2D6EA"/>
    <a:srgbClr val="8A94C8"/>
    <a:srgbClr val="717EBD"/>
    <a:srgbClr val="ACB3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681" autoAdjust="0"/>
    <p:restoredTop sz="94987" autoAdjust="0"/>
  </p:normalViewPr>
  <p:slideViewPr>
    <p:cSldViewPr snapToGrid="0">
      <p:cViewPr varScale="1">
        <p:scale>
          <a:sx n="67" d="100"/>
          <a:sy n="67" d="100"/>
        </p:scale>
        <p:origin x="302" y="38"/>
      </p:cViewPr>
      <p:guideLst>
        <p:guide orient="horz" pos="2160"/>
        <p:guide pos="384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0" d="100"/>
        <a:sy n="70" d="100"/>
      </p:scale>
      <p:origin x="0" y="-322"/>
    </p:cViewPr>
  </p:sorterViewPr>
  <p:notesViewPr>
    <p:cSldViewPr snapToGrid="0">
      <p:cViewPr varScale="1">
        <p:scale>
          <a:sx n="91" d="100"/>
          <a:sy n="91" d="100"/>
        </p:scale>
        <p:origin x="4133" y="8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29/06/2020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82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8421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2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8791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3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EA53017B-A5AB-4ACA-99BC-9965569B875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48823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4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070713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5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008998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7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E783A04-4C02-4E92-A256-72ECDB79009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1913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8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5A0E6A54-E589-4E71-B2DE-E16AD7203E2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64538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74563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A26957-3063-4AF5-9C10-771E4439D98E}" type="slidenum">
              <a:rPr lang="en-GB" smtClean="0"/>
              <a:t>12</a:t>
            </a:fld>
            <a:endParaRPr lang="en-GB"/>
          </a:p>
        </p:txBody>
      </p:sp>
      <p:sp>
        <p:nvSpPr>
          <p:cNvPr id="6" name="Notes Placeholder 5">
            <a:extLst>
              <a:ext uri="{FF2B5EF4-FFF2-40B4-BE49-F238E27FC236}">
                <a16:creationId xmlns:a16="http://schemas.microsoft.com/office/drawing/2014/main" id="{3D2EFC41-11F1-4065-B263-4CA2FD9C5C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2565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4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2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1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04093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417948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5457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89207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4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4"/>
          <p:cNvSpPr>
            <a:spLocks noGrp="1"/>
          </p:cNvSpPr>
          <p:nvPr>
            <p:ph idx="1"/>
          </p:nvPr>
        </p:nvSpPr>
        <p:spPr>
          <a:xfrm>
            <a:off x="1562986" y="137535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31802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825625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Text Placeholder 6"/>
          <p:cNvSpPr txBox="1">
            <a:spLocks/>
          </p:cNvSpPr>
          <p:nvPr userDrawn="1"/>
        </p:nvSpPr>
        <p:spPr>
          <a:xfrm>
            <a:off x="8785191" y="6317560"/>
            <a:ext cx="1532963" cy="33205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00000"/>
              </a:lnSpc>
              <a:spcBef>
                <a:spcPts val="0"/>
              </a:spcBef>
            </a:pPr>
            <a:r>
              <a:rPr lang="en-US" sz="1200" b="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b="0" dirty="0">
              <a:solidFill>
                <a:srgbClr val="03435F"/>
              </a:solidFill>
              <a:latin typeface="+mn-lt"/>
            </a:endParaRP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498510" y="6317559"/>
            <a:ext cx="670560" cy="3320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3EB0FA4-9B1C-4D6B-AF0A-97437B69127A}" type="slidenum">
              <a:rPr lang="en-GB" smtClean="0"/>
              <a:pPr/>
              <a:t>‹#›</a:t>
            </a:fld>
            <a:r>
              <a:rPr lang="en-GB" dirty="0"/>
              <a:t>     |</a:t>
            </a: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562986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2986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579120" y="6394450"/>
            <a:ext cx="6705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B0FA4-9B1C-4D6B-AF0A-97437B69127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jpg"/><Relationship Id="rId4" Type="http://schemas.openxmlformats.org/officeDocument/2006/relationships/image" Target="../media/image3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geant.org/display/gn43wp5/CommTrust+demonstrator+usage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hyperlink" Target="https://wiki.geant.org/display/gn43wp5/ComTrust+demonstrator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png"/><Relationship Id="rId5" Type="http://schemas.openxmlformats.org/officeDocument/2006/relationships/image" Target="../media/image58.jpg"/><Relationship Id="rId4" Type="http://schemas.openxmlformats.org/officeDocument/2006/relationships/image" Target="../media/image5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49.jpeg"/><Relationship Id="rId2" Type="http://schemas.openxmlformats.org/officeDocument/2006/relationships/slideLayout" Target="../slideLayouts/slideLayout2.xml"/><Relationship Id="rId1" Type="http://schemas.openxmlformats.org/officeDocument/2006/relationships/video" Target="https://www.youtube.com/embed/j92z37G_KSk?feature=oembed" TargetMode="External"/><Relationship Id="rId6" Type="http://schemas.openxmlformats.org/officeDocument/2006/relationships/image" Target="../media/image48.png"/><Relationship Id="rId5" Type="http://schemas.openxmlformats.org/officeDocument/2006/relationships/image" Target="../media/image47.emf"/><Relationship Id="rId4" Type="http://schemas.openxmlformats.org/officeDocument/2006/relationships/image" Target="../media/image4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</a:t>
            </a:fld>
            <a:r>
              <a:rPr lang="en-GB" dirty="0"/>
              <a:t>     |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76200" y="0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6"/>
          <p:cNvSpPr txBox="1">
            <a:spLocks/>
          </p:cNvSpPr>
          <p:nvPr/>
        </p:nvSpPr>
        <p:spPr>
          <a:xfrm>
            <a:off x="892439" y="2682447"/>
            <a:ext cx="6165586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sz="2400" dirty="0">
                <a:solidFill>
                  <a:schemeClr val="bg1"/>
                </a:solidFill>
              </a:rPr>
              <a:t>Sprint demo #6 (Final)  –  30</a:t>
            </a:r>
            <a:r>
              <a:rPr lang="en-GB" sz="2400" baseline="30000" dirty="0">
                <a:solidFill>
                  <a:schemeClr val="bg1"/>
                </a:solidFill>
              </a:rPr>
              <a:t>th</a:t>
            </a:r>
            <a:r>
              <a:rPr lang="en-GB" sz="2400" dirty="0">
                <a:solidFill>
                  <a:schemeClr val="bg1"/>
                </a:solidFill>
              </a:rPr>
              <a:t>  June 2020</a:t>
            </a:r>
          </a:p>
          <a:p>
            <a:endParaRPr lang="en-GB" sz="2400" dirty="0">
              <a:solidFill>
                <a:schemeClr val="bg1"/>
              </a:solidFill>
              <a:latin typeface="Myriad Pro" panose="020B0503030403020204" pitchFamily="34" charset="0"/>
            </a:endParaRPr>
          </a:p>
        </p:txBody>
      </p:sp>
      <p:sp>
        <p:nvSpPr>
          <p:cNvPr id="11" name="Text Placeholder 6"/>
          <p:cNvSpPr txBox="1">
            <a:spLocks/>
          </p:cNvSpPr>
          <p:nvPr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</a:rPr>
              <a:t>www.geant.org</a:t>
            </a:r>
            <a:endParaRPr lang="en-GB" sz="2000" b="0" dirty="0">
              <a:solidFill>
                <a:schemeClr val="bg1"/>
              </a:solidFill>
            </a:endParaRPr>
          </a:p>
        </p:txBody>
      </p:sp>
      <p:sp>
        <p:nvSpPr>
          <p:cNvPr id="12" name="Text Placeholder 6"/>
          <p:cNvSpPr txBox="1">
            <a:spLocks/>
          </p:cNvSpPr>
          <p:nvPr/>
        </p:nvSpPr>
        <p:spPr>
          <a:xfrm>
            <a:off x="892438" y="3606739"/>
            <a:ext cx="6702161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200" b="1" i="0" dirty="0">
                <a:solidFill>
                  <a:schemeClr val="bg1"/>
                </a:solidFill>
              </a:rPr>
              <a:t>Branko Marovic/Alan </a:t>
            </a:r>
            <a:r>
              <a:rPr lang="en-US" sz="2200" b="1" dirty="0">
                <a:solidFill>
                  <a:schemeClr val="bg1"/>
                </a:solidFill>
              </a:rPr>
              <a:t>L</a:t>
            </a:r>
            <a:r>
              <a:rPr lang="en-US" sz="2200" b="1" i="0" dirty="0">
                <a:solidFill>
                  <a:schemeClr val="bg1"/>
                </a:solidFill>
              </a:rPr>
              <a:t>ewis/Sergio Gomez</a:t>
            </a:r>
          </a:p>
        </p:txBody>
      </p:sp>
      <p:sp>
        <p:nvSpPr>
          <p:cNvPr id="13" name="Text Placeholder 6"/>
          <p:cNvSpPr txBox="1">
            <a:spLocks/>
          </p:cNvSpPr>
          <p:nvPr/>
        </p:nvSpPr>
        <p:spPr>
          <a:xfrm>
            <a:off x="892439" y="474087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Q2  2020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4" name="Text Placeholder 6"/>
          <p:cNvSpPr txBox="1">
            <a:spLocks/>
          </p:cNvSpPr>
          <p:nvPr/>
        </p:nvSpPr>
        <p:spPr>
          <a:xfrm>
            <a:off x="882914" y="5223782"/>
            <a:ext cx="2394857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000" b="0" baseline="0" dirty="0">
                <a:solidFill>
                  <a:schemeClr val="bg1"/>
                </a:solidFill>
              </a:rPr>
              <a:t>Public</a:t>
            </a:r>
            <a:endParaRPr lang="en-GB" sz="1000" b="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 Placeholder 10"/>
          <p:cNvSpPr txBox="1">
            <a:spLocks/>
          </p:cNvSpPr>
          <p:nvPr/>
        </p:nvSpPr>
        <p:spPr>
          <a:xfrm>
            <a:off x="882913" y="2075740"/>
            <a:ext cx="8511457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>
                <a:solidFill>
                  <a:schemeClr val="bg1"/>
                </a:solidFill>
              </a:rPr>
              <a:t>Community-based Trust Establishment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  <p:pic>
        <p:nvPicPr>
          <p:cNvPr id="15" name="Google Shape;173;p26">
            <a:extLst>
              <a:ext uri="{FF2B5EF4-FFF2-40B4-BE49-F238E27FC236}">
                <a16:creationId xmlns:a16="http://schemas.microsoft.com/office/drawing/2014/main" id="{03CD92CC-B1A8-4C3B-B149-E375767AF6ED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712357" y="5137569"/>
            <a:ext cx="4220700" cy="1534800"/>
          </a:xfrm>
          <a:prstGeom prst="round2DiagRect">
            <a:avLst>
              <a:gd name="adj1" fmla="val 16667"/>
              <a:gd name="adj2" fmla="val 0"/>
            </a:avLst>
          </a:prstGeom>
          <a:noFill/>
          <a:ln w="8890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254000" algn="tl" rotWithShape="0">
              <a:srgbClr val="000000">
                <a:alpha val="4275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12880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EEF8E3-4C6C-42D7-B9E6-EBB54876F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4291" y="1428049"/>
            <a:ext cx="6112824" cy="4889509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en-GB" dirty="0"/>
          </a:p>
          <a:p>
            <a:pPr lvl="1"/>
            <a:r>
              <a:rPr lang="en-GB" dirty="0"/>
              <a:t>Some large collaborations already have their own solution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Not all research data is highly sensitive – no need for 2FA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The semantics around proof are complicated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Many possible workflows –&gt; building blocks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Should define an integration API for services (eduTEAMS)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Possibility of a generalised identity vetting solution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A69D78-3EEC-4356-86E8-BF2A6AB96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What did we learn?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98E8FF-0C32-4BA0-85BA-8A9F8CE80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10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93D43E-C45B-4281-B2B4-610AB62640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44308"/>
            <a:ext cx="737754" cy="73775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41EA751E-64D4-4942-84DE-D0024AA5DF19}"/>
              </a:ext>
            </a:extLst>
          </p:cNvPr>
          <p:cNvSpPr/>
          <p:nvPr/>
        </p:nvSpPr>
        <p:spPr>
          <a:xfrm>
            <a:off x="6360556" y="5095580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algn="ctr"/>
            <a:r>
              <a:rPr lang="en-GB" b="1" dirty="0"/>
              <a:t>Data model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BB15F45-AFD1-4D24-BCF0-02995038F6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8056" y="913185"/>
            <a:ext cx="4052887" cy="4176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29481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62986" y="1428050"/>
            <a:ext cx="8633637" cy="4724786"/>
          </a:xfrm>
        </p:spPr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For information on demonstrator usage see:</a:t>
            </a:r>
            <a:br>
              <a:rPr lang="en-US" dirty="0"/>
            </a:br>
            <a:r>
              <a:rPr lang="en-US" dirty="0">
                <a:hlinkClick r:id="rId3"/>
              </a:rPr>
              <a:t>https://wiki.geant.org/display/gn43wp5/CommTrust+demonstrator+usage</a:t>
            </a:r>
            <a:endParaRPr lang="en-US" dirty="0"/>
          </a:p>
          <a:p>
            <a:endParaRPr lang="en-US" dirty="0"/>
          </a:p>
          <a:p>
            <a:r>
              <a:rPr lang="en-US" dirty="0"/>
              <a:t>For use cases, demo code, data model description see:</a:t>
            </a:r>
            <a:br>
              <a:rPr lang="en-US" dirty="0"/>
            </a:br>
            <a:r>
              <a:rPr lang="en-US" dirty="0">
                <a:hlinkClick r:id="rId4"/>
              </a:rPr>
              <a:t>https://wiki.geant.org/display/gn43wp5/ComTrust+demonstrator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How do I find </a:t>
            </a:r>
            <a:r>
              <a:rPr lang="en-GB"/>
              <a:t>out more?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11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953EC5-7B0A-4756-BDBE-A967EFDE539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60917"/>
            <a:ext cx="719401" cy="71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55948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54189A4-8E4D-4B1A-ADD3-D338ED632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Looking ahead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2338D89-4E13-4B13-8F46-F47B2A655F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12</a:t>
            </a:fld>
            <a:r>
              <a:rPr lang="en-GB"/>
              <a:t>     |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ADB48BA-179A-4F59-A064-45DC16C471F2}"/>
              </a:ext>
            </a:extLst>
          </p:cNvPr>
          <p:cNvSpPr/>
          <p:nvPr/>
        </p:nvSpPr>
        <p:spPr>
          <a:xfrm>
            <a:off x="1648710" y="1293777"/>
            <a:ext cx="9461249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User identity vetting services such as READID and others are  beneficial for the R&amp;E community for: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Onboarding of users into research communities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Enrolling foreign (guest) students into a campus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66" name="Picture 65">
            <a:extLst>
              <a:ext uri="{FF2B5EF4-FFF2-40B4-BE49-F238E27FC236}">
                <a16:creationId xmlns:a16="http://schemas.microsoft.com/office/drawing/2014/main" id="{A63A6206-27E8-4AD7-A3EE-AEEC4E3879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232" y="556023"/>
            <a:ext cx="737754" cy="73775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E3598D4-A91E-4855-AB0B-CAF74FF4C25C}"/>
              </a:ext>
            </a:extLst>
          </p:cNvPr>
          <p:cNvSpPr txBox="1"/>
          <p:nvPr/>
        </p:nvSpPr>
        <p:spPr>
          <a:xfrm>
            <a:off x="5136538" y="2715333"/>
            <a:ext cx="19189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65081"/>
                </a:solidFill>
              </a:rPr>
              <a:t>However…..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68CA673-6C6C-4892-9EEB-CBADAF355A33}"/>
              </a:ext>
            </a:extLst>
          </p:cNvPr>
          <p:cNvSpPr/>
          <p:nvPr/>
        </p:nvSpPr>
        <p:spPr>
          <a:xfrm>
            <a:off x="1562986" y="3399841"/>
            <a:ext cx="90660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APIs do not align well with those use by research communities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Capabilities – e.g. LOA, that can be established differ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B488601-231F-406B-B869-6B5BBC87CBE2}"/>
              </a:ext>
            </a:extLst>
          </p:cNvPr>
          <p:cNvSpPr txBox="1"/>
          <p:nvPr/>
        </p:nvSpPr>
        <p:spPr>
          <a:xfrm>
            <a:off x="5136538" y="4453440"/>
            <a:ext cx="16902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065081"/>
                </a:solidFill>
              </a:rPr>
              <a:t>So next…..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122B1DA-7735-43A6-BEC5-C6595228245A}"/>
              </a:ext>
            </a:extLst>
          </p:cNvPr>
          <p:cNvSpPr/>
          <p:nvPr/>
        </p:nvSpPr>
        <p:spPr>
          <a:xfrm>
            <a:off x="1562986" y="4631493"/>
            <a:ext cx="906602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Investigate the business case for establishing a identity vendor broker supporting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Pan-European R&amp;E use cases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standardised API(s) to multiple vendor solutions 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lvl="1"/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0" name="Picture 2" descr="ReadID | Mobile Identity Verification">
            <a:extLst>
              <a:ext uri="{FF2B5EF4-FFF2-40B4-BE49-F238E27FC236}">
                <a16:creationId xmlns:a16="http://schemas.microsoft.com/office/drawing/2014/main" id="{424FBF7F-A430-432F-8B34-EF50B04094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9099" y="1820581"/>
            <a:ext cx="1174191" cy="311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A310B986-5870-490C-8E59-0A0A69B4EA6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6719" y="2295466"/>
            <a:ext cx="1263015" cy="419867"/>
          </a:xfrm>
          <a:prstGeom prst="rect">
            <a:avLst/>
          </a:prstGeom>
        </p:spPr>
      </p:pic>
      <p:pic>
        <p:nvPicPr>
          <p:cNvPr id="2052" name="Picture 4" descr="Signicat | THINK Digital Partners : THINK Digital Partners">
            <a:extLst>
              <a:ext uri="{FF2B5EF4-FFF2-40B4-BE49-F238E27FC236}">
                <a16:creationId xmlns:a16="http://schemas.microsoft.com/office/drawing/2014/main" id="{784E9B31-5F31-467C-B698-2F6CD8072A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3657" y="2206650"/>
            <a:ext cx="1890713" cy="60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1768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13</a:t>
            </a:fld>
            <a:r>
              <a:rPr lang="en-GB" dirty="0"/>
              <a:t>     |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781418"/>
            <a:ext cx="1585650" cy="970674"/>
          </a:xfrm>
          <a:prstGeom prst="rect">
            <a:avLst/>
          </a:prstGeom>
        </p:spPr>
      </p:pic>
      <p:sp>
        <p:nvSpPr>
          <p:cNvPr id="4" name="Text Placeholder 10"/>
          <p:cNvSpPr txBox="1">
            <a:spLocks/>
          </p:cNvSpPr>
          <p:nvPr/>
        </p:nvSpPr>
        <p:spPr>
          <a:xfrm>
            <a:off x="882913" y="2689286"/>
            <a:ext cx="4650848" cy="59505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dirty="0">
                <a:solidFill>
                  <a:schemeClr val="bg1"/>
                </a:solidFill>
              </a:rPr>
              <a:t>Thank you </a:t>
            </a:r>
          </a:p>
        </p:txBody>
      </p:sp>
      <p:sp>
        <p:nvSpPr>
          <p:cNvPr id="5" name="Text Placeholder 6"/>
          <p:cNvSpPr txBox="1">
            <a:spLocks/>
          </p:cNvSpPr>
          <p:nvPr/>
        </p:nvSpPr>
        <p:spPr>
          <a:xfrm>
            <a:off x="882914" y="5352032"/>
            <a:ext cx="2437498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</a:rPr>
              <a:t>www.geant.org</a:t>
            </a:r>
            <a:endParaRPr lang="en-GB" sz="2000" dirty="0">
              <a:solidFill>
                <a:schemeClr val="bg1"/>
              </a:solidFill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998895" y="6125605"/>
            <a:ext cx="2916820" cy="461665"/>
            <a:chOff x="3977522" y="5079667"/>
            <a:chExt cx="2916820" cy="461665"/>
          </a:xfrm>
        </p:grpSpPr>
        <p:sp>
          <p:nvSpPr>
            <p:cNvPr id="10" name="TextBox 9"/>
            <p:cNvSpPr txBox="1"/>
            <p:nvPr/>
          </p:nvSpPr>
          <p:spPr>
            <a:xfrm>
              <a:off x="4546191" y="5079667"/>
              <a:ext cx="234815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600" dirty="0">
                  <a:solidFill>
                    <a:schemeClr val="bg1"/>
                  </a:solidFill>
                </a:rPr>
                <a:t>© GÉANT Association on behalf of the GN4 Phase 2 project (GN4-2).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research leading to these results has received funding from</a:t>
              </a:r>
            </a:p>
            <a:p>
              <a:r>
                <a:rPr lang="en-GB" sz="600" dirty="0">
                  <a:solidFill>
                    <a:schemeClr val="bg1"/>
                  </a:solidFill>
                </a:rPr>
                <a:t>the European Union’s Horizon 2020 research and innovation programme under Grant Agreement No. </a:t>
              </a:r>
              <a:r>
                <a:rPr lang="is-IS" sz="600" dirty="0">
                  <a:solidFill>
                    <a:schemeClr val="bg1"/>
                  </a:solidFill>
                </a:rPr>
                <a:t>731122 </a:t>
              </a:r>
              <a:r>
                <a:rPr lang="en-GB" sz="600">
                  <a:solidFill>
                    <a:schemeClr val="bg1"/>
                  </a:solidFill>
                </a:rPr>
                <a:t>(GN4-2).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7522" y="5129039"/>
              <a:ext cx="568670" cy="3629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58627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861D270-9505-494A-989F-EEE8627FBC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09" t="11767" r="9852"/>
          <a:stretch/>
        </p:blipFill>
        <p:spPr>
          <a:xfrm>
            <a:off x="7773614" y="309545"/>
            <a:ext cx="3580384" cy="247590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30089" y="1547498"/>
            <a:ext cx="8633637" cy="5189204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Follow-up on SFA Distributed Vetting</a:t>
            </a:r>
          </a:p>
          <a:p>
            <a:pPr lvl="1"/>
            <a:r>
              <a:rPr lang="en-GB" dirty="0"/>
              <a:t>Aim: Focus on a specific flow identified in cycle #1</a:t>
            </a:r>
          </a:p>
          <a:p>
            <a:pPr lvl="2"/>
            <a:r>
              <a:rPr lang="en-GB" dirty="0"/>
              <a:t>Community-based (Web of Trust Approach)</a:t>
            </a:r>
          </a:p>
          <a:p>
            <a:pPr lvl="2"/>
            <a:r>
              <a:rPr lang="en-GB" dirty="0"/>
              <a:t>Assumes a pre-existing trust fabric exists for R&amp;E </a:t>
            </a:r>
            <a:r>
              <a:rPr lang="en-GB" dirty="0">
                <a:sym typeface="Wingdings" panose="05000000000000000000" pitchFamily="2" charset="2"/>
              </a:rPr>
              <a:t></a:t>
            </a:r>
          </a:p>
          <a:p>
            <a:pPr lvl="2"/>
            <a:endParaRPr lang="en-GB" dirty="0">
              <a:sym typeface="Wingdings" panose="05000000000000000000" pitchFamily="2" charset="2"/>
            </a:endParaRPr>
          </a:p>
          <a:p>
            <a:r>
              <a:rPr lang="en-GB" dirty="0"/>
              <a:t>Identify and/or develop tools to support this approach</a:t>
            </a:r>
          </a:p>
          <a:p>
            <a:pPr lvl="1"/>
            <a:r>
              <a:rPr lang="en-GB" dirty="0"/>
              <a:t>Aim:  Detail the workflow and develop a PoC demo</a:t>
            </a:r>
          </a:p>
          <a:p>
            <a:pPr lvl="2"/>
            <a:r>
              <a:rPr lang="en-GB" dirty="0"/>
              <a:t>Use existing tools and services where possible</a:t>
            </a:r>
          </a:p>
          <a:p>
            <a:pPr lvl="2"/>
            <a:r>
              <a:rPr lang="en-GB" dirty="0"/>
              <a:t>Gather community feedback</a:t>
            </a:r>
          </a:p>
          <a:p>
            <a:pPr lvl="2"/>
            <a:endParaRPr lang="en-GB" dirty="0">
              <a:sym typeface="Wingdings" panose="05000000000000000000" pitchFamily="2" charset="2"/>
            </a:endParaRPr>
          </a:p>
          <a:p>
            <a:pPr lvl="2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Aims and Objectives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2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C2736FA-AC19-4794-B630-EBC1C74C9AD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002" y="558126"/>
            <a:ext cx="724984" cy="724984"/>
          </a:xfrm>
          <a:prstGeom prst="rect">
            <a:avLst/>
          </a:prstGeom>
        </p:spPr>
      </p:pic>
      <p:pic>
        <p:nvPicPr>
          <p:cNvPr id="2050" name="Picture 2" descr="InnoValor - ReadID | LinkedIn">
            <a:extLst>
              <a:ext uri="{FF2B5EF4-FFF2-40B4-BE49-F238E27FC236}">
                <a16:creationId xmlns:a16="http://schemas.microsoft.com/office/drawing/2014/main" id="{B5108AAD-1096-44B2-B6F2-F85C2B047E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8166" y="4668181"/>
            <a:ext cx="1200464" cy="1200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48720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DA23B84-36C9-4CB8-A490-899D2DD23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Overall workflow - Recap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154885-6812-48AD-8C95-E2D476CBE8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3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20" name="Picture 119">
            <a:extLst>
              <a:ext uri="{FF2B5EF4-FFF2-40B4-BE49-F238E27FC236}">
                <a16:creationId xmlns:a16="http://schemas.microsoft.com/office/drawing/2014/main" id="{4778923D-66B5-4295-9D9F-DEC972AA87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198" y="551741"/>
            <a:ext cx="737754" cy="7377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1A82F6F-ED09-475F-B1FB-5B387343B8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330" y="1598818"/>
            <a:ext cx="10638339" cy="3817525"/>
          </a:xfrm>
          <a:prstGeom prst="rect">
            <a:avLst/>
          </a:prstGeom>
        </p:spPr>
      </p:pic>
      <p:sp>
        <p:nvSpPr>
          <p:cNvPr id="9" name="Speech Bubble: Oval 8">
            <a:extLst>
              <a:ext uri="{FF2B5EF4-FFF2-40B4-BE49-F238E27FC236}">
                <a16:creationId xmlns:a16="http://schemas.microsoft.com/office/drawing/2014/main" id="{22C8D203-2B00-4353-9D37-D9953AE031D1}"/>
              </a:ext>
            </a:extLst>
          </p:cNvPr>
          <p:cNvSpPr/>
          <p:nvPr/>
        </p:nvSpPr>
        <p:spPr>
          <a:xfrm>
            <a:off x="2759475" y="5704911"/>
            <a:ext cx="914400" cy="612648"/>
          </a:xfrm>
          <a:prstGeom prst="wedgeEllipseCallout">
            <a:avLst>
              <a:gd name="adj1" fmla="val 96528"/>
              <a:gd name="adj2" fmla="val -4557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Identity</a:t>
            </a:r>
          </a:p>
          <a:p>
            <a:pPr algn="ctr"/>
            <a:r>
              <a:rPr lang="en-GB" sz="1000" dirty="0"/>
              <a:t>Proofing</a:t>
            </a:r>
          </a:p>
        </p:txBody>
      </p:sp>
      <p:sp>
        <p:nvSpPr>
          <p:cNvPr id="89" name="Speech Bubble: Oval 88">
            <a:extLst>
              <a:ext uri="{FF2B5EF4-FFF2-40B4-BE49-F238E27FC236}">
                <a16:creationId xmlns:a16="http://schemas.microsoft.com/office/drawing/2014/main" id="{A1F004E7-C12C-47BE-AD58-3C66BFDD9972}"/>
              </a:ext>
            </a:extLst>
          </p:cNvPr>
          <p:cNvSpPr/>
          <p:nvPr/>
        </p:nvSpPr>
        <p:spPr>
          <a:xfrm>
            <a:off x="3951910" y="5704911"/>
            <a:ext cx="117555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Identity</a:t>
            </a:r>
          </a:p>
          <a:p>
            <a:pPr algn="ctr"/>
            <a:r>
              <a:rPr lang="en-GB" sz="1000" dirty="0"/>
              <a:t>Verification</a:t>
            </a:r>
          </a:p>
        </p:txBody>
      </p:sp>
      <p:sp>
        <p:nvSpPr>
          <p:cNvPr id="94" name="Speech Bubble: Oval 93">
            <a:extLst>
              <a:ext uri="{FF2B5EF4-FFF2-40B4-BE49-F238E27FC236}">
                <a16:creationId xmlns:a16="http://schemas.microsoft.com/office/drawing/2014/main" id="{78C2FA7A-4F12-48D9-A38E-9450300EF8A9}"/>
              </a:ext>
            </a:extLst>
          </p:cNvPr>
          <p:cNvSpPr/>
          <p:nvPr/>
        </p:nvSpPr>
        <p:spPr>
          <a:xfrm>
            <a:off x="5359400" y="5704911"/>
            <a:ext cx="91440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Issuance</a:t>
            </a:r>
          </a:p>
        </p:txBody>
      </p:sp>
      <p:sp>
        <p:nvSpPr>
          <p:cNvPr id="95" name="Speech Bubble: Oval 94">
            <a:extLst>
              <a:ext uri="{FF2B5EF4-FFF2-40B4-BE49-F238E27FC236}">
                <a16:creationId xmlns:a16="http://schemas.microsoft.com/office/drawing/2014/main" id="{6D2BA16E-87CD-4AFF-9BD3-2D2C65118214}"/>
              </a:ext>
            </a:extLst>
          </p:cNvPr>
          <p:cNvSpPr/>
          <p:nvPr/>
        </p:nvSpPr>
        <p:spPr>
          <a:xfrm>
            <a:off x="6928955" y="5704911"/>
            <a:ext cx="91440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Record keeping</a:t>
            </a:r>
          </a:p>
        </p:txBody>
      </p:sp>
      <p:sp>
        <p:nvSpPr>
          <p:cNvPr id="98" name="Speech Bubble: Oval 97">
            <a:extLst>
              <a:ext uri="{FF2B5EF4-FFF2-40B4-BE49-F238E27FC236}">
                <a16:creationId xmlns:a16="http://schemas.microsoft.com/office/drawing/2014/main" id="{B8F7A6F2-BC27-42CB-9654-5F4852D609F4}"/>
              </a:ext>
            </a:extLst>
          </p:cNvPr>
          <p:cNvSpPr/>
          <p:nvPr/>
        </p:nvSpPr>
        <p:spPr>
          <a:xfrm>
            <a:off x="8266570" y="5704911"/>
            <a:ext cx="1134440" cy="612648"/>
          </a:xfrm>
          <a:prstGeom prst="wedgeEllipseCallout">
            <a:avLst>
              <a:gd name="adj1" fmla="val 70834"/>
              <a:gd name="adj2" fmla="val -4401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Activation</a:t>
            </a:r>
          </a:p>
        </p:txBody>
      </p:sp>
      <p:sp>
        <p:nvSpPr>
          <p:cNvPr id="99" name="Speech Bubble: Oval 98">
            <a:extLst>
              <a:ext uri="{FF2B5EF4-FFF2-40B4-BE49-F238E27FC236}">
                <a16:creationId xmlns:a16="http://schemas.microsoft.com/office/drawing/2014/main" id="{B5A02066-1104-48D2-88CD-0CA01C9189F3}"/>
              </a:ext>
            </a:extLst>
          </p:cNvPr>
          <p:cNvSpPr/>
          <p:nvPr/>
        </p:nvSpPr>
        <p:spPr>
          <a:xfrm>
            <a:off x="793750" y="5704911"/>
            <a:ext cx="914400" cy="612648"/>
          </a:xfrm>
          <a:prstGeom prst="wedgeEllipseCallout">
            <a:avLst>
              <a:gd name="adj1" fmla="val 59028"/>
              <a:gd name="adj2" fmla="val -44123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/>
              <a:t>Initiation</a:t>
            </a:r>
          </a:p>
        </p:txBody>
      </p:sp>
    </p:spTree>
    <p:extLst>
      <p:ext uri="{BB962C8B-B14F-4D97-AF65-F5344CB8AC3E}">
        <p14:creationId xmlns:p14="http://schemas.microsoft.com/office/powerpoint/2010/main" val="2393819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9583" y="1503380"/>
            <a:ext cx="8633637" cy="5189204"/>
          </a:xfrm>
        </p:spPr>
        <p:txBody>
          <a:bodyPr/>
          <a:lstStyle/>
          <a:p>
            <a:pPr lvl="2"/>
            <a:endParaRPr lang="en-GB" dirty="0"/>
          </a:p>
          <a:p>
            <a:pPr lvl="1"/>
            <a:r>
              <a:rPr lang="en-GB" dirty="0"/>
              <a:t>Identify use cases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Elaborate typical flows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Design data model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Define a demonstrator architecture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Develop PoC that illustrates key use cases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Demonstrate PoC and gather feedback on areas of applicability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What did we do?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4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54C7C66-564F-463A-8F4C-89C1A72A25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4232" y="1136073"/>
            <a:ext cx="5768185" cy="2978727"/>
          </a:xfrm>
          <a:prstGeom prst="rect">
            <a:avLst/>
          </a:prstGeom>
          <a:noFill/>
          <a:ln w="254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FCB37C-0166-41D3-BFC3-C95912EAD9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091" y="558126"/>
            <a:ext cx="724984" cy="72498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FD7A881-71C5-4823-9C3B-BFF87C3CAF1C}"/>
              </a:ext>
            </a:extLst>
          </p:cNvPr>
          <p:cNvSpPr txBox="1"/>
          <p:nvPr/>
        </p:nvSpPr>
        <p:spPr>
          <a:xfrm>
            <a:off x="7864454" y="4097982"/>
            <a:ext cx="193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PoC Demonstrator</a:t>
            </a:r>
          </a:p>
        </p:txBody>
      </p:sp>
    </p:spTree>
    <p:extLst>
      <p:ext uri="{BB962C8B-B14F-4D97-AF65-F5344CB8AC3E}">
        <p14:creationId xmlns:p14="http://schemas.microsoft.com/office/powerpoint/2010/main" val="3255375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How did we do it?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5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3D21EA4-01F9-485D-8D24-5E96F2E4879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495" t="30963" r="40219"/>
          <a:stretch/>
        </p:blipFill>
        <p:spPr>
          <a:xfrm>
            <a:off x="5632272" y="909694"/>
            <a:ext cx="3740992" cy="5270737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51722C-F707-4FE3-9A66-CDF60C5D714A}"/>
              </a:ext>
            </a:extLst>
          </p:cNvPr>
          <p:cNvPicPr/>
          <p:nvPr/>
        </p:nvPicPr>
        <p:blipFill rotWithShape="1">
          <a:blip r:embed="rId4"/>
          <a:srcRect l="22793" t="28127" r="48997" b="5693"/>
          <a:stretch/>
        </p:blipFill>
        <p:spPr bwMode="auto">
          <a:xfrm>
            <a:off x="9726627" y="630362"/>
            <a:ext cx="1741715" cy="253955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Callout: Left Arrow 12">
            <a:extLst>
              <a:ext uri="{FF2B5EF4-FFF2-40B4-BE49-F238E27FC236}">
                <a16:creationId xmlns:a16="http://schemas.microsoft.com/office/drawing/2014/main" id="{54E68A57-B6C3-4151-8F86-3F17AF920094}"/>
              </a:ext>
            </a:extLst>
          </p:cNvPr>
          <p:cNvSpPr/>
          <p:nvPr/>
        </p:nvSpPr>
        <p:spPr>
          <a:xfrm>
            <a:off x="8782606" y="772566"/>
            <a:ext cx="2685736" cy="2272475"/>
          </a:xfrm>
          <a:prstGeom prst="leftArrowCallou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F988A6CB-F773-4518-80AA-DE6C2EDDC7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177" y="1547498"/>
            <a:ext cx="5402424" cy="5189204"/>
          </a:xfrm>
        </p:spPr>
        <p:txBody>
          <a:bodyPr>
            <a:normAutofit fontScale="92500" lnSpcReduction="20000"/>
          </a:bodyPr>
          <a:lstStyle/>
          <a:p>
            <a:pPr lvl="2"/>
            <a:endParaRPr lang="en-GB" dirty="0"/>
          </a:p>
          <a:p>
            <a:pPr lvl="1"/>
            <a:r>
              <a:rPr lang="en-GB" dirty="0"/>
              <a:t>Document use case scenarios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Elicit community feedback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Build demonstrator prototype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Investigate identity verification methods - ReadID, Google, ORCID, etc.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Map scenarios to demonstrator functionality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Integrate ReadID IdP into demonstrator</a:t>
            </a:r>
          </a:p>
          <a:p>
            <a:pPr lvl="1"/>
            <a:endParaRPr lang="en-GB" dirty="0"/>
          </a:p>
          <a:p>
            <a:pPr lvl="1"/>
            <a:r>
              <a:rPr lang="en-GB" dirty="0"/>
              <a:t>Build and rework demonstrator in agile fashion</a:t>
            </a:r>
          </a:p>
          <a:p>
            <a:pPr lvl="1"/>
            <a:endParaRPr lang="en-GB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B90E173-5165-4AC7-B771-2250C556575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903" y="549993"/>
            <a:ext cx="719401" cy="719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1203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D9FB50E-6646-4642-9EC6-BCDBBD4CA4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641" y="1460391"/>
            <a:ext cx="5316645" cy="523494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EEF8E3-4C6C-42D7-B9E6-EBB54876F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43698" y="4265547"/>
            <a:ext cx="5410967" cy="1555237"/>
          </a:xfrm>
        </p:spPr>
        <p:txBody>
          <a:bodyPr>
            <a:normAutofit fontScale="92500" lnSpcReduction="20000"/>
          </a:bodyPr>
          <a:lstStyle/>
          <a:p>
            <a:r>
              <a:rPr lang="en-GB"/>
              <a:t>Starting with the demo EPIC..</a:t>
            </a:r>
          </a:p>
          <a:p>
            <a:r>
              <a:rPr lang="en-GB"/>
              <a:t>Breaking down to categorised user stories……</a:t>
            </a:r>
          </a:p>
          <a:p>
            <a:r>
              <a:rPr lang="en-GB"/>
              <a:t>Leading to implied requirements</a:t>
            </a:r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endParaRPr lang="en-GB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A69D78-3EEC-4356-86E8-BF2A6AB96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/>
              <a:t>Developing demonstrator functionality</a:t>
            </a:r>
            <a:endParaRPr lang="en-GB" sz="4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98E8FF-0C32-4BA0-85BA-8A9F8CE80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6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93D43E-C45B-4281-B2B4-610AB62640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44308"/>
            <a:ext cx="737754" cy="737754"/>
          </a:xfrm>
          <a:prstGeom prst="rect">
            <a:avLst/>
          </a:prstGeom>
        </p:spPr>
      </p:pic>
      <p:sp>
        <p:nvSpPr>
          <p:cNvPr id="13" name="Callout: Line 12">
            <a:extLst>
              <a:ext uri="{FF2B5EF4-FFF2-40B4-BE49-F238E27FC236}">
                <a16:creationId xmlns:a16="http://schemas.microsoft.com/office/drawing/2014/main" id="{70FCFDE6-30C2-454E-B63D-7453F044DCB1}"/>
              </a:ext>
            </a:extLst>
          </p:cNvPr>
          <p:cNvSpPr/>
          <p:nvPr/>
        </p:nvSpPr>
        <p:spPr>
          <a:xfrm>
            <a:off x="6743715" y="1262130"/>
            <a:ext cx="3509590" cy="2369880"/>
          </a:xfrm>
          <a:prstGeom prst="borderCallout1">
            <a:avLst>
              <a:gd name="adj1" fmla="val 214"/>
              <a:gd name="adj2" fmla="val 1118"/>
              <a:gd name="adj3" fmla="val 22735"/>
              <a:gd name="adj4" fmla="val -105967"/>
            </a:avLst>
          </a:prstGeom>
          <a:solidFill>
            <a:schemeClr val="bg1"/>
          </a:solidFill>
          <a:ln w="25400">
            <a:headEnd type="stealth" w="med" len="lg"/>
            <a:tailEnd type="triangle" w="med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pAutoFit/>
          </a:bodyPr>
          <a:lstStyle/>
          <a:p>
            <a:r>
              <a:rPr lang="en-GB" sz="1400">
                <a:solidFill>
                  <a:srgbClr val="00B0F0"/>
                </a:solidFill>
              </a:rPr>
              <a:t>USE CASE: As an applicant, I want to be guided through the workflow to register a token so it is easy to achieve. </a:t>
            </a:r>
          </a:p>
          <a:p>
            <a:pPr marL="342900" indent="-342900">
              <a:buAutoNum type="arabicPeriod"/>
            </a:pPr>
            <a:r>
              <a:rPr lang="en-GB" sz="1400">
                <a:solidFill>
                  <a:srgbClr val="00B0F0"/>
                </a:solidFill>
              </a:rPr>
              <a:t>GUI should contain descriptive text to explain the workflow process to the applicant </a:t>
            </a:r>
          </a:p>
          <a:p>
            <a:pPr marL="342900" indent="-342900">
              <a:buAutoNum type="arabicPeriod"/>
            </a:pPr>
            <a:r>
              <a:rPr lang="en-GB" sz="1400">
                <a:solidFill>
                  <a:srgbClr val="00B0F0"/>
                </a:solidFill>
              </a:rPr>
              <a:t>The GUI should be arranged in a hierarchical fashion revealing different levels of information at each level Top level……..</a:t>
            </a:r>
          </a:p>
          <a:p>
            <a:pPr algn="ctr"/>
            <a:endParaRPr lang="en-GB" sz="800" dirty="0"/>
          </a:p>
        </p:txBody>
      </p:sp>
    </p:spTree>
    <p:extLst>
      <p:ext uri="{BB962C8B-B14F-4D97-AF65-F5344CB8AC3E}">
        <p14:creationId xmlns:p14="http://schemas.microsoft.com/office/powerpoint/2010/main" val="2093588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5E2B1CB-96CB-43D5-A150-E0BB8E661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ReadID - Identity Proofing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E37D29-1653-45B4-8FCD-34D9A5F245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7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CDACA99-964F-4DAB-A34F-FEBE3CF942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58220" y="1531073"/>
            <a:ext cx="1272374" cy="3556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8DEE82-C62C-4DAE-A572-63E30394B1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0901" y="1306304"/>
            <a:ext cx="4077319" cy="2057388"/>
          </a:xfrm>
          <a:prstGeom prst="rect">
            <a:avLst/>
          </a:prstGeom>
        </p:spPr>
      </p:pic>
      <p:pic>
        <p:nvPicPr>
          <p:cNvPr id="1026" name="Picture 2" descr="Verify ID document authenticity">
            <a:extLst>
              <a:ext uri="{FF2B5EF4-FFF2-40B4-BE49-F238E27FC236}">
                <a16:creationId xmlns:a16="http://schemas.microsoft.com/office/drawing/2014/main" id="{349C568D-7F0E-4893-A5BC-CA7047494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364" y="1996694"/>
            <a:ext cx="1428750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E6B95A8-CDC2-4FD1-B126-3E54E14538F9}"/>
              </a:ext>
            </a:extLst>
          </p:cNvPr>
          <p:cNvSpPr txBox="1"/>
          <p:nvPr/>
        </p:nvSpPr>
        <p:spPr>
          <a:xfrm>
            <a:off x="1073150" y="4816401"/>
            <a:ext cx="26098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Here’s how it works</a:t>
            </a:r>
          </a:p>
        </p:txBody>
      </p:sp>
      <p:pic>
        <p:nvPicPr>
          <p:cNvPr id="8" name="Online Media 7" title="ReadID - NFC Passport Reader demo">
            <a:hlinkClick r:id="" action="ppaction://media"/>
            <a:extLst>
              <a:ext uri="{FF2B5EF4-FFF2-40B4-BE49-F238E27FC236}">
                <a16:creationId xmlns:a16="http://schemas.microsoft.com/office/drawing/2014/main" id="{F6610B0C-EEA2-4398-B7F8-3CD9FCC62F95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7"/>
          <a:stretch>
            <a:fillRect/>
          </a:stretch>
        </p:blipFill>
        <p:spPr>
          <a:xfrm>
            <a:off x="3498980" y="4004057"/>
            <a:ext cx="4397852" cy="247379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FAD86C-B7EA-4137-8FFD-B5DC9FA48F9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03" y="550109"/>
            <a:ext cx="741018" cy="74101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E03F64F-AD03-4B52-B931-927A59A013D3}"/>
              </a:ext>
            </a:extLst>
          </p:cNvPr>
          <p:cNvSpPr txBox="1"/>
          <p:nvPr/>
        </p:nvSpPr>
        <p:spPr>
          <a:xfrm>
            <a:off x="6451465" y="1030749"/>
            <a:ext cx="500624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chemeClr val="accent1">
                    <a:lumMod val="50000"/>
                  </a:schemeClr>
                </a:solidFill>
              </a:rPr>
              <a:t>ReadID</a:t>
            </a: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 identity proofing solution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Reads ICAO 9303 compliant documents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Mobile app/SDK and SaaS backend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accent1">
                    <a:lumMod val="50000"/>
                  </a:schemeClr>
                </a:solidFill>
              </a:rPr>
              <a:t>Facial matching – ‘liveness’ check</a:t>
            </a:r>
          </a:p>
          <a:p>
            <a:pPr lvl="1"/>
            <a:endParaRPr lang="en-GB" sz="2400" dirty="0">
              <a:solidFill>
                <a:schemeClr val="accent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1713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E913339-4927-42B9-8305-94C7C21EF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738" y="1522714"/>
            <a:ext cx="3089539" cy="4814604"/>
          </a:xfrm>
          <a:ln w="19050"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endParaRPr lang="en-GB" sz="2400" dirty="0"/>
          </a:p>
          <a:p>
            <a:r>
              <a:rPr lang="en-GB" sz="2400" dirty="0"/>
              <a:t>Understand use cases</a:t>
            </a:r>
          </a:p>
          <a:p>
            <a:endParaRPr lang="en-GB" sz="2400" dirty="0"/>
          </a:p>
          <a:p>
            <a:r>
              <a:rPr lang="en-GB" sz="2400" dirty="0"/>
              <a:t>Explore problem space</a:t>
            </a:r>
          </a:p>
          <a:p>
            <a:endParaRPr lang="en-GB" sz="2400" dirty="0"/>
          </a:p>
          <a:p>
            <a:r>
              <a:rPr lang="en-GB" sz="2400" dirty="0"/>
              <a:t>Capture community feedback/needs</a:t>
            </a:r>
          </a:p>
          <a:p>
            <a:endParaRPr lang="en-GB" sz="2400" dirty="0"/>
          </a:p>
          <a:p>
            <a:r>
              <a:rPr lang="en-GB" sz="2400" dirty="0"/>
              <a:t>Demonstrate the concepts</a:t>
            </a:r>
          </a:p>
          <a:p>
            <a:endParaRPr lang="en-GB" dirty="0"/>
          </a:p>
          <a:p>
            <a:pPr lvl="2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7FA2E1A-8D18-4355-8F2A-83874063E0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What was achieved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11B02E-41E5-4856-8A35-C5B9D02EDCF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8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6E4E1E-C387-412D-990B-7DBFE68984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291" y="551741"/>
            <a:ext cx="737754" cy="737754"/>
          </a:xfrm>
          <a:prstGeom prst="rect">
            <a:avLst/>
          </a:prstGeom>
        </p:spPr>
      </p:pic>
      <p:pic>
        <p:nvPicPr>
          <p:cNvPr id="3074" name="Picture 2" descr="Problem versus Solution stock illustration. Illustration of life ...">
            <a:extLst>
              <a:ext uri="{FF2B5EF4-FFF2-40B4-BE49-F238E27FC236}">
                <a16:creationId xmlns:a16="http://schemas.microsoft.com/office/drawing/2014/main" id="{225E9CE3-7AF6-454B-9F58-C432C5270D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5496" y="2661672"/>
            <a:ext cx="3100397" cy="2536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E58BEB6B-7F19-4F7F-91D4-B4C8CA25BF8E}"/>
              </a:ext>
            </a:extLst>
          </p:cNvPr>
          <p:cNvSpPr txBox="1">
            <a:spLocks/>
          </p:cNvSpPr>
          <p:nvPr/>
        </p:nvSpPr>
        <p:spPr>
          <a:xfrm>
            <a:off x="7703113" y="1522714"/>
            <a:ext cx="2931914" cy="4814604"/>
          </a:xfrm>
          <a:prstGeom prst="rect">
            <a:avLst/>
          </a:prstGeom>
          <a:ln w="22225"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  <a:p>
            <a:r>
              <a:rPr lang="en-GB" sz="2400" dirty="0"/>
              <a:t>Demonstrator PoC created</a:t>
            </a:r>
          </a:p>
          <a:p>
            <a:endParaRPr lang="en-GB" sz="2400" dirty="0"/>
          </a:p>
          <a:p>
            <a:r>
              <a:rPr lang="en-GB" sz="2400" dirty="0"/>
              <a:t>ReadID identity proofing integrated</a:t>
            </a:r>
          </a:p>
          <a:p>
            <a:endParaRPr lang="en-GB" sz="2400" dirty="0"/>
          </a:p>
          <a:p>
            <a:r>
              <a:rPr lang="en-GB" sz="2400" dirty="0"/>
              <a:t>API defined</a:t>
            </a:r>
          </a:p>
          <a:p>
            <a:endParaRPr lang="en-GB" sz="2400" dirty="0"/>
          </a:p>
          <a:p>
            <a:r>
              <a:rPr lang="en-GB" sz="2400" dirty="0"/>
              <a:t>Documentation set created</a:t>
            </a:r>
          </a:p>
          <a:p>
            <a:pPr lvl="2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3566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5EEF8E3-4C6C-42D7-B9E6-EBB54876F6E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2986" y="1305088"/>
            <a:ext cx="8633637" cy="4847747"/>
          </a:xfrm>
        </p:spPr>
        <p:txBody>
          <a:bodyPr>
            <a:normAutofit/>
          </a:bodyPr>
          <a:lstStyle/>
          <a:p>
            <a:r>
              <a:rPr lang="en-GB" dirty="0"/>
              <a:t>Martin/Sergio 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3A69D78-3EEC-4356-86E8-BF2A6AB96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/>
              <a:t>Demonstrator PoC demo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198E8FF-0C32-4BA0-85BA-8A9F8CE804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3EB0FA4-9B1C-4D6B-AF0A-97437B69127A}" type="slidenum">
              <a:rPr lang="en-GB" smtClean="0"/>
              <a:pPr/>
              <a:t>9</a:t>
            </a:fld>
            <a:r>
              <a:rPr lang="en-GB"/>
              <a:t>     |</a:t>
            </a:r>
            <a:endParaRPr lang="en-GB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4B9EB77-5B66-495C-AED7-E2BE389B58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821" y="558126"/>
            <a:ext cx="724984" cy="72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6931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42506</TotalTime>
  <Words>630</Words>
  <Application>Microsoft Office PowerPoint</Application>
  <PresentationFormat>Widescreen</PresentationFormat>
  <Paragraphs>160</Paragraphs>
  <Slides>13</Slides>
  <Notes>10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Myriad Pro</vt:lpstr>
      <vt:lpstr>Office Theme</vt:lpstr>
      <vt:lpstr>PowerPoint Presentation</vt:lpstr>
      <vt:lpstr>Aims and Objectives</vt:lpstr>
      <vt:lpstr>Overall workflow - Recap</vt:lpstr>
      <vt:lpstr>What did we do?</vt:lpstr>
      <vt:lpstr>How did we do it?</vt:lpstr>
      <vt:lpstr>Developing demonstrator functionality</vt:lpstr>
      <vt:lpstr>ReadID - Identity Proofing</vt:lpstr>
      <vt:lpstr>What was achieved</vt:lpstr>
      <vt:lpstr>Demonstrator PoC demo</vt:lpstr>
      <vt:lpstr>What did we learn?</vt:lpstr>
      <vt:lpstr>How do I find out more?</vt:lpstr>
      <vt:lpstr>Looking ahead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Alan Lewis</dc:creator>
  <cp:lastModifiedBy>Alan Lewis</cp:lastModifiedBy>
  <cp:revision>216</cp:revision>
  <cp:lastPrinted>2019-11-12T08:58:00Z</cp:lastPrinted>
  <dcterms:created xsi:type="dcterms:W3CDTF">2019-01-29T11:50:49Z</dcterms:created>
  <dcterms:modified xsi:type="dcterms:W3CDTF">2020-06-29T14:14:54Z</dcterms:modified>
</cp:coreProperties>
</file>